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0" r:id="rId5"/>
    <p:sldId id="261" r:id="rId6"/>
    <p:sldId id="262" r:id="rId7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59004AB-044D-4D61-AAB2-03FB88D934D3}" type="datetimeFigureOut">
              <a:rPr lang="en-US" smtClean="0"/>
              <a:pPr>
                <a:defRPr/>
              </a:pPr>
              <a:t>9/26/2012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B615F60-062E-4541-85DD-3DEA2420CB7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A181D24-3BBD-42F5-AB35-E0E2D0872ABB}" type="datetimeFigureOut">
              <a:rPr lang="en-US" smtClean="0"/>
              <a:pPr>
                <a:defRPr/>
              </a:pPr>
              <a:t>9/26/2012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E7EF92E-BB0E-47A4-8E3D-3FB02B77EAE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2FF6F22-E382-4250-8ABC-4832290BC475}" type="datetimeFigureOut">
              <a:rPr lang="en-US" smtClean="0"/>
              <a:pPr>
                <a:defRPr/>
              </a:pPr>
              <a:t>9/26/2012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E18C8A-5349-4A65-888D-9611A7DE879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D29999E-3B34-4F83-B746-F74BC19C7F69}" type="datetimeFigureOut">
              <a:rPr lang="en-US" smtClean="0"/>
              <a:pPr>
                <a:defRPr/>
              </a:pPr>
              <a:t>9/26/2012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1BCFA6E-F8B7-4976-A128-8E398E636F7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28DA85-C4BC-4DF9-96EA-8B2150D9DF30}" type="datetimeFigureOut">
              <a:rPr lang="en-US" smtClean="0"/>
              <a:pPr>
                <a:defRPr/>
              </a:pPr>
              <a:t>9/26/2012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65A7AAC-E9D0-47EF-8626-1F34392F89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DF208A6-5957-4E2F-A057-692DB10E58A0}" type="datetimeFigureOut">
              <a:rPr lang="en-US" smtClean="0"/>
              <a:pPr>
                <a:defRPr/>
              </a:pPr>
              <a:t>9/26/2012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064B589-AE6C-452F-A044-FE4B854B349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3C6C479-C51F-4C67-A102-5ED8452820C2}" type="datetimeFigureOut">
              <a:rPr lang="en-US" smtClean="0"/>
              <a:pPr>
                <a:defRPr/>
              </a:pPr>
              <a:t>9/26/2012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E4A5FFE-B8EE-4EF1-8C2A-B855F496FA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36A2EFD-4F24-43EC-9F54-3588AC5A0419}" type="datetimeFigureOut">
              <a:rPr lang="en-US" smtClean="0"/>
              <a:pPr>
                <a:defRPr/>
              </a:pPr>
              <a:t>9/26/2012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A22E58C-18BE-4461-B48E-BE07E12B089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31DBAFA-1B52-47A8-8A1B-8D6C01228196}" type="datetimeFigureOut">
              <a:rPr lang="en-US" smtClean="0"/>
              <a:pPr>
                <a:defRPr/>
              </a:pPr>
              <a:t>9/26/2012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1C80EE0-B728-457E-831B-6F2ED1954F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91D192DE-8000-4240-AB27-7F6AB63744B8}" type="datetimeFigureOut">
              <a:rPr lang="en-US" smtClean="0"/>
              <a:pPr>
                <a:defRPr/>
              </a:pPr>
              <a:t>9/26/2012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02B5EC-3653-4A3F-9B10-66584DAD38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5CFFDF9-7717-4325-9003-50914D85A230}" type="datetimeFigureOut">
              <a:rPr lang="en-US" smtClean="0"/>
              <a:pPr>
                <a:defRPr/>
              </a:pPr>
              <a:t>9/26/2012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E954386-A1D4-4320-8C1C-15E2406A6B0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B7A38FF-9D5F-4BE1-BDB7-22C4A0984F71}" type="datetimeFigureOut">
              <a:rPr lang="en-US" smtClean="0"/>
              <a:pPr>
                <a:defRPr/>
              </a:pPr>
              <a:t>9/26/2012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B2996F0-A491-4EE9-98A0-9AA10008C1E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1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2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3.xls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png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4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png"/><Relationship Id="rId5" Type="http://schemas.openxmlformats.org/officeDocument/2006/relationships/image" Target="../media/image7.emf"/><Relationship Id="rId4" Type="http://schemas.openxmlformats.org/officeDocument/2006/relationships/package" Target="../embeddings/Microsoft_Excel_Worksheet5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8486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100" dirty="0" smtClean="0"/>
              <a:t>St. Louis Public Schools High School Grants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858000" cy="34290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Smaller Learning Communities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Director Deborah Coco</a:t>
            </a:r>
          </a:p>
          <a:p>
            <a:pPr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Advanced Placement Initiative</a:t>
            </a:r>
          </a:p>
          <a:p>
            <a:pPr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Director ChanTam Trinh</a:t>
            </a:r>
          </a:p>
          <a:p>
            <a:pPr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High School Graduation Initiative</a:t>
            </a:r>
          </a:p>
          <a:p>
            <a:pPr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Director John Niemeyer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Director of Projects Dr. Dan Edwards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Associate Superintendent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/>
              <a:t>Schools</a:t>
            </a:r>
            <a:r>
              <a:rPr lang="en-US" sz="2000" dirty="0" smtClean="0"/>
              <a:t> – Gateway STEM and Roosevelt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/>
              <a:t>Objectives</a:t>
            </a:r>
            <a:r>
              <a:rPr lang="en-US" sz="2000" dirty="0" smtClean="0"/>
              <a:t>:  </a:t>
            </a:r>
          </a:p>
          <a:p>
            <a:pPr>
              <a:defRPr/>
            </a:pPr>
            <a:r>
              <a:rPr lang="en-US" sz="2000" dirty="0" smtClean="0"/>
              <a:t>Develop 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and 10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grade school teams</a:t>
            </a:r>
          </a:p>
          <a:p>
            <a:pPr>
              <a:defRPr/>
            </a:pPr>
            <a:r>
              <a:rPr lang="en-US" sz="2000" dirty="0" smtClean="0"/>
              <a:t>Improve EOC Algebra 150 and World Literature scores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/>
              <a:t>Current Status</a:t>
            </a:r>
            <a:r>
              <a:rPr lang="en-US" sz="2000" dirty="0" smtClean="0"/>
              <a:t>: </a:t>
            </a:r>
          </a:p>
          <a:p>
            <a:pPr>
              <a:defRPr/>
            </a:pPr>
            <a:r>
              <a:rPr lang="en-US" sz="2000" dirty="0" smtClean="0"/>
              <a:t>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and 10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grade teams have been formed</a:t>
            </a:r>
          </a:p>
          <a:p>
            <a:pPr>
              <a:defRPr/>
            </a:pPr>
            <a:r>
              <a:rPr lang="en-US" sz="2000" dirty="0" smtClean="0"/>
              <a:t>Renaissance math and reading teachers are in  place in both schools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/>
              <a:t>Outcomes</a:t>
            </a:r>
            <a:r>
              <a:rPr lang="en-US" sz="2000" dirty="0" smtClean="0"/>
              <a:t>:  </a:t>
            </a:r>
          </a:p>
          <a:p>
            <a:pPr>
              <a:defRPr/>
            </a:pPr>
            <a:r>
              <a:rPr lang="en-US" sz="2000" dirty="0" smtClean="0"/>
              <a:t>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and 10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grade teams use common planning times to  build instruction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	</a:t>
            </a:r>
            <a:endParaRPr lang="en-US" u="sng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Smaller Learning Communities 2010-2014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124200" y="4724399"/>
          <a:ext cx="4343400" cy="1604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Worksheet" r:id="rId4" imgW="2809951" imgH="961949" progId="Excel.Sheet.12">
                  <p:embed/>
                </p:oleObj>
              </mc:Choice>
              <mc:Fallback>
                <p:oleObj name="Worksheet" r:id="rId4" imgW="2809951" imgH="961949" progId="Excel.Shee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724399"/>
                        <a:ext cx="4343400" cy="16044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K:\Marketing\logos\invisible logo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72400" y="30480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676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 smtClean="0"/>
              <a:t>Advanced Placement Incentive 2011-2014</a:t>
            </a:r>
            <a:br>
              <a:rPr lang="en-US" sz="2400" dirty="0" smtClean="0"/>
            </a:br>
            <a:r>
              <a:rPr lang="en-US" sz="2000" dirty="0" smtClean="0"/>
              <a:t>Objectives: Increase AP enrollment by 2%</a:t>
            </a:r>
            <a:br>
              <a:rPr lang="en-US" sz="2000" dirty="0" smtClean="0"/>
            </a:br>
            <a:r>
              <a:rPr lang="en-US" sz="2000" dirty="0" smtClean="0"/>
              <a:t>                  Increase AP scores of 3 or higher by 2%</a:t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>
              <a:buNone/>
              <a:defRPr/>
            </a:pPr>
            <a:r>
              <a:rPr lang="en-US" sz="2800" b="1" dirty="0" smtClean="0"/>
              <a:t>Outcomes</a:t>
            </a:r>
            <a:r>
              <a:rPr lang="en-US" sz="2800" dirty="0" smtClean="0"/>
              <a:t>: </a:t>
            </a:r>
          </a:p>
          <a:p>
            <a:pPr>
              <a:defRPr/>
            </a:pPr>
            <a:r>
              <a:rPr lang="en-US" sz="2000" dirty="0" smtClean="0"/>
              <a:t>New courses: American Gov, Studio Art (Drawing, 2D, 3D)</a:t>
            </a:r>
          </a:p>
          <a:p>
            <a:pPr>
              <a:defRPr/>
            </a:pPr>
            <a:r>
              <a:rPr lang="en-US" sz="2000" dirty="0" smtClean="0"/>
              <a:t>New initiatives </a:t>
            </a:r>
          </a:p>
          <a:p>
            <a:pPr>
              <a:buNone/>
              <a:defRPr/>
            </a:pPr>
            <a:r>
              <a:rPr lang="en-US" sz="2000" dirty="0" smtClean="0"/>
              <a:t>	AP Online (17 students)</a:t>
            </a:r>
          </a:p>
          <a:p>
            <a:pPr>
              <a:buNone/>
              <a:defRPr/>
            </a:pPr>
            <a:r>
              <a:rPr lang="en-US" sz="2000" dirty="0" smtClean="0"/>
              <a:t>  	AP Common Syllabi &amp; year-end study guides for core classes grades 6-12</a:t>
            </a:r>
          </a:p>
          <a:p>
            <a:pPr>
              <a:buNone/>
              <a:defRPr/>
            </a:pPr>
            <a:r>
              <a:rPr lang="en-US" sz="2000" dirty="0" smtClean="0"/>
              <a:t>  	AP Benchmark tests</a:t>
            </a:r>
          </a:p>
          <a:p>
            <a:pPr>
              <a:buNone/>
              <a:defRPr/>
            </a:pPr>
            <a:r>
              <a:rPr lang="en-US" sz="2000" dirty="0" smtClean="0"/>
              <a:t>	AP content group meetings-PLC model</a:t>
            </a:r>
          </a:p>
          <a:p>
            <a:pPr>
              <a:buNone/>
              <a:defRPr/>
            </a:pPr>
            <a:endParaRPr lang="en-US" sz="20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752600" y="4648200"/>
          <a:ext cx="5992813" cy="199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Worksheet" r:id="rId4" imgW="3724351" imgH="961949" progId="Excel.Sheet.12">
                  <p:embed/>
                </p:oleObj>
              </mc:Choice>
              <mc:Fallback>
                <p:oleObj name="Worksheet" r:id="rId4" imgW="3724351" imgH="961949" progId="Excel.Sheet.12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648200"/>
                        <a:ext cx="5992813" cy="199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 descr="K:\Marketing\logos\invisible logo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72400" y="30480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5059363"/>
          </a:xfrm>
        </p:spPr>
        <p:txBody>
          <a:bodyPr>
            <a:normAutofit fontScale="85000" lnSpcReduction="20000"/>
          </a:bodyPr>
          <a:lstStyle/>
          <a:p>
            <a:pPr algn="ctr" eaLnBrk="1" hangingPunct="1">
              <a:buFont typeface="Arial" charset="0"/>
              <a:buNone/>
            </a:pPr>
            <a:r>
              <a:rPr lang="en-US" sz="2000" b="1" dirty="0" smtClean="0"/>
              <a:t>A+ Promise</a:t>
            </a:r>
          </a:p>
          <a:p>
            <a:pPr algn="ctr">
              <a:buNone/>
            </a:pPr>
            <a:r>
              <a:rPr lang="en-US" sz="2000" b="1" dirty="0" smtClean="0"/>
              <a:t>“Keep students in school”</a:t>
            </a:r>
          </a:p>
          <a:p>
            <a:pPr eaLnBrk="1" hangingPunct="1">
              <a:buFont typeface="Arial" charset="0"/>
              <a:buNone/>
            </a:pPr>
            <a:endParaRPr lang="en-US" sz="2000" b="1" dirty="0" smtClean="0"/>
          </a:p>
          <a:p>
            <a:pPr eaLnBrk="1" hangingPunct="1">
              <a:buFont typeface="Arial" charset="0"/>
              <a:buNone/>
            </a:pPr>
            <a:r>
              <a:rPr lang="en-US" sz="2000" b="1" dirty="0" smtClean="0"/>
              <a:t>Objectives</a:t>
            </a:r>
            <a:r>
              <a:rPr lang="en-US" sz="2000" dirty="0" smtClean="0"/>
              <a:t>:   Help students qualify for the State of Missouri’s A+ Promise program of two years of free college education at any two year state vocational and/or community college</a:t>
            </a:r>
          </a:p>
          <a:p>
            <a:pPr eaLnBrk="1" hangingPunct="1">
              <a:buFont typeface="Arial" charset="0"/>
              <a:buNone/>
            </a:pPr>
            <a:r>
              <a:rPr lang="en-US" sz="2000" b="1" dirty="0" smtClean="0"/>
              <a:t>Current Status</a:t>
            </a:r>
            <a:r>
              <a:rPr lang="en-US" sz="2000" dirty="0" smtClean="0"/>
              <a:t>:  </a:t>
            </a:r>
          </a:p>
          <a:p>
            <a:r>
              <a:rPr lang="en-US" sz="2000" dirty="0" smtClean="0"/>
              <a:t>Check that students attend an approved A+ high school the last three years of high school (All of our high schools are A+)</a:t>
            </a:r>
          </a:p>
          <a:p>
            <a:r>
              <a:rPr lang="en-US" sz="2000" dirty="0" smtClean="0"/>
              <a:t>Check student attendance-95% or higher for all four years of high school</a:t>
            </a:r>
          </a:p>
          <a:p>
            <a:r>
              <a:rPr lang="en-US" sz="2000" dirty="0" smtClean="0"/>
              <a:t>Check four year GPA-2.5 or higher</a:t>
            </a:r>
          </a:p>
          <a:p>
            <a:r>
              <a:rPr lang="en-US" sz="2000" dirty="0" smtClean="0"/>
              <a:t>Check completion of 50 hours of academic tutoring in high school  (12.5 hours may be job shadowing)</a:t>
            </a:r>
          </a:p>
          <a:p>
            <a:pPr eaLnBrk="1" hangingPunct="1">
              <a:buFont typeface="Arial" charset="0"/>
              <a:buNone/>
            </a:pPr>
            <a:endParaRPr lang="en-US" sz="2000" b="1" dirty="0" smtClean="0"/>
          </a:p>
          <a:p>
            <a:pPr eaLnBrk="1" hangingPunct="1">
              <a:buFont typeface="Arial" charset="0"/>
              <a:buNone/>
            </a:pPr>
            <a:r>
              <a:rPr lang="en-US" sz="2000" b="1" dirty="0" smtClean="0"/>
              <a:t>Outcomes</a:t>
            </a:r>
            <a:r>
              <a:rPr lang="en-US" sz="2000" dirty="0" smtClean="0"/>
              <a:t>:   </a:t>
            </a:r>
          </a:p>
          <a:p>
            <a:pPr eaLnBrk="1" hangingPunct="1">
              <a:buFont typeface="Arial" charset="0"/>
              <a:buNone/>
            </a:pPr>
            <a:endParaRPr lang="en-US" sz="2000" b="1" dirty="0" smtClean="0"/>
          </a:p>
          <a:p>
            <a:pPr eaLnBrk="1" hangingPunct="1">
              <a:buFont typeface="Arial" charset="0"/>
              <a:buNone/>
            </a:pPr>
            <a:endParaRPr lang="en-US" sz="2000" b="1" dirty="0" smtClean="0"/>
          </a:p>
          <a:p>
            <a:pPr eaLnBrk="1" hangingPunct="1">
              <a:buFont typeface="Arial" charset="0"/>
              <a:buNone/>
            </a:pPr>
            <a:r>
              <a:rPr lang="en-US" sz="2000" b="1" dirty="0" smtClean="0"/>
              <a:t>A+ Bonus Program </a:t>
            </a:r>
          </a:p>
          <a:p>
            <a:pPr eaLnBrk="1" hangingPunct="1">
              <a:buFont typeface="Arial" charset="0"/>
              <a:buNone/>
            </a:pPr>
            <a:r>
              <a:rPr lang="en-US" sz="2000" dirty="0" smtClean="0"/>
              <a:t>Mobile Enrollment with STLCC 2010-11 (100) 2011-12 (240)</a:t>
            </a:r>
          </a:p>
          <a:p>
            <a:pPr eaLnBrk="1" hangingPunct="1">
              <a:buFont typeface="Arial" charset="0"/>
              <a:buNone/>
            </a:pPr>
            <a:endParaRPr lang="en-US" sz="2000" dirty="0" smtClean="0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High School Graduation Initiative 2010-2015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62200" y="4343400"/>
          <a:ext cx="3276601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Worksheet" r:id="rId4" imgW="2457602" imgH="580949" progId="Excel.Sheet.12">
                  <p:embed/>
                </p:oleObj>
              </mc:Choice>
              <mc:Fallback>
                <p:oleObj name="Worksheet" r:id="rId4" imgW="2457602" imgH="580949" progId="Excel.Shee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343400"/>
                        <a:ext cx="3276601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K:\Marketing\logos\invisible logo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72400" y="30480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960437"/>
            <a:ext cx="8229600" cy="53641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Arial" charset="0"/>
              <a:buNone/>
            </a:pPr>
            <a:r>
              <a:rPr lang="en-US" sz="2400" b="1" dirty="0" smtClean="0"/>
              <a:t>Objectives</a:t>
            </a:r>
            <a:r>
              <a:rPr lang="en-US" sz="2400" dirty="0" smtClean="0"/>
              <a:t>:  </a:t>
            </a:r>
          </a:p>
          <a:p>
            <a:r>
              <a:rPr lang="en-US" sz="2400" dirty="0" smtClean="0"/>
              <a:t>Increase the number of high risk students to graduate on time</a:t>
            </a:r>
          </a:p>
          <a:p>
            <a:r>
              <a:rPr lang="en-US" sz="2400" dirty="0" smtClean="0"/>
              <a:t>Increase academic progress</a:t>
            </a:r>
          </a:p>
          <a:p>
            <a:r>
              <a:rPr lang="en-US" sz="2400" dirty="0" smtClean="0"/>
              <a:t>Increase attendance</a:t>
            </a:r>
          </a:p>
          <a:p>
            <a:pPr eaLnBrk="1" hangingPunct="1">
              <a:buFont typeface="Arial" charset="0"/>
              <a:buNone/>
            </a:pPr>
            <a:r>
              <a:rPr lang="en-US" sz="2400" b="1" dirty="0" smtClean="0"/>
              <a:t>Current Status</a:t>
            </a:r>
            <a:r>
              <a:rPr lang="en-US" sz="2400" dirty="0" smtClean="0"/>
              <a:t>:  </a:t>
            </a:r>
          </a:p>
          <a:p>
            <a:r>
              <a:rPr lang="en-US" sz="2400" dirty="0" smtClean="0"/>
              <a:t>Team member serves 40 high risk 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graders and 40+ high risk 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graders (912) </a:t>
            </a:r>
          </a:p>
          <a:p>
            <a:r>
              <a:rPr lang="en-US" sz="2400" dirty="0" smtClean="0"/>
              <a:t>Monitor caseload students’ academic achievement</a:t>
            </a:r>
          </a:p>
          <a:p>
            <a:r>
              <a:rPr lang="en-US" sz="2400" dirty="0" smtClean="0"/>
              <a:t>Monitor caseload students’ attendance  	</a:t>
            </a:r>
          </a:p>
          <a:p>
            <a:pPr eaLnBrk="1" hangingPunct="1">
              <a:buFont typeface="Arial" charset="0"/>
              <a:buNone/>
            </a:pPr>
            <a:r>
              <a:rPr lang="en-US" sz="2400" b="1" dirty="0" smtClean="0"/>
              <a:t>Outcomes</a:t>
            </a:r>
            <a:r>
              <a:rPr lang="en-US" sz="2400" dirty="0" smtClean="0"/>
              <a:t>:	</a:t>
            </a:r>
          </a:p>
          <a:p>
            <a:pPr eaLnBrk="1" hangingPunct="1">
              <a:buFont typeface="Arial" charset="0"/>
              <a:buNone/>
            </a:pPr>
            <a:endParaRPr lang="en-US" sz="2400" dirty="0" smtClean="0"/>
          </a:p>
          <a:p>
            <a:pPr eaLnBrk="1" hangingPunct="1">
              <a:buFont typeface="Arial" charset="0"/>
              <a:buNone/>
            </a:pPr>
            <a:endParaRPr lang="en-US" sz="2400" dirty="0" smtClean="0"/>
          </a:p>
          <a:p>
            <a:pPr eaLnBrk="1" hangingPunct="1">
              <a:buFont typeface="Arial" charset="0"/>
              <a:buNone/>
            </a:pPr>
            <a:endParaRPr lang="en-US" sz="2400" dirty="0" smtClean="0"/>
          </a:p>
          <a:p>
            <a:pPr eaLnBrk="1" hangingPunct="1">
              <a:buFont typeface="Arial" charset="0"/>
              <a:buNone/>
            </a:pPr>
            <a:endParaRPr lang="en-US" sz="2400" b="1" dirty="0" smtClean="0"/>
          </a:p>
          <a:p>
            <a:pPr eaLnBrk="1" hangingPunct="1">
              <a:buFont typeface="Arial" charset="0"/>
              <a:buNone/>
            </a:pPr>
            <a:r>
              <a:rPr lang="en-US" sz="2400" b="1" dirty="0" smtClean="0"/>
              <a:t>Transition Summer School (8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-&gt;9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grades)</a:t>
            </a:r>
            <a:r>
              <a:rPr lang="en-US" sz="2400" dirty="0" smtClean="0"/>
              <a:t>	</a:t>
            </a:r>
          </a:p>
          <a:p>
            <a:pPr eaLnBrk="1" hangingPunct="1">
              <a:buFont typeface="Arial" charset="0"/>
              <a:buNone/>
            </a:pPr>
            <a:r>
              <a:rPr lang="en-US" sz="2400" dirty="0" smtClean="0"/>
              <a:t>			2010-11 (177)  2011-12 (300)</a:t>
            </a:r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2800" dirty="0" smtClean="0"/>
              <a:t>Check &amp; Connect Teams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43200" y="3962400"/>
          <a:ext cx="38100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Worksheet" r:id="rId4" imgW="2171700" imgH="771449" progId="Excel.Sheet.12">
                  <p:embed/>
                </p:oleObj>
              </mc:Choice>
              <mc:Fallback>
                <p:oleObj name="Worksheet" r:id="rId4" imgW="2171700" imgH="771449" progId="Excel.Shee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962400"/>
                        <a:ext cx="38100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K:\Marketing\logos\invisible logo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72400" y="30480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229600" cy="422116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Arial" charset="0"/>
              <a:buNone/>
            </a:pPr>
            <a:endParaRPr lang="en-US" sz="1900" b="1" dirty="0" smtClean="0"/>
          </a:p>
          <a:p>
            <a:pPr eaLnBrk="1" hangingPunct="1">
              <a:buFont typeface="Arial" charset="0"/>
              <a:buNone/>
            </a:pPr>
            <a:endParaRPr lang="en-US" sz="1900" b="1" dirty="0" smtClean="0"/>
          </a:p>
          <a:p>
            <a:pPr eaLnBrk="1" hangingPunct="1">
              <a:buFont typeface="Arial" charset="0"/>
              <a:buNone/>
            </a:pPr>
            <a:endParaRPr lang="en-US" sz="1900" b="1" dirty="0" smtClean="0"/>
          </a:p>
          <a:p>
            <a:pPr algn="ctr" eaLnBrk="1" hangingPunct="1">
              <a:buFont typeface="Arial" charset="0"/>
              <a:buNone/>
            </a:pPr>
            <a:endParaRPr lang="en-US" sz="2400" b="1" dirty="0" smtClean="0"/>
          </a:p>
          <a:p>
            <a:pPr algn="ctr" eaLnBrk="1" hangingPunct="1">
              <a:buFont typeface="Arial" charset="0"/>
              <a:buNone/>
            </a:pPr>
            <a:r>
              <a:rPr lang="en-US" sz="2400" b="1" dirty="0" smtClean="0"/>
              <a:t>Dropout Recruiter</a:t>
            </a:r>
          </a:p>
          <a:p>
            <a:pPr eaLnBrk="1" hangingPunct="1">
              <a:buFont typeface="Arial" charset="0"/>
              <a:buNone/>
            </a:pPr>
            <a:r>
              <a:rPr lang="en-US" sz="1900" b="1" dirty="0" smtClean="0"/>
              <a:t>Objective</a:t>
            </a:r>
            <a:r>
              <a:rPr lang="en-US" sz="1900" dirty="0" smtClean="0"/>
              <a:t>:  Reduce the district’s high school dropout rate</a:t>
            </a:r>
          </a:p>
          <a:p>
            <a:pPr eaLnBrk="1" hangingPunct="1">
              <a:buFont typeface="Arial" charset="0"/>
              <a:buNone/>
            </a:pPr>
            <a:r>
              <a:rPr lang="en-US" sz="1900" dirty="0" smtClean="0"/>
              <a:t>	Increase the district’s graduation rate</a:t>
            </a:r>
          </a:p>
          <a:p>
            <a:pPr eaLnBrk="1" hangingPunct="1">
              <a:buFont typeface="Arial" charset="0"/>
              <a:buNone/>
            </a:pPr>
            <a:r>
              <a:rPr lang="en-US" sz="1900" b="1" dirty="0" smtClean="0"/>
              <a:t>Current Status</a:t>
            </a:r>
            <a:r>
              <a:rPr lang="en-US" sz="1900" dirty="0" smtClean="0"/>
              <a:t>:  </a:t>
            </a:r>
          </a:p>
          <a:p>
            <a:r>
              <a:rPr lang="en-US" sz="1900" dirty="0" smtClean="0"/>
              <a:t>Working with high schools to find missing students and clean up the data base dropout records</a:t>
            </a:r>
          </a:p>
          <a:p>
            <a:r>
              <a:rPr lang="en-US" sz="1900" dirty="0" smtClean="0"/>
              <a:t>Enrolling students back into schools, ACE program, Fresh Start programs, and other outside resource programs</a:t>
            </a:r>
          </a:p>
          <a:p>
            <a:pPr eaLnBrk="1" hangingPunct="1">
              <a:buFont typeface="Arial" charset="0"/>
              <a:buNone/>
            </a:pPr>
            <a:r>
              <a:rPr lang="en-US" sz="1900" b="1" dirty="0" smtClean="0"/>
              <a:t>Outcomes</a:t>
            </a:r>
            <a:r>
              <a:rPr lang="en-US" sz="1900" dirty="0" smtClean="0"/>
              <a:t>:</a:t>
            </a:r>
          </a:p>
          <a:p>
            <a:pPr eaLnBrk="1" hangingPunct="1">
              <a:buFont typeface="Arial" charset="0"/>
              <a:buNone/>
            </a:pPr>
            <a:r>
              <a:rPr lang="en-US" sz="1900" dirty="0" smtClean="0"/>
              <a:t>	Number of students on district’s school dropout list decreased from 3,600 to 1,540 in 2011-12 school year.</a:t>
            </a:r>
          </a:p>
          <a:p>
            <a:pPr eaLnBrk="1" hangingPunct="1">
              <a:buFont typeface="Arial" charset="0"/>
              <a:buNone/>
            </a:pPr>
            <a:r>
              <a:rPr lang="en-US" sz="2600" dirty="0" smtClean="0"/>
              <a:t> </a:t>
            </a:r>
            <a:r>
              <a:rPr lang="en-US" sz="2400" dirty="0" smtClean="0"/>
              <a:t> 		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05000" y="228600"/>
          <a:ext cx="5072063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Worksheet" r:id="rId4" imgW="2476500" imgH="1533449" progId="Excel.Sheet.12">
                  <p:embed/>
                </p:oleObj>
              </mc:Choice>
              <mc:Fallback>
                <p:oleObj name="Worksheet" r:id="rId4" imgW="2476500" imgH="1533449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28600"/>
                        <a:ext cx="5072063" cy="2503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K:\Marketing\logos\invisible logo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72400" y="30480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769</TotalTime>
  <Words>308</Words>
  <Application>Microsoft Office PowerPoint</Application>
  <PresentationFormat>On-screen Show (4:3)</PresentationFormat>
  <Paragraphs>73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Concourse</vt:lpstr>
      <vt:lpstr>Worksheet</vt:lpstr>
      <vt:lpstr>    St. Louis Public Schools High School Grants</vt:lpstr>
      <vt:lpstr>Smaller Learning Communities 2010-2014</vt:lpstr>
      <vt:lpstr>Advanced Placement Incentive 2011-2014 Objectives: Increase AP enrollment by 2%                   Increase AP scores of 3 or higher by 2% </vt:lpstr>
      <vt:lpstr>High School Graduation Initiative 2010-2015</vt:lpstr>
      <vt:lpstr>Check &amp; Connect Teams </vt:lpstr>
      <vt:lpstr>PowerPoint Presentation</vt:lpstr>
    </vt:vector>
  </TitlesOfParts>
  <Company>SLPS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St. Louis Public Schools  High School Grants</dc:title>
  <dc:creator>Jniemeye3869</dc:creator>
  <cp:lastModifiedBy>SLPS</cp:lastModifiedBy>
  <cp:revision>120</cp:revision>
  <dcterms:created xsi:type="dcterms:W3CDTF">2012-09-18T14:39:48Z</dcterms:created>
  <dcterms:modified xsi:type="dcterms:W3CDTF">2012-09-26T22:02:08Z</dcterms:modified>
</cp:coreProperties>
</file>