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3FF"/>
    <a:srgbClr val="7D9CA6"/>
    <a:srgbClr val="7EA2AA"/>
    <a:srgbClr val="ADE4E2"/>
    <a:srgbClr val="92BBC0"/>
    <a:srgbClr val="76D6FF"/>
    <a:srgbClr val="FF8AD8"/>
    <a:srgbClr val="73FB79"/>
    <a:srgbClr val="FF9300"/>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5"/>
    <p:restoredTop sz="94656"/>
  </p:normalViewPr>
  <p:slideViewPr>
    <p:cSldViewPr snapToGrid="0" snapToObjects="1">
      <p:cViewPr>
        <p:scale>
          <a:sx n="100" d="100"/>
          <a:sy n="100" d="100"/>
        </p:scale>
        <p:origin x="536" y="-17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BB79AD-FE46-C149-A7A5-0BF47FB3C2C8}"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3080611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BB79AD-FE46-C149-A7A5-0BF47FB3C2C8}"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75838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BB79AD-FE46-C149-A7A5-0BF47FB3C2C8}"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810009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BB79AD-FE46-C149-A7A5-0BF47FB3C2C8}"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1794306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BB79AD-FE46-C149-A7A5-0BF47FB3C2C8}"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2438556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BB79AD-FE46-C149-A7A5-0BF47FB3C2C8}"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3195378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BB79AD-FE46-C149-A7A5-0BF47FB3C2C8}" type="datetimeFigureOut">
              <a:rPr lang="en-US" smtClean="0"/>
              <a:t>8/17/2021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2753667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BB79AD-FE46-C149-A7A5-0BF47FB3C2C8}" type="datetimeFigureOut">
              <a:rPr lang="en-US" smtClean="0"/>
              <a:t>8/17/2021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16771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BB79AD-FE46-C149-A7A5-0BF47FB3C2C8}" type="datetimeFigureOut">
              <a:rPr lang="en-US" smtClean="0"/>
              <a:t>8/17/2021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3755215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DBB79AD-FE46-C149-A7A5-0BF47FB3C2C8}"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1915459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DBB79AD-FE46-C149-A7A5-0BF47FB3C2C8}"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FF3C3-DF4C-504E-B7B2-7C45D3692C91}" type="slidenum">
              <a:rPr lang="en-US" smtClean="0"/>
              <a:t>‹#›</a:t>
            </a:fld>
            <a:endParaRPr lang="en-US"/>
          </a:p>
        </p:txBody>
      </p:sp>
    </p:spTree>
    <p:extLst>
      <p:ext uri="{BB962C8B-B14F-4D97-AF65-F5344CB8AC3E}">
        <p14:creationId xmlns:p14="http://schemas.microsoft.com/office/powerpoint/2010/main" val="400287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DBB79AD-FE46-C149-A7A5-0BF47FB3C2C8}" type="datetimeFigureOut">
              <a:rPr lang="en-US" smtClean="0"/>
              <a:t>8/17/2021</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0ECFF3C3-DF4C-504E-B7B2-7C45D3692C91}" type="slidenum">
              <a:rPr lang="en-US" smtClean="0"/>
              <a:t>‹#›</a:t>
            </a:fld>
            <a:endParaRPr lang="en-US"/>
          </a:p>
        </p:txBody>
      </p:sp>
    </p:spTree>
    <p:extLst>
      <p:ext uri="{BB962C8B-B14F-4D97-AF65-F5344CB8AC3E}">
        <p14:creationId xmlns:p14="http://schemas.microsoft.com/office/powerpoint/2010/main" val="4220802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png"/><Relationship Id="rId3" Type="http://schemas.openxmlformats.org/officeDocument/2006/relationships/image" Target="../media/image2.pn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4.png"/><Relationship Id="rId9" Type="http://schemas.openxmlformats.org/officeDocument/2006/relationships/image" Target="../media/image8.svg"/><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4BAE1464-88A5-2C4A-9681-A38B88062584}"/>
              </a:ext>
            </a:extLst>
          </p:cNvPr>
          <p:cNvPicPr>
            <a:picLocks noChangeAspect="1"/>
          </p:cNvPicPr>
          <p:nvPr/>
        </p:nvPicPr>
        <p:blipFill>
          <a:blip r:embed="rId2"/>
          <a:stretch>
            <a:fillRect/>
          </a:stretch>
        </p:blipFill>
        <p:spPr>
          <a:xfrm>
            <a:off x="-855849" y="-651524"/>
            <a:ext cx="9479664" cy="10788518"/>
          </a:xfrm>
          <a:prstGeom prst="rect">
            <a:avLst/>
          </a:prstGeom>
        </p:spPr>
      </p:pic>
      <p:sp>
        <p:nvSpPr>
          <p:cNvPr id="28" name="Oval 27">
            <a:extLst>
              <a:ext uri="{FF2B5EF4-FFF2-40B4-BE49-F238E27FC236}">
                <a16:creationId xmlns:a16="http://schemas.microsoft.com/office/drawing/2014/main" id="{56A8974E-7E06-B546-953D-770E1A2BC341}"/>
              </a:ext>
            </a:extLst>
          </p:cNvPr>
          <p:cNvSpPr/>
          <p:nvPr/>
        </p:nvSpPr>
        <p:spPr>
          <a:xfrm>
            <a:off x="7449224" y="2863409"/>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E0B3AC0-FCDD-EB42-874B-9620ABD5B174}"/>
              </a:ext>
            </a:extLst>
          </p:cNvPr>
          <p:cNvSpPr txBox="1"/>
          <p:nvPr/>
        </p:nvSpPr>
        <p:spPr>
          <a:xfrm>
            <a:off x="25005" y="2668534"/>
            <a:ext cx="3366698" cy="400110"/>
          </a:xfrm>
          <a:prstGeom prst="rect">
            <a:avLst/>
          </a:prstGeom>
          <a:noFill/>
          <a:effectLst>
            <a:softEdge rad="31750"/>
          </a:effectLst>
        </p:spPr>
        <p:txBody>
          <a:bodyPr wrap="square" rtlCol="0">
            <a:spAutoFit/>
          </a:bodyPr>
          <a:lstStyle/>
          <a:p>
            <a:r>
              <a:rPr lang="en-US" sz="2000" dirty="0" smtClean="0">
                <a:effectLst>
                  <a:outerShdw blurRad="50800" dist="38100" dir="2700000" algn="tl" rotWithShape="0">
                    <a:prstClr val="black">
                      <a:alpha val="40000"/>
                    </a:prstClr>
                  </a:outerShdw>
                </a:effectLst>
                <a:latin typeface="Century Gothic" panose="020B0502020202020204" pitchFamily="34" charset="0"/>
                <a:ea typeface="AGThatsANoFromMe Medium" panose="02000603000000000000" pitchFamily="2" charset="0"/>
              </a:rPr>
              <a:t>Ms. Kathryn Hayden</a:t>
            </a:r>
            <a:endParaRPr lang="en-US" sz="2000" dirty="0">
              <a:effectLst>
                <a:outerShdw blurRad="50800" dist="38100" dir="2700000" algn="tl" rotWithShape="0">
                  <a:prstClr val="black">
                    <a:alpha val="40000"/>
                  </a:prstClr>
                </a:outerShdw>
              </a:effectLst>
              <a:latin typeface="Century Gothic" panose="020B0502020202020204" pitchFamily="34" charset="0"/>
              <a:ea typeface="AGThatsANoFromMe Medium" panose="02000603000000000000" pitchFamily="2" charset="0"/>
            </a:endParaRPr>
          </a:p>
        </p:txBody>
      </p:sp>
      <p:sp>
        <p:nvSpPr>
          <p:cNvPr id="12" name="Oval 11">
            <a:extLst>
              <a:ext uri="{FF2B5EF4-FFF2-40B4-BE49-F238E27FC236}">
                <a16:creationId xmlns:a16="http://schemas.microsoft.com/office/drawing/2014/main" id="{87FBB060-A768-8346-AB5D-1412C3E5A86E}"/>
              </a:ext>
            </a:extLst>
          </p:cNvPr>
          <p:cNvSpPr/>
          <p:nvPr/>
        </p:nvSpPr>
        <p:spPr>
          <a:xfrm>
            <a:off x="2975699" y="2863409"/>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F149DB6-2CEE-DC4A-BCBD-0FEDC14ECC87}"/>
              </a:ext>
            </a:extLst>
          </p:cNvPr>
          <p:cNvSpPr/>
          <p:nvPr/>
        </p:nvSpPr>
        <p:spPr>
          <a:xfrm>
            <a:off x="3257717" y="2863409"/>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6F26029E-633F-574F-B1B5-61CB38B1E6C7}"/>
              </a:ext>
            </a:extLst>
          </p:cNvPr>
          <p:cNvSpPr/>
          <p:nvPr/>
        </p:nvSpPr>
        <p:spPr>
          <a:xfrm>
            <a:off x="3536560" y="2863409"/>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2C2A94F-8BFF-064A-A5C1-52038D9FD9C2}"/>
              </a:ext>
            </a:extLst>
          </p:cNvPr>
          <p:cNvSpPr/>
          <p:nvPr/>
        </p:nvSpPr>
        <p:spPr>
          <a:xfrm>
            <a:off x="3815403" y="2863409"/>
            <a:ext cx="137160" cy="137160"/>
          </a:xfrm>
          <a:prstGeom prst="ellipse">
            <a:avLst/>
          </a:prstGeom>
          <a:solidFill>
            <a:srgbClr val="73FB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0225471-5EF8-664E-8266-87E4FDD9D7EE}"/>
              </a:ext>
            </a:extLst>
          </p:cNvPr>
          <p:cNvSpPr/>
          <p:nvPr/>
        </p:nvSpPr>
        <p:spPr>
          <a:xfrm>
            <a:off x="4094246" y="2863409"/>
            <a:ext cx="137160" cy="137160"/>
          </a:xfrm>
          <a:prstGeom prst="ellipse">
            <a:avLst/>
          </a:prstGeom>
          <a:solidFill>
            <a:srgbClr val="FFD5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F465F4D-01F8-044B-B772-E5DCB6BE48EC}"/>
              </a:ext>
            </a:extLst>
          </p:cNvPr>
          <p:cNvSpPr/>
          <p:nvPr/>
        </p:nvSpPr>
        <p:spPr>
          <a:xfrm>
            <a:off x="4373089" y="2863409"/>
            <a:ext cx="137160" cy="137160"/>
          </a:xfrm>
          <a:prstGeom prst="ellipse">
            <a:avLst/>
          </a:prstGeom>
          <a:solidFill>
            <a:srgbClr val="FF9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0019EFB-B305-734A-A2E7-4E2FCA9942DB}"/>
              </a:ext>
            </a:extLst>
          </p:cNvPr>
          <p:cNvSpPr/>
          <p:nvPr/>
        </p:nvSpPr>
        <p:spPr>
          <a:xfrm>
            <a:off x="4651932" y="2863409"/>
            <a:ext cx="137160" cy="137160"/>
          </a:xfrm>
          <a:prstGeom prst="ellipse">
            <a:avLst/>
          </a:prstGeom>
          <a:solidFill>
            <a:srgbClr val="FF2F9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1EA3CEF-2CF6-7A4C-9DFC-175D10667CE6}"/>
              </a:ext>
            </a:extLst>
          </p:cNvPr>
          <p:cNvSpPr/>
          <p:nvPr/>
        </p:nvSpPr>
        <p:spPr>
          <a:xfrm>
            <a:off x="4933950" y="2863409"/>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D61FB9A-833B-6A44-AC3F-6133FA576F5C}"/>
              </a:ext>
            </a:extLst>
          </p:cNvPr>
          <p:cNvSpPr/>
          <p:nvPr/>
        </p:nvSpPr>
        <p:spPr>
          <a:xfrm>
            <a:off x="5211768" y="2863409"/>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20DF74A-6181-5147-8708-F08935A4C356}"/>
              </a:ext>
            </a:extLst>
          </p:cNvPr>
          <p:cNvSpPr/>
          <p:nvPr/>
        </p:nvSpPr>
        <p:spPr>
          <a:xfrm>
            <a:off x="5489586" y="2863409"/>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1CECB63-353E-9E4F-9AC0-AA4EDA7FC3F3}"/>
              </a:ext>
            </a:extLst>
          </p:cNvPr>
          <p:cNvSpPr/>
          <p:nvPr/>
        </p:nvSpPr>
        <p:spPr>
          <a:xfrm>
            <a:off x="5770479" y="2863409"/>
            <a:ext cx="137160" cy="137160"/>
          </a:xfrm>
          <a:prstGeom prst="ellipse">
            <a:avLst/>
          </a:prstGeom>
          <a:solidFill>
            <a:srgbClr val="73FB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9C2217B-231C-A042-8DC5-051C50DDF643}"/>
              </a:ext>
            </a:extLst>
          </p:cNvPr>
          <p:cNvSpPr/>
          <p:nvPr/>
        </p:nvSpPr>
        <p:spPr>
          <a:xfrm>
            <a:off x="6051372" y="2863409"/>
            <a:ext cx="137160" cy="137160"/>
          </a:xfrm>
          <a:prstGeom prst="ellipse">
            <a:avLst/>
          </a:prstGeom>
          <a:solidFill>
            <a:srgbClr val="FFD5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56CDE16-DC76-9446-B091-D38DA2A8BFEB}"/>
              </a:ext>
            </a:extLst>
          </p:cNvPr>
          <p:cNvSpPr/>
          <p:nvPr/>
        </p:nvSpPr>
        <p:spPr>
          <a:xfrm>
            <a:off x="6332265" y="2863409"/>
            <a:ext cx="137160" cy="137160"/>
          </a:xfrm>
          <a:prstGeom prst="ellipse">
            <a:avLst/>
          </a:prstGeom>
          <a:solidFill>
            <a:srgbClr val="FF9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05A3D6B-1A9D-3346-92A2-B9034FE05C2F}"/>
              </a:ext>
            </a:extLst>
          </p:cNvPr>
          <p:cNvSpPr/>
          <p:nvPr/>
        </p:nvSpPr>
        <p:spPr>
          <a:xfrm>
            <a:off x="6613158" y="2863409"/>
            <a:ext cx="137160" cy="137160"/>
          </a:xfrm>
          <a:prstGeom prst="ellipse">
            <a:avLst/>
          </a:prstGeom>
          <a:solidFill>
            <a:srgbClr val="FF2F9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BBEA9D3-5CD1-2B48-B36F-0EC0E744B234}"/>
              </a:ext>
            </a:extLst>
          </p:cNvPr>
          <p:cNvSpPr/>
          <p:nvPr/>
        </p:nvSpPr>
        <p:spPr>
          <a:xfrm>
            <a:off x="6894051" y="2863409"/>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C0D7FFF-6E19-6244-8E04-37679B633262}"/>
              </a:ext>
            </a:extLst>
          </p:cNvPr>
          <p:cNvSpPr/>
          <p:nvPr/>
        </p:nvSpPr>
        <p:spPr>
          <a:xfrm>
            <a:off x="7171769" y="2863409"/>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9B02C0A-565A-324D-96E2-B845B7C4161E}"/>
              </a:ext>
            </a:extLst>
          </p:cNvPr>
          <p:cNvSpPr/>
          <p:nvPr/>
        </p:nvSpPr>
        <p:spPr>
          <a:xfrm>
            <a:off x="4530372" y="68290"/>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19C4E9B-F80C-054F-BBBB-9AE3E4A4C1E3}"/>
              </a:ext>
            </a:extLst>
          </p:cNvPr>
          <p:cNvSpPr/>
          <p:nvPr/>
        </p:nvSpPr>
        <p:spPr>
          <a:xfrm>
            <a:off x="56847" y="59146"/>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D6DD47D-A3CA-AB4E-9F82-D16A24A11DB5}"/>
              </a:ext>
            </a:extLst>
          </p:cNvPr>
          <p:cNvSpPr/>
          <p:nvPr/>
        </p:nvSpPr>
        <p:spPr>
          <a:xfrm>
            <a:off x="338865" y="68290"/>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249495D8-3777-9E42-AE42-DEC81C9C483E}"/>
              </a:ext>
            </a:extLst>
          </p:cNvPr>
          <p:cNvSpPr/>
          <p:nvPr/>
        </p:nvSpPr>
        <p:spPr>
          <a:xfrm>
            <a:off x="617708" y="68290"/>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D3E6940-1DEB-4843-8025-7C7069E22F4D}"/>
              </a:ext>
            </a:extLst>
          </p:cNvPr>
          <p:cNvSpPr/>
          <p:nvPr/>
        </p:nvSpPr>
        <p:spPr>
          <a:xfrm>
            <a:off x="896551" y="68290"/>
            <a:ext cx="137160" cy="137160"/>
          </a:xfrm>
          <a:prstGeom prst="ellipse">
            <a:avLst/>
          </a:prstGeom>
          <a:solidFill>
            <a:srgbClr val="73FB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44B38C8-3D52-8443-BCE9-5673BE5E4A2D}"/>
              </a:ext>
            </a:extLst>
          </p:cNvPr>
          <p:cNvSpPr/>
          <p:nvPr/>
        </p:nvSpPr>
        <p:spPr>
          <a:xfrm>
            <a:off x="1175394" y="68290"/>
            <a:ext cx="137160" cy="137160"/>
          </a:xfrm>
          <a:prstGeom prst="ellipse">
            <a:avLst/>
          </a:prstGeom>
          <a:solidFill>
            <a:srgbClr val="FFD5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A4097FA-8305-C749-A753-5D64272024D3}"/>
              </a:ext>
            </a:extLst>
          </p:cNvPr>
          <p:cNvSpPr/>
          <p:nvPr/>
        </p:nvSpPr>
        <p:spPr>
          <a:xfrm>
            <a:off x="1454237" y="68290"/>
            <a:ext cx="137160" cy="137160"/>
          </a:xfrm>
          <a:prstGeom prst="ellipse">
            <a:avLst/>
          </a:prstGeom>
          <a:solidFill>
            <a:srgbClr val="FF9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C6BCF23-BA95-0047-BDE4-4EF6FC69E7C7}"/>
              </a:ext>
            </a:extLst>
          </p:cNvPr>
          <p:cNvSpPr/>
          <p:nvPr/>
        </p:nvSpPr>
        <p:spPr>
          <a:xfrm>
            <a:off x="1733080" y="68290"/>
            <a:ext cx="137160" cy="137160"/>
          </a:xfrm>
          <a:prstGeom prst="ellipse">
            <a:avLst/>
          </a:prstGeom>
          <a:solidFill>
            <a:srgbClr val="FF2F9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6618CD0-2C0C-994E-89B8-2B16535ED0F2}"/>
              </a:ext>
            </a:extLst>
          </p:cNvPr>
          <p:cNvSpPr/>
          <p:nvPr/>
        </p:nvSpPr>
        <p:spPr>
          <a:xfrm>
            <a:off x="2015098" y="68290"/>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D91E336-1179-A44E-B7DF-A768C1D3F5ED}"/>
              </a:ext>
            </a:extLst>
          </p:cNvPr>
          <p:cNvSpPr/>
          <p:nvPr/>
        </p:nvSpPr>
        <p:spPr>
          <a:xfrm>
            <a:off x="2292916" y="68290"/>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5A38B54-A4FD-1A4B-BBE4-906C1B15B65D}"/>
              </a:ext>
            </a:extLst>
          </p:cNvPr>
          <p:cNvSpPr/>
          <p:nvPr/>
        </p:nvSpPr>
        <p:spPr>
          <a:xfrm>
            <a:off x="2570734" y="68290"/>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A26ED80-71A8-354C-B1F9-32D05C60D022}"/>
              </a:ext>
            </a:extLst>
          </p:cNvPr>
          <p:cNvSpPr/>
          <p:nvPr/>
        </p:nvSpPr>
        <p:spPr>
          <a:xfrm>
            <a:off x="2851627" y="68290"/>
            <a:ext cx="137160" cy="137160"/>
          </a:xfrm>
          <a:prstGeom prst="ellipse">
            <a:avLst/>
          </a:prstGeom>
          <a:solidFill>
            <a:srgbClr val="73FB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34EB8CC-CD0F-CC43-A566-15A8818D754C}"/>
              </a:ext>
            </a:extLst>
          </p:cNvPr>
          <p:cNvSpPr/>
          <p:nvPr/>
        </p:nvSpPr>
        <p:spPr>
          <a:xfrm>
            <a:off x="3132520" y="68290"/>
            <a:ext cx="137160" cy="137160"/>
          </a:xfrm>
          <a:prstGeom prst="ellipse">
            <a:avLst/>
          </a:prstGeom>
          <a:solidFill>
            <a:srgbClr val="FFD5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BA64AAA-1C5F-B549-9573-A418DACCA712}"/>
              </a:ext>
            </a:extLst>
          </p:cNvPr>
          <p:cNvSpPr/>
          <p:nvPr/>
        </p:nvSpPr>
        <p:spPr>
          <a:xfrm>
            <a:off x="3413413" y="68290"/>
            <a:ext cx="137160" cy="137160"/>
          </a:xfrm>
          <a:prstGeom prst="ellipse">
            <a:avLst/>
          </a:prstGeom>
          <a:solidFill>
            <a:srgbClr val="FF9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E65EF00-75C9-9B40-81B3-6F4E53D29C1D}"/>
              </a:ext>
            </a:extLst>
          </p:cNvPr>
          <p:cNvSpPr/>
          <p:nvPr/>
        </p:nvSpPr>
        <p:spPr>
          <a:xfrm>
            <a:off x="3694306" y="68290"/>
            <a:ext cx="137160" cy="137160"/>
          </a:xfrm>
          <a:prstGeom prst="ellipse">
            <a:avLst/>
          </a:prstGeom>
          <a:solidFill>
            <a:srgbClr val="FF2F9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EA96270-4D71-F84A-A9F7-39B809C2E543}"/>
              </a:ext>
            </a:extLst>
          </p:cNvPr>
          <p:cNvSpPr/>
          <p:nvPr/>
        </p:nvSpPr>
        <p:spPr>
          <a:xfrm>
            <a:off x="3975199" y="68290"/>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07A25B3-15B5-9E4E-98F9-820BD0A373C5}"/>
              </a:ext>
            </a:extLst>
          </p:cNvPr>
          <p:cNvSpPr/>
          <p:nvPr/>
        </p:nvSpPr>
        <p:spPr>
          <a:xfrm>
            <a:off x="4252917" y="68290"/>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AC0C4A6B-4E07-FE47-B214-938B346B3B4B}"/>
              </a:ext>
            </a:extLst>
          </p:cNvPr>
          <p:cNvSpPr/>
          <p:nvPr/>
        </p:nvSpPr>
        <p:spPr>
          <a:xfrm>
            <a:off x="4512709" y="9864589"/>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F85C050A-31F8-CD45-877D-AB742B3E676B}"/>
              </a:ext>
            </a:extLst>
          </p:cNvPr>
          <p:cNvSpPr/>
          <p:nvPr/>
        </p:nvSpPr>
        <p:spPr>
          <a:xfrm>
            <a:off x="39184" y="9864589"/>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3D6D2A7-0AE4-2742-A2A7-B83FEAD96E18}"/>
              </a:ext>
            </a:extLst>
          </p:cNvPr>
          <p:cNvSpPr/>
          <p:nvPr/>
        </p:nvSpPr>
        <p:spPr>
          <a:xfrm>
            <a:off x="321202" y="9864589"/>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D51635FC-C679-8B4E-9741-7988106ADCAB}"/>
              </a:ext>
            </a:extLst>
          </p:cNvPr>
          <p:cNvSpPr/>
          <p:nvPr/>
        </p:nvSpPr>
        <p:spPr>
          <a:xfrm>
            <a:off x="600045" y="9864589"/>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FA2EEA61-F341-944F-9FC6-5BD3B1AC6957}"/>
              </a:ext>
            </a:extLst>
          </p:cNvPr>
          <p:cNvSpPr/>
          <p:nvPr/>
        </p:nvSpPr>
        <p:spPr>
          <a:xfrm>
            <a:off x="878888" y="9864589"/>
            <a:ext cx="137160" cy="137160"/>
          </a:xfrm>
          <a:prstGeom prst="ellipse">
            <a:avLst/>
          </a:prstGeom>
          <a:solidFill>
            <a:srgbClr val="73FB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09E4BA92-D01E-1A47-886C-7B09B0CA9408}"/>
              </a:ext>
            </a:extLst>
          </p:cNvPr>
          <p:cNvSpPr/>
          <p:nvPr/>
        </p:nvSpPr>
        <p:spPr>
          <a:xfrm>
            <a:off x="1157731" y="9864589"/>
            <a:ext cx="137160" cy="137160"/>
          </a:xfrm>
          <a:prstGeom prst="ellipse">
            <a:avLst/>
          </a:prstGeom>
          <a:solidFill>
            <a:srgbClr val="FFD5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CD566C3D-AD3B-AE48-8356-9A8882D24B0B}"/>
              </a:ext>
            </a:extLst>
          </p:cNvPr>
          <p:cNvSpPr/>
          <p:nvPr/>
        </p:nvSpPr>
        <p:spPr>
          <a:xfrm>
            <a:off x="1436574" y="9864589"/>
            <a:ext cx="137160" cy="137160"/>
          </a:xfrm>
          <a:prstGeom prst="ellipse">
            <a:avLst/>
          </a:prstGeom>
          <a:solidFill>
            <a:srgbClr val="FF9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6444B9F-FFEB-8242-BAC3-4562DF314EDB}"/>
              </a:ext>
            </a:extLst>
          </p:cNvPr>
          <p:cNvSpPr/>
          <p:nvPr/>
        </p:nvSpPr>
        <p:spPr>
          <a:xfrm>
            <a:off x="1715417" y="9864589"/>
            <a:ext cx="137160" cy="137160"/>
          </a:xfrm>
          <a:prstGeom prst="ellipse">
            <a:avLst/>
          </a:prstGeom>
          <a:solidFill>
            <a:srgbClr val="FF2F9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7E21889-3550-C640-97C1-97AAE6FCE8ED}"/>
              </a:ext>
            </a:extLst>
          </p:cNvPr>
          <p:cNvSpPr/>
          <p:nvPr/>
        </p:nvSpPr>
        <p:spPr>
          <a:xfrm>
            <a:off x="1997435" y="9864589"/>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F6B32104-3EE7-B64B-93A7-79C3296EC76D}"/>
              </a:ext>
            </a:extLst>
          </p:cNvPr>
          <p:cNvSpPr/>
          <p:nvPr/>
        </p:nvSpPr>
        <p:spPr>
          <a:xfrm>
            <a:off x="2275253" y="9864589"/>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4DE6B5A3-2442-1543-A7BB-F79958956EAB}"/>
              </a:ext>
            </a:extLst>
          </p:cNvPr>
          <p:cNvSpPr/>
          <p:nvPr/>
        </p:nvSpPr>
        <p:spPr>
          <a:xfrm>
            <a:off x="2553071" y="9864589"/>
            <a:ext cx="137160" cy="137160"/>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512D3FC6-7F80-E94F-A64E-18F5F92CDB99}"/>
              </a:ext>
            </a:extLst>
          </p:cNvPr>
          <p:cNvSpPr/>
          <p:nvPr/>
        </p:nvSpPr>
        <p:spPr>
          <a:xfrm>
            <a:off x="2833964" y="9864589"/>
            <a:ext cx="137160" cy="137160"/>
          </a:xfrm>
          <a:prstGeom prst="ellipse">
            <a:avLst/>
          </a:prstGeom>
          <a:solidFill>
            <a:srgbClr val="73FB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EBC5FE5F-C426-C74B-BD31-8B33514937E0}"/>
              </a:ext>
            </a:extLst>
          </p:cNvPr>
          <p:cNvSpPr/>
          <p:nvPr/>
        </p:nvSpPr>
        <p:spPr>
          <a:xfrm>
            <a:off x="3114857" y="9864589"/>
            <a:ext cx="137160" cy="137160"/>
          </a:xfrm>
          <a:prstGeom prst="ellipse">
            <a:avLst/>
          </a:prstGeom>
          <a:solidFill>
            <a:srgbClr val="FFD5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7B014E80-A3E6-BD43-BAD0-4EB6206D9498}"/>
              </a:ext>
            </a:extLst>
          </p:cNvPr>
          <p:cNvSpPr/>
          <p:nvPr/>
        </p:nvSpPr>
        <p:spPr>
          <a:xfrm>
            <a:off x="3395750" y="9864589"/>
            <a:ext cx="137160" cy="137160"/>
          </a:xfrm>
          <a:prstGeom prst="ellipse">
            <a:avLst/>
          </a:prstGeom>
          <a:solidFill>
            <a:srgbClr val="FF9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A0573F8-2485-0149-B89F-35D6702F9494}"/>
              </a:ext>
            </a:extLst>
          </p:cNvPr>
          <p:cNvSpPr/>
          <p:nvPr/>
        </p:nvSpPr>
        <p:spPr>
          <a:xfrm>
            <a:off x="3676643" y="9864589"/>
            <a:ext cx="137160" cy="137160"/>
          </a:xfrm>
          <a:prstGeom prst="ellipse">
            <a:avLst/>
          </a:prstGeom>
          <a:solidFill>
            <a:srgbClr val="FF2F9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16D3FFC9-139B-9D4B-87E3-93A453F5C68B}"/>
              </a:ext>
            </a:extLst>
          </p:cNvPr>
          <p:cNvSpPr/>
          <p:nvPr/>
        </p:nvSpPr>
        <p:spPr>
          <a:xfrm>
            <a:off x="3957536" y="9864589"/>
            <a:ext cx="137160" cy="1371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6F63AD0D-C3B1-CC4D-A9DD-C9A8AA8704BB}"/>
              </a:ext>
            </a:extLst>
          </p:cNvPr>
          <p:cNvSpPr/>
          <p:nvPr/>
        </p:nvSpPr>
        <p:spPr>
          <a:xfrm>
            <a:off x="4235254" y="9864589"/>
            <a:ext cx="137160" cy="137160"/>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8768E8F7-575B-0740-8F9E-7F6B7BCC5A2F}"/>
              </a:ext>
            </a:extLst>
          </p:cNvPr>
          <p:cNvSpPr txBox="1"/>
          <p:nvPr/>
        </p:nvSpPr>
        <p:spPr>
          <a:xfrm>
            <a:off x="961184" y="7770579"/>
            <a:ext cx="2823373" cy="461665"/>
          </a:xfrm>
          <a:prstGeom prst="rect">
            <a:avLst/>
          </a:prstGeom>
          <a:noFill/>
        </p:spPr>
        <p:txBody>
          <a:bodyPr wrap="square" rtlCol="0">
            <a:spAutoFit/>
          </a:bodyPr>
          <a:lstStyle/>
          <a:p>
            <a:pPr algn="ctr"/>
            <a:r>
              <a:rPr lang="en-US" sz="2400" b="1" dirty="0">
                <a:latin typeface="Century Gothic" panose="020B0502020202020204" pitchFamily="34" charset="0"/>
                <a:ea typeface="BabblingElizabeth Medium" panose="02000603000000000000" pitchFamily="2" charset="0"/>
              </a:rPr>
              <a:t>Contact Me</a:t>
            </a:r>
          </a:p>
        </p:txBody>
      </p:sp>
      <p:sp>
        <p:nvSpPr>
          <p:cNvPr id="79" name="TextBox 78">
            <a:extLst>
              <a:ext uri="{FF2B5EF4-FFF2-40B4-BE49-F238E27FC236}">
                <a16:creationId xmlns:a16="http://schemas.microsoft.com/office/drawing/2014/main" id="{C9C24468-76C1-7E4F-952E-3838B121C98B}"/>
              </a:ext>
            </a:extLst>
          </p:cNvPr>
          <p:cNvSpPr txBox="1"/>
          <p:nvPr/>
        </p:nvSpPr>
        <p:spPr>
          <a:xfrm>
            <a:off x="305517" y="8112711"/>
            <a:ext cx="4387283" cy="553998"/>
          </a:xfrm>
          <a:prstGeom prst="rect">
            <a:avLst/>
          </a:prstGeom>
          <a:noFill/>
        </p:spPr>
        <p:txBody>
          <a:bodyPr wrap="square" rtlCol="0">
            <a:spAutoFit/>
          </a:bodyPr>
          <a:lstStyle/>
          <a:p>
            <a:pPr algn="ctr"/>
            <a:r>
              <a:rPr lang="en-US" sz="1000" dirty="0">
                <a:latin typeface="Century Gothic" panose="020B0502020202020204" pitchFamily="34" charset="0"/>
                <a:ea typeface="BabblingElizabeth Medium" panose="02000603000000000000" pitchFamily="2" charset="0"/>
              </a:rPr>
              <a:t>I welcome and value parent involvement throughout the year. I would love to hear from </a:t>
            </a:r>
            <a:r>
              <a:rPr lang="en-US" sz="1000" dirty="0" smtClean="0">
                <a:latin typeface="Century Gothic" panose="020B0502020202020204" pitchFamily="34" charset="0"/>
                <a:ea typeface="BabblingElizabeth Medium" panose="02000603000000000000" pitchFamily="2" charset="0"/>
              </a:rPr>
              <a:t>you. Please contact me with </a:t>
            </a:r>
            <a:r>
              <a:rPr lang="en-US" sz="1000" dirty="0">
                <a:latin typeface="Century Gothic" panose="020B0502020202020204" pitchFamily="34" charset="0"/>
                <a:ea typeface="BabblingElizabeth Medium" panose="02000603000000000000" pitchFamily="2" charset="0"/>
              </a:rPr>
              <a:t>any questions, comments, or concerns you may have.</a:t>
            </a:r>
          </a:p>
        </p:txBody>
      </p:sp>
      <p:sp>
        <p:nvSpPr>
          <p:cNvPr id="80" name="TextBox 79">
            <a:extLst>
              <a:ext uri="{FF2B5EF4-FFF2-40B4-BE49-F238E27FC236}">
                <a16:creationId xmlns:a16="http://schemas.microsoft.com/office/drawing/2014/main" id="{5F25D80A-95A0-524E-B4DA-0C762F393F35}"/>
              </a:ext>
            </a:extLst>
          </p:cNvPr>
          <p:cNvSpPr txBox="1"/>
          <p:nvPr/>
        </p:nvSpPr>
        <p:spPr>
          <a:xfrm>
            <a:off x="2280528" y="3729259"/>
            <a:ext cx="2747104" cy="3416320"/>
          </a:xfrm>
          <a:prstGeom prst="rect">
            <a:avLst/>
          </a:prstGeom>
          <a:noFill/>
        </p:spPr>
        <p:txBody>
          <a:bodyPr wrap="square" rtlCol="0">
            <a:spAutoFit/>
          </a:bodyPr>
          <a:lstStyle/>
          <a:p>
            <a:pPr algn="ctr"/>
            <a:r>
              <a:rPr lang="en-US" sz="1200" dirty="0" smtClean="0">
                <a:latin typeface="Century Gothic" panose="020B0502020202020204" pitchFamily="34" charset="0"/>
                <a:ea typeface="BabblingElizabeth Medium" panose="02000603000000000000" pitchFamily="2" charset="0"/>
              </a:rPr>
              <a:t> </a:t>
            </a:r>
            <a:r>
              <a:rPr lang="en-US" sz="1200" dirty="0">
                <a:latin typeface="Century Gothic" panose="020B0502020202020204" pitchFamily="34" charset="0"/>
                <a:ea typeface="BabblingElizabeth Medium" panose="02000603000000000000" pitchFamily="2" charset="0"/>
              </a:rPr>
              <a:t>I am looking forward to having your child as a </a:t>
            </a:r>
            <a:r>
              <a:rPr lang="en-US" sz="1200" dirty="0" smtClean="0">
                <a:latin typeface="Century Gothic" panose="020B0502020202020204" pitchFamily="34" charset="0"/>
                <a:ea typeface="BabblingElizabeth Medium" panose="02000603000000000000" pitchFamily="2" charset="0"/>
              </a:rPr>
              <a:t>student, this year. Second </a:t>
            </a:r>
            <a:r>
              <a:rPr lang="en-US" sz="1200" dirty="0">
                <a:latin typeface="Century Gothic" panose="020B0502020202020204" pitchFamily="34" charset="0"/>
                <a:ea typeface="BabblingElizabeth Medium" panose="02000603000000000000" pitchFamily="2" charset="0"/>
              </a:rPr>
              <a:t>grade is such a fun year with so many wonderful learning </a:t>
            </a:r>
            <a:r>
              <a:rPr lang="en-US" sz="1200" dirty="0" smtClean="0">
                <a:latin typeface="Century Gothic" panose="020B0502020202020204" pitchFamily="34" charset="0"/>
                <a:ea typeface="BabblingElizabeth Medium" panose="02000603000000000000" pitchFamily="2" charset="0"/>
              </a:rPr>
              <a:t>opportunities. My most </a:t>
            </a:r>
            <a:r>
              <a:rPr lang="en-US" sz="1200" dirty="0">
                <a:latin typeface="Century Gothic" panose="020B0502020202020204" pitchFamily="34" charset="0"/>
                <a:ea typeface="BabblingElizabeth Medium" panose="02000603000000000000" pitchFamily="2" charset="0"/>
              </a:rPr>
              <a:t>important goal is </a:t>
            </a:r>
            <a:r>
              <a:rPr lang="en-US" sz="1200" dirty="0" smtClean="0">
                <a:latin typeface="Century Gothic" panose="020B0502020202020204" pitchFamily="34" charset="0"/>
                <a:ea typeface="BabblingElizabeth Medium" panose="02000603000000000000" pitchFamily="2" charset="0"/>
              </a:rPr>
              <a:t>create a safe and encouraging environment, where students believe they can be anything or anyone they want to be. Parents, you know your child better than anyone. Please help me achieve this goal by communicating with me and letting me know how I can support your child and your family. We will get through this year together. Please reach out to me. I am here for YOU!</a:t>
            </a:r>
            <a:endParaRPr lang="en-US" sz="1200" dirty="0">
              <a:latin typeface="Century Gothic" panose="020B0502020202020204" pitchFamily="34" charset="0"/>
              <a:ea typeface="BabblingElizabeth Medium" panose="02000603000000000000" pitchFamily="2" charset="0"/>
            </a:endParaRPr>
          </a:p>
        </p:txBody>
      </p:sp>
      <p:sp>
        <p:nvSpPr>
          <p:cNvPr id="82" name="TextBox 81">
            <a:extLst>
              <a:ext uri="{FF2B5EF4-FFF2-40B4-BE49-F238E27FC236}">
                <a16:creationId xmlns:a16="http://schemas.microsoft.com/office/drawing/2014/main" id="{E788960B-5182-444F-9200-2ED70A3A6705}"/>
              </a:ext>
            </a:extLst>
          </p:cNvPr>
          <p:cNvSpPr txBox="1"/>
          <p:nvPr/>
        </p:nvSpPr>
        <p:spPr>
          <a:xfrm>
            <a:off x="2157976" y="3445269"/>
            <a:ext cx="3057906" cy="369332"/>
          </a:xfrm>
          <a:prstGeom prst="rect">
            <a:avLst/>
          </a:prstGeom>
          <a:noFill/>
        </p:spPr>
        <p:txBody>
          <a:bodyPr wrap="square" rtlCol="0">
            <a:spAutoFit/>
          </a:bodyPr>
          <a:lstStyle/>
          <a:p>
            <a:pPr algn="ctr"/>
            <a:r>
              <a:rPr lang="en-US" b="1" dirty="0">
                <a:latin typeface="Century Gothic" panose="020B0502020202020204" pitchFamily="34" charset="0"/>
                <a:ea typeface="BabblingElizabeth Medium" panose="02000603000000000000" pitchFamily="2" charset="0"/>
              </a:rPr>
              <a:t>Welcome to </a:t>
            </a:r>
            <a:r>
              <a:rPr lang="en-US" b="1" dirty="0" smtClean="0">
                <a:latin typeface="Century Gothic" panose="020B0502020202020204" pitchFamily="34" charset="0"/>
                <a:ea typeface="BabblingElizabeth Medium" panose="02000603000000000000" pitchFamily="2" charset="0"/>
              </a:rPr>
              <a:t>2</a:t>
            </a:r>
            <a:r>
              <a:rPr lang="en-US" b="1" baseline="30000" dirty="0" smtClean="0">
                <a:latin typeface="Century Gothic" panose="020B0502020202020204" pitchFamily="34" charset="0"/>
                <a:ea typeface="BabblingElizabeth Medium" panose="02000603000000000000" pitchFamily="2" charset="0"/>
              </a:rPr>
              <a:t>nd</a:t>
            </a:r>
            <a:r>
              <a:rPr lang="en-US" b="1" dirty="0" smtClean="0">
                <a:latin typeface="Century Gothic" panose="020B0502020202020204" pitchFamily="34" charset="0"/>
                <a:ea typeface="BabblingElizabeth Medium" panose="02000603000000000000" pitchFamily="2" charset="0"/>
              </a:rPr>
              <a:t> </a:t>
            </a:r>
            <a:r>
              <a:rPr lang="en-US" b="1" dirty="0">
                <a:latin typeface="Century Gothic" panose="020B0502020202020204" pitchFamily="34" charset="0"/>
                <a:ea typeface="BabblingElizabeth Medium" panose="02000603000000000000" pitchFamily="2" charset="0"/>
              </a:rPr>
              <a:t>Grade!</a:t>
            </a:r>
          </a:p>
        </p:txBody>
      </p:sp>
      <p:sp>
        <p:nvSpPr>
          <p:cNvPr id="83" name="TextBox 82">
            <a:extLst>
              <a:ext uri="{FF2B5EF4-FFF2-40B4-BE49-F238E27FC236}">
                <a16:creationId xmlns:a16="http://schemas.microsoft.com/office/drawing/2014/main" id="{0BBF744F-C2AD-1A48-989C-7765899DA78E}"/>
              </a:ext>
            </a:extLst>
          </p:cNvPr>
          <p:cNvSpPr txBox="1"/>
          <p:nvPr/>
        </p:nvSpPr>
        <p:spPr>
          <a:xfrm>
            <a:off x="5148614" y="7679941"/>
            <a:ext cx="2436056" cy="400110"/>
          </a:xfrm>
          <a:prstGeom prst="rect">
            <a:avLst/>
          </a:prstGeom>
          <a:noFill/>
        </p:spPr>
        <p:txBody>
          <a:bodyPr wrap="square" rtlCol="0">
            <a:spAutoFit/>
          </a:bodyPr>
          <a:lstStyle/>
          <a:p>
            <a:pPr algn="ctr"/>
            <a:r>
              <a:rPr lang="en-US" sz="2000" b="1" dirty="0">
                <a:latin typeface="Century Gothic" panose="020B0502020202020204" pitchFamily="34" charset="0"/>
                <a:ea typeface="BabblingElizabeth Medium" panose="02000603000000000000" pitchFamily="2" charset="0"/>
              </a:rPr>
              <a:t>My Favorites</a:t>
            </a:r>
          </a:p>
        </p:txBody>
      </p:sp>
      <p:pic>
        <p:nvPicPr>
          <p:cNvPr id="86" name="Graphic 85" descr="OpenEnvelope">
            <a:extLst>
              <a:ext uri="{FF2B5EF4-FFF2-40B4-BE49-F238E27FC236}">
                <a16:creationId xmlns:a16="http://schemas.microsoft.com/office/drawing/2014/main" id="{71CF96DC-FAD5-7A4E-88E6-3EBFCBD0BFBB}"/>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375124" y="9090804"/>
            <a:ext cx="349381" cy="349381"/>
          </a:xfrm>
          <a:prstGeom prst="rect">
            <a:avLst/>
          </a:prstGeom>
        </p:spPr>
      </p:pic>
      <p:sp>
        <p:nvSpPr>
          <p:cNvPr id="87" name="TextBox 86">
            <a:extLst>
              <a:ext uri="{FF2B5EF4-FFF2-40B4-BE49-F238E27FC236}">
                <a16:creationId xmlns:a16="http://schemas.microsoft.com/office/drawing/2014/main" id="{D8EBDF64-B7FF-7E40-99A6-AC187AF298E0}"/>
              </a:ext>
            </a:extLst>
          </p:cNvPr>
          <p:cNvSpPr txBox="1"/>
          <p:nvPr/>
        </p:nvSpPr>
        <p:spPr>
          <a:xfrm>
            <a:off x="643601" y="9137736"/>
            <a:ext cx="2221596" cy="292388"/>
          </a:xfrm>
          <a:prstGeom prst="rect">
            <a:avLst/>
          </a:prstGeom>
          <a:noFill/>
        </p:spPr>
        <p:txBody>
          <a:bodyPr wrap="square" rtlCol="0">
            <a:spAutoFit/>
          </a:bodyPr>
          <a:lstStyle/>
          <a:p>
            <a:pPr algn="ctr"/>
            <a:r>
              <a:rPr lang="en-US" sz="1300" b="1" dirty="0" smtClean="0">
                <a:latin typeface="Century Gothic" panose="020B0502020202020204" pitchFamily="34" charset="0"/>
              </a:rPr>
              <a:t>Kathryn.Hayden@slps.org</a:t>
            </a:r>
            <a:endParaRPr lang="en-US" sz="1300" b="1" dirty="0">
              <a:latin typeface="Century Gothic" panose="020B0502020202020204" pitchFamily="34" charset="0"/>
            </a:endParaRPr>
          </a:p>
        </p:txBody>
      </p:sp>
      <p:pic>
        <p:nvPicPr>
          <p:cNvPr id="92" name="Graphic 91" descr="Receiver">
            <a:extLst>
              <a:ext uri="{FF2B5EF4-FFF2-40B4-BE49-F238E27FC236}">
                <a16:creationId xmlns:a16="http://schemas.microsoft.com/office/drawing/2014/main" id="{23B8F471-BDFF-0D48-9D33-6B2932200264}"/>
              </a:ext>
            </a:extLst>
          </p:cNvPr>
          <p:cNvPicPr>
            <a:picLocks noChangeAspect="1"/>
          </p:cNvPicPr>
          <p:nvPr/>
        </p:nvPicPr>
        <p:blipFill>
          <a:blip r:embed="rId6">
            <a:extLst>
              <a:ext uri="{96DAC541-7B7A-43D3-8B79-37D633B846F1}">
                <asvg:svgBlip xmlns:asvg="http://schemas.microsoft.com/office/drawing/2016/SVG/main" xmlns="" r:embed="rId9"/>
              </a:ext>
            </a:extLst>
          </a:blip>
          <a:stretch>
            <a:fillRect/>
          </a:stretch>
        </p:blipFill>
        <p:spPr>
          <a:xfrm>
            <a:off x="389782" y="8673135"/>
            <a:ext cx="227926" cy="365086"/>
          </a:xfrm>
          <a:prstGeom prst="rect">
            <a:avLst/>
          </a:prstGeom>
        </p:spPr>
      </p:pic>
      <p:pic>
        <p:nvPicPr>
          <p:cNvPr id="94" name="Graphic 93" descr="Chat">
            <a:extLst>
              <a:ext uri="{FF2B5EF4-FFF2-40B4-BE49-F238E27FC236}">
                <a16:creationId xmlns:a16="http://schemas.microsoft.com/office/drawing/2014/main" id="{88395FF6-1C11-8C46-BF60-56E4683ADE77}"/>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2917873" y="8997969"/>
            <a:ext cx="663933" cy="447538"/>
          </a:xfrm>
          <a:prstGeom prst="rect">
            <a:avLst/>
          </a:prstGeom>
        </p:spPr>
      </p:pic>
      <p:sp>
        <p:nvSpPr>
          <p:cNvPr id="110" name="TextBox 109">
            <a:extLst>
              <a:ext uri="{FF2B5EF4-FFF2-40B4-BE49-F238E27FC236}">
                <a16:creationId xmlns:a16="http://schemas.microsoft.com/office/drawing/2014/main" id="{DEDB398D-7294-B749-96C5-F74872BCF589}"/>
              </a:ext>
            </a:extLst>
          </p:cNvPr>
          <p:cNvSpPr txBox="1"/>
          <p:nvPr/>
        </p:nvSpPr>
        <p:spPr>
          <a:xfrm>
            <a:off x="5946542" y="3192849"/>
            <a:ext cx="1284444" cy="707886"/>
          </a:xfrm>
          <a:prstGeom prst="rect">
            <a:avLst/>
          </a:prstGeom>
          <a:noFill/>
        </p:spPr>
        <p:txBody>
          <a:bodyPr wrap="square" rtlCol="0">
            <a:spAutoFit/>
          </a:bodyPr>
          <a:lstStyle/>
          <a:p>
            <a:pPr algn="ctr"/>
            <a:r>
              <a:rPr lang="en-US" sz="2000" b="1" dirty="0">
                <a:latin typeface="Century Gothic" panose="020B0502020202020204" pitchFamily="34" charset="0"/>
                <a:ea typeface="BabblingElizabeth Medium" panose="02000603000000000000" pitchFamily="2" charset="0"/>
              </a:rPr>
              <a:t>About Me</a:t>
            </a:r>
          </a:p>
        </p:txBody>
      </p:sp>
      <p:sp>
        <p:nvSpPr>
          <p:cNvPr id="120" name="TextBox 119">
            <a:extLst>
              <a:ext uri="{FF2B5EF4-FFF2-40B4-BE49-F238E27FC236}">
                <a16:creationId xmlns:a16="http://schemas.microsoft.com/office/drawing/2014/main" id="{E4AB4184-DE06-1141-9C76-843F258A1B4A}"/>
              </a:ext>
            </a:extLst>
          </p:cNvPr>
          <p:cNvSpPr txBox="1"/>
          <p:nvPr/>
        </p:nvSpPr>
        <p:spPr>
          <a:xfrm>
            <a:off x="5452724" y="3752392"/>
            <a:ext cx="2127947" cy="2369880"/>
          </a:xfrm>
          <a:prstGeom prst="rect">
            <a:avLst/>
          </a:prstGeom>
          <a:noFill/>
        </p:spPr>
        <p:txBody>
          <a:bodyPr wrap="square" rtlCol="0">
            <a:spAutoFit/>
          </a:bodyPr>
          <a:lstStyle/>
          <a:p>
            <a:pPr algn="ctr"/>
            <a:r>
              <a:rPr lang="en-US" sz="1000" dirty="0">
                <a:latin typeface="Century Gothic" panose="020B0502020202020204" pitchFamily="34" charset="0"/>
                <a:ea typeface="BabblingElizabeth Medium" panose="02000603000000000000" pitchFamily="2" charset="0"/>
              </a:rPr>
              <a:t>Hello! I am </a:t>
            </a:r>
            <a:r>
              <a:rPr lang="en-US" sz="1000" dirty="0" smtClean="0">
                <a:latin typeface="Century Gothic" panose="020B0502020202020204" pitchFamily="34" charset="0"/>
                <a:ea typeface="BabblingElizabeth Medium" panose="02000603000000000000" pitchFamily="2" charset="0"/>
              </a:rPr>
              <a:t>Kathryn Hayden and I am your child’s second grade teacher. I have a Bachelor’s Degree in</a:t>
            </a:r>
          </a:p>
          <a:p>
            <a:pPr algn="ctr"/>
            <a:r>
              <a:rPr lang="en-US" sz="1000" dirty="0" smtClean="0">
                <a:latin typeface="Century Gothic" panose="020B0502020202020204" pitchFamily="34" charset="0"/>
                <a:ea typeface="BabblingElizabeth Medium" panose="02000603000000000000" pitchFamily="2" charset="0"/>
              </a:rPr>
              <a:t>Elementary Education and a minor in English from Webster University. This is my </a:t>
            </a:r>
            <a:r>
              <a:rPr lang="en-US" sz="1000" dirty="0" smtClean="0">
                <a:latin typeface="Century Gothic" panose="020B0502020202020204" pitchFamily="34" charset="0"/>
                <a:ea typeface="BabblingElizabeth Medium" panose="02000603000000000000" pitchFamily="2" charset="0"/>
              </a:rPr>
              <a:t>third </a:t>
            </a:r>
            <a:r>
              <a:rPr lang="en-US" sz="1000" dirty="0" smtClean="0">
                <a:latin typeface="Century Gothic" panose="020B0502020202020204" pitchFamily="34" charset="0"/>
                <a:ea typeface="BabblingElizabeth Medium" panose="02000603000000000000" pitchFamily="2" charset="0"/>
              </a:rPr>
              <a:t>year at Gateway</a:t>
            </a:r>
            <a:r>
              <a:rPr lang="en-US" sz="1000" dirty="0" smtClean="0">
                <a:latin typeface="Century Gothic" panose="020B0502020202020204" pitchFamily="34" charset="0"/>
                <a:ea typeface="BabblingElizabeth Medium" panose="02000603000000000000" pitchFamily="2" charset="0"/>
              </a:rPr>
              <a:t>. I am going back to schoo</a:t>
            </a:r>
            <a:r>
              <a:rPr lang="en-US" sz="1000" dirty="0" smtClean="0">
                <a:latin typeface="Century Gothic" panose="020B0502020202020204" pitchFamily="34" charset="0"/>
                <a:ea typeface="BabblingElizabeth Medium" panose="02000603000000000000" pitchFamily="2" charset="0"/>
              </a:rPr>
              <a:t>l to receive a Master’s Degree in School Counseling. </a:t>
            </a:r>
            <a:r>
              <a:rPr lang="en-US" sz="1000" dirty="0" smtClean="0">
                <a:latin typeface="Century Gothic" panose="020B0502020202020204" pitchFamily="34" charset="0"/>
                <a:ea typeface="BabblingElizabeth Medium" panose="02000603000000000000" pitchFamily="2" charset="0"/>
              </a:rPr>
              <a:t> </a:t>
            </a:r>
            <a:r>
              <a:rPr lang="en-US" sz="1000" dirty="0" smtClean="0">
                <a:latin typeface="Century Gothic" panose="020B0502020202020204" pitchFamily="34" charset="0"/>
                <a:ea typeface="BabblingElizabeth Medium" panose="02000603000000000000" pitchFamily="2" charset="0"/>
              </a:rPr>
              <a:t>I love my city and the people in it. I am excited for this year!</a:t>
            </a:r>
            <a:endParaRPr lang="en-US" sz="800" dirty="0">
              <a:latin typeface="Century Gothic" panose="020B0502020202020204" pitchFamily="34" charset="0"/>
              <a:ea typeface="BabblingElizabeth Medium" panose="02000603000000000000" pitchFamily="2" charset="0"/>
            </a:endParaRPr>
          </a:p>
          <a:p>
            <a:pPr algn="ctr"/>
            <a:endParaRPr lang="en-US" sz="800" dirty="0">
              <a:latin typeface="Century Gothic" panose="020B0502020202020204" pitchFamily="34" charset="0"/>
              <a:ea typeface="BabblingElizabeth Medium" panose="02000603000000000000" pitchFamily="2" charset="0"/>
            </a:endParaRPr>
          </a:p>
          <a:p>
            <a:pPr algn="ctr"/>
            <a:r>
              <a:rPr lang="en-US" sz="1000" dirty="0">
                <a:latin typeface="Century Gothic" panose="020B0502020202020204" pitchFamily="34" charset="0"/>
                <a:ea typeface="BabblingElizabeth Medium" panose="02000603000000000000" pitchFamily="2" charset="0"/>
              </a:rPr>
              <a:t> </a:t>
            </a:r>
          </a:p>
          <a:p>
            <a:pPr algn="ctr"/>
            <a:r>
              <a:rPr lang="en-US" sz="1000" dirty="0">
                <a:latin typeface="Century Gothic" panose="020B0502020202020204" pitchFamily="34" charset="0"/>
                <a:ea typeface="BabblingElizabeth Medium" panose="02000603000000000000" pitchFamily="2" charset="0"/>
              </a:rPr>
              <a:t> </a:t>
            </a:r>
          </a:p>
        </p:txBody>
      </p:sp>
      <p:sp>
        <p:nvSpPr>
          <p:cNvPr id="121" name="Oval 120">
            <a:extLst>
              <a:ext uri="{FF2B5EF4-FFF2-40B4-BE49-F238E27FC236}">
                <a16:creationId xmlns:a16="http://schemas.microsoft.com/office/drawing/2014/main" id="{203B02B7-B9B5-C146-AFB0-8852C2422B0F}"/>
              </a:ext>
            </a:extLst>
          </p:cNvPr>
          <p:cNvSpPr/>
          <p:nvPr/>
        </p:nvSpPr>
        <p:spPr>
          <a:xfrm>
            <a:off x="5496983" y="5998442"/>
            <a:ext cx="252840" cy="266360"/>
          </a:xfrm>
          <a:prstGeom prst="ellipse">
            <a:avLst/>
          </a:prstGeom>
          <a:solidFill>
            <a:srgbClr val="FF8AD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7585480A-0A98-214C-A57A-D92E2E29089D}"/>
              </a:ext>
            </a:extLst>
          </p:cNvPr>
          <p:cNvSpPr/>
          <p:nvPr/>
        </p:nvSpPr>
        <p:spPr>
          <a:xfrm>
            <a:off x="6051259" y="5948560"/>
            <a:ext cx="281006" cy="240859"/>
          </a:xfrm>
          <a:prstGeom prst="ellipse">
            <a:avLst/>
          </a:prstGeom>
          <a:solidFill>
            <a:srgbClr val="D883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a:extLst>
              <a:ext uri="{FF2B5EF4-FFF2-40B4-BE49-F238E27FC236}">
                <a16:creationId xmlns:a16="http://schemas.microsoft.com/office/drawing/2014/main" id="{EDB0E9BE-99E8-D240-9CDB-32E66A92ECCD}"/>
              </a:ext>
            </a:extLst>
          </p:cNvPr>
          <p:cNvSpPr/>
          <p:nvPr/>
        </p:nvSpPr>
        <p:spPr>
          <a:xfrm>
            <a:off x="5854700" y="6311856"/>
            <a:ext cx="257674" cy="254919"/>
          </a:xfrm>
          <a:prstGeom prst="ellipse">
            <a:avLst/>
          </a:prstGeom>
          <a:solidFill>
            <a:srgbClr val="76D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6EF168E6-4738-904D-8096-24DF710DA255}"/>
              </a:ext>
            </a:extLst>
          </p:cNvPr>
          <p:cNvSpPr/>
          <p:nvPr/>
        </p:nvSpPr>
        <p:spPr>
          <a:xfrm>
            <a:off x="6608346" y="5922517"/>
            <a:ext cx="272431" cy="234650"/>
          </a:xfrm>
          <a:prstGeom prst="ellipse">
            <a:avLst/>
          </a:prstGeom>
          <a:solidFill>
            <a:srgbClr val="73FB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E16A5C9E-05FC-FB4D-8BB2-EF8792B505F4}"/>
              </a:ext>
            </a:extLst>
          </p:cNvPr>
          <p:cNvSpPr/>
          <p:nvPr/>
        </p:nvSpPr>
        <p:spPr>
          <a:xfrm>
            <a:off x="6430342" y="6255270"/>
            <a:ext cx="293098" cy="233488"/>
          </a:xfrm>
          <a:prstGeom prst="ellipse">
            <a:avLst/>
          </a:prstGeom>
          <a:solidFill>
            <a:srgbClr val="FFD57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ECB11BA8-3778-4342-B1C5-C08700B0B17B}"/>
              </a:ext>
            </a:extLst>
          </p:cNvPr>
          <p:cNvSpPr/>
          <p:nvPr/>
        </p:nvSpPr>
        <p:spPr>
          <a:xfrm>
            <a:off x="6998252" y="6109595"/>
            <a:ext cx="264451" cy="235978"/>
          </a:xfrm>
          <a:prstGeom prst="ellipse">
            <a:avLst/>
          </a:prstGeom>
          <a:solidFill>
            <a:srgbClr val="FF9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8D0275C2-89CD-E544-8DEC-487108175B97}"/>
              </a:ext>
            </a:extLst>
          </p:cNvPr>
          <p:cNvSpPr txBox="1"/>
          <p:nvPr/>
        </p:nvSpPr>
        <p:spPr>
          <a:xfrm>
            <a:off x="5052724" y="7989171"/>
            <a:ext cx="854916" cy="292388"/>
          </a:xfrm>
          <a:prstGeom prst="rect">
            <a:avLst/>
          </a:prstGeom>
          <a:noFill/>
        </p:spPr>
        <p:txBody>
          <a:bodyPr wrap="square" rtlCol="0">
            <a:spAutoFit/>
          </a:bodyPr>
          <a:lstStyle/>
          <a:p>
            <a:pPr algn="ctr"/>
            <a:r>
              <a:rPr lang="en-US" sz="1300" b="1" dirty="0">
                <a:latin typeface="Century Gothic" panose="020B0502020202020204" pitchFamily="34" charset="0"/>
                <a:ea typeface="BabblingHllyJlly Medium" panose="02000603000000000000" pitchFamily="2" charset="0"/>
              </a:rPr>
              <a:t>Food</a:t>
            </a:r>
            <a:r>
              <a:rPr lang="en-US" sz="1300" dirty="0">
                <a:latin typeface="Century Gothic" panose="020B0502020202020204" pitchFamily="34" charset="0"/>
                <a:ea typeface="BabblingHllyJlly Medium" panose="02000603000000000000" pitchFamily="2" charset="0"/>
              </a:rPr>
              <a:t>:</a:t>
            </a:r>
          </a:p>
        </p:txBody>
      </p:sp>
      <p:sp>
        <p:nvSpPr>
          <p:cNvPr id="128" name="TextBox 127">
            <a:extLst>
              <a:ext uri="{FF2B5EF4-FFF2-40B4-BE49-F238E27FC236}">
                <a16:creationId xmlns:a16="http://schemas.microsoft.com/office/drawing/2014/main" id="{23C5A9F2-DA78-1341-8F2A-518CD9A2B496}"/>
              </a:ext>
            </a:extLst>
          </p:cNvPr>
          <p:cNvSpPr txBox="1"/>
          <p:nvPr/>
        </p:nvSpPr>
        <p:spPr>
          <a:xfrm>
            <a:off x="5027632" y="8213049"/>
            <a:ext cx="1559137" cy="323165"/>
          </a:xfrm>
          <a:prstGeom prst="rect">
            <a:avLst/>
          </a:prstGeom>
          <a:noFill/>
        </p:spPr>
        <p:txBody>
          <a:bodyPr wrap="square" rtlCol="0">
            <a:spAutoFit/>
          </a:bodyPr>
          <a:lstStyle/>
          <a:p>
            <a:pPr algn="ctr"/>
            <a:r>
              <a:rPr lang="en-US" sz="1300" b="1" dirty="0">
                <a:latin typeface="Century Gothic" panose="020B0502020202020204" pitchFamily="34" charset="0"/>
                <a:ea typeface="BabblingHllyJlly Medium" panose="02000603000000000000" pitchFamily="2" charset="0"/>
              </a:rPr>
              <a:t>Drink</a:t>
            </a:r>
            <a:r>
              <a:rPr lang="en-US" sz="1500" dirty="0" smtClean="0">
                <a:latin typeface="Century Gothic" panose="020B0502020202020204" pitchFamily="34" charset="0"/>
                <a:ea typeface="BabblingHllyJlly Medium" panose="02000603000000000000" pitchFamily="2" charset="0"/>
              </a:rPr>
              <a:t>: </a:t>
            </a:r>
            <a:r>
              <a:rPr lang="en-US" sz="1300" dirty="0" smtClean="0">
                <a:latin typeface="Century Gothic" panose="020B0502020202020204" pitchFamily="34" charset="0"/>
                <a:ea typeface="BabblingHllyJlly Medium" panose="02000603000000000000" pitchFamily="2" charset="0"/>
              </a:rPr>
              <a:t>Water</a:t>
            </a:r>
            <a:r>
              <a:rPr lang="en-US" sz="1500" dirty="0" smtClean="0">
                <a:latin typeface="Century Gothic" panose="020B0502020202020204" pitchFamily="34" charset="0"/>
                <a:ea typeface="BabblingHllyJlly Medium" panose="02000603000000000000" pitchFamily="2" charset="0"/>
              </a:rPr>
              <a:t> </a:t>
            </a:r>
            <a:endParaRPr lang="en-US" sz="1500" dirty="0">
              <a:latin typeface="Century Gothic" panose="020B0502020202020204" pitchFamily="34" charset="0"/>
              <a:ea typeface="BabblingHllyJlly Medium" panose="02000603000000000000" pitchFamily="2" charset="0"/>
            </a:endParaRPr>
          </a:p>
        </p:txBody>
      </p:sp>
      <p:sp>
        <p:nvSpPr>
          <p:cNvPr id="129" name="TextBox 128">
            <a:extLst>
              <a:ext uri="{FF2B5EF4-FFF2-40B4-BE49-F238E27FC236}">
                <a16:creationId xmlns:a16="http://schemas.microsoft.com/office/drawing/2014/main" id="{658C361E-7C8F-BB45-BAA1-121882997B4A}"/>
              </a:ext>
            </a:extLst>
          </p:cNvPr>
          <p:cNvSpPr txBox="1"/>
          <p:nvPr/>
        </p:nvSpPr>
        <p:spPr>
          <a:xfrm>
            <a:off x="4736630" y="8494608"/>
            <a:ext cx="2281297" cy="292388"/>
          </a:xfrm>
          <a:prstGeom prst="rect">
            <a:avLst/>
          </a:prstGeom>
          <a:noFill/>
        </p:spPr>
        <p:txBody>
          <a:bodyPr wrap="square" rtlCol="0">
            <a:spAutoFit/>
          </a:bodyPr>
          <a:lstStyle/>
          <a:p>
            <a:pPr algn="ctr"/>
            <a:r>
              <a:rPr lang="en-US" sz="1300" b="1" dirty="0">
                <a:latin typeface="Century Gothic" panose="020B0502020202020204" pitchFamily="34" charset="0"/>
                <a:ea typeface="BabblingHllyJlly Medium" panose="02000603000000000000" pitchFamily="2" charset="0"/>
              </a:rPr>
              <a:t>Candy</a:t>
            </a:r>
            <a:r>
              <a:rPr lang="en-US" sz="1300" dirty="0" smtClean="0">
                <a:latin typeface="Century Gothic" panose="020B0502020202020204" pitchFamily="34" charset="0"/>
                <a:ea typeface="BabblingHllyJlly Medium" panose="02000603000000000000" pitchFamily="2" charset="0"/>
              </a:rPr>
              <a:t>: Kit-Kat</a:t>
            </a:r>
            <a:endParaRPr lang="en-US" sz="1300" dirty="0">
              <a:latin typeface="Century Gothic" panose="020B0502020202020204" pitchFamily="34" charset="0"/>
              <a:ea typeface="BabblingHllyJlly Medium" panose="02000603000000000000" pitchFamily="2" charset="0"/>
            </a:endParaRPr>
          </a:p>
        </p:txBody>
      </p:sp>
      <p:sp>
        <p:nvSpPr>
          <p:cNvPr id="130" name="TextBox 129">
            <a:extLst>
              <a:ext uri="{FF2B5EF4-FFF2-40B4-BE49-F238E27FC236}">
                <a16:creationId xmlns:a16="http://schemas.microsoft.com/office/drawing/2014/main" id="{CC4B63E1-4512-204A-9AF3-A3CC01FAEA39}"/>
              </a:ext>
            </a:extLst>
          </p:cNvPr>
          <p:cNvSpPr txBox="1"/>
          <p:nvPr/>
        </p:nvSpPr>
        <p:spPr>
          <a:xfrm>
            <a:off x="5018226" y="8765848"/>
            <a:ext cx="2512745" cy="292388"/>
          </a:xfrm>
          <a:prstGeom prst="rect">
            <a:avLst/>
          </a:prstGeom>
          <a:noFill/>
        </p:spPr>
        <p:txBody>
          <a:bodyPr wrap="square" rtlCol="0">
            <a:spAutoFit/>
          </a:bodyPr>
          <a:lstStyle/>
          <a:p>
            <a:pPr algn="ctr"/>
            <a:r>
              <a:rPr lang="en-US" sz="1300" b="1" dirty="0">
                <a:latin typeface="Century Gothic" panose="020B0502020202020204" pitchFamily="34" charset="0"/>
                <a:ea typeface="BabblingHllyJlly Medium" panose="02000603000000000000" pitchFamily="2" charset="0"/>
              </a:rPr>
              <a:t>Hobby</a:t>
            </a:r>
            <a:r>
              <a:rPr lang="en-US" sz="1300" dirty="0" smtClean="0">
                <a:latin typeface="Century Gothic" panose="020B0502020202020204" pitchFamily="34" charset="0"/>
                <a:ea typeface="BabblingHllyJlly Medium" panose="02000603000000000000" pitchFamily="2" charset="0"/>
              </a:rPr>
              <a:t>: Anything Outdoors</a:t>
            </a:r>
            <a:endParaRPr lang="en-US" sz="1300" dirty="0">
              <a:latin typeface="Century Gothic" panose="020B0502020202020204" pitchFamily="34" charset="0"/>
              <a:ea typeface="BabblingHllyJlly Medium" panose="02000603000000000000" pitchFamily="2" charset="0"/>
            </a:endParaRPr>
          </a:p>
        </p:txBody>
      </p:sp>
      <p:sp>
        <p:nvSpPr>
          <p:cNvPr id="131" name="TextBox 130">
            <a:extLst>
              <a:ext uri="{FF2B5EF4-FFF2-40B4-BE49-F238E27FC236}">
                <a16:creationId xmlns:a16="http://schemas.microsoft.com/office/drawing/2014/main" id="{A5480DA9-4E58-474F-9C28-383949274956}"/>
              </a:ext>
            </a:extLst>
          </p:cNvPr>
          <p:cNvSpPr txBox="1"/>
          <p:nvPr/>
        </p:nvSpPr>
        <p:spPr>
          <a:xfrm>
            <a:off x="5050255" y="9010297"/>
            <a:ext cx="2344246" cy="492443"/>
          </a:xfrm>
          <a:prstGeom prst="rect">
            <a:avLst/>
          </a:prstGeom>
          <a:noFill/>
        </p:spPr>
        <p:txBody>
          <a:bodyPr wrap="square" rtlCol="0">
            <a:spAutoFit/>
          </a:bodyPr>
          <a:lstStyle/>
          <a:p>
            <a:pPr algn="ctr"/>
            <a:r>
              <a:rPr lang="en-US" sz="1300" b="1" dirty="0">
                <a:latin typeface="Century Gothic" panose="020B0502020202020204" pitchFamily="34" charset="0"/>
                <a:ea typeface="BabblingHllyJlly Medium" panose="02000603000000000000" pitchFamily="2" charset="0"/>
              </a:rPr>
              <a:t>Book</a:t>
            </a:r>
            <a:r>
              <a:rPr lang="en-US" sz="1300" dirty="0" smtClean="0">
                <a:latin typeface="Century Gothic" panose="020B0502020202020204" pitchFamily="34" charset="0"/>
                <a:ea typeface="BabblingHllyJlly Medium" panose="02000603000000000000" pitchFamily="2" charset="0"/>
              </a:rPr>
              <a:t>: “Oh the Places You’ll Go”-Dr. Seuss</a:t>
            </a:r>
            <a:endParaRPr lang="en-US" sz="1300" dirty="0">
              <a:latin typeface="Century Gothic" panose="020B0502020202020204" pitchFamily="34" charset="0"/>
              <a:ea typeface="BabblingHllyJlly Medium" panose="02000603000000000000" pitchFamily="2" charset="0"/>
            </a:endParaRPr>
          </a:p>
        </p:txBody>
      </p:sp>
      <p:sp>
        <p:nvSpPr>
          <p:cNvPr id="132" name="TextBox 131">
            <a:extLst>
              <a:ext uri="{FF2B5EF4-FFF2-40B4-BE49-F238E27FC236}">
                <a16:creationId xmlns:a16="http://schemas.microsoft.com/office/drawing/2014/main" id="{860990AC-8EFA-3143-AB27-EA483239655B}"/>
              </a:ext>
            </a:extLst>
          </p:cNvPr>
          <p:cNvSpPr txBox="1"/>
          <p:nvPr/>
        </p:nvSpPr>
        <p:spPr>
          <a:xfrm>
            <a:off x="5142130" y="9502740"/>
            <a:ext cx="1086735" cy="292388"/>
          </a:xfrm>
          <a:prstGeom prst="rect">
            <a:avLst/>
          </a:prstGeom>
          <a:noFill/>
        </p:spPr>
        <p:txBody>
          <a:bodyPr wrap="square" rtlCol="0">
            <a:spAutoFit/>
          </a:bodyPr>
          <a:lstStyle/>
          <a:p>
            <a:pPr algn="ctr"/>
            <a:r>
              <a:rPr lang="en-US" sz="1300" b="1" dirty="0">
                <a:latin typeface="Century Gothic" panose="020B0502020202020204" pitchFamily="34" charset="0"/>
                <a:ea typeface="BabblingHllyJlly Medium" panose="02000603000000000000" pitchFamily="2" charset="0"/>
              </a:rPr>
              <a:t>Subject</a:t>
            </a:r>
            <a:r>
              <a:rPr lang="en-US" sz="1300" dirty="0">
                <a:latin typeface="Century Gothic" panose="020B0502020202020204" pitchFamily="34" charset="0"/>
                <a:ea typeface="BabblingHllyJlly Medium" panose="02000603000000000000" pitchFamily="2" charset="0"/>
              </a:rPr>
              <a:t>:</a:t>
            </a:r>
          </a:p>
        </p:txBody>
      </p:sp>
      <p:sp>
        <p:nvSpPr>
          <p:cNvPr id="139" name="TextBox 138">
            <a:extLst>
              <a:ext uri="{FF2B5EF4-FFF2-40B4-BE49-F238E27FC236}">
                <a16:creationId xmlns:a16="http://schemas.microsoft.com/office/drawing/2014/main" id="{E110E006-3E36-7746-B153-13C75C6A46A0}"/>
              </a:ext>
            </a:extLst>
          </p:cNvPr>
          <p:cNvSpPr txBox="1"/>
          <p:nvPr/>
        </p:nvSpPr>
        <p:spPr>
          <a:xfrm>
            <a:off x="5752383" y="9481309"/>
            <a:ext cx="1373574" cy="292388"/>
          </a:xfrm>
          <a:prstGeom prst="rect">
            <a:avLst/>
          </a:prstGeom>
          <a:noFill/>
        </p:spPr>
        <p:txBody>
          <a:bodyPr wrap="square" rtlCol="0">
            <a:spAutoFit/>
          </a:bodyPr>
          <a:lstStyle/>
          <a:p>
            <a:pPr algn="ctr"/>
            <a:r>
              <a:rPr lang="en-US" sz="1300" dirty="0" smtClean="0">
                <a:latin typeface="Century Gothic" panose="020B0502020202020204" pitchFamily="34" charset="0"/>
                <a:ea typeface="AGSorryNotSorry Medium" panose="02000603000000000000" pitchFamily="2" charset="0"/>
              </a:rPr>
              <a:t>Science</a:t>
            </a:r>
            <a:endParaRPr lang="en-US" sz="1300" dirty="0">
              <a:latin typeface="Century Gothic" panose="020B0502020202020204" pitchFamily="34" charset="0"/>
              <a:ea typeface="AGSorryNotSorry Medium" panose="02000603000000000000" pitchFamily="2" charset="0"/>
            </a:endParaRPr>
          </a:p>
        </p:txBody>
      </p:sp>
      <p:pic>
        <p:nvPicPr>
          <p:cNvPr id="141" name="Picture 140">
            <a:extLst>
              <a:ext uri="{FF2B5EF4-FFF2-40B4-BE49-F238E27FC236}">
                <a16:creationId xmlns:a16="http://schemas.microsoft.com/office/drawing/2014/main" id="{86C31969-0AA9-7B4C-8FA0-A361A7E0DBD6}"/>
              </a:ext>
            </a:extLst>
          </p:cNvPr>
          <p:cNvPicPr>
            <a:picLocks noChangeAspect="1"/>
          </p:cNvPicPr>
          <p:nvPr/>
        </p:nvPicPr>
        <p:blipFill>
          <a:blip r:embed="rId12"/>
          <a:stretch>
            <a:fillRect/>
          </a:stretch>
        </p:blipFill>
        <p:spPr>
          <a:xfrm rot="348589">
            <a:off x="6945989" y="8080071"/>
            <a:ext cx="739340" cy="507128"/>
          </a:xfrm>
          <a:prstGeom prst="rect">
            <a:avLst/>
          </a:prstGeom>
          <a:effectLst>
            <a:outerShdw blurRad="50800" dist="38100" dir="2700000" algn="tl" rotWithShape="0">
              <a:prstClr val="black">
                <a:alpha val="40000"/>
              </a:prstClr>
            </a:outerShdw>
          </a:effectLst>
        </p:spPr>
      </p:pic>
      <p:pic>
        <p:nvPicPr>
          <p:cNvPr id="143" name="Picture 142">
            <a:extLst>
              <a:ext uri="{FF2B5EF4-FFF2-40B4-BE49-F238E27FC236}">
                <a16:creationId xmlns:a16="http://schemas.microsoft.com/office/drawing/2014/main" id="{B801C756-93CA-2E47-9AC0-3EE6F8E9FF93}"/>
              </a:ext>
            </a:extLst>
          </p:cNvPr>
          <p:cNvPicPr>
            <a:picLocks noChangeAspect="1"/>
          </p:cNvPicPr>
          <p:nvPr/>
        </p:nvPicPr>
        <p:blipFill>
          <a:blip r:embed="rId13"/>
          <a:stretch>
            <a:fillRect/>
          </a:stretch>
        </p:blipFill>
        <p:spPr>
          <a:xfrm>
            <a:off x="7128864" y="9353827"/>
            <a:ext cx="648892" cy="667431"/>
          </a:xfrm>
          <a:prstGeom prst="rect">
            <a:avLst/>
          </a:prstGeom>
        </p:spPr>
      </p:pic>
      <p:sp>
        <p:nvSpPr>
          <p:cNvPr id="3" name="TextBox 2"/>
          <p:cNvSpPr txBox="1"/>
          <p:nvPr/>
        </p:nvSpPr>
        <p:spPr>
          <a:xfrm>
            <a:off x="619771" y="8699738"/>
            <a:ext cx="1803699" cy="323165"/>
          </a:xfrm>
          <a:prstGeom prst="rect">
            <a:avLst/>
          </a:prstGeom>
          <a:noFill/>
        </p:spPr>
        <p:txBody>
          <a:bodyPr wrap="none" rtlCol="0">
            <a:spAutoFit/>
          </a:bodyPr>
          <a:lstStyle/>
          <a:p>
            <a:r>
              <a:rPr lang="en-US" sz="1500" dirty="0"/>
              <a:t>*314-441-6546 (cell)</a:t>
            </a:r>
          </a:p>
        </p:txBody>
      </p:sp>
      <p:sp>
        <p:nvSpPr>
          <p:cNvPr id="5" name="TextBox 4"/>
          <p:cNvSpPr txBox="1"/>
          <p:nvPr/>
        </p:nvSpPr>
        <p:spPr>
          <a:xfrm>
            <a:off x="3603545" y="8906138"/>
            <a:ext cx="1048387" cy="646331"/>
          </a:xfrm>
          <a:prstGeom prst="rect">
            <a:avLst/>
          </a:prstGeom>
          <a:noFill/>
        </p:spPr>
        <p:txBody>
          <a:bodyPr wrap="square" rtlCol="0">
            <a:spAutoFit/>
          </a:bodyPr>
          <a:lstStyle/>
          <a:p>
            <a:r>
              <a:rPr lang="en-US" dirty="0" smtClean="0"/>
              <a:t>Class DOJO</a:t>
            </a:r>
            <a:endParaRPr lang="en-US" dirty="0"/>
          </a:p>
        </p:txBody>
      </p:sp>
      <p:sp>
        <p:nvSpPr>
          <p:cNvPr id="6" name="TextBox 5"/>
          <p:cNvSpPr txBox="1"/>
          <p:nvPr/>
        </p:nvSpPr>
        <p:spPr>
          <a:xfrm>
            <a:off x="5699588" y="7960593"/>
            <a:ext cx="768585" cy="323165"/>
          </a:xfrm>
          <a:prstGeom prst="rect">
            <a:avLst/>
          </a:prstGeom>
          <a:noFill/>
        </p:spPr>
        <p:txBody>
          <a:bodyPr wrap="square" rtlCol="0">
            <a:spAutoFit/>
          </a:bodyPr>
          <a:lstStyle/>
          <a:p>
            <a:r>
              <a:rPr lang="en-US" sz="1300" dirty="0" smtClean="0">
                <a:latin typeface="Century Gothic" panose="020B0502020202020204" pitchFamily="34" charset="0"/>
              </a:rPr>
              <a:t>Tacos</a:t>
            </a:r>
            <a:r>
              <a:rPr lang="en-US" sz="1500" dirty="0" smtClean="0">
                <a:latin typeface="Century Gothic" panose="020B0502020202020204" pitchFamily="34" charset="0"/>
              </a:rPr>
              <a:t> </a:t>
            </a:r>
            <a:endParaRPr lang="en-US" sz="1500" dirty="0">
              <a:latin typeface="Century Gothic" panose="020B0502020202020204" pitchFamily="34" charset="0"/>
            </a:endParaRPr>
          </a:p>
        </p:txBody>
      </p:sp>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2313" y="3349756"/>
            <a:ext cx="1709582" cy="1742362"/>
          </a:xfrm>
          <a:prstGeom prst="flowChartConnector">
            <a:avLst/>
          </a:prstGeom>
        </p:spPr>
      </p:pic>
    </p:spTree>
    <p:extLst>
      <p:ext uri="{BB962C8B-B14F-4D97-AF65-F5344CB8AC3E}">
        <p14:creationId xmlns:p14="http://schemas.microsoft.com/office/powerpoint/2010/main" val="13728209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2440</TotalTime>
  <Words>268</Words>
  <Application>Microsoft Office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AGSorryNotSorry Medium</vt:lpstr>
      <vt:lpstr>AGThatsANoFromMe Medium</vt:lpstr>
      <vt:lpstr>Arial</vt:lpstr>
      <vt:lpstr>BabblingElizabeth Medium</vt:lpstr>
      <vt:lpstr>BabblingHllyJlly Medium</vt:lpstr>
      <vt:lpstr>Calibri</vt:lpstr>
      <vt:lpstr>Calibri Light</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Kristine Nannini</dc:creator>
  <cp:lastModifiedBy>Hayden, Kathryn R.</cp:lastModifiedBy>
  <cp:revision>40</cp:revision>
  <cp:lastPrinted>2020-08-25T22:39:40Z</cp:lastPrinted>
  <dcterms:created xsi:type="dcterms:W3CDTF">2018-06-12T12:59:19Z</dcterms:created>
  <dcterms:modified xsi:type="dcterms:W3CDTF">2021-08-18T21:22:45Z</dcterms:modified>
</cp:coreProperties>
</file>