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3" r:id="rId3"/>
    <p:sldId id="278" r:id="rId4"/>
    <p:sldId id="280" r:id="rId5"/>
    <p:sldId id="271" r:id="rId6"/>
    <p:sldId id="276" r:id="rId7"/>
    <p:sldId id="281" r:id="rId8"/>
    <p:sldId id="285" r:id="rId9"/>
    <p:sldId id="286" r:id="rId10"/>
    <p:sldId id="273" r:id="rId11"/>
  </p:sldIdLst>
  <p:sldSz cx="12192000" cy="6858000"/>
  <p:notesSz cx="7010400" cy="92964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743"/>
    <a:srgbClr val="A2BF6F"/>
    <a:srgbClr val="0097CC"/>
    <a:srgbClr val="7CE264"/>
    <a:srgbClr val="D67F58"/>
    <a:srgbClr val="D7845F"/>
    <a:srgbClr val="FF5D5D"/>
    <a:srgbClr val="6ED5D8"/>
    <a:srgbClr val="0996FF"/>
    <a:srgbClr val="A16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1" cy="466435"/>
          </a:xfrm>
          <a:prstGeom prst="rect">
            <a:avLst/>
          </a:prstGeom>
        </p:spPr>
        <p:txBody>
          <a:bodyPr vert="horz" lIns="93162" tIns="46580" rIns="93162" bIns="465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0" y="1"/>
            <a:ext cx="3037841" cy="466435"/>
          </a:xfrm>
          <a:prstGeom prst="rect">
            <a:avLst/>
          </a:prstGeom>
        </p:spPr>
        <p:txBody>
          <a:bodyPr vert="horz" lIns="93162" tIns="46580" rIns="93162" bIns="46580" rtlCol="0"/>
          <a:lstStyle>
            <a:lvl1pPr algn="r">
              <a:defRPr sz="1200"/>
            </a:lvl1pPr>
          </a:lstStyle>
          <a:p>
            <a:r>
              <a:rPr lang="en-US"/>
              <a:t>5/10/2018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9"/>
            <a:ext cx="3037841" cy="466434"/>
          </a:xfrm>
          <a:prstGeom prst="rect">
            <a:avLst/>
          </a:prstGeom>
        </p:spPr>
        <p:txBody>
          <a:bodyPr vert="horz" lIns="93162" tIns="46580" rIns="93162" bIns="465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0" y="8829969"/>
            <a:ext cx="3037841" cy="466434"/>
          </a:xfrm>
          <a:prstGeom prst="rect">
            <a:avLst/>
          </a:prstGeom>
        </p:spPr>
        <p:txBody>
          <a:bodyPr vert="horz" lIns="93162" tIns="46580" rIns="93162" bIns="46580" rtlCol="0" anchor="b"/>
          <a:lstStyle>
            <a:lvl1pPr algn="r">
              <a:defRPr sz="1200"/>
            </a:lvl1pPr>
          </a:lstStyle>
          <a:p>
            <a:fld id="{CFFD7E23-7759-47FB-B1D7-AB6689D528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6466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r>
              <a:rPr lang="en-US"/>
              <a:t>5/10/2018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42785D49-4D17-415F-9E13-407A0EBF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694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/>
          <p:cNvSpPr/>
          <p:nvPr userDrawn="1"/>
        </p:nvSpPr>
        <p:spPr>
          <a:xfrm>
            <a:off x="0" y="-1"/>
            <a:ext cx="10299700" cy="5876517"/>
          </a:xfrm>
          <a:custGeom>
            <a:avLst/>
            <a:gdLst>
              <a:gd name="connsiteX0" fmla="*/ 0 w 8765177"/>
              <a:gd name="connsiteY0" fmla="*/ 0 h 5982789"/>
              <a:gd name="connsiteX1" fmla="*/ 8765177 w 8765177"/>
              <a:gd name="connsiteY1" fmla="*/ 0 h 5982789"/>
              <a:gd name="connsiteX2" fmla="*/ 8765177 w 8765177"/>
              <a:gd name="connsiteY2" fmla="*/ 5982789 h 5982789"/>
              <a:gd name="connsiteX3" fmla="*/ 0 w 8765177"/>
              <a:gd name="connsiteY3" fmla="*/ 5982789 h 5982789"/>
              <a:gd name="connsiteX4" fmla="*/ 0 w 8765177"/>
              <a:gd name="connsiteY4" fmla="*/ 0 h 5982789"/>
              <a:gd name="connsiteX0" fmla="*/ 0 w 8910320"/>
              <a:gd name="connsiteY0" fmla="*/ 0 h 6271139"/>
              <a:gd name="connsiteX1" fmla="*/ 8765177 w 8910320"/>
              <a:gd name="connsiteY1" fmla="*/ 0 h 6271139"/>
              <a:gd name="connsiteX2" fmla="*/ 8765177 w 8910320"/>
              <a:gd name="connsiteY2" fmla="*/ 5982789 h 6271139"/>
              <a:gd name="connsiteX3" fmla="*/ 0 w 8910320"/>
              <a:gd name="connsiteY3" fmla="*/ 5982789 h 6271139"/>
              <a:gd name="connsiteX4" fmla="*/ 0 w 8910320"/>
              <a:gd name="connsiteY4" fmla="*/ 0 h 6271139"/>
              <a:gd name="connsiteX0" fmla="*/ 0 w 8910320"/>
              <a:gd name="connsiteY0" fmla="*/ 0 h 6271139"/>
              <a:gd name="connsiteX1" fmla="*/ 8765177 w 8910320"/>
              <a:gd name="connsiteY1" fmla="*/ 0 h 6271139"/>
              <a:gd name="connsiteX2" fmla="*/ 8765177 w 8910320"/>
              <a:gd name="connsiteY2" fmla="*/ 5982789 h 6271139"/>
              <a:gd name="connsiteX3" fmla="*/ 0 w 8910320"/>
              <a:gd name="connsiteY3" fmla="*/ 5982789 h 6271139"/>
              <a:gd name="connsiteX4" fmla="*/ 0 w 8910320"/>
              <a:gd name="connsiteY4" fmla="*/ 0 h 6271139"/>
              <a:gd name="connsiteX0" fmla="*/ 0 w 8997405"/>
              <a:gd name="connsiteY0" fmla="*/ 0 h 6300168"/>
              <a:gd name="connsiteX1" fmla="*/ 8765177 w 8997405"/>
              <a:gd name="connsiteY1" fmla="*/ 0 h 6300168"/>
              <a:gd name="connsiteX2" fmla="*/ 8765177 w 8997405"/>
              <a:gd name="connsiteY2" fmla="*/ 5982789 h 6300168"/>
              <a:gd name="connsiteX3" fmla="*/ 0 w 8997405"/>
              <a:gd name="connsiteY3" fmla="*/ 5982789 h 6300168"/>
              <a:gd name="connsiteX4" fmla="*/ 0 w 8997405"/>
              <a:gd name="connsiteY4" fmla="*/ 0 h 6300168"/>
              <a:gd name="connsiteX0" fmla="*/ 0 w 8765177"/>
              <a:gd name="connsiteY0" fmla="*/ 0 h 5982789"/>
              <a:gd name="connsiteX1" fmla="*/ 8765177 w 8765177"/>
              <a:gd name="connsiteY1" fmla="*/ 0 h 5982789"/>
              <a:gd name="connsiteX2" fmla="*/ 7550331 w 8765177"/>
              <a:gd name="connsiteY2" fmla="*/ 5094515 h 5982789"/>
              <a:gd name="connsiteX3" fmla="*/ 0 w 8765177"/>
              <a:gd name="connsiteY3" fmla="*/ 5982789 h 5982789"/>
              <a:gd name="connsiteX4" fmla="*/ 0 w 8765177"/>
              <a:gd name="connsiteY4" fmla="*/ 0 h 5982789"/>
              <a:gd name="connsiteX0" fmla="*/ 0 w 10084526"/>
              <a:gd name="connsiteY0" fmla="*/ 0 h 5986285"/>
              <a:gd name="connsiteX1" fmla="*/ 10084526 w 10084526"/>
              <a:gd name="connsiteY1" fmla="*/ 0 h 5986285"/>
              <a:gd name="connsiteX2" fmla="*/ 7550331 w 10084526"/>
              <a:gd name="connsiteY2" fmla="*/ 5094515 h 5986285"/>
              <a:gd name="connsiteX3" fmla="*/ 0 w 10084526"/>
              <a:gd name="connsiteY3" fmla="*/ 5982789 h 5986285"/>
              <a:gd name="connsiteX4" fmla="*/ 0 w 10084526"/>
              <a:gd name="connsiteY4" fmla="*/ 0 h 598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4526" h="5986285">
                <a:moveTo>
                  <a:pt x="0" y="0"/>
                </a:moveTo>
                <a:lnTo>
                  <a:pt x="10084526" y="0"/>
                </a:lnTo>
                <a:cubicBezTo>
                  <a:pt x="10084526" y="1994263"/>
                  <a:pt x="9231085" y="4097384"/>
                  <a:pt x="7550331" y="5094515"/>
                </a:cubicBezTo>
                <a:cubicBezTo>
                  <a:pt x="5869577" y="6091646"/>
                  <a:pt x="2921726" y="5982789"/>
                  <a:pt x="0" y="5982789"/>
                </a:cubicBezTo>
                <a:lnTo>
                  <a:pt x="0" y="0"/>
                </a:lnTo>
                <a:close/>
              </a:path>
            </a:pathLst>
          </a:custGeom>
          <a:solidFill>
            <a:srgbClr val="8AAE4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A2BF6F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10207625" cy="5785040"/>
          </a:xfrm>
          <a:custGeom>
            <a:avLst/>
            <a:gdLst>
              <a:gd name="connsiteX0" fmla="*/ 0 w 10207625"/>
              <a:gd name="connsiteY0" fmla="*/ 0 h 5778500"/>
              <a:gd name="connsiteX1" fmla="*/ 10207625 w 10207625"/>
              <a:gd name="connsiteY1" fmla="*/ 0 h 5778500"/>
              <a:gd name="connsiteX2" fmla="*/ 10207625 w 10207625"/>
              <a:gd name="connsiteY2" fmla="*/ 5778500 h 5778500"/>
              <a:gd name="connsiteX3" fmla="*/ 0 w 10207625"/>
              <a:gd name="connsiteY3" fmla="*/ 5778500 h 5778500"/>
              <a:gd name="connsiteX4" fmla="*/ 0 w 10207625"/>
              <a:gd name="connsiteY4" fmla="*/ 0 h 5778500"/>
              <a:gd name="connsiteX0" fmla="*/ 0 w 10207625"/>
              <a:gd name="connsiteY0" fmla="*/ 0 h 5778500"/>
              <a:gd name="connsiteX1" fmla="*/ 10207625 w 10207625"/>
              <a:gd name="connsiteY1" fmla="*/ 0 h 5778500"/>
              <a:gd name="connsiteX2" fmla="*/ 8235134 w 10207625"/>
              <a:gd name="connsiteY2" fmla="*/ 4550591 h 5778500"/>
              <a:gd name="connsiteX3" fmla="*/ 0 w 10207625"/>
              <a:gd name="connsiteY3" fmla="*/ 5778500 h 5778500"/>
              <a:gd name="connsiteX4" fmla="*/ 0 w 10207625"/>
              <a:gd name="connsiteY4" fmla="*/ 0 h 5778500"/>
              <a:gd name="connsiteX0" fmla="*/ 0 w 10207625"/>
              <a:gd name="connsiteY0" fmla="*/ 0 h 5778500"/>
              <a:gd name="connsiteX1" fmla="*/ 10207625 w 10207625"/>
              <a:gd name="connsiteY1" fmla="*/ 0 h 5778500"/>
              <a:gd name="connsiteX2" fmla="*/ 8235134 w 10207625"/>
              <a:gd name="connsiteY2" fmla="*/ 4550591 h 5778500"/>
              <a:gd name="connsiteX3" fmla="*/ 0 w 10207625"/>
              <a:gd name="connsiteY3" fmla="*/ 5778500 h 5778500"/>
              <a:gd name="connsiteX4" fmla="*/ 0 w 10207625"/>
              <a:gd name="connsiteY4" fmla="*/ 0 h 5778500"/>
              <a:gd name="connsiteX0" fmla="*/ 0 w 10208286"/>
              <a:gd name="connsiteY0" fmla="*/ 0 h 5778500"/>
              <a:gd name="connsiteX1" fmla="*/ 10207625 w 10208286"/>
              <a:gd name="connsiteY1" fmla="*/ 0 h 5778500"/>
              <a:gd name="connsiteX2" fmla="*/ 8235134 w 10208286"/>
              <a:gd name="connsiteY2" fmla="*/ 4550591 h 5778500"/>
              <a:gd name="connsiteX3" fmla="*/ 0 w 10208286"/>
              <a:gd name="connsiteY3" fmla="*/ 5778500 h 5778500"/>
              <a:gd name="connsiteX4" fmla="*/ 0 w 10208286"/>
              <a:gd name="connsiteY4" fmla="*/ 0 h 5778500"/>
              <a:gd name="connsiteX0" fmla="*/ 0 w 10208571"/>
              <a:gd name="connsiteY0" fmla="*/ 0 h 5778500"/>
              <a:gd name="connsiteX1" fmla="*/ 10207625 w 10208571"/>
              <a:gd name="connsiteY1" fmla="*/ 0 h 5778500"/>
              <a:gd name="connsiteX2" fmla="*/ 8235134 w 10208571"/>
              <a:gd name="connsiteY2" fmla="*/ 4550591 h 5778500"/>
              <a:gd name="connsiteX3" fmla="*/ 0 w 10208571"/>
              <a:gd name="connsiteY3" fmla="*/ 5778500 h 5778500"/>
              <a:gd name="connsiteX4" fmla="*/ 0 w 10208571"/>
              <a:gd name="connsiteY4" fmla="*/ 0 h 5778500"/>
              <a:gd name="connsiteX0" fmla="*/ 0 w 10208459"/>
              <a:gd name="connsiteY0" fmla="*/ 0 h 5778500"/>
              <a:gd name="connsiteX1" fmla="*/ 10207625 w 10208459"/>
              <a:gd name="connsiteY1" fmla="*/ 0 h 5778500"/>
              <a:gd name="connsiteX2" fmla="*/ 8235134 w 10208459"/>
              <a:gd name="connsiteY2" fmla="*/ 4550591 h 5778500"/>
              <a:gd name="connsiteX3" fmla="*/ 0 w 10208459"/>
              <a:gd name="connsiteY3" fmla="*/ 5778500 h 5778500"/>
              <a:gd name="connsiteX4" fmla="*/ 0 w 10208459"/>
              <a:gd name="connsiteY4" fmla="*/ 0 h 5778500"/>
              <a:gd name="connsiteX0" fmla="*/ 0 w 10208459"/>
              <a:gd name="connsiteY0" fmla="*/ 0 h 5778500"/>
              <a:gd name="connsiteX1" fmla="*/ 10207625 w 10208459"/>
              <a:gd name="connsiteY1" fmla="*/ 0 h 5778500"/>
              <a:gd name="connsiteX2" fmla="*/ 8235134 w 10208459"/>
              <a:gd name="connsiteY2" fmla="*/ 4550591 h 5778500"/>
              <a:gd name="connsiteX3" fmla="*/ 0 w 10208459"/>
              <a:gd name="connsiteY3" fmla="*/ 5778500 h 5778500"/>
              <a:gd name="connsiteX4" fmla="*/ 0 w 10208459"/>
              <a:gd name="connsiteY4" fmla="*/ 0 h 5778500"/>
              <a:gd name="connsiteX0" fmla="*/ 0 w 10208459"/>
              <a:gd name="connsiteY0" fmla="*/ 0 h 5836315"/>
              <a:gd name="connsiteX1" fmla="*/ 10207625 w 10208459"/>
              <a:gd name="connsiteY1" fmla="*/ 0 h 5836315"/>
              <a:gd name="connsiteX2" fmla="*/ 8235134 w 10208459"/>
              <a:gd name="connsiteY2" fmla="*/ 4550591 h 5836315"/>
              <a:gd name="connsiteX3" fmla="*/ 0 w 10208459"/>
              <a:gd name="connsiteY3" fmla="*/ 5778500 h 5836315"/>
              <a:gd name="connsiteX4" fmla="*/ 0 w 10208459"/>
              <a:gd name="connsiteY4" fmla="*/ 0 h 5836315"/>
              <a:gd name="connsiteX0" fmla="*/ 0 w 10208459"/>
              <a:gd name="connsiteY0" fmla="*/ 0 h 5778500"/>
              <a:gd name="connsiteX1" fmla="*/ 10207625 w 10208459"/>
              <a:gd name="connsiteY1" fmla="*/ 0 h 5778500"/>
              <a:gd name="connsiteX2" fmla="*/ 8235134 w 10208459"/>
              <a:gd name="connsiteY2" fmla="*/ 4550591 h 5778500"/>
              <a:gd name="connsiteX3" fmla="*/ 0 w 10208459"/>
              <a:gd name="connsiteY3" fmla="*/ 5778500 h 5778500"/>
              <a:gd name="connsiteX4" fmla="*/ 0 w 10208459"/>
              <a:gd name="connsiteY4" fmla="*/ 0 h 5778500"/>
              <a:gd name="connsiteX0" fmla="*/ 0 w 10208459"/>
              <a:gd name="connsiteY0" fmla="*/ 0 h 5782692"/>
              <a:gd name="connsiteX1" fmla="*/ 10207625 w 10208459"/>
              <a:gd name="connsiteY1" fmla="*/ 0 h 5782692"/>
              <a:gd name="connsiteX2" fmla="*/ 8235134 w 10208459"/>
              <a:gd name="connsiteY2" fmla="*/ 4550591 h 5782692"/>
              <a:gd name="connsiteX3" fmla="*/ 0 w 10208459"/>
              <a:gd name="connsiteY3" fmla="*/ 5778500 h 5782692"/>
              <a:gd name="connsiteX4" fmla="*/ 0 w 10208459"/>
              <a:gd name="connsiteY4" fmla="*/ 0 h 5782692"/>
              <a:gd name="connsiteX0" fmla="*/ 0 w 10208449"/>
              <a:gd name="connsiteY0" fmla="*/ 0 h 5781411"/>
              <a:gd name="connsiteX1" fmla="*/ 10207625 w 10208449"/>
              <a:gd name="connsiteY1" fmla="*/ 0 h 5781411"/>
              <a:gd name="connsiteX2" fmla="*/ 8222071 w 10208449"/>
              <a:gd name="connsiteY2" fmla="*/ 4524465 h 5781411"/>
              <a:gd name="connsiteX3" fmla="*/ 0 w 10208449"/>
              <a:gd name="connsiteY3" fmla="*/ 5778500 h 5781411"/>
              <a:gd name="connsiteX4" fmla="*/ 0 w 10208449"/>
              <a:gd name="connsiteY4" fmla="*/ 0 h 5781411"/>
              <a:gd name="connsiteX0" fmla="*/ 0 w 10208523"/>
              <a:gd name="connsiteY0" fmla="*/ 0 h 5781411"/>
              <a:gd name="connsiteX1" fmla="*/ 10207625 w 10208523"/>
              <a:gd name="connsiteY1" fmla="*/ 0 h 5781411"/>
              <a:gd name="connsiteX2" fmla="*/ 8222071 w 10208523"/>
              <a:gd name="connsiteY2" fmla="*/ 4524465 h 5781411"/>
              <a:gd name="connsiteX3" fmla="*/ 0 w 10208523"/>
              <a:gd name="connsiteY3" fmla="*/ 5778500 h 5781411"/>
              <a:gd name="connsiteX4" fmla="*/ 0 w 10208523"/>
              <a:gd name="connsiteY4" fmla="*/ 0 h 5781411"/>
              <a:gd name="connsiteX0" fmla="*/ 0 w 10207625"/>
              <a:gd name="connsiteY0" fmla="*/ 0 h 5781411"/>
              <a:gd name="connsiteX1" fmla="*/ 10207625 w 10207625"/>
              <a:gd name="connsiteY1" fmla="*/ 0 h 5781411"/>
              <a:gd name="connsiteX2" fmla="*/ 8222071 w 10207625"/>
              <a:gd name="connsiteY2" fmla="*/ 4524465 h 5781411"/>
              <a:gd name="connsiteX3" fmla="*/ 0 w 10207625"/>
              <a:gd name="connsiteY3" fmla="*/ 5778500 h 5781411"/>
              <a:gd name="connsiteX4" fmla="*/ 0 w 10207625"/>
              <a:gd name="connsiteY4" fmla="*/ 0 h 5781411"/>
              <a:gd name="connsiteX0" fmla="*/ 0 w 10207625"/>
              <a:gd name="connsiteY0" fmla="*/ 0 h 5782613"/>
              <a:gd name="connsiteX1" fmla="*/ 10207625 w 10207625"/>
              <a:gd name="connsiteY1" fmla="*/ 0 h 5782613"/>
              <a:gd name="connsiteX2" fmla="*/ 8222071 w 10207625"/>
              <a:gd name="connsiteY2" fmla="*/ 4524465 h 5782613"/>
              <a:gd name="connsiteX3" fmla="*/ 0 w 10207625"/>
              <a:gd name="connsiteY3" fmla="*/ 5778500 h 5782613"/>
              <a:gd name="connsiteX4" fmla="*/ 0 w 10207625"/>
              <a:gd name="connsiteY4" fmla="*/ 0 h 5782613"/>
              <a:gd name="connsiteX0" fmla="*/ 0 w 10207625"/>
              <a:gd name="connsiteY0" fmla="*/ 0 h 5782613"/>
              <a:gd name="connsiteX1" fmla="*/ 10207625 w 10207625"/>
              <a:gd name="connsiteY1" fmla="*/ 0 h 5782613"/>
              <a:gd name="connsiteX2" fmla="*/ 8222071 w 10207625"/>
              <a:gd name="connsiteY2" fmla="*/ 4524465 h 5782613"/>
              <a:gd name="connsiteX3" fmla="*/ 0 w 10207625"/>
              <a:gd name="connsiteY3" fmla="*/ 5778500 h 5782613"/>
              <a:gd name="connsiteX4" fmla="*/ 0 w 10207625"/>
              <a:gd name="connsiteY4" fmla="*/ 0 h 5782613"/>
              <a:gd name="connsiteX0" fmla="*/ 0 w 10207625"/>
              <a:gd name="connsiteY0" fmla="*/ 0 h 5782613"/>
              <a:gd name="connsiteX1" fmla="*/ 10207625 w 10207625"/>
              <a:gd name="connsiteY1" fmla="*/ 0 h 5782613"/>
              <a:gd name="connsiteX2" fmla="*/ 8222071 w 10207625"/>
              <a:gd name="connsiteY2" fmla="*/ 4524465 h 5782613"/>
              <a:gd name="connsiteX3" fmla="*/ 0 w 10207625"/>
              <a:gd name="connsiteY3" fmla="*/ 5778500 h 5782613"/>
              <a:gd name="connsiteX4" fmla="*/ 0 w 10207625"/>
              <a:gd name="connsiteY4" fmla="*/ 0 h 5782613"/>
              <a:gd name="connsiteX0" fmla="*/ 0 w 10207625"/>
              <a:gd name="connsiteY0" fmla="*/ 0 h 5785040"/>
              <a:gd name="connsiteX1" fmla="*/ 10207625 w 10207625"/>
              <a:gd name="connsiteY1" fmla="*/ 0 h 5785040"/>
              <a:gd name="connsiteX2" fmla="*/ 8222071 w 10207625"/>
              <a:gd name="connsiteY2" fmla="*/ 4524465 h 5785040"/>
              <a:gd name="connsiteX3" fmla="*/ 0 w 10207625"/>
              <a:gd name="connsiteY3" fmla="*/ 5778500 h 5785040"/>
              <a:gd name="connsiteX4" fmla="*/ 0 w 10207625"/>
              <a:gd name="connsiteY4" fmla="*/ 0 h 578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7625" h="5785040">
                <a:moveTo>
                  <a:pt x="0" y="0"/>
                </a:moveTo>
                <a:lnTo>
                  <a:pt x="10207625" y="0"/>
                </a:lnTo>
                <a:cubicBezTo>
                  <a:pt x="10177145" y="2104692"/>
                  <a:pt x="9239341" y="3738304"/>
                  <a:pt x="8222071" y="4524465"/>
                </a:cubicBezTo>
                <a:cubicBezTo>
                  <a:pt x="6415102" y="5912393"/>
                  <a:pt x="3777010" y="5787209"/>
                  <a:pt x="0" y="57785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6000000020004" pitchFamily="2" charset="0"/>
              </a:defRPr>
            </a:lvl1pPr>
          </a:lstStyle>
          <a:p>
            <a:r>
              <a:rPr lang="id-ID" dirty="0"/>
              <a:t>Picture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522" y="5406501"/>
            <a:ext cx="3039161" cy="1017765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824312" y="6409805"/>
            <a:ext cx="3348446" cy="372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00" baseline="0">
                <a:solidFill>
                  <a:schemeClr val="bg2">
                    <a:lumMod val="25000"/>
                  </a:schemeClr>
                </a:solidFill>
                <a:effectLst/>
                <a:latin typeface="Goudy Old Style"/>
                <a:cs typeface="Goudy Old Style"/>
              </a:defRPr>
            </a:lvl1pPr>
          </a:lstStyle>
          <a:p>
            <a:pPr lvl="0"/>
            <a:r>
              <a:rPr lang="id-ID" dirty="0"/>
              <a:t>Putting Child Nutrition First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7325" y="6010374"/>
            <a:ext cx="3644900" cy="368481"/>
          </a:xfrm>
          <a:prstGeom prst="homePlate">
            <a:avLst/>
          </a:prstGeom>
          <a:solidFill>
            <a:srgbClr val="00B0F0"/>
          </a:solidFill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Shauna Strüb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7324" y="6378855"/>
            <a:ext cx="3644901" cy="288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udy Old Style"/>
                <a:cs typeface="Goudy Old Style"/>
              </a:defRPr>
            </a:lvl1pPr>
          </a:lstStyle>
          <a:p>
            <a:pPr lvl="0"/>
            <a:r>
              <a:rPr lang="id-ID" dirty="0"/>
              <a:t>Senior Director of Business Operations</a:t>
            </a:r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87325" y="209550"/>
            <a:ext cx="5027166" cy="809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DISCOVER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87325" y="4564064"/>
            <a:ext cx="7990383" cy="576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Southwest Foodservice Excellence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87325" y="5140909"/>
            <a:ext cx="5950766" cy="382054"/>
          </a:xfrm>
          <a:prstGeom prst="rect">
            <a:avLst/>
          </a:prstGeom>
          <a:solidFill>
            <a:srgbClr val="D7845F"/>
          </a:solidFill>
        </p:spPr>
        <p:txBody>
          <a:bodyPr anchor="ctr"/>
          <a:lstStyle>
            <a:lvl1pPr marL="0" indent="0">
              <a:buNone/>
              <a:defRPr sz="2200" i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/>
                <a:cs typeface="News Gothic MT"/>
              </a:defRPr>
            </a:lvl1pPr>
          </a:lstStyle>
          <a:p>
            <a:pPr lvl="0"/>
            <a:r>
              <a:rPr lang="id-ID" dirty="0"/>
              <a:t>SFE Specializes Only In K-12 Child Nutrition</a:t>
            </a:r>
          </a:p>
        </p:txBody>
      </p:sp>
    </p:spTree>
    <p:extLst>
      <p:ext uri="{BB962C8B-B14F-4D97-AF65-F5344CB8AC3E}">
        <p14:creationId xmlns:p14="http://schemas.microsoft.com/office/powerpoint/2010/main" val="39032095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8986736" y="1552335"/>
            <a:ext cx="2374300" cy="2374300"/>
          </a:xfrm>
          <a:prstGeom prst="ellipse">
            <a:avLst/>
          </a:prstGeom>
          <a:solidFill>
            <a:srgbClr val="C65F31"/>
          </a:solidFill>
          <a:ln w="19050">
            <a:solidFill>
              <a:srgbClr val="C65F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 userDrawn="1"/>
        </p:nvSpPr>
        <p:spPr>
          <a:xfrm>
            <a:off x="5016566" y="1577105"/>
            <a:ext cx="2324760" cy="2324760"/>
          </a:xfrm>
          <a:prstGeom prst="ellipse">
            <a:avLst/>
          </a:prstGeom>
          <a:solidFill>
            <a:srgbClr val="5B87B9"/>
          </a:solidFill>
          <a:ln w="19050">
            <a:solidFill>
              <a:srgbClr val="5B87B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 userDrawn="1"/>
        </p:nvSpPr>
        <p:spPr>
          <a:xfrm>
            <a:off x="1022982" y="1578460"/>
            <a:ext cx="2322050" cy="2322050"/>
          </a:xfrm>
          <a:prstGeom prst="ellipse">
            <a:avLst/>
          </a:prstGeom>
          <a:solidFill>
            <a:srgbClr val="A2BF6F"/>
          </a:solidFill>
          <a:ln w="19050">
            <a:solidFill>
              <a:srgbClr val="AFC88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-1" y="125624"/>
            <a:ext cx="9679937" cy="1004045"/>
          </a:xfrm>
          <a:prstGeom prst="rect">
            <a:avLst/>
          </a:prstGeom>
          <a:gradFill flip="none" rotWithShape="1">
            <a:gsLst>
              <a:gs pos="0">
                <a:srgbClr val="8AAE4C"/>
              </a:gs>
              <a:gs pos="100000">
                <a:srgbClr val="A2BF6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78" y="81750"/>
            <a:ext cx="2283338" cy="764652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39356" y="4098108"/>
            <a:ext cx="3231750" cy="3241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Michael Nuzzi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125940" y="1681418"/>
            <a:ext cx="2116135" cy="211613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Oswald" panose="02000506000000020004" pitchFamily="2" charset="0"/>
              </a:defRPr>
            </a:lvl1pPr>
          </a:lstStyle>
          <a:p>
            <a:r>
              <a:rPr lang="id-ID" dirty="0"/>
              <a:t>Your Image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05326" y="4098108"/>
            <a:ext cx="3222624" cy="3241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Chef Monty Staggs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5120879" y="1681418"/>
            <a:ext cx="2116135" cy="211613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Oswald" panose="02000506000000020004" pitchFamily="2" charset="0"/>
              </a:defRPr>
            </a:lvl1pPr>
          </a:lstStyle>
          <a:p>
            <a:r>
              <a:rPr lang="id-ID" dirty="0"/>
              <a:t>Your Image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570510" y="4098108"/>
            <a:ext cx="3238500" cy="3241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Chef Charles Dash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9115819" y="1681418"/>
            <a:ext cx="2116135" cy="211613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Oswald" panose="02000506000000020004" pitchFamily="2" charset="0"/>
              </a:defRPr>
            </a:lvl1pPr>
          </a:lstStyle>
          <a:p>
            <a:r>
              <a:rPr lang="id-ID" dirty="0"/>
              <a:t>Your Image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505326" y="4422234"/>
            <a:ext cx="3222624" cy="3241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id-ID" dirty="0"/>
              <a:t>VP of Culinary Services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8570510" y="4422234"/>
            <a:ext cx="3238500" cy="3241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id-ID" dirty="0"/>
              <a:t>Research &amp; Developmen Chef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78713" y="360946"/>
            <a:ext cx="2733674" cy="533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SFE TEAM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4703625" y="5220880"/>
            <a:ext cx="3051615" cy="26824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Text Here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539356" y="4816352"/>
            <a:ext cx="3231750" cy="324126"/>
          </a:xfrm>
          <a:prstGeom prst="rect">
            <a:avLst/>
          </a:prstGeom>
          <a:solidFill>
            <a:srgbClr val="A2BF6F"/>
          </a:solidFill>
          <a:ln w="19050">
            <a:noFill/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bg1"/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Track Record</a:t>
            </a: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05327" y="4816352"/>
            <a:ext cx="3222624" cy="324126"/>
          </a:xfrm>
          <a:prstGeom prst="rect">
            <a:avLst/>
          </a:prstGeom>
          <a:solidFill>
            <a:srgbClr val="5B87B9"/>
          </a:solidFill>
          <a:ln w="19050">
            <a:noFill/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bg1"/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Track Record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70510" y="4816352"/>
            <a:ext cx="3238500" cy="324126"/>
          </a:xfrm>
          <a:prstGeom prst="rect">
            <a:avLst/>
          </a:prstGeom>
          <a:solidFill>
            <a:srgbClr val="C65F31"/>
          </a:solidFill>
          <a:ln w="19050">
            <a:noFill/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bg1"/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Track Record</a:t>
            </a:r>
          </a:p>
        </p:txBody>
      </p:sp>
      <p:sp>
        <p:nvSpPr>
          <p:cNvPr id="46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543719" y="4422234"/>
            <a:ext cx="3222624" cy="3241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id-ID" dirty="0"/>
              <a:t>VP of Culinary Services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9679936" y="835720"/>
            <a:ext cx="2435822" cy="32412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udy Old Style"/>
                <a:cs typeface="Goudy Old Style"/>
              </a:defRPr>
            </a:lvl1pPr>
          </a:lstStyle>
          <a:p>
            <a:pPr lvl="0"/>
            <a:r>
              <a:rPr lang="id-ID" dirty="0"/>
              <a:t>Putting Child Nutrition First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5" y="254135"/>
            <a:ext cx="740462" cy="74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5-Point Star 43"/>
          <p:cNvSpPr/>
          <p:nvPr userDrawn="1"/>
        </p:nvSpPr>
        <p:spPr>
          <a:xfrm>
            <a:off x="4478978" y="5260484"/>
            <a:ext cx="192586" cy="19258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7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4703625" y="5609746"/>
            <a:ext cx="3051615" cy="26824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Text Here</a:t>
            </a:r>
          </a:p>
        </p:txBody>
      </p:sp>
      <p:sp>
        <p:nvSpPr>
          <p:cNvPr id="58" name="5-Point Star 57"/>
          <p:cNvSpPr/>
          <p:nvPr userDrawn="1"/>
        </p:nvSpPr>
        <p:spPr>
          <a:xfrm>
            <a:off x="4478978" y="5649350"/>
            <a:ext cx="192586" cy="19258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9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4703625" y="6009055"/>
            <a:ext cx="3051615" cy="26824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Text Here</a:t>
            </a:r>
          </a:p>
        </p:txBody>
      </p:sp>
      <p:sp>
        <p:nvSpPr>
          <p:cNvPr id="60" name="5-Point Star 59"/>
          <p:cNvSpPr/>
          <p:nvPr userDrawn="1"/>
        </p:nvSpPr>
        <p:spPr>
          <a:xfrm>
            <a:off x="4478978" y="6048659"/>
            <a:ext cx="192586" cy="19258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8769757" y="5220880"/>
            <a:ext cx="3051615" cy="26824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Text Here</a:t>
            </a:r>
          </a:p>
        </p:txBody>
      </p:sp>
      <p:sp>
        <p:nvSpPr>
          <p:cNvPr id="62" name="5-Point Star 61"/>
          <p:cNvSpPr/>
          <p:nvPr userDrawn="1"/>
        </p:nvSpPr>
        <p:spPr>
          <a:xfrm>
            <a:off x="8545110" y="5260484"/>
            <a:ext cx="192586" cy="19258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8769757" y="5609746"/>
            <a:ext cx="3051615" cy="26824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Text Here</a:t>
            </a:r>
          </a:p>
        </p:txBody>
      </p:sp>
      <p:sp>
        <p:nvSpPr>
          <p:cNvPr id="64" name="5-Point Star 63"/>
          <p:cNvSpPr/>
          <p:nvPr userDrawn="1"/>
        </p:nvSpPr>
        <p:spPr>
          <a:xfrm>
            <a:off x="8545110" y="5649350"/>
            <a:ext cx="192586" cy="19258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764003" y="5220880"/>
            <a:ext cx="3051615" cy="26824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Text Here</a:t>
            </a:r>
          </a:p>
        </p:txBody>
      </p:sp>
      <p:sp>
        <p:nvSpPr>
          <p:cNvPr id="68" name="5-Point Star 67"/>
          <p:cNvSpPr/>
          <p:nvPr userDrawn="1"/>
        </p:nvSpPr>
        <p:spPr>
          <a:xfrm>
            <a:off x="539356" y="5260484"/>
            <a:ext cx="192586" cy="19258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764003" y="5609746"/>
            <a:ext cx="3051615" cy="26824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Text Here</a:t>
            </a:r>
          </a:p>
        </p:txBody>
      </p:sp>
      <p:sp>
        <p:nvSpPr>
          <p:cNvPr id="70" name="5-Point Star 69"/>
          <p:cNvSpPr/>
          <p:nvPr userDrawn="1"/>
        </p:nvSpPr>
        <p:spPr>
          <a:xfrm>
            <a:off x="539356" y="5649350"/>
            <a:ext cx="192586" cy="19258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003" y="6009055"/>
            <a:ext cx="3051615" cy="26824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Text Here</a:t>
            </a:r>
          </a:p>
        </p:txBody>
      </p:sp>
      <p:sp>
        <p:nvSpPr>
          <p:cNvPr id="72" name="5-Point Star 71"/>
          <p:cNvSpPr/>
          <p:nvPr userDrawn="1"/>
        </p:nvSpPr>
        <p:spPr>
          <a:xfrm>
            <a:off x="539356" y="6048659"/>
            <a:ext cx="192586" cy="192586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67786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8" grpId="0" animBg="1"/>
      <p:bldP spid="7" grpId="0" animBg="1"/>
      <p:bldP spid="10" grpId="0" build="p">
        <p:tmplLst>
          <p:tmpl lvl="1"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4" grpId="0" build="p">
        <p:tmplLst>
          <p:tmpl lvl="1"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 animBg="1">
        <p:tmplLst>
          <p:tmpl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 animBg="1">
        <p:tmplLst>
          <p:tmpl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 animBg="1">
        <p:tmplLst>
          <p:tmpl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5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  <p:bldP spid="5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animBg="1"/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657755"/>
            <a:ext cx="12192000" cy="1444346"/>
          </a:xfrm>
          <a:prstGeom prst="rect">
            <a:avLst/>
          </a:prstGeom>
          <a:gradFill flip="none" rotWithShape="1">
            <a:gsLst>
              <a:gs pos="50000">
                <a:srgbClr val="839D55"/>
              </a:gs>
              <a:gs pos="0">
                <a:srgbClr val="B0CD7D"/>
              </a:gs>
              <a:gs pos="100000">
                <a:srgbClr val="AFC882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4521200" y="1849578"/>
            <a:ext cx="3162300" cy="31623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A2BF6F"/>
            </a:solidFill>
          </a:ln>
          <a:effectLst>
            <a:outerShdw blurRad="63500" sx="103000" sy="103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9900" dirty="0">
                <a:solidFill>
                  <a:schemeClr val="bg1">
                    <a:lumMod val="85000"/>
                  </a:schemeClr>
                </a:solidFill>
                <a:latin typeface="Oswald" panose="02000506000000020004" pitchFamily="2" charset="0"/>
              </a:rPr>
              <a:t>?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158184" y="2406720"/>
            <a:ext cx="1888330" cy="85540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5400" baseline="0">
                <a:solidFill>
                  <a:srgbClr val="D67F58"/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WHY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53" y="3219713"/>
            <a:ext cx="2603391" cy="87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22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25624"/>
            <a:ext cx="9679937" cy="1004045"/>
          </a:xfrm>
          <a:prstGeom prst="rect">
            <a:avLst/>
          </a:prstGeom>
          <a:gradFill flip="none" rotWithShape="1">
            <a:gsLst>
              <a:gs pos="0">
                <a:srgbClr val="8AAE4C"/>
              </a:gs>
              <a:gs pos="100000">
                <a:srgbClr val="A2BF6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78712" y="360946"/>
            <a:ext cx="7002787" cy="533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SFE ORGANIC GROWTH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5" y="254135"/>
            <a:ext cx="740462" cy="74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hart Placeholder 7"/>
          <p:cNvSpPr>
            <a:spLocks noGrp="1"/>
          </p:cNvSpPr>
          <p:nvPr>
            <p:ph type="chart" sz="quarter" idx="29" hasCustomPrompt="1"/>
          </p:nvPr>
        </p:nvSpPr>
        <p:spPr>
          <a:xfrm>
            <a:off x="279399" y="2124142"/>
            <a:ext cx="6464301" cy="41796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Oswald" panose="02000506000000020004" pitchFamily="2" charset="0"/>
              </a:defRPr>
            </a:lvl1pPr>
          </a:lstStyle>
          <a:p>
            <a:r>
              <a:rPr lang="id-ID" dirty="0"/>
              <a:t>Chart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9398" y="1364990"/>
            <a:ext cx="11658602" cy="5238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aseline="0">
                <a:solidFill>
                  <a:srgbClr val="D67F58"/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Title Here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7257656" y="2716853"/>
            <a:ext cx="4680344" cy="67562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Alamo Height, Bandera, Caldwell, Chinle, Flowing Wells, Hays, Morton, Muleshoe, Rockdale, Roosevelt, Sahaurita, Sudan, Whiteriver 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7257656" y="3633781"/>
            <a:ext cx="4680344" cy="32412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Chartwells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257656" y="3986853"/>
            <a:ext cx="4680344" cy="4581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Flagstaff, Guthrie, Jarell, Pleasant Hill, Saint Louis, Snowflake, Sunnyside, Wickenburg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37" hasCustomPrompt="1"/>
          </p:nvPr>
        </p:nvSpPr>
        <p:spPr>
          <a:xfrm>
            <a:off x="7257656" y="4688377"/>
            <a:ext cx="4680344" cy="32412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Sodexo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38" hasCustomPrompt="1"/>
          </p:nvPr>
        </p:nvSpPr>
        <p:spPr>
          <a:xfrm>
            <a:off x="7257656" y="5041449"/>
            <a:ext cx="4680344" cy="4835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Blueridge, Central Union, Dysart, Kyrene, Leander, Nogales, Sedona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257656" y="2365442"/>
            <a:ext cx="4680344" cy="32412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Aramark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40" hasCustomPrompt="1"/>
          </p:nvPr>
        </p:nvSpPr>
        <p:spPr>
          <a:xfrm>
            <a:off x="7257656" y="5789168"/>
            <a:ext cx="4680344" cy="32412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Sodexo</a:t>
            </a:r>
          </a:p>
        </p:txBody>
      </p:sp>
      <p:sp>
        <p:nvSpPr>
          <p:cNvPr id="17" name="Teardrop 16"/>
          <p:cNvSpPr>
            <a:spLocks/>
          </p:cNvSpPr>
          <p:nvPr userDrawn="1"/>
        </p:nvSpPr>
        <p:spPr>
          <a:xfrm rot="2700000">
            <a:off x="6858000" y="2336228"/>
            <a:ext cx="304800" cy="304800"/>
          </a:xfrm>
          <a:prstGeom prst="teardrop">
            <a:avLst/>
          </a:prstGeom>
          <a:solidFill>
            <a:srgbClr val="A2BF6F"/>
          </a:solidFill>
          <a:ln>
            <a:solidFill>
              <a:srgbClr val="A2B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Teardrop 17"/>
          <p:cNvSpPr>
            <a:spLocks/>
          </p:cNvSpPr>
          <p:nvPr userDrawn="1"/>
        </p:nvSpPr>
        <p:spPr>
          <a:xfrm rot="2700000">
            <a:off x="6858000" y="3605344"/>
            <a:ext cx="304800" cy="304800"/>
          </a:xfrm>
          <a:prstGeom prst="teardrop">
            <a:avLst/>
          </a:prstGeom>
          <a:solidFill>
            <a:srgbClr val="C65F31"/>
          </a:solidFill>
          <a:ln>
            <a:solidFill>
              <a:srgbClr val="C65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Teardrop 18"/>
          <p:cNvSpPr>
            <a:spLocks/>
          </p:cNvSpPr>
          <p:nvPr userDrawn="1"/>
        </p:nvSpPr>
        <p:spPr>
          <a:xfrm rot="2700000">
            <a:off x="6858000" y="4658933"/>
            <a:ext cx="304800" cy="30480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Teardrop 19"/>
          <p:cNvSpPr>
            <a:spLocks/>
          </p:cNvSpPr>
          <p:nvPr userDrawn="1"/>
        </p:nvSpPr>
        <p:spPr>
          <a:xfrm rot="2700000">
            <a:off x="6858000" y="5760731"/>
            <a:ext cx="304800" cy="304800"/>
          </a:xfrm>
          <a:prstGeom prst="teardrop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78" y="81750"/>
            <a:ext cx="2283338" cy="764652"/>
          </a:xfrm>
          <a:prstGeom prst="rect">
            <a:avLst/>
          </a:prstGeom>
        </p:spPr>
      </p:pic>
      <p:sp>
        <p:nvSpPr>
          <p:cNvPr id="22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9679936" y="835720"/>
            <a:ext cx="2435822" cy="32412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udy Old Style"/>
                <a:cs typeface="Goudy Old Style"/>
              </a:defRPr>
            </a:lvl1pPr>
          </a:lstStyle>
          <a:p>
            <a:pPr lvl="0"/>
            <a:r>
              <a:rPr lang="id-ID" dirty="0"/>
              <a:t>Putting Child Nutrition First</a:t>
            </a:r>
          </a:p>
        </p:txBody>
      </p:sp>
    </p:spTree>
    <p:extLst>
      <p:ext uri="{BB962C8B-B14F-4D97-AF65-F5344CB8AC3E}">
        <p14:creationId xmlns:p14="http://schemas.microsoft.com/office/powerpoint/2010/main" val="10320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8" grpId="1"/>
      <p:bldP spid="9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19" grpId="0" animBg="1"/>
      <p:bldP spid="20" grpId="0" animBg="1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125624"/>
            <a:ext cx="9679937" cy="1004045"/>
          </a:xfrm>
          <a:prstGeom prst="rect">
            <a:avLst/>
          </a:prstGeom>
          <a:gradFill flip="none" rotWithShape="1">
            <a:gsLst>
              <a:gs pos="0">
                <a:srgbClr val="8AAE4C"/>
              </a:gs>
              <a:gs pos="100000">
                <a:srgbClr val="A2BF6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78712" y="360946"/>
            <a:ext cx="7002787" cy="533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DISTRICT UPDATES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5" y="254135"/>
            <a:ext cx="740462" cy="74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78" y="81750"/>
            <a:ext cx="2283338" cy="764652"/>
          </a:xfrm>
          <a:prstGeom prst="rect">
            <a:avLst/>
          </a:prstGeom>
        </p:spPr>
      </p:pic>
      <p:sp>
        <p:nvSpPr>
          <p:cNvPr id="20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9679936" y="835720"/>
            <a:ext cx="2435822" cy="32412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udy Old Style"/>
                <a:cs typeface="Goudy Old Style"/>
              </a:defRPr>
            </a:lvl1pPr>
          </a:lstStyle>
          <a:p>
            <a:pPr lvl="0"/>
            <a:r>
              <a:rPr lang="id-ID" dirty="0"/>
              <a:t>Putting Child Nutrition First</a:t>
            </a:r>
          </a:p>
        </p:txBody>
      </p:sp>
    </p:spTree>
    <p:extLst>
      <p:ext uri="{BB962C8B-B14F-4D97-AF65-F5344CB8AC3E}">
        <p14:creationId xmlns:p14="http://schemas.microsoft.com/office/powerpoint/2010/main" val="29590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7226216" y="4903516"/>
            <a:ext cx="4813300" cy="17409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-1" y="125624"/>
            <a:ext cx="9679937" cy="1004045"/>
          </a:xfrm>
          <a:prstGeom prst="rect">
            <a:avLst/>
          </a:prstGeom>
          <a:gradFill flip="none" rotWithShape="1">
            <a:gsLst>
              <a:gs pos="0">
                <a:srgbClr val="8AAE4C"/>
              </a:gs>
              <a:gs pos="100000">
                <a:srgbClr val="A2BF6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78712" y="360946"/>
            <a:ext cx="7118237" cy="533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SFE ORGANIC GROWTH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5" y="254135"/>
            <a:ext cx="740462" cy="74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1969427" y="5296273"/>
            <a:ext cx="4831368" cy="9554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Passing on the savings to your district is how we have achieved tremendous financial growth.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88103" y="5176153"/>
            <a:ext cx="1897113" cy="342900"/>
          </a:xfrm>
          <a:prstGeom prst="rect">
            <a:avLst/>
          </a:prstGeom>
          <a:solidFill>
            <a:srgbClr val="D67F58"/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Continued Growth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37" hasCustomPrompt="1"/>
          </p:nvPr>
        </p:nvSpPr>
        <p:spPr>
          <a:xfrm>
            <a:off x="9850303" y="5176153"/>
            <a:ext cx="1897113" cy="342900"/>
          </a:xfrm>
          <a:prstGeom prst="rect">
            <a:avLst/>
          </a:prstGeom>
          <a:solidFill>
            <a:srgbClr val="A2BF6F"/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Lean Organization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8" hasCustomPrompt="1"/>
          </p:nvPr>
        </p:nvSpPr>
        <p:spPr>
          <a:xfrm>
            <a:off x="9380403" y="5176153"/>
            <a:ext cx="431800" cy="3429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54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+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9240703" y="6052982"/>
            <a:ext cx="1897113" cy="342900"/>
          </a:xfrm>
          <a:prstGeom prst="rect">
            <a:avLst/>
          </a:prstGeom>
          <a:solidFill>
            <a:srgbClr val="5B87B9"/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Financial Stability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60" y="6020860"/>
            <a:ext cx="1093386" cy="375022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40" hasCustomPrompt="1"/>
          </p:nvPr>
        </p:nvSpPr>
        <p:spPr>
          <a:xfrm>
            <a:off x="9380403" y="5569278"/>
            <a:ext cx="431800" cy="3429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44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=</a:t>
            </a:r>
          </a:p>
        </p:txBody>
      </p:sp>
      <p:sp>
        <p:nvSpPr>
          <p:cNvPr id="17" name="SmartArt Placeholder 16"/>
          <p:cNvSpPr>
            <a:spLocks noGrp="1"/>
          </p:cNvSpPr>
          <p:nvPr>
            <p:ph type="dgm" sz="quarter" idx="41" hasCustomPrompt="1"/>
          </p:nvPr>
        </p:nvSpPr>
        <p:spPr>
          <a:xfrm>
            <a:off x="169863" y="1396153"/>
            <a:ext cx="11869653" cy="33337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Oswald" panose="02000506000000020004" pitchFamily="2" charset="0"/>
              </a:defRPr>
            </a:lvl1pPr>
          </a:lstStyle>
          <a:p>
            <a:r>
              <a:rPr lang="id-ID" dirty="0"/>
              <a:t>SmartART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195079" y="5063217"/>
            <a:ext cx="1429015" cy="1357742"/>
          </a:xfrm>
          <a:prstGeom prst="ellipse">
            <a:avLst/>
          </a:prstGeom>
          <a:solidFill>
            <a:srgbClr val="A2BF6F"/>
          </a:solidFill>
          <a:ln w="38100">
            <a:solidFill>
              <a:srgbClr val="799743"/>
            </a:solidFill>
          </a:ln>
        </p:spPr>
        <p:txBody>
          <a:bodyPr anchor="ctr"/>
          <a:lstStyle>
            <a:lvl1pPr marL="0" indent="0" algn="ctr">
              <a:buNone/>
              <a:defRPr sz="20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100% Organic Growth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92359" y="4439690"/>
            <a:ext cx="11870391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78" y="81750"/>
            <a:ext cx="2283338" cy="764652"/>
          </a:xfrm>
          <a:prstGeom prst="rect">
            <a:avLst/>
          </a:prstGeom>
        </p:spPr>
      </p:pic>
      <p:sp>
        <p:nvSpPr>
          <p:cNvPr id="22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9679936" y="835720"/>
            <a:ext cx="2435822" cy="32412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udy Old Style"/>
                <a:cs typeface="Goudy Old Style"/>
              </a:defRPr>
            </a:lvl1pPr>
          </a:lstStyle>
          <a:p>
            <a:pPr lvl="0"/>
            <a:r>
              <a:rPr lang="id-ID" dirty="0"/>
              <a:t>Putting Child Nutrition First</a:t>
            </a:r>
          </a:p>
        </p:txBody>
      </p:sp>
    </p:spTree>
    <p:extLst>
      <p:ext uri="{BB962C8B-B14F-4D97-AF65-F5344CB8AC3E}">
        <p14:creationId xmlns:p14="http://schemas.microsoft.com/office/powerpoint/2010/main" val="8182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9" grpId="0" build="p" animBg="1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25624"/>
            <a:ext cx="9679937" cy="1004045"/>
          </a:xfrm>
          <a:prstGeom prst="rect">
            <a:avLst/>
          </a:prstGeom>
          <a:gradFill flip="none" rotWithShape="1">
            <a:gsLst>
              <a:gs pos="0">
                <a:srgbClr val="8AAE4C"/>
              </a:gs>
              <a:gs pos="100000">
                <a:srgbClr val="A2BF6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78712" y="360946"/>
            <a:ext cx="7188988" cy="533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6000000020004" pitchFamily="2" charset="0"/>
              </a:defRPr>
            </a:lvl1pPr>
          </a:lstStyle>
          <a:p>
            <a:pPr lvl="0"/>
            <a:r>
              <a:rPr lang="id-ID" dirty="0"/>
              <a:t>FINANCIAL GROWTH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5" y="254135"/>
            <a:ext cx="740462" cy="74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hart Placeholder 7"/>
          <p:cNvSpPr>
            <a:spLocks noGrp="1"/>
          </p:cNvSpPr>
          <p:nvPr>
            <p:ph type="chart" sz="quarter" idx="29" hasCustomPrompt="1"/>
          </p:nvPr>
        </p:nvSpPr>
        <p:spPr>
          <a:xfrm>
            <a:off x="184015" y="1313103"/>
            <a:ext cx="5847081" cy="4025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Oswald" panose="02000506000000020004" pitchFamily="2" charset="0"/>
              </a:defRPr>
            </a:lvl1pPr>
          </a:lstStyle>
          <a:p>
            <a:r>
              <a:rPr lang="id-ID" dirty="0"/>
              <a:t>Chart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81100" y="5763025"/>
            <a:ext cx="3852913" cy="548876"/>
          </a:xfrm>
          <a:prstGeom prst="rect">
            <a:avLst/>
          </a:prstGeom>
          <a:solidFill>
            <a:srgbClr val="5B87B9"/>
          </a:solidFill>
        </p:spPr>
        <p:txBody>
          <a:bodyPr anchor="ctr"/>
          <a:lstStyle>
            <a:lvl1pPr marL="0" indent="0" algn="l">
              <a:buNone/>
              <a:defRPr sz="28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Enrollment = 1,794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81099" y="6362339"/>
            <a:ext cx="2354313" cy="305161"/>
          </a:xfrm>
          <a:prstGeom prst="rect">
            <a:avLst/>
          </a:prstGeom>
          <a:solidFill>
            <a:srgbClr val="5B87B9"/>
          </a:solidFill>
        </p:spPr>
        <p:txBody>
          <a:bodyPr anchor="ctr"/>
          <a:lstStyle>
            <a:lvl1pPr marL="0" indent="0" algn="l">
              <a:buNone/>
              <a:defRPr sz="16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42% Free and Reduced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38" hasCustomPrompt="1"/>
          </p:nvPr>
        </p:nvSpPr>
        <p:spPr>
          <a:xfrm>
            <a:off x="7373887" y="5946514"/>
            <a:ext cx="4094145" cy="632086"/>
          </a:xfrm>
          <a:prstGeom prst="rect">
            <a:avLst/>
          </a:prstGeom>
          <a:solidFill>
            <a:srgbClr val="D67F58"/>
          </a:solidFill>
        </p:spPr>
        <p:txBody>
          <a:bodyPr anchor="ctr"/>
          <a:lstStyle>
            <a:lvl1pPr marL="0" indent="0" algn="l">
              <a:buNone/>
              <a:defRPr sz="32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Cache Public School</a:t>
            </a:r>
          </a:p>
        </p:txBody>
      </p:sp>
      <p:sp>
        <p:nvSpPr>
          <p:cNvPr id="12" name="Chart Placeholder 7"/>
          <p:cNvSpPr>
            <a:spLocks noGrp="1"/>
          </p:cNvSpPr>
          <p:nvPr>
            <p:ph type="chart" sz="quarter" idx="39" hasCustomPrompt="1"/>
          </p:nvPr>
        </p:nvSpPr>
        <p:spPr>
          <a:xfrm>
            <a:off x="6192435" y="1313103"/>
            <a:ext cx="5847081" cy="4025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Oswald" panose="02000506000000020004" pitchFamily="2" charset="0"/>
              </a:defRPr>
            </a:lvl1pPr>
          </a:lstStyle>
          <a:p>
            <a:r>
              <a:rPr lang="id-ID" dirty="0"/>
              <a:t>Chart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133514" y="1313103"/>
            <a:ext cx="0" cy="425770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78" y="81750"/>
            <a:ext cx="2283338" cy="764652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9679936" y="835720"/>
            <a:ext cx="2435822" cy="32412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udy Old Style"/>
                <a:cs typeface="Goudy Old Style"/>
              </a:defRPr>
            </a:lvl1pPr>
          </a:lstStyle>
          <a:p>
            <a:pPr lvl="0"/>
            <a:r>
              <a:rPr lang="id-ID" dirty="0"/>
              <a:t>Putting Child Nutrition First</a:t>
            </a:r>
          </a:p>
        </p:txBody>
      </p:sp>
    </p:spTree>
    <p:extLst>
      <p:ext uri="{BB962C8B-B14F-4D97-AF65-F5344CB8AC3E}">
        <p14:creationId xmlns:p14="http://schemas.microsoft.com/office/powerpoint/2010/main" val="9788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7106898"/>
          </a:xfrm>
          <a:prstGeom prst="rect">
            <a:avLst/>
          </a:prstGeom>
        </p:spPr>
      </p:pic>
      <p:sp>
        <p:nvSpPr>
          <p:cNvPr id="3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1326" y="1793187"/>
            <a:ext cx="10736848" cy="134714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2800" i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“Change is the law of life &amp; those who look only to the past or present are certain to miss the future”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5266118" y="4908811"/>
            <a:ext cx="1659757" cy="537177"/>
          </a:xfrm>
          <a:prstGeom prst="rect">
            <a:avLst/>
          </a:prstGeom>
          <a:solidFill>
            <a:srgbClr val="D67F58"/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John F. Kennedy</a:t>
            </a:r>
            <a:endParaRPr lang="id-ID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7500" l="2308" r="98462">
                        <a14:foregroundMark x1="34231" y1="36875" x2="34231" y2="36875"/>
                        <a14:foregroundMark x1="58077" y1="75000" x2="58077" y2="75000"/>
                        <a14:foregroundMark x1="75000" y1="87188" x2="75000" y2="8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13" y="3704945"/>
            <a:ext cx="932768" cy="1148023"/>
          </a:xfrm>
          <a:prstGeom prst="rect">
            <a:avLst/>
          </a:prstGeom>
        </p:spPr>
      </p:pic>
      <p:sp>
        <p:nvSpPr>
          <p:cNvPr id="9" name="Pentagon 8"/>
          <p:cNvSpPr/>
          <p:nvPr userDrawn="1"/>
        </p:nvSpPr>
        <p:spPr>
          <a:xfrm rot="5400000">
            <a:off x="5321299" y="-5321300"/>
            <a:ext cx="1549399" cy="12192002"/>
          </a:xfrm>
          <a:prstGeom prst="homePlate">
            <a:avLst/>
          </a:prstGeom>
          <a:solidFill>
            <a:srgbClr val="B0CD69"/>
          </a:solidFill>
          <a:ln>
            <a:noFill/>
          </a:ln>
          <a:effectLst>
            <a:outerShdw blurRad="127000" dist="38100" dir="540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309000" y="140687"/>
            <a:ext cx="7696666" cy="118109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6000000020004" pitchFamily="2" charset="0"/>
              </a:defRPr>
            </a:lvl1pPr>
          </a:lstStyle>
          <a:p>
            <a:pPr lvl="0"/>
            <a:r>
              <a:rPr lang="en-US" dirty="0"/>
              <a:t>Southwest Foodservice Excellence</a:t>
            </a:r>
            <a:endParaRPr lang="id-ID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59290" y="5665281"/>
            <a:ext cx="3124210" cy="542962"/>
          </a:xfrm>
          <a:prstGeom prst="flowChartOffpageConnector">
            <a:avLst/>
          </a:prstGeom>
          <a:solidFill>
            <a:srgbClr val="00B0F0"/>
          </a:solidFill>
        </p:spPr>
        <p:txBody>
          <a:bodyPr anchor="b"/>
          <a:lstStyle>
            <a:lvl1pPr marL="0" indent="0" algn="ctr">
              <a:buNone/>
              <a:defRPr sz="1800" baseline="0">
                <a:solidFill>
                  <a:schemeClr val="bg1"/>
                </a:solidFill>
                <a:effectLst/>
                <a:latin typeface="Oswald" panose="02000506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d-ID" dirty="0"/>
              <a:t>Shauna Strüb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38588" y="6303970"/>
            <a:ext cx="4314823" cy="2886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udy Old Style"/>
                <a:cs typeface="Goudy Old Style"/>
              </a:defRPr>
            </a:lvl1pPr>
          </a:lstStyle>
          <a:p>
            <a:pPr lvl="0"/>
            <a:r>
              <a:rPr lang="id-ID" dirty="0"/>
              <a:t>Senior Director of Business Operations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27" y="3202030"/>
            <a:ext cx="805744" cy="328744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4063079" y="3366402"/>
            <a:ext cx="145890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670009" y="3366402"/>
            <a:ext cx="145890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9282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16" presetClass="entr" presetSubtype="2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in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09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3" r:id="rId6"/>
    <p:sldLayoutId id="2147483654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enecia.williams@slps.org" TargetMode="External"/><Relationship Id="rId7" Type="http://schemas.openxmlformats.org/officeDocument/2006/relationships/image" Target="../media/image30.jpeg"/><Relationship Id="rId2" Type="http://schemas.openxmlformats.org/officeDocument/2006/relationships/hyperlink" Target="mailto:althea.albert-santiago@slps.or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Krystal.simmons@slps.org" TargetMode="External"/><Relationship Id="rId5" Type="http://schemas.openxmlformats.org/officeDocument/2006/relationships/hyperlink" Target="mailto:Carolyn.penn@sfellc.org" TargetMode="External"/><Relationship Id="rId4" Type="http://schemas.openxmlformats.org/officeDocument/2006/relationships/hyperlink" Target="mailto:Erika.Hollinshed@slps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Word_Document1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7E91CD-B898-4247-9C69-F281EEAF2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943" y="0"/>
            <a:ext cx="7150815" cy="5123543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>
                <a:latin typeface="Goudy Old Style"/>
                <a:cs typeface="Goudy Old Style"/>
              </a:rPr>
              <a:t>Putting Child Nutrition First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9242" y="3779881"/>
            <a:ext cx="4291501" cy="1553212"/>
          </a:xfrm>
          <a:prstGeom prst="homePlate">
            <a:avLst/>
          </a:prstGeom>
          <a:solidFill>
            <a:srgbClr val="00B0F0"/>
          </a:solidFill>
        </p:spPr>
        <p:txBody>
          <a:bodyPr/>
          <a:lstStyle/>
          <a:p>
            <a:pPr lvl="0"/>
            <a:r>
              <a:rPr lang="en-US" sz="2800" b="1" dirty="0">
                <a:latin typeface="Goudy Old Style"/>
                <a:cs typeface="Goudy Old Style"/>
              </a:rPr>
              <a:t>Krystal </a:t>
            </a:r>
            <a:r>
              <a:rPr lang="id-ID" sz="2800" b="1" dirty="0">
                <a:latin typeface="Goudy Old Style"/>
                <a:cs typeface="Goudy Old Style"/>
              </a:rPr>
              <a:t>Simmons</a:t>
            </a:r>
            <a:r>
              <a:rPr lang="en-US" sz="2800" b="1" dirty="0">
                <a:latin typeface="Goudy Old Style"/>
                <a:cs typeface="Goudy Old Style"/>
              </a:rPr>
              <a:t>, RD, </a:t>
            </a:r>
          </a:p>
          <a:p>
            <a:pPr lvl="0"/>
            <a:r>
              <a:rPr lang="en-US" sz="2800" b="1" dirty="0">
                <a:latin typeface="Goudy Old Style"/>
                <a:cs typeface="Goudy Old Style"/>
              </a:rPr>
              <a:t>Nutrition Coordinator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7324" y="209550"/>
            <a:ext cx="10827040" cy="2214995"/>
          </a:xfrm>
        </p:spPr>
        <p:txBody>
          <a:bodyPr/>
          <a:lstStyle/>
          <a:p>
            <a:r>
              <a:rPr lang="id-ID" sz="7200" b="1" dirty="0">
                <a:latin typeface="Goudy Old Style" panose="02020502050305020303" pitchFamily="18" charset="0"/>
                <a:cs typeface="Oswald"/>
              </a:rPr>
              <a:t>Breakfast in the Classroom</a:t>
            </a:r>
            <a:r>
              <a:rPr lang="en-US" sz="7200" b="1" dirty="0">
                <a:latin typeface="Goudy Old Style" panose="02020502050305020303" pitchFamily="18" charset="0"/>
                <a:cs typeface="Oswald"/>
              </a:rPr>
              <a:t> </a:t>
            </a:r>
            <a:endParaRPr lang="id-ID" sz="7200" b="1" dirty="0">
              <a:latin typeface="Goudy Old Style" panose="02020502050305020303" pitchFamily="18" charset="0"/>
              <a:cs typeface="Oswald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92" y="5427022"/>
            <a:ext cx="1794120" cy="135485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" y="1458236"/>
            <a:ext cx="4151086" cy="2214994"/>
          </a:xfrm>
        </p:spPr>
        <p:txBody>
          <a:bodyPr/>
          <a:lstStyle/>
          <a:p>
            <a:r>
              <a:rPr lang="en-US" sz="2800" b="1" i="0" dirty="0">
                <a:latin typeface="Goudy Old Style" panose="02020502050305020303" pitchFamily="18" charset="0"/>
              </a:rPr>
              <a:t>Althea Albert-Santiago, </a:t>
            </a:r>
          </a:p>
          <a:p>
            <a:r>
              <a:rPr lang="en-US" sz="2800" b="1" i="0" dirty="0">
                <a:latin typeface="Goudy Old Style" panose="02020502050305020303" pitchFamily="18" charset="0"/>
              </a:rPr>
              <a:t>Director of Food and Nutrition Services   </a:t>
            </a:r>
          </a:p>
        </p:txBody>
      </p:sp>
    </p:spTree>
    <p:extLst>
      <p:ext uri="{BB962C8B-B14F-4D97-AF65-F5344CB8AC3E}">
        <p14:creationId xmlns:p14="http://schemas.microsoft.com/office/powerpoint/2010/main" val="320344669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1543933" y="130767"/>
            <a:ext cx="7002787" cy="1093942"/>
          </a:xfrm>
        </p:spPr>
        <p:txBody>
          <a:bodyPr/>
          <a:lstStyle/>
          <a:p>
            <a:pPr algn="ctr"/>
            <a:r>
              <a:rPr lang="en-US" dirty="0"/>
              <a:t>Contacts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6472" y="1334043"/>
            <a:ext cx="463512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3" pitchFamily="18" charset="2"/>
              <a:buNone/>
            </a:pPr>
            <a:r>
              <a:rPr lang="en-US" altLang="en-US" sz="2000" b="1" dirty="0">
                <a:latin typeface="+mn-lt"/>
              </a:rPr>
              <a:t>Food and Nutrition Services</a:t>
            </a:r>
          </a:p>
          <a:p>
            <a:pPr algn="ctr">
              <a:buFont typeface="Wingdings 3" pitchFamily="18" charset="2"/>
              <a:buNone/>
            </a:pPr>
            <a:endParaRPr lang="en-US" altLang="en-US" sz="2000" dirty="0">
              <a:latin typeface="+mn-lt"/>
              <a:hlinkClick r:id="rId2"/>
            </a:endParaRPr>
          </a:p>
          <a:p>
            <a:pPr algn="ctr">
              <a:buFont typeface="Wingdings 3" pitchFamily="18" charset="2"/>
              <a:buNone/>
            </a:pPr>
            <a:r>
              <a:rPr lang="en-US" altLang="en-US" sz="2000" b="1" dirty="0">
                <a:latin typeface="+mn-lt"/>
              </a:rPr>
              <a:t>Althea Santiago, 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000" b="1" dirty="0">
                <a:latin typeface="+mn-lt"/>
              </a:rPr>
              <a:t>Director Food and Nutrition Services </a:t>
            </a:r>
            <a:endParaRPr lang="en-US" altLang="en-US" sz="2000" dirty="0">
              <a:latin typeface="+mn-lt"/>
            </a:endParaRPr>
          </a:p>
          <a:p>
            <a:pPr algn="ctr">
              <a:buFont typeface="Wingdings 3" pitchFamily="18" charset="2"/>
              <a:buNone/>
            </a:pPr>
            <a:r>
              <a:rPr lang="en-US" altLang="en-US" sz="2000" dirty="0">
                <a:latin typeface="+mn-lt"/>
                <a:hlinkClick r:id="rId2"/>
              </a:rPr>
              <a:t>althea.albert-santiago@slps.org</a:t>
            </a:r>
            <a:endParaRPr lang="en-US" altLang="en-US" sz="2000" dirty="0">
              <a:latin typeface="+mn-lt"/>
            </a:endParaRPr>
          </a:p>
          <a:p>
            <a:pPr algn="ctr">
              <a:buFont typeface="Wingdings 3" pitchFamily="18" charset="2"/>
              <a:buNone/>
            </a:pPr>
            <a:r>
              <a:rPr lang="en-US" altLang="en-US" sz="2000" dirty="0">
                <a:latin typeface="+mn-lt"/>
              </a:rPr>
              <a:t>District Cell Number: 314-401-9870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000" dirty="0">
                <a:latin typeface="+mn-lt"/>
              </a:rPr>
              <a:t>Office Number: 314-345-4519</a:t>
            </a:r>
          </a:p>
          <a:p>
            <a:pPr algn="ctr">
              <a:buFont typeface="Wingdings 3" pitchFamily="18" charset="2"/>
              <a:buNone/>
            </a:pPr>
            <a:endParaRPr lang="en-US" altLang="en-US" sz="2000" dirty="0">
              <a:latin typeface="+mn-lt"/>
            </a:endParaRPr>
          </a:p>
          <a:p>
            <a:pPr algn="ctr">
              <a:buFont typeface="Wingdings 3" pitchFamily="18" charset="2"/>
              <a:buNone/>
            </a:pPr>
            <a:r>
              <a:rPr lang="en-US" altLang="en-US" sz="2000" b="1" dirty="0">
                <a:latin typeface="+mn-lt"/>
              </a:rPr>
              <a:t>Tenecia Williams, 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000" b="1" dirty="0">
                <a:latin typeface="+mn-lt"/>
              </a:rPr>
              <a:t>Accountability Specialist  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000" dirty="0">
                <a:latin typeface="+mn-lt"/>
                <a:hlinkClick r:id="rId3"/>
              </a:rPr>
              <a:t>Tenecia.williams@slps.org</a:t>
            </a:r>
            <a:endParaRPr lang="en-US" altLang="en-US" sz="2000" dirty="0">
              <a:latin typeface="+mn-lt"/>
            </a:endParaRPr>
          </a:p>
          <a:p>
            <a:pPr algn="ctr">
              <a:buFont typeface="Wingdings 3" pitchFamily="18" charset="2"/>
              <a:buNone/>
            </a:pPr>
            <a:r>
              <a:rPr lang="en-US" altLang="en-US" sz="2000" dirty="0">
                <a:latin typeface="+mn-lt"/>
              </a:rPr>
              <a:t>Office Number: 314-345-2308 </a:t>
            </a:r>
          </a:p>
          <a:p>
            <a:pPr algn="ctr">
              <a:buFont typeface="Wingdings 3" pitchFamily="18" charset="2"/>
              <a:buNone/>
            </a:pPr>
            <a:endParaRPr lang="en-US" altLang="en-US" sz="2000" b="1" dirty="0">
              <a:latin typeface="+mn-lt"/>
            </a:endParaRPr>
          </a:p>
          <a:p>
            <a:pPr algn="ctr">
              <a:buFont typeface="Wingdings 3" pitchFamily="18" charset="2"/>
              <a:buNone/>
            </a:pPr>
            <a:r>
              <a:rPr lang="en-US" altLang="en-US" sz="2000" b="1" dirty="0">
                <a:latin typeface="+mn-lt"/>
              </a:rPr>
              <a:t>Erika Hollinshed, 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000" b="1" dirty="0">
                <a:latin typeface="+mn-lt"/>
              </a:rPr>
              <a:t>Catering  Services Coordinator  </a:t>
            </a:r>
          </a:p>
          <a:p>
            <a:pPr algn="ctr">
              <a:buFont typeface="Wingdings 3" pitchFamily="18" charset="2"/>
              <a:buNone/>
            </a:pPr>
            <a:r>
              <a:rPr lang="en-US" altLang="en-US" sz="2000" dirty="0">
                <a:latin typeface="+mn-lt"/>
                <a:hlinkClick r:id="rId4"/>
              </a:rPr>
              <a:t>Erika.Hollinshed@slps.org</a:t>
            </a:r>
            <a:endParaRPr lang="en-US" altLang="en-US" sz="2000" dirty="0">
              <a:latin typeface="+mn-lt"/>
            </a:endParaRPr>
          </a:p>
          <a:p>
            <a:pPr algn="ctr">
              <a:buFont typeface="Wingdings 3" pitchFamily="18" charset="2"/>
              <a:buNone/>
            </a:pPr>
            <a:r>
              <a:rPr lang="en-US" altLang="en-US" sz="2000" dirty="0">
                <a:latin typeface="+mn-lt"/>
              </a:rPr>
              <a:t>Number: 314-331-6115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61865" y="1378515"/>
            <a:ext cx="494156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/>
              <a:t>Southwest Foodservice Excellence (SFE)</a:t>
            </a:r>
          </a:p>
          <a:p>
            <a:pPr algn="ctr"/>
            <a:endParaRPr lang="en-US" altLang="en-US" sz="2000" b="1" dirty="0"/>
          </a:p>
          <a:p>
            <a:pPr algn="ctr"/>
            <a:r>
              <a:rPr lang="en-US" altLang="en-US" sz="2000" b="1" dirty="0"/>
              <a:t>Carolyn Penn, </a:t>
            </a:r>
          </a:p>
          <a:p>
            <a:pPr algn="ctr"/>
            <a:r>
              <a:rPr lang="en-US" sz="2000" b="1" dirty="0"/>
              <a:t>General Manger of Foodservice</a:t>
            </a:r>
          </a:p>
          <a:p>
            <a:pPr algn="ctr"/>
            <a:r>
              <a:rPr lang="en-US" altLang="en-US" sz="2000" dirty="0">
                <a:hlinkClick r:id="rId5"/>
              </a:rPr>
              <a:t>Carolyn.penn@sfellc.org</a:t>
            </a:r>
            <a:endParaRPr lang="en-US" altLang="en-US" sz="2000" dirty="0"/>
          </a:p>
          <a:p>
            <a:pPr algn="ctr"/>
            <a:r>
              <a:rPr lang="en-US" altLang="en-US" sz="2000" dirty="0"/>
              <a:t>District Cell Number: 314-637-4841</a:t>
            </a:r>
          </a:p>
          <a:p>
            <a:pPr algn="ctr"/>
            <a:endParaRPr lang="en-US" altLang="en-US" sz="2000" dirty="0"/>
          </a:p>
          <a:p>
            <a:pPr algn="ctr"/>
            <a:r>
              <a:rPr lang="en-US" altLang="en-US" sz="2000" b="1" dirty="0"/>
              <a:t>Jackie Martin-Baker </a:t>
            </a:r>
          </a:p>
          <a:p>
            <a:pPr algn="ctr"/>
            <a:r>
              <a:rPr lang="en-US" sz="2000" dirty="0"/>
              <a:t>Assistant General Manager of Foodservice</a:t>
            </a:r>
          </a:p>
          <a:p>
            <a:pPr algn="ctr"/>
            <a:r>
              <a:rPr lang="en-US" sz="2000" dirty="0"/>
              <a:t>Jackie.martin-baker@sfellc.org</a:t>
            </a:r>
          </a:p>
          <a:p>
            <a:pPr algn="ctr"/>
            <a:r>
              <a:rPr lang="en-US" altLang="en-US" sz="2000" dirty="0"/>
              <a:t>District Cell Number: 314-2294746</a:t>
            </a:r>
          </a:p>
          <a:p>
            <a:pPr algn="ctr"/>
            <a:endParaRPr lang="en-US" altLang="en-US" sz="2000" dirty="0"/>
          </a:p>
          <a:p>
            <a:pPr lvl="0" algn="ctr"/>
            <a:r>
              <a:rPr lang="en-US" altLang="en-US" sz="2000" b="1" dirty="0">
                <a:solidFill>
                  <a:srgbClr val="252525"/>
                </a:solidFill>
                <a:latin typeface="Calibri (Body)"/>
              </a:rPr>
              <a:t>Krystal Simmons, RD</a:t>
            </a:r>
          </a:p>
          <a:p>
            <a:pPr lvl="0" algn="ctr"/>
            <a:r>
              <a:rPr lang="en-US" sz="2000" b="1" dirty="0">
                <a:latin typeface="Calibri (Body)"/>
              </a:rPr>
              <a:t>Assistant Director of Nutrition</a:t>
            </a:r>
          </a:p>
          <a:p>
            <a:pPr algn="ctr"/>
            <a:r>
              <a:rPr lang="en-US" altLang="en-US" sz="2000" dirty="0">
                <a:hlinkClick r:id="rId6"/>
              </a:rPr>
              <a:t>Krystal.simmons@sfellc.org</a:t>
            </a:r>
            <a:endParaRPr lang="en-US" altLang="en-US" sz="2000" dirty="0"/>
          </a:p>
          <a:p>
            <a:pPr algn="ctr"/>
            <a:r>
              <a:rPr lang="en-US" altLang="en-US" sz="2000" dirty="0"/>
              <a:t>District Cell Number: 636-328-7701</a:t>
            </a:r>
          </a:p>
          <a:p>
            <a:pPr lvl="0" algn="ctr"/>
            <a:endParaRPr lang="en-US" altLang="en-US" sz="1400" b="1" dirty="0">
              <a:solidFill>
                <a:srgbClr val="252525"/>
              </a:solidFill>
              <a:latin typeface="Palatino Linotype"/>
            </a:endParaRPr>
          </a:p>
          <a:p>
            <a:endParaRPr lang="en-US" altLang="en-US" dirty="0">
              <a:latin typeface="+mn-lt"/>
            </a:endParaRPr>
          </a:p>
        </p:txBody>
      </p:sp>
      <p:pic>
        <p:nvPicPr>
          <p:cNvPr id="7" name="Pictur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2"/>
            <a:ext cx="1303728" cy="10939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31464" y="6460135"/>
            <a:ext cx="4974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This institution is an equal opportunity provider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1440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983710" y="360218"/>
            <a:ext cx="8696226" cy="623455"/>
          </a:xfrm>
        </p:spPr>
        <p:txBody>
          <a:bodyPr/>
          <a:lstStyle/>
          <a:p>
            <a:pPr algn="ctr"/>
            <a:r>
              <a:rPr lang="en-US" sz="3200" dirty="0"/>
              <a:t>       </a:t>
            </a:r>
            <a:r>
              <a:rPr lang="en-US" sz="3200" b="1" dirty="0"/>
              <a:t>Food &amp; Nutrition Services Management Team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Placeholder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8712" y="1981972"/>
            <a:ext cx="2116135" cy="2116135"/>
          </a:xfrm>
          <a:prstGeom prst="ellipse">
            <a:avLst/>
          </a:prstGeom>
          <a:ln w="57150">
            <a:solidFill>
              <a:schemeClr val="accent6"/>
            </a:solidFill>
          </a:ln>
        </p:spPr>
      </p:pic>
      <p:pic>
        <p:nvPicPr>
          <p:cNvPr id="6" name="Picture Placeholder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0" b="9160"/>
          <a:stretch>
            <a:fillRect/>
          </a:stretch>
        </p:blipFill>
        <p:spPr>
          <a:xfrm>
            <a:off x="8775369" y="2006773"/>
            <a:ext cx="2165739" cy="2165739"/>
          </a:xfrm>
          <a:prstGeom prst="ellips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852296" y="4268464"/>
            <a:ext cx="3231750" cy="324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Althea Albert-Santiago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412738" y="4214909"/>
            <a:ext cx="3222624" cy="324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Carolyn Penn </a:t>
            </a: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8238989" y="4225953"/>
            <a:ext cx="3238500" cy="324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Krystal Simmons, RD</a:t>
            </a:r>
          </a:p>
        </p:txBody>
      </p:sp>
      <p:sp>
        <p:nvSpPr>
          <p:cNvPr id="10" name="Text Placeholder 14"/>
          <p:cNvSpPr txBox="1">
            <a:spLocks/>
          </p:cNvSpPr>
          <p:nvPr/>
        </p:nvSpPr>
        <p:spPr>
          <a:xfrm>
            <a:off x="691448" y="4750973"/>
            <a:ext cx="3222624" cy="324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Director of Nutrition Services </a:t>
            </a:r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8775370" y="4748513"/>
            <a:ext cx="3238500" cy="324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Nutrition Coordinator </a:t>
            </a:r>
          </a:p>
        </p:txBody>
      </p:sp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94036" cy="1159847"/>
          </a:xfrm>
          <a:prstGeom prst="rect">
            <a:avLst/>
          </a:prstGeom>
        </p:spPr>
      </p:pic>
      <p:pic>
        <p:nvPicPr>
          <p:cNvPr id="3075" name="Picture 3" descr="C:\Users\cpenn0847\Downloads\20180504_062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43" y="1981971"/>
            <a:ext cx="2309247" cy="2243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1743" y="4748513"/>
            <a:ext cx="3443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Manager of Foodservice</a:t>
            </a:r>
          </a:p>
        </p:txBody>
      </p:sp>
    </p:spTree>
    <p:extLst>
      <p:ext uri="{BB962C8B-B14F-4D97-AF65-F5344CB8AC3E}">
        <p14:creationId xmlns:p14="http://schemas.microsoft.com/office/powerpoint/2010/main" val="182336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1567543" y="302320"/>
            <a:ext cx="8112393" cy="533400"/>
          </a:xfrm>
        </p:spPr>
        <p:txBody>
          <a:bodyPr/>
          <a:lstStyle/>
          <a:p>
            <a:pPr algn="ctr"/>
            <a:r>
              <a:rPr lang="en-US" sz="3600" dirty="0"/>
              <a:t>What is Breakfast In The Classroom (BIC)?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5003" y="1353787"/>
            <a:ext cx="6604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62626"/>
                </a:solidFill>
                <a:latin typeface="Goudy Old Style" panose="02020502050305020303" pitchFamily="18" charset="0"/>
              </a:rPr>
              <a:t>Breakfast in the Classroom </a:t>
            </a:r>
            <a:r>
              <a:rPr lang="en-US" sz="2400" b="1" i="1" dirty="0">
                <a:solidFill>
                  <a:srgbClr val="262626"/>
                </a:solidFill>
                <a:latin typeface="Goudy Old Style" panose="02020502050305020303" pitchFamily="18" charset="0"/>
              </a:rPr>
              <a:t>(BIC </a:t>
            </a:r>
            <a:r>
              <a:rPr lang="en-US" sz="2400" b="1" dirty="0">
                <a:solidFill>
                  <a:srgbClr val="262626"/>
                </a:solidFill>
                <a:latin typeface="Goudy Old Style" panose="02020502050305020303" pitchFamily="18" charset="0"/>
              </a:rPr>
              <a:t>) takes the traditional school breakfast approach and advances it with one key ingredient: </a:t>
            </a:r>
            <a:r>
              <a:rPr lang="en-US" sz="2400" b="1" i="1" dirty="0">
                <a:solidFill>
                  <a:schemeClr val="accent5"/>
                </a:solidFill>
                <a:latin typeface="Goudy Old Style" panose="02020502050305020303" pitchFamily="18" charset="0"/>
              </a:rPr>
              <a:t>The Classroom. </a:t>
            </a:r>
          </a:p>
          <a:p>
            <a:endParaRPr lang="en-US" sz="2400" b="1" dirty="0">
              <a:solidFill>
                <a:srgbClr val="FF0000"/>
              </a:solidFill>
              <a:latin typeface="Goudy Old Style" panose="02020502050305020303" pitchFamily="18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Goudy Old Style" panose="02020502050305020303" pitchFamily="18" charset="0"/>
              </a:rPr>
              <a:t>The goals for </a:t>
            </a:r>
            <a:r>
              <a:rPr lang="en-US" sz="2400" b="1" i="1" dirty="0">
                <a:solidFill>
                  <a:srgbClr val="262626"/>
                </a:solidFill>
                <a:latin typeface="Goudy Old Style" panose="02020502050305020303" pitchFamily="18" charset="0"/>
              </a:rPr>
              <a:t>BIC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latin typeface="Goudy Old Style" panose="02020502050305020303" pitchFamily="18" charset="0"/>
              </a:rPr>
              <a:t>Ensures that students are receiving  a healthy breakfast every day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latin typeface="Goudy Old Style" panose="02020502050305020303" pitchFamily="18" charset="0"/>
              </a:rPr>
              <a:t>Improves student attendance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latin typeface="Goudy Old Style" panose="02020502050305020303" pitchFamily="18" charset="0"/>
              </a:rPr>
              <a:t>Breakfast participation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latin typeface="Goudy Old Style" panose="02020502050305020303" pitchFamily="18" charset="0"/>
              </a:rPr>
              <a:t>Improves </a:t>
            </a:r>
            <a:r>
              <a:rPr lang="en-US" sz="2400" b="1" dirty="0">
                <a:latin typeface="Goudy Old Style" panose="02020502050305020303" pitchFamily="18" charset="0"/>
              </a:rPr>
              <a:t>behavior in classroom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Goudy Old Style" panose="02020502050305020303" pitchFamily="18" charset="0"/>
              </a:rPr>
              <a:t>Students will stay focused longer after eating breakfast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Goudy Old Style" panose="02020502050305020303" pitchFamily="18" charset="0"/>
              </a:rPr>
              <a:t>Improves academic performance and test scores 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127"/>
            <a:ext cx="1448789" cy="1076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003" y="6273225"/>
            <a:ext cx="628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Information obtained from: Food Research and Action Center (FRAC)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2BE9F9-F633-41D1-BA51-AE7E2F256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133" y="1369120"/>
            <a:ext cx="5038296" cy="55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2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843148" y="166255"/>
            <a:ext cx="9714016" cy="993591"/>
          </a:xfrm>
        </p:spPr>
        <p:txBody>
          <a:bodyPr/>
          <a:lstStyle/>
          <a:p>
            <a:pPr algn="ctr"/>
            <a:r>
              <a:rPr lang="en-US" sz="2800" b="1" dirty="0"/>
              <a:t>How does Food and Nutrition Services</a:t>
            </a:r>
          </a:p>
          <a:p>
            <a:pPr algn="ctr"/>
            <a:r>
              <a:rPr lang="en-US" sz="2800" b="1" dirty="0"/>
              <a:t> support teachers?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80791" y="1260198"/>
            <a:ext cx="8812809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oudy Old Style" panose="02020502050305020303" pitchFamily="18" charset="0"/>
              </a:rPr>
              <a:t>Collaboration Efforts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Goudy Old Style" panose="02020502050305020303" pitchFamily="18" charset="0"/>
              </a:rPr>
              <a:t>The Food and Nutrition Services Department understands the importance of implementing a proper BIC Program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Goudy Old Style" panose="02020502050305020303" pitchFamily="18" charset="0"/>
              </a:rPr>
              <a:t>All teachers will receive a free breakfast! Please add your name to the check off  roster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Goudy Old Style" panose="0202050205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Goudy Old Style" panose="02020502050305020303" pitchFamily="18" charset="0"/>
              </a:rPr>
              <a:t>Each morning the foodservice team will prepare both hot and/or cold coolers with Grab ‘n’ Go breakfast items that are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Goudy Old Style" panose="02020502050305020303" pitchFamily="18" charset="0"/>
              </a:rPr>
              <a:t>Easy-to-serve, Easy-to-eat and Easy-to cleanup </a:t>
            </a:r>
          </a:p>
          <a:p>
            <a:endParaRPr lang="en-US" sz="1100" b="1" i="1" dirty="0">
              <a:solidFill>
                <a:schemeClr val="accent1">
                  <a:lumMod val="50000"/>
                </a:schemeClr>
              </a:solidFill>
              <a:latin typeface="Goudy Old Style" panose="02020502050305020303" pitchFamily="18" charset="0"/>
            </a:endParaRPr>
          </a:p>
          <a:p>
            <a:r>
              <a:rPr lang="en-US" sz="2400" b="1" dirty="0">
                <a:latin typeface="Goudy Old Style" panose="02020502050305020303" pitchFamily="18" charset="0"/>
              </a:rPr>
              <a:t>One of the greatest concerns expressed is lost instructional time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Goudy Old Style" panose="02020502050305020303" pitchFamily="18" charset="0"/>
              </a:rPr>
              <a:t>Often it takes time for children to settle in at the beginning of the day and many teachers find BIC compliments their instructional activities by providing a transitional period </a:t>
            </a:r>
            <a:endParaRPr lang="en-US" sz="2000" i="1" dirty="0">
              <a:solidFill>
                <a:schemeClr val="accent1">
                  <a:lumMod val="50000"/>
                </a:schemeClr>
              </a:solidFill>
              <a:latin typeface="Goudy Old Style" panose="0202050205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Goudy Old Style" panose="02020502050305020303" pitchFamily="18" charset="0"/>
              </a:rPr>
              <a:t>BIC generally takes approximately 10-15 minutes to serve and eat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Goudy Old Style" panose="02020502050305020303" pitchFamily="18" charset="0"/>
              </a:rPr>
              <a:t>The coolers are delivered to the classroom 15 minutes prior to the first scheduled bell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Goudy Old Style" panose="02020502050305020303" pitchFamily="18" charset="0"/>
              </a:rPr>
              <a:t>Upon completion of BIC, all remaining food items and roster are placed back into the coolers, and at which time a member of the food service team will pickup the cooler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Goudy Old Style" panose="0202050205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latin typeface="Goudy Old Style" panose="02020502050305020303" pitchFamily="18" charset="0"/>
            </a:endParaRPr>
          </a:p>
          <a:p>
            <a:endParaRPr lang="en-US" b="1" dirty="0">
              <a:latin typeface="Goudy Old Style" panose="0202050205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latin typeface="Goudy Old Style" panose="02020502050305020303" pitchFamily="18" charset="0"/>
            </a:endParaRPr>
          </a:p>
          <a:p>
            <a:endParaRPr lang="en-US" sz="1200" b="1" dirty="0">
              <a:latin typeface="Goudy Old Style" panose="02020502050305020303" pitchFamily="18" charset="0"/>
            </a:endParaRPr>
          </a:p>
          <a:p>
            <a:endParaRPr lang="en-US" sz="1200" b="1" dirty="0">
              <a:latin typeface="Goudy Old Style" panose="02020502050305020303" pitchFamily="18" charset="0"/>
            </a:endParaRPr>
          </a:p>
          <a:p>
            <a:endParaRPr lang="en-US" sz="1200" b="1" dirty="0">
              <a:latin typeface="Goudy Old Style" panose="02020502050305020303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5903"/>
            <a:ext cx="1202722" cy="1093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17262C-41D0-43EC-BFE3-93F31E16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972" y="1159846"/>
            <a:ext cx="4279763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0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2051094" y="302320"/>
            <a:ext cx="7002787" cy="533400"/>
          </a:xfrm>
        </p:spPr>
        <p:txBody>
          <a:bodyPr/>
          <a:lstStyle/>
          <a:p>
            <a:pPr algn="ctr"/>
            <a:r>
              <a:rPr lang="en-US" b="1" dirty="0"/>
              <a:t>Implementation Process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60763"/>
            <a:ext cx="7939315" cy="645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accent4"/>
              </a:buClr>
            </a:pPr>
            <a:r>
              <a:rPr lang="en-US" sz="2800" b="1" dirty="0">
                <a:latin typeface="Goudy Old Style" panose="02020502050305020303" pitchFamily="18" charset="0"/>
              </a:rPr>
              <a:t>Process:</a:t>
            </a:r>
            <a:endParaRPr lang="en-US" sz="2400" b="1" dirty="0">
              <a:latin typeface="Goudy Old Style" panose="02020502050305020303" pitchFamily="18" charset="0"/>
            </a:endParaRPr>
          </a:p>
          <a:p>
            <a:pPr marL="465138" lvl="2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Goudy Old Style" panose="02020502050305020303" pitchFamily="18" charset="0"/>
              </a:rPr>
              <a:t>Foodservice staff prepares breakfast meal </a:t>
            </a:r>
          </a:p>
          <a:p>
            <a:pPr marL="465138" lvl="2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Goudy Old Style" panose="02020502050305020303" pitchFamily="18" charset="0"/>
              </a:rPr>
              <a:t>BIC is a </a:t>
            </a:r>
            <a:r>
              <a:rPr lang="en-US" sz="2400" b="1" i="1" dirty="0">
                <a:latin typeface="Goudy Old Style" panose="02020502050305020303" pitchFamily="18" charset="0"/>
              </a:rPr>
              <a:t>*serve only  </a:t>
            </a:r>
            <a:r>
              <a:rPr lang="en-US" sz="2400" dirty="0">
                <a:latin typeface="Goudy Old Style" panose="02020502050305020303" pitchFamily="18" charset="0"/>
              </a:rPr>
              <a:t>menu</a:t>
            </a:r>
            <a:endParaRPr lang="en-US" sz="2400" b="1" i="1" dirty="0">
              <a:latin typeface="Goudy Old Style" panose="02020502050305020303" pitchFamily="18" charset="0"/>
            </a:endParaRPr>
          </a:p>
          <a:p>
            <a:pPr marL="465138" lvl="2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Goudy Old Style" panose="02020502050305020303" pitchFamily="18" charset="0"/>
              </a:rPr>
              <a:t>Hot and/or cold coolers are transported to classrooms (</a:t>
            </a:r>
            <a:r>
              <a:rPr lang="en-US" sz="2400" b="1" i="1" dirty="0">
                <a:latin typeface="Goudy Old Style" panose="02020502050305020303" pitchFamily="18" charset="0"/>
              </a:rPr>
              <a:t>15 minutes prior to the first scheduled bell)</a:t>
            </a:r>
          </a:p>
          <a:p>
            <a:pPr marL="465138" lvl="2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Goudy Old Style" panose="02020502050305020303" pitchFamily="18" charset="0"/>
              </a:rPr>
              <a:t>Foodservice staff will place rosters and all needed items in the hot/cold coolers</a:t>
            </a:r>
          </a:p>
          <a:p>
            <a:pPr marL="465138" lvl="2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Goudy Old Style" panose="02020502050305020303" pitchFamily="18" charset="0"/>
              </a:rPr>
              <a:t>Teachers will mark off students as students receive a sack breakfast </a:t>
            </a:r>
          </a:p>
          <a:p>
            <a:pPr marL="465138" lvl="2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b="1" i="1" dirty="0">
                <a:solidFill>
                  <a:schemeClr val="accent5"/>
                </a:solidFill>
                <a:latin typeface="Goudy Old Style" panose="02020502050305020303" pitchFamily="18" charset="0"/>
              </a:rPr>
              <a:t>All teachers will receive a free breakfast! The teacher name should be added to the check off  roster</a:t>
            </a:r>
          </a:p>
          <a:p>
            <a:pPr marL="465138" lvl="2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Goudy Old Style" panose="02020502050305020303" pitchFamily="18" charset="0"/>
              </a:rPr>
              <a:t>Trash bags and coolers are placed outside the classroom door and a member of the foodservice staff will pick up the breakfast cooler(s) and trash </a:t>
            </a:r>
          </a:p>
          <a:p>
            <a:pPr lvl="2">
              <a:lnSpc>
                <a:spcPct val="130000"/>
              </a:lnSpc>
              <a:buClr>
                <a:schemeClr val="tx1"/>
              </a:buClr>
            </a:pPr>
            <a:r>
              <a:rPr lang="en-US" b="1" i="1" dirty="0">
                <a:latin typeface="Goudy Old Style" panose="02020502050305020303" pitchFamily="18" charset="0"/>
              </a:rPr>
              <a:t>*Serve only means students have to take all items offered for breakfast </a:t>
            </a:r>
          </a:p>
          <a:p>
            <a:pPr marL="800100" lvl="1" indent="-34290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Sans Source Pro"/>
              <a:cs typeface="Sans Source Pro"/>
            </a:endParaRPr>
          </a:p>
          <a:p>
            <a:pPr lvl="1">
              <a:lnSpc>
                <a:spcPct val="130000"/>
              </a:lnSpc>
              <a:buClr>
                <a:schemeClr val="accent4"/>
              </a:buClr>
            </a:pPr>
            <a:endParaRPr lang="en-US" sz="2000" dirty="0">
              <a:latin typeface="Sans Source Pro"/>
              <a:cs typeface="Sans Source Pro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425037" cy="1159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8386262-30A3-434F-BE6A-1B37E591E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384" y="2237150"/>
            <a:ext cx="6162925" cy="46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97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1458721" y="302320"/>
            <a:ext cx="7002787" cy="533400"/>
          </a:xfrm>
        </p:spPr>
        <p:txBody>
          <a:bodyPr/>
          <a:lstStyle/>
          <a:p>
            <a:pPr algn="ctr"/>
            <a:r>
              <a:rPr lang="en-US" sz="3600" dirty="0"/>
              <a:t>Sample BIC Class Roster and Menu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5037" cy="1159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905177-C981-4562-A30A-89E80AAF5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2" y="1159846"/>
            <a:ext cx="8862997" cy="5698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E0F989-25E2-4DB1-AE05-D6EE49A9E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2036618"/>
            <a:ext cx="7048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8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1990438" y="343246"/>
            <a:ext cx="7002787" cy="533400"/>
          </a:xfrm>
        </p:spPr>
        <p:txBody>
          <a:bodyPr/>
          <a:lstStyle/>
          <a:p>
            <a:pPr algn="ctr"/>
            <a:r>
              <a:rPr lang="en-US" b="1" dirty="0"/>
              <a:t>Second Chance Breakfast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009" y="1201933"/>
            <a:ext cx="12160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latin typeface="Goudy Old Style" panose="02020502050305020303" pitchFamily="18" charset="0"/>
              </a:rPr>
              <a:t>Each school will have a Grab and Go Breakfast Cart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latin typeface="Goudy Old Style" panose="02020502050305020303" pitchFamily="18" charset="0"/>
              </a:rPr>
              <a:t>This will be a second chance option for students arriving after the bell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latin typeface="Goudy Old Style" panose="02020502050305020303" pitchFamily="18" charset="0"/>
              </a:rPr>
              <a:t>The students will have the option to take breakfast items to the classroom   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46"/>
            <a:ext cx="1303728" cy="109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 t="27026" r="23829" b="1"/>
          <a:stretch/>
        </p:blipFill>
        <p:spPr>
          <a:xfrm>
            <a:off x="31009" y="2937231"/>
            <a:ext cx="4512433" cy="4952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35856" r="25722" b="12072"/>
          <a:stretch/>
        </p:blipFill>
        <p:spPr>
          <a:xfrm>
            <a:off x="5706780" y="3264036"/>
            <a:ext cx="6454211" cy="359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42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Share Table Signage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4843" y="1371601"/>
          <a:ext cx="11059297" cy="5338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9565924" imgH="6411737" progId="Word.Document.12">
                  <p:embed/>
                </p:oleObj>
              </mc:Choice>
              <mc:Fallback>
                <p:oleObj name="Document" r:id="rId4" imgW="9565924" imgH="64117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843" y="1371601"/>
                        <a:ext cx="11059297" cy="5338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82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Special Diets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0259" y="1400432"/>
            <a:ext cx="10017211" cy="476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671232" y="1159846"/>
          <a:ext cx="3980292" cy="515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5829199" imgH="7543800" progId="AcroExch.Document.11">
                  <p:embed/>
                </p:oleObj>
              </mc:Choice>
              <mc:Fallback>
                <p:oleObj name="Acrobat Document" r:id="rId3" imgW="5829199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71232" y="1159846"/>
                        <a:ext cx="3980292" cy="515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61535" y="1754659"/>
            <a:ext cx="4687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Written documentation form licensed  practitioner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Diet order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Signature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Food Service will make accommodations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06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576</Words>
  <Application>Microsoft Office PowerPoint</Application>
  <PresentationFormat>Widescreen</PresentationFormat>
  <Paragraphs>97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(Body)</vt:lpstr>
      <vt:lpstr>Goudy Old Style</vt:lpstr>
      <vt:lpstr>News Gothic MT</vt:lpstr>
      <vt:lpstr>Oswald</vt:lpstr>
      <vt:lpstr>Palatino Linotype</vt:lpstr>
      <vt:lpstr>Sans Source Pro</vt:lpstr>
      <vt:lpstr>Source Sans Pro</vt:lpstr>
      <vt:lpstr>Wingdings</vt:lpstr>
      <vt:lpstr>Wingdings 3</vt:lpstr>
      <vt:lpstr>Office Theme</vt:lpstr>
      <vt:lpstr>Document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Timelapse</dc:creator>
  <cp:lastModifiedBy>Simmons, Krystal V.</cp:lastModifiedBy>
  <cp:revision>229</cp:revision>
  <cp:lastPrinted>2018-05-09T20:26:36Z</cp:lastPrinted>
  <dcterms:created xsi:type="dcterms:W3CDTF">2014-07-10T02:16:57Z</dcterms:created>
  <dcterms:modified xsi:type="dcterms:W3CDTF">2018-12-21T18:53:16Z</dcterms:modified>
</cp:coreProperties>
</file>