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701" r:id="rId5"/>
    <p:sldMasterId id="2147483702" r:id="rId6"/>
    <p:sldMasterId id="2147483703" r:id="rId7"/>
    <p:sldMasterId id="2147483704" r:id="rId8"/>
  </p:sldMasterIdLst>
  <p:notesMasterIdLst>
    <p:notesMasterId r:id="rId77"/>
  </p:notesMasterIdLst>
  <p:sldIdLst>
    <p:sldId id="256" r:id="rId9"/>
    <p:sldId id="257" r:id="rId10"/>
    <p:sldId id="258" r:id="rId11"/>
    <p:sldId id="259" r:id="rId12"/>
    <p:sldId id="260" r:id="rId13"/>
    <p:sldId id="263" r:id="rId14"/>
    <p:sldId id="264" r:id="rId15"/>
    <p:sldId id="265" r:id="rId16"/>
    <p:sldId id="266" r:id="rId17"/>
    <p:sldId id="268" r:id="rId18"/>
    <p:sldId id="331" r:id="rId19"/>
    <p:sldId id="267" r:id="rId20"/>
    <p:sldId id="333" r:id="rId21"/>
    <p:sldId id="270" r:id="rId22"/>
    <p:sldId id="332" r:id="rId23"/>
    <p:sldId id="272" r:id="rId24"/>
    <p:sldId id="326" r:id="rId25"/>
    <p:sldId id="327" r:id="rId26"/>
    <p:sldId id="273" r:id="rId27"/>
    <p:sldId id="274" r:id="rId28"/>
    <p:sldId id="275" r:id="rId29"/>
    <p:sldId id="276" r:id="rId30"/>
    <p:sldId id="277" r:id="rId31"/>
    <p:sldId id="278" r:id="rId32"/>
    <p:sldId id="279" r:id="rId33"/>
    <p:sldId id="280" r:id="rId34"/>
    <p:sldId id="281" r:id="rId35"/>
    <p:sldId id="323" r:id="rId36"/>
    <p:sldId id="282" r:id="rId37"/>
    <p:sldId id="283" r:id="rId38"/>
    <p:sldId id="285" r:id="rId39"/>
    <p:sldId id="284" r:id="rId40"/>
    <p:sldId id="286" r:id="rId41"/>
    <p:sldId id="287" r:id="rId42"/>
    <p:sldId id="288" r:id="rId43"/>
    <p:sldId id="289" r:id="rId44"/>
    <p:sldId id="290" r:id="rId45"/>
    <p:sldId id="291" r:id="rId46"/>
    <p:sldId id="292" r:id="rId47"/>
    <p:sldId id="325" r:id="rId48"/>
    <p:sldId id="295" r:id="rId49"/>
    <p:sldId id="296" r:id="rId50"/>
    <p:sldId id="297" r:id="rId51"/>
    <p:sldId id="298" r:id="rId52"/>
    <p:sldId id="299" r:id="rId53"/>
    <p:sldId id="300" r:id="rId54"/>
    <p:sldId id="301" r:id="rId55"/>
    <p:sldId id="302" r:id="rId56"/>
    <p:sldId id="303" r:id="rId57"/>
    <p:sldId id="304" r:id="rId58"/>
    <p:sldId id="306" r:id="rId59"/>
    <p:sldId id="307" r:id="rId60"/>
    <p:sldId id="329" r:id="rId61"/>
    <p:sldId id="308" r:id="rId62"/>
    <p:sldId id="309" r:id="rId63"/>
    <p:sldId id="310" r:id="rId64"/>
    <p:sldId id="311" r:id="rId65"/>
    <p:sldId id="312" r:id="rId66"/>
    <p:sldId id="313" r:id="rId67"/>
    <p:sldId id="314" r:id="rId68"/>
    <p:sldId id="315" r:id="rId69"/>
    <p:sldId id="316" r:id="rId70"/>
    <p:sldId id="317" r:id="rId71"/>
    <p:sldId id="330" r:id="rId72"/>
    <p:sldId id="318" r:id="rId73"/>
    <p:sldId id="319" r:id="rId74"/>
    <p:sldId id="320" r:id="rId75"/>
    <p:sldId id="321" r:id="rId76"/>
  </p:sldIdLst>
  <p:sldSz cx="9144000" cy="6858000" type="screen4x3"/>
  <p:notesSz cx="9363075"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5477">
          <p15:clr>
            <a:srgbClr val="A4A3A4"/>
          </p15:clr>
        </p15:guide>
        <p15:guide id="3" orient="horz" pos="1005">
          <p15:clr>
            <a:srgbClr val="A4A3A4"/>
          </p15:clr>
        </p15:guide>
        <p15:guide id="4" orient="horz" pos="2357">
          <p15:clr>
            <a:srgbClr val="A4A3A4"/>
          </p15:clr>
        </p15:guide>
        <p15:guide id="5" pos="288">
          <p15:clr>
            <a:srgbClr val="A4A3A4"/>
          </p15:clr>
        </p15:guide>
        <p15:guide id="6" orient="horz" pos="3902">
          <p15:clr>
            <a:srgbClr val="A4A3A4"/>
          </p15:clr>
        </p15:guide>
      </p15:sldGuideLst>
    </p:ext>
    <p:ext uri="{2D200454-40CA-4A62-9FC3-DE9A4176ACB9}">
      <p15:notesGuideLst xmlns:p15="http://schemas.microsoft.com/office/powerpoint/2012/main">
        <p15:guide id="1" orient="horz" pos="2229">
          <p15:clr>
            <a:srgbClr val="A4A3A4"/>
          </p15:clr>
        </p15:guide>
        <p15:guide id="2"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6B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7A17F-EF71-4B77-BCAA-BDB5ECEABEED}" v="59" dt="2020-06-10T15:58:50.985"/>
    <p1510:client id="{18E6276C-C5FB-49AB-87E9-1B0A557FBE5C}" v="577" dt="2020-06-11T16:16:37.043"/>
    <p1510:client id="{197011E9-B2E8-402D-BEF4-8D19DE926967}" v="234" dt="2021-06-10T15:18:58.352"/>
    <p1510:client id="{1E6C89CF-4335-4346-BF23-3672A7273BA7}" v="22" dt="2021-05-28T14:16:04.338"/>
    <p1510:client id="{2B0FED0C-9959-46C6-B135-E498105563BB}" v="57" dt="2020-06-10T15:55:22.430"/>
    <p1510:client id="{3285FB0E-B97F-437A-96C0-459E73F1007C}" v="25" dt="2021-06-10T15:46:16.753"/>
    <p1510:client id="{4624B4CF-2A3F-41FC-9BE8-7DD42446DFE3}" v="4" dt="2021-06-11T18:39:39.169"/>
    <p1510:client id="{60F50F73-084A-4F02-B94D-0C3876F92522}" v="44" dt="2021-06-11T18:35:31.121"/>
    <p1510:client id="{61A668F3-44DA-46C2-95F9-42E828DCC921}" v="1796" dt="2021-05-27T16:22:05.789"/>
    <p1510:client id="{65DA953A-B756-4BCD-A0AA-0925A79C90B0}" v="3975" dt="2021-06-03T17:04:47.500"/>
    <p1510:client id="{9423D649-5BE2-4B0B-94A1-ED87E1BD2DFB}" v="2" dt="2021-06-03T20:08:42.500"/>
    <p1510:client id="{A29ED35C-2CF1-46D7-ABFB-9ED571A04B1D}" v="1" dt="2021-06-11T16:31:07.226"/>
    <p1510:client id="{CB400183-F393-C7E2-7B74-36B37748399F}" v="5" dt="2020-06-19T13:44:56.067"/>
    <p1510:client id="{D713500F-18D9-44F9-BDE9-37EE365DDA51}" v="1" dt="2020-06-11T16:17:30.845"/>
    <p1510:client id="{D98A9A38-4234-4B78-BB4E-705A2F14B668}" v="374" dt="2021-06-11T18:38:45.526"/>
    <p1510:client id="{FA7A134E-1824-48C5-BB9F-B29196F53B4C}" v="29" dt="2020-06-11T14:17:36.120"/>
    <p1510:client id="{FAC50C29-31D0-47B1-AEFD-7E6593945399}" v="52" dt="2021-06-11T16:03:38.340"/>
    <p1510:client id="{FC11FAE7-6970-4A83-AA0C-6CC4985C2136}" v="673" dt="2020-06-10T16:29:12.067"/>
  </p1510:revLst>
</p1510:revInfo>
</file>

<file path=ppt/tableStyles.xml><?xml version="1.0" encoding="utf-8"?>
<a:tblStyleLst xmlns:a="http://schemas.openxmlformats.org/drawingml/2006/main" def="{43CCAA37-CF3F-4D8D-B791-F6AC452954C2}">
  <a:tblStyle styleId="{43CCAA37-CF3F-4D8D-B791-F6AC452954C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79AD10D-144F-4573-B241-6ACB8822D8B0}"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7FF1D9B-94FD-48A4-A017-CA52FB89765C}"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2A2AF9-67D6-4980-80F7-D28FA89AA7AF}" styleName="Table_3">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EE7E8"/>
          </a:solidFill>
        </a:fill>
      </a:tcStyle>
    </a:wholeTbl>
    <a:band1H>
      <a:tcTxStyle/>
      <a:tcStyle>
        <a:tcBdr/>
        <a:fill>
          <a:solidFill>
            <a:srgbClr val="DCCCCE"/>
          </a:solidFill>
        </a:fill>
      </a:tcStyle>
    </a:band1H>
    <a:band2H>
      <a:tcTxStyle/>
      <a:tcStyle>
        <a:tcBdr/>
      </a:tcStyle>
    </a:band2H>
    <a:band1V>
      <a:tcTxStyle/>
      <a:tcStyle>
        <a:tcBdr/>
        <a:fill>
          <a:solidFill>
            <a:srgbClr val="DCCCCE"/>
          </a:solidFill>
        </a:fill>
      </a:tcStyle>
    </a:band1V>
    <a:band2V>
      <a:tcTxStyle/>
      <a:tcStyle>
        <a:tcBdr/>
      </a:tcStyle>
    </a:band2V>
    <a:lastCol>
      <a:tcTxStyle b="on" i="off">
        <a:font>
          <a:latin typeface="Arial"/>
          <a:ea typeface="Arial"/>
          <a:cs typeface="Arial"/>
        </a:font>
        <a:srgbClr val="FFFFFF"/>
      </a:tcTxStyle>
      <a:tcStyle>
        <a:tcBdr/>
        <a:fill>
          <a:solidFill>
            <a:srgbClr val="953545"/>
          </a:solidFill>
        </a:fill>
      </a:tcStyle>
    </a:lastCol>
    <a:firstCol>
      <a:tcTxStyle b="on" i="off">
        <a:font>
          <a:latin typeface="Arial"/>
          <a:ea typeface="Arial"/>
          <a:cs typeface="Arial"/>
        </a:font>
        <a:srgbClr val="FFFFFF"/>
      </a:tcTxStyle>
      <a:tcStyle>
        <a:tcBdr/>
        <a:fill>
          <a:solidFill>
            <a:srgbClr val="953545"/>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953545"/>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953545"/>
          </a:solidFill>
        </a:fill>
      </a:tcStyle>
    </a:firstRow>
    <a:neCell>
      <a:tcTxStyle/>
      <a:tcStyle>
        <a:tcBdr/>
      </a:tcStyle>
    </a:neCell>
    <a:nwCell>
      <a:tcTxStyle/>
      <a:tcStyle>
        <a:tcBdr/>
      </a:tcStyle>
    </a:nwCell>
  </a:tblStyle>
  <a:tblStyle styleId="{23565340-4EC4-42C7-80B6-79AD6BD59D17}" styleName="Table_4">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4395B4-724D-4A8A-96D9-7B8D392E6374}" styleName="Table_5">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C8ECB765-01B2-46E0-AA9D-DD7F5A0A398D}" styleName="Table_6">
    <a:wholeTbl>
      <a:tcTxStyle b="off" i="off">
        <a:font>
          <a:latin typeface="Arial"/>
          <a:ea typeface="Arial"/>
          <a:cs typeface="Arial"/>
        </a:font>
        <a:srgbClr val="000000"/>
      </a:tcTxStyle>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4A66AC"/>
              </a:solidFill>
              <a:prstDash val="solid"/>
              <a:round/>
              <a:headEnd type="none" w="sm" len="sm"/>
              <a:tailEnd type="none" w="sm" len="sm"/>
            </a:ln>
          </a:insideV>
        </a:tcBdr>
        <a:fill>
          <a:solidFill>
            <a:srgbClr val="FFFFFF">
              <a:alpha val="0"/>
            </a:srgbClr>
          </a:solidFill>
        </a:fill>
      </a:tcStyle>
    </a:wholeTbl>
    <a:band1H>
      <a:tcTxStyle/>
      <a:tcStyle>
        <a:tcBdr/>
        <a:fill>
          <a:solidFill>
            <a:srgbClr val="4A66AC">
              <a:alpha val="40000"/>
            </a:srgbClr>
          </a:solidFill>
        </a:fill>
      </a:tcStyle>
    </a:band1H>
    <a:band2H>
      <a:tcTxStyle/>
      <a:tcStyle>
        <a:tcBdr/>
      </a:tcStyle>
    </a:band2H>
    <a:band1V>
      <a:tcTxStyle/>
      <a:tcStyle>
        <a:tcBdr>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tcBdr>
        <a:fill>
          <a:solidFill>
            <a:srgbClr val="4A66AC">
              <a:alpha val="40000"/>
            </a:srgbClr>
          </a:solidFill>
        </a:fill>
      </a:tcStyle>
    </a:band1V>
    <a:band2V>
      <a:tcTxStyle/>
      <a:tcStyle>
        <a:tcBdr/>
      </a:tcStyle>
    </a:band2V>
    <a:lastCol>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4A66AC"/>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4A66AC"/>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9525" cap="flat" cmpd="sng">
              <a:solidFill>
                <a:srgbClr val="4A66AC"/>
              </a:solidFill>
              <a:prstDash val="solid"/>
              <a:round/>
              <a:headEnd type="none" w="sm" len="sm"/>
              <a:tailEnd type="none" w="sm" len="sm"/>
            </a:ln>
          </a:left>
          <a:right>
            <a:ln w="9525" cap="flat" cmpd="sng">
              <a:solidFill>
                <a:srgbClr val="4A66AC"/>
              </a:solidFill>
              <a:prstDash val="solid"/>
              <a:round/>
              <a:headEnd type="none" w="sm" len="sm"/>
              <a:tailEnd type="none" w="sm" len="sm"/>
            </a:ln>
          </a:right>
          <a:top>
            <a:ln w="9525" cap="flat" cmpd="sng">
              <a:solidFill>
                <a:srgbClr val="4A66AC"/>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4A66A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5477"/>
        <p:guide orient="horz" pos="1005"/>
        <p:guide orient="horz" pos="2357"/>
        <p:guide pos="288"/>
        <p:guide orient="horz" pos="3902"/>
      </p:guideLst>
    </p:cSldViewPr>
  </p:slideViewPr>
  <p:notesViewPr>
    <p:cSldViewPr snapToGrid="0">
      <p:cViewPr>
        <p:scale>
          <a:sx n="1" d="2"/>
          <a:sy n="1" d="2"/>
        </p:scale>
        <p:origin x="0" y="0"/>
      </p:cViewPr>
      <p:guideLst>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ng, Jonathan S." userId="S::jstrong4736@slps.org::a64dd102-94b3-470b-a5fb-f2fe1f21a115" providerId="AD" clId="Web-{1E6C89CF-4335-4346-BF23-3672A7273BA7}"/>
    <pc:docChg chg="modSld">
      <pc:chgData name="Strong, Jonathan S." userId="S::jstrong4736@slps.org::a64dd102-94b3-470b-a5fb-f2fe1f21a115" providerId="AD" clId="Web-{1E6C89CF-4335-4346-BF23-3672A7273BA7}" dt="2021-05-28T14:16:04.338" v="21" actId="20577"/>
      <pc:docMkLst>
        <pc:docMk/>
      </pc:docMkLst>
      <pc:sldChg chg="modSp">
        <pc:chgData name="Strong, Jonathan S." userId="S::jstrong4736@slps.org::a64dd102-94b3-470b-a5fb-f2fe1f21a115" providerId="AD" clId="Web-{1E6C89CF-4335-4346-BF23-3672A7273BA7}" dt="2021-05-28T14:16:04.338" v="21" actId="20577"/>
        <pc:sldMkLst>
          <pc:docMk/>
          <pc:sldMk cId="0" sldId="261"/>
        </pc:sldMkLst>
        <pc:spChg chg="mod">
          <ac:chgData name="Strong, Jonathan S." userId="S::jstrong4736@slps.org::a64dd102-94b3-470b-a5fb-f2fe1f21a115" providerId="AD" clId="Web-{1E6C89CF-4335-4346-BF23-3672A7273BA7}" dt="2021-05-28T14:16:04.338" v="21" actId="20577"/>
          <ac:spMkLst>
            <pc:docMk/>
            <pc:sldMk cId="0" sldId="261"/>
            <ac:spMk id="320" creationId="{00000000-0000-0000-0000-000000000000}"/>
          </ac:spMkLst>
        </pc:spChg>
      </pc:sldChg>
    </pc:docChg>
  </pc:docChgLst>
  <pc:docChgLst>
    <pc:chgData name="McMurray, Shannon E." userId="S::smcmurra1115@slps.org::33920c11-ecf1-4fa5-b9ce-1c5f3090ce75" providerId="AD" clId="Web-{FAC50C29-31D0-47B1-AEFD-7E6593945399}"/>
    <pc:docChg chg="addSld delSld modSld">
      <pc:chgData name="McMurray, Shannon E." userId="S::smcmurra1115@slps.org::33920c11-ecf1-4fa5-b9ce-1c5f3090ce75" providerId="AD" clId="Web-{FAC50C29-31D0-47B1-AEFD-7E6593945399}" dt="2021-06-11T16:03:38.340" v="47"/>
      <pc:docMkLst>
        <pc:docMk/>
      </pc:docMkLst>
      <pc:sldChg chg="addSp delSp modSp">
        <pc:chgData name="McMurray, Shannon E." userId="S::smcmurra1115@slps.org::33920c11-ecf1-4fa5-b9ce-1c5f3090ce75" providerId="AD" clId="Web-{FAC50C29-31D0-47B1-AEFD-7E6593945399}" dt="2021-06-11T16:03:36.809" v="46" actId="20577"/>
        <pc:sldMkLst>
          <pc:docMk/>
          <pc:sldMk cId="3890408357" sldId="327"/>
        </pc:sldMkLst>
        <pc:spChg chg="mod">
          <ac:chgData name="McMurray, Shannon E." userId="S::smcmurra1115@slps.org::33920c11-ecf1-4fa5-b9ce-1c5f3090ce75" providerId="AD" clId="Web-{FAC50C29-31D0-47B1-AEFD-7E6593945399}" dt="2021-06-11T16:03:36.809" v="46" actId="20577"/>
          <ac:spMkLst>
            <pc:docMk/>
            <pc:sldMk cId="3890408357" sldId="327"/>
            <ac:spMk id="2" creationId="{68A202A1-87B8-49A0-9562-65A1FE927567}"/>
          </ac:spMkLst>
        </pc:spChg>
        <pc:spChg chg="del">
          <ac:chgData name="McMurray, Shannon E." userId="S::smcmurra1115@slps.org::33920c11-ecf1-4fa5-b9ce-1c5f3090ce75" providerId="AD" clId="Web-{FAC50C29-31D0-47B1-AEFD-7E6593945399}" dt="2021-06-11T16:02:26.635" v="15"/>
          <ac:spMkLst>
            <pc:docMk/>
            <pc:sldMk cId="3890408357" sldId="327"/>
            <ac:spMk id="3" creationId="{244CA4D1-1922-4C05-81D3-5DA376772825}"/>
          </ac:spMkLst>
        </pc:spChg>
        <pc:picChg chg="del">
          <ac:chgData name="McMurray, Shannon E." userId="S::smcmurra1115@slps.org::33920c11-ecf1-4fa5-b9ce-1c5f3090ce75" providerId="AD" clId="Web-{FAC50C29-31D0-47B1-AEFD-7E6593945399}" dt="2021-06-11T16:02:23.073" v="14"/>
          <ac:picMkLst>
            <pc:docMk/>
            <pc:sldMk cId="3890408357" sldId="327"/>
            <ac:picMk id="4" creationId="{E56E2D38-C143-4E97-A33B-8E7305E063A1}"/>
          </ac:picMkLst>
        </pc:picChg>
        <pc:picChg chg="add mod">
          <ac:chgData name="McMurray, Shannon E." userId="S::smcmurra1115@slps.org::33920c11-ecf1-4fa5-b9ce-1c5f3090ce75" providerId="AD" clId="Web-{FAC50C29-31D0-47B1-AEFD-7E6593945399}" dt="2021-06-11T16:02:44.370" v="20" actId="1076"/>
          <ac:picMkLst>
            <pc:docMk/>
            <pc:sldMk cId="3890408357" sldId="327"/>
            <ac:picMk id="5" creationId="{361C1BF5-67AE-4B5F-9AB5-674D10BD2403}"/>
          </ac:picMkLst>
        </pc:picChg>
      </pc:sldChg>
      <pc:sldChg chg="add del replId">
        <pc:chgData name="McMurray, Shannon E." userId="S::smcmurra1115@slps.org::33920c11-ecf1-4fa5-b9ce-1c5f3090ce75" providerId="AD" clId="Web-{FAC50C29-31D0-47B1-AEFD-7E6593945399}" dt="2021-06-11T16:03:38.340" v="47"/>
        <pc:sldMkLst>
          <pc:docMk/>
          <pc:sldMk cId="1572681725" sldId="334"/>
        </pc:sldMkLst>
      </pc:sldChg>
    </pc:docChg>
  </pc:docChgLst>
  <pc:docChgLst>
    <pc:chgData name="McMurray, Shannon E." userId="S::smcmurra1115@slps.org::33920c11-ecf1-4fa5-b9ce-1c5f3090ce75" providerId="AD" clId="Web-{197011E9-B2E8-402D-BEF4-8D19DE926967}"/>
    <pc:docChg chg="addSld delSld modSld">
      <pc:chgData name="McMurray, Shannon E." userId="S::smcmurra1115@slps.org::33920c11-ecf1-4fa5-b9ce-1c5f3090ce75" providerId="AD" clId="Web-{197011E9-B2E8-402D-BEF4-8D19DE926967}" dt="2021-06-10T15:19:16.101" v="231"/>
      <pc:docMkLst>
        <pc:docMk/>
      </pc:docMkLst>
      <pc:sldChg chg="modSp">
        <pc:chgData name="McMurray, Shannon E." userId="S::smcmurra1115@slps.org::33920c11-ecf1-4fa5-b9ce-1c5f3090ce75" providerId="AD" clId="Web-{197011E9-B2E8-402D-BEF4-8D19DE926967}" dt="2021-06-10T14:59:40.583" v="128" actId="20577"/>
        <pc:sldMkLst>
          <pc:docMk/>
          <pc:sldMk cId="0" sldId="266"/>
        </pc:sldMkLst>
        <pc:spChg chg="mod">
          <ac:chgData name="McMurray, Shannon E." userId="S::smcmurra1115@slps.org::33920c11-ecf1-4fa5-b9ce-1c5f3090ce75" providerId="AD" clId="Web-{197011E9-B2E8-402D-BEF4-8D19DE926967}" dt="2021-06-10T14:59:40.583" v="128" actId="20577"/>
          <ac:spMkLst>
            <pc:docMk/>
            <pc:sldMk cId="0" sldId="266"/>
            <ac:spMk id="377" creationId="{00000000-0000-0000-0000-000000000000}"/>
          </ac:spMkLst>
        </pc:spChg>
        <pc:graphicFrameChg chg="mod modGraphic">
          <ac:chgData name="McMurray, Shannon E." userId="S::smcmurra1115@slps.org::33920c11-ecf1-4fa5-b9ce-1c5f3090ce75" providerId="AD" clId="Web-{197011E9-B2E8-402D-BEF4-8D19DE926967}" dt="2021-06-10T14:59:28.583" v="127"/>
          <ac:graphicFrameMkLst>
            <pc:docMk/>
            <pc:sldMk cId="0" sldId="266"/>
            <ac:graphicFrameMk id="378" creationId="{00000000-0000-0000-0000-000000000000}"/>
          </ac:graphicFrameMkLst>
        </pc:graphicFrameChg>
      </pc:sldChg>
      <pc:sldChg chg="modSp">
        <pc:chgData name="McMurray, Shannon E." userId="S::smcmurra1115@slps.org::33920c11-ecf1-4fa5-b9ce-1c5f3090ce75" providerId="AD" clId="Web-{197011E9-B2E8-402D-BEF4-8D19DE926967}" dt="2021-06-10T15:18:58.055" v="214" actId="20577"/>
        <pc:sldMkLst>
          <pc:docMk/>
          <pc:sldMk cId="0" sldId="269"/>
        </pc:sldMkLst>
        <pc:spChg chg="mod">
          <ac:chgData name="McMurray, Shannon E." userId="S::smcmurra1115@slps.org::33920c11-ecf1-4fa5-b9ce-1c5f3090ce75" providerId="AD" clId="Web-{197011E9-B2E8-402D-BEF4-8D19DE926967}" dt="2021-06-10T15:18:58.055" v="214" actId="20577"/>
          <ac:spMkLst>
            <pc:docMk/>
            <pc:sldMk cId="0" sldId="269"/>
            <ac:spMk id="416" creationId="{00000000-0000-0000-0000-000000000000}"/>
          </ac:spMkLst>
        </pc:spChg>
      </pc:sldChg>
      <pc:sldChg chg="addSp delSp modSp modNotes">
        <pc:chgData name="McMurray, Shannon E." userId="S::smcmurra1115@slps.org::33920c11-ecf1-4fa5-b9ce-1c5f3090ce75" providerId="AD" clId="Web-{197011E9-B2E8-402D-BEF4-8D19DE926967}" dt="2021-06-10T15:19:13.445" v="229"/>
        <pc:sldMkLst>
          <pc:docMk/>
          <pc:sldMk cId="0" sldId="270"/>
        </pc:sldMkLst>
        <pc:spChg chg="add del mod">
          <ac:chgData name="McMurray, Shannon E." userId="S::smcmurra1115@slps.org::33920c11-ecf1-4fa5-b9ce-1c5f3090ce75" providerId="AD" clId="Web-{197011E9-B2E8-402D-BEF4-8D19DE926967}" dt="2021-06-10T15:05:50.954" v="138"/>
          <ac:spMkLst>
            <pc:docMk/>
            <pc:sldMk cId="0" sldId="270"/>
            <ac:spMk id="3" creationId="{FFB8F7E4-F377-451E-918E-F2FE2FC566A4}"/>
          </ac:spMkLst>
        </pc:spChg>
        <pc:spChg chg="mod">
          <ac:chgData name="McMurray, Shannon E." userId="S::smcmurra1115@slps.org::33920c11-ecf1-4fa5-b9ce-1c5f3090ce75" providerId="AD" clId="Web-{197011E9-B2E8-402D-BEF4-8D19DE926967}" dt="2021-06-10T15:10:16.373" v="141" actId="20577"/>
          <ac:spMkLst>
            <pc:docMk/>
            <pc:sldMk cId="0" sldId="270"/>
            <ac:spMk id="427" creationId="{00000000-0000-0000-0000-000000000000}"/>
          </ac:spMkLst>
        </pc:spChg>
        <pc:spChg chg="del">
          <ac:chgData name="McMurray, Shannon E." userId="S::smcmurra1115@slps.org::33920c11-ecf1-4fa5-b9ce-1c5f3090ce75" providerId="AD" clId="Web-{197011E9-B2E8-402D-BEF4-8D19DE926967}" dt="2021-06-10T15:11:22.732" v="142"/>
          <ac:spMkLst>
            <pc:docMk/>
            <pc:sldMk cId="0" sldId="270"/>
            <ac:spMk id="428" creationId="{00000000-0000-0000-0000-000000000000}"/>
          </ac:spMkLst>
        </pc:spChg>
        <pc:picChg chg="add mod">
          <ac:chgData name="McMurray, Shannon E." userId="S::smcmurra1115@slps.org::33920c11-ecf1-4fa5-b9ce-1c5f3090ce75" providerId="AD" clId="Web-{197011E9-B2E8-402D-BEF4-8D19DE926967}" dt="2021-06-10T15:05:39.814" v="135" actId="1076"/>
          <ac:picMkLst>
            <pc:docMk/>
            <pc:sldMk cId="0" sldId="270"/>
            <ac:picMk id="2" creationId="{735B2DFC-394C-4D46-8C32-23912C556285}"/>
          </ac:picMkLst>
        </pc:picChg>
        <pc:picChg chg="add del">
          <ac:chgData name="McMurray, Shannon E." userId="S::smcmurra1115@slps.org::33920c11-ecf1-4fa5-b9ce-1c5f3090ce75" providerId="AD" clId="Web-{197011E9-B2E8-402D-BEF4-8D19DE926967}" dt="2021-06-10T15:05:28.220" v="131"/>
          <ac:picMkLst>
            <pc:docMk/>
            <pc:sldMk cId="0" sldId="270"/>
            <ac:picMk id="429" creationId="{00000000-0000-0000-0000-000000000000}"/>
          </ac:picMkLst>
        </pc:picChg>
      </pc:sldChg>
      <pc:sldChg chg="del">
        <pc:chgData name="McMurray, Shannon E." userId="S::smcmurra1115@slps.org::33920c11-ecf1-4fa5-b9ce-1c5f3090ce75" providerId="AD" clId="Web-{197011E9-B2E8-402D-BEF4-8D19DE926967}" dt="2021-06-10T15:16:53.072" v="195"/>
        <pc:sldMkLst>
          <pc:docMk/>
          <pc:sldMk cId="0" sldId="271"/>
        </pc:sldMkLst>
      </pc:sldChg>
      <pc:sldChg chg="addSp delSp modSp add replId modNotes">
        <pc:chgData name="McMurray, Shannon E." userId="S::smcmurra1115@slps.org::33920c11-ecf1-4fa5-b9ce-1c5f3090ce75" providerId="AD" clId="Web-{197011E9-B2E8-402D-BEF4-8D19DE926967}" dt="2021-06-10T15:19:16.101" v="231"/>
        <pc:sldMkLst>
          <pc:docMk/>
          <pc:sldMk cId="1749846770" sldId="332"/>
        </pc:sldMkLst>
        <pc:spChg chg="mod">
          <ac:chgData name="McMurray, Shannon E." userId="S::smcmurra1115@slps.org::33920c11-ecf1-4fa5-b9ce-1c5f3090ce75" providerId="AD" clId="Web-{197011E9-B2E8-402D-BEF4-8D19DE926967}" dt="2021-06-10T15:15:32.135" v="151" actId="1076"/>
          <ac:spMkLst>
            <pc:docMk/>
            <pc:sldMk cId="1749846770" sldId="332"/>
            <ac:spMk id="436" creationId="{00000000-0000-0000-0000-000000000000}"/>
          </ac:spMkLst>
        </pc:spChg>
        <pc:spChg chg="mod">
          <ac:chgData name="McMurray, Shannon E." userId="S::smcmurra1115@slps.org::33920c11-ecf1-4fa5-b9ce-1c5f3090ce75" providerId="AD" clId="Web-{197011E9-B2E8-402D-BEF4-8D19DE926967}" dt="2021-06-10T15:16:46.712" v="194" actId="20577"/>
          <ac:spMkLst>
            <pc:docMk/>
            <pc:sldMk cId="1749846770" sldId="332"/>
            <ac:spMk id="437" creationId="{00000000-0000-0000-0000-000000000000}"/>
          </ac:spMkLst>
        </pc:spChg>
        <pc:picChg chg="add mod">
          <ac:chgData name="McMurray, Shannon E." userId="S::smcmurra1115@slps.org::33920c11-ecf1-4fa5-b9ce-1c5f3090ce75" providerId="AD" clId="Web-{197011E9-B2E8-402D-BEF4-8D19DE926967}" dt="2021-06-10T15:15:36.604" v="152" actId="1076"/>
          <ac:picMkLst>
            <pc:docMk/>
            <pc:sldMk cId="1749846770" sldId="332"/>
            <ac:picMk id="2" creationId="{9E178D9A-95D4-4170-89FA-C5582D549FEB}"/>
          </ac:picMkLst>
        </pc:picChg>
        <pc:picChg chg="del">
          <ac:chgData name="McMurray, Shannon E." userId="S::smcmurra1115@slps.org::33920c11-ecf1-4fa5-b9ce-1c5f3090ce75" providerId="AD" clId="Web-{197011E9-B2E8-402D-BEF4-8D19DE926967}" dt="2021-06-10T15:12:09.825" v="144"/>
          <ac:picMkLst>
            <pc:docMk/>
            <pc:sldMk cId="1749846770" sldId="332"/>
            <ac:picMk id="438" creationId="{00000000-0000-0000-0000-000000000000}"/>
          </ac:picMkLst>
        </pc:picChg>
      </pc:sldChg>
    </pc:docChg>
  </pc:docChgLst>
  <pc:docChgLst>
    <pc:chgData name="McMurray, Shannon E." userId="S::smcmurra1115@slps.org::33920c11-ecf1-4fa5-b9ce-1c5f3090ce75" providerId="AD" clId="Web-{13B7A17F-EF71-4B77-BCAA-BDB5ECEABEED}"/>
    <pc:docChg chg="modSld">
      <pc:chgData name="McMurray, Shannon E." userId="S::smcmurra1115@slps.org::33920c11-ecf1-4fa5-b9ce-1c5f3090ce75" providerId="AD" clId="Web-{13B7A17F-EF71-4B77-BCAA-BDB5ECEABEED}" dt="2020-06-10T15:57:16.200" v="13"/>
      <pc:docMkLst>
        <pc:docMk/>
      </pc:docMkLst>
      <pc:sldChg chg="modSp">
        <pc:chgData name="McMurray, Shannon E." userId="S::smcmurra1115@slps.org::33920c11-ecf1-4fa5-b9ce-1c5f3090ce75" providerId="AD" clId="Web-{13B7A17F-EF71-4B77-BCAA-BDB5ECEABEED}" dt="2020-06-10T15:57:16.200" v="13"/>
        <pc:sldMkLst>
          <pc:docMk/>
          <pc:sldMk cId="0" sldId="295"/>
        </pc:sldMkLst>
        <pc:graphicFrameChg chg="mod modGraphic">
          <ac:chgData name="McMurray, Shannon E." userId="S::smcmurra1115@slps.org::33920c11-ecf1-4fa5-b9ce-1c5f3090ce75" providerId="AD" clId="Web-{13B7A17F-EF71-4B77-BCAA-BDB5ECEABEED}" dt="2020-06-10T15:57:16.200" v="13"/>
          <ac:graphicFrameMkLst>
            <pc:docMk/>
            <pc:sldMk cId="0" sldId="295"/>
            <ac:graphicFrameMk id="762" creationId="{00000000-0000-0000-0000-000000000000}"/>
          </ac:graphicFrameMkLst>
        </pc:graphicFrameChg>
      </pc:sldChg>
      <pc:sldChg chg="modSp">
        <pc:chgData name="McMurray, Shannon E." userId="S::smcmurra1115@slps.org::33920c11-ecf1-4fa5-b9ce-1c5f3090ce75" providerId="AD" clId="Web-{13B7A17F-EF71-4B77-BCAA-BDB5ECEABEED}" dt="2020-06-10T15:52:29.299" v="2" actId="20577"/>
        <pc:sldMkLst>
          <pc:docMk/>
          <pc:sldMk cId="4100371741" sldId="323"/>
        </pc:sldMkLst>
        <pc:spChg chg="mod">
          <ac:chgData name="McMurray, Shannon E." userId="S::smcmurra1115@slps.org::33920c11-ecf1-4fa5-b9ce-1c5f3090ce75" providerId="AD" clId="Web-{13B7A17F-EF71-4B77-BCAA-BDB5ECEABEED}" dt="2020-06-10T15:52:29.299" v="2" actId="20577"/>
          <ac:spMkLst>
            <pc:docMk/>
            <pc:sldMk cId="4100371741" sldId="323"/>
            <ac:spMk id="542" creationId="{00000000-0000-0000-0000-000000000000}"/>
          </ac:spMkLst>
        </pc:spChg>
      </pc:sldChg>
    </pc:docChg>
  </pc:docChgLst>
  <pc:docChgLst>
    <pc:chgData name="McMurray, Shannon E." userId="S::smcmurra1115@slps.org::33920c11-ecf1-4fa5-b9ce-1c5f3090ce75" providerId="AD" clId="Web-{3285FB0E-B97F-437A-96C0-459E73F1007C}"/>
    <pc:docChg chg="addSld delSld modSld">
      <pc:chgData name="McMurray, Shannon E." userId="S::smcmurra1115@slps.org::33920c11-ecf1-4fa5-b9ce-1c5f3090ce75" providerId="AD" clId="Web-{3285FB0E-B97F-437A-96C0-459E73F1007C}" dt="2021-06-10T15:46:16.753" v="26"/>
      <pc:docMkLst>
        <pc:docMk/>
      </pc:docMkLst>
      <pc:sldChg chg="modNotes">
        <pc:chgData name="McMurray, Shannon E." userId="S::smcmurra1115@slps.org::33920c11-ecf1-4fa5-b9ce-1c5f3090ce75" providerId="AD" clId="Web-{3285FB0E-B97F-437A-96C0-459E73F1007C}" dt="2021-06-10T15:23:21.842" v="1"/>
        <pc:sldMkLst>
          <pc:docMk/>
          <pc:sldMk cId="0" sldId="266"/>
        </pc:sldMkLst>
      </pc:sldChg>
      <pc:sldChg chg="modSp del">
        <pc:chgData name="McMurray, Shannon E." userId="S::smcmurra1115@slps.org::33920c11-ecf1-4fa5-b9ce-1c5f3090ce75" providerId="AD" clId="Web-{3285FB0E-B97F-437A-96C0-459E73F1007C}" dt="2021-06-10T15:46:16.753" v="26"/>
        <pc:sldMkLst>
          <pc:docMk/>
          <pc:sldMk cId="0" sldId="269"/>
        </pc:sldMkLst>
        <pc:spChg chg="mod">
          <ac:chgData name="McMurray, Shannon E." userId="S::smcmurra1115@slps.org::33920c11-ecf1-4fa5-b9ce-1c5f3090ce75" providerId="AD" clId="Web-{3285FB0E-B97F-437A-96C0-459E73F1007C}" dt="2021-06-10T15:24:20.436" v="2" actId="20577"/>
          <ac:spMkLst>
            <pc:docMk/>
            <pc:sldMk cId="0" sldId="269"/>
            <ac:spMk id="416" creationId="{00000000-0000-0000-0000-000000000000}"/>
          </ac:spMkLst>
        </pc:spChg>
      </pc:sldChg>
      <pc:sldChg chg="addSp delSp modSp add replId modNotes">
        <pc:chgData name="McMurray, Shannon E." userId="S::smcmurra1115@slps.org::33920c11-ecf1-4fa5-b9ce-1c5f3090ce75" providerId="AD" clId="Web-{3285FB0E-B97F-437A-96C0-459E73F1007C}" dt="2021-06-10T15:46:14.300" v="25"/>
        <pc:sldMkLst>
          <pc:docMk/>
          <pc:sldMk cId="992903733" sldId="333"/>
        </pc:sldMkLst>
        <pc:spChg chg="mod">
          <ac:chgData name="McMurray, Shannon E." userId="S::smcmurra1115@slps.org::33920c11-ecf1-4fa5-b9ce-1c5f3090ce75" providerId="AD" clId="Web-{3285FB0E-B97F-437A-96C0-459E73F1007C}" dt="2021-06-10T15:46:01.456" v="23" actId="20577"/>
          <ac:spMkLst>
            <pc:docMk/>
            <pc:sldMk cId="992903733" sldId="333"/>
            <ac:spMk id="416" creationId="{00000000-0000-0000-0000-000000000000}"/>
          </ac:spMkLst>
        </pc:spChg>
        <pc:spChg chg="mod">
          <ac:chgData name="McMurray, Shannon E." userId="S::smcmurra1115@slps.org::33920c11-ecf1-4fa5-b9ce-1c5f3090ce75" providerId="AD" clId="Web-{3285FB0E-B97F-437A-96C0-459E73F1007C}" dt="2021-06-10T15:45:37.315" v="18" actId="20577"/>
          <ac:spMkLst>
            <pc:docMk/>
            <pc:sldMk cId="992903733" sldId="333"/>
            <ac:spMk id="417" creationId="{00000000-0000-0000-0000-000000000000}"/>
          </ac:spMkLst>
        </pc:spChg>
        <pc:picChg chg="add mod">
          <ac:chgData name="McMurray, Shannon E." userId="S::smcmurra1115@slps.org::33920c11-ecf1-4fa5-b9ce-1c5f3090ce75" providerId="AD" clId="Web-{3285FB0E-B97F-437A-96C0-459E73F1007C}" dt="2021-06-10T15:45:13.768" v="11" actId="1076"/>
          <ac:picMkLst>
            <pc:docMk/>
            <pc:sldMk cId="992903733" sldId="333"/>
            <ac:picMk id="2" creationId="{BFF37FB4-BFEE-4222-9AAD-EC64A57B6B0E}"/>
          </ac:picMkLst>
        </pc:picChg>
        <pc:picChg chg="del">
          <ac:chgData name="McMurray, Shannon E." userId="S::smcmurra1115@slps.org::33920c11-ecf1-4fa5-b9ce-1c5f3090ce75" providerId="AD" clId="Web-{3285FB0E-B97F-437A-96C0-459E73F1007C}" dt="2021-06-10T15:44:59.456" v="4"/>
          <ac:picMkLst>
            <pc:docMk/>
            <pc:sldMk cId="992903733" sldId="333"/>
            <ac:picMk id="419" creationId="{00000000-0000-0000-0000-000000000000}"/>
          </ac:picMkLst>
        </pc:picChg>
      </pc:sldChg>
    </pc:docChg>
  </pc:docChgLst>
  <pc:docChgLst>
    <pc:chgData name="McMurray, Shannon E." userId="S::smcmurra1115@slps.org::33920c11-ecf1-4fa5-b9ce-1c5f3090ce75" providerId="AD" clId="Web-{65DA953A-B756-4BCD-A0AA-0925A79C90B0}"/>
    <pc:docChg chg="addSld delSld modSld">
      <pc:chgData name="McMurray, Shannon E." userId="S::smcmurra1115@slps.org::33920c11-ecf1-4fa5-b9ce-1c5f3090ce75" providerId="AD" clId="Web-{65DA953A-B756-4BCD-A0AA-0925A79C90B0}" dt="2021-06-03T17:04:47.500" v="3386" actId="20577"/>
      <pc:docMkLst>
        <pc:docMk/>
      </pc:docMkLst>
      <pc:sldChg chg="modSp">
        <pc:chgData name="McMurray, Shannon E." userId="S::smcmurra1115@slps.org::33920c11-ecf1-4fa5-b9ce-1c5f3090ce75" providerId="AD" clId="Web-{65DA953A-B756-4BCD-A0AA-0925A79C90B0}" dt="2021-06-03T15:14:40.004" v="1" actId="20577"/>
        <pc:sldMkLst>
          <pc:docMk/>
          <pc:sldMk cId="0" sldId="256"/>
        </pc:sldMkLst>
        <pc:spChg chg="mod">
          <ac:chgData name="McMurray, Shannon E." userId="S::smcmurra1115@slps.org::33920c11-ecf1-4fa5-b9ce-1c5f3090ce75" providerId="AD" clId="Web-{65DA953A-B756-4BCD-A0AA-0925A79C90B0}" dt="2021-06-03T15:14:40.004" v="1" actId="20577"/>
          <ac:spMkLst>
            <pc:docMk/>
            <pc:sldMk cId="0" sldId="256"/>
            <ac:spMk id="278" creationId="{00000000-0000-0000-0000-000000000000}"/>
          </ac:spMkLst>
        </pc:spChg>
      </pc:sldChg>
      <pc:sldChg chg="modSp">
        <pc:chgData name="McMurray, Shannon E." userId="S::smcmurra1115@slps.org::33920c11-ecf1-4fa5-b9ce-1c5f3090ce75" providerId="AD" clId="Web-{65DA953A-B756-4BCD-A0AA-0925A79C90B0}" dt="2021-06-03T15:21:52.447" v="117"/>
        <pc:sldMkLst>
          <pc:docMk/>
          <pc:sldMk cId="0" sldId="258"/>
        </pc:sldMkLst>
        <pc:graphicFrameChg chg="mod modGraphic">
          <ac:chgData name="McMurray, Shannon E." userId="S::smcmurra1115@slps.org::33920c11-ecf1-4fa5-b9ce-1c5f3090ce75" providerId="AD" clId="Web-{65DA953A-B756-4BCD-A0AA-0925A79C90B0}" dt="2021-06-03T15:21:52.447" v="117"/>
          <ac:graphicFrameMkLst>
            <pc:docMk/>
            <pc:sldMk cId="0" sldId="258"/>
            <ac:graphicFrameMk id="294" creationId="{00000000-0000-0000-0000-000000000000}"/>
          </ac:graphicFrameMkLst>
        </pc:graphicFrameChg>
      </pc:sldChg>
      <pc:sldChg chg="delSp modSp">
        <pc:chgData name="McMurray, Shannon E." userId="S::smcmurra1115@slps.org::33920c11-ecf1-4fa5-b9ce-1c5f3090ce75" providerId="AD" clId="Web-{65DA953A-B756-4BCD-A0AA-0925A79C90B0}" dt="2021-06-03T15:28:44.765" v="163" actId="20577"/>
        <pc:sldMkLst>
          <pc:docMk/>
          <pc:sldMk cId="0" sldId="261"/>
        </pc:sldMkLst>
        <pc:spChg chg="mod">
          <ac:chgData name="McMurray, Shannon E." userId="S::smcmurra1115@slps.org::33920c11-ecf1-4fa5-b9ce-1c5f3090ce75" providerId="AD" clId="Web-{65DA953A-B756-4BCD-A0AA-0925A79C90B0}" dt="2021-06-03T15:28:44.765" v="163" actId="20577"/>
          <ac:spMkLst>
            <pc:docMk/>
            <pc:sldMk cId="0" sldId="261"/>
            <ac:spMk id="320" creationId="{00000000-0000-0000-0000-000000000000}"/>
          </ac:spMkLst>
        </pc:spChg>
        <pc:spChg chg="mod">
          <ac:chgData name="McMurray, Shannon E." userId="S::smcmurra1115@slps.org::33920c11-ecf1-4fa5-b9ce-1c5f3090ce75" providerId="AD" clId="Web-{65DA953A-B756-4BCD-A0AA-0925A79C90B0}" dt="2021-06-03T15:27:29.030" v="153" actId="14100"/>
          <ac:spMkLst>
            <pc:docMk/>
            <pc:sldMk cId="0" sldId="261"/>
            <ac:spMk id="329" creationId="{00000000-0000-0000-0000-000000000000}"/>
          </ac:spMkLst>
        </pc:spChg>
        <pc:spChg chg="mod">
          <ac:chgData name="McMurray, Shannon E." userId="S::smcmurra1115@slps.org::33920c11-ecf1-4fa5-b9ce-1c5f3090ce75" providerId="AD" clId="Web-{65DA953A-B756-4BCD-A0AA-0925A79C90B0}" dt="2021-06-03T15:24:02.042" v="121" actId="1076"/>
          <ac:spMkLst>
            <pc:docMk/>
            <pc:sldMk cId="0" sldId="261"/>
            <ac:spMk id="330" creationId="{00000000-0000-0000-0000-000000000000}"/>
          </ac:spMkLst>
        </pc:spChg>
        <pc:picChg chg="del">
          <ac:chgData name="McMurray, Shannon E." userId="S::smcmurra1115@slps.org::33920c11-ecf1-4fa5-b9ce-1c5f3090ce75" providerId="AD" clId="Web-{65DA953A-B756-4BCD-A0AA-0925A79C90B0}" dt="2021-06-03T15:27:24.373" v="152"/>
          <ac:picMkLst>
            <pc:docMk/>
            <pc:sldMk cId="0" sldId="261"/>
            <ac:picMk id="2" creationId="{00000000-0000-0000-0000-000000000000}"/>
          </ac:picMkLst>
        </pc:picChg>
      </pc:sldChg>
      <pc:sldChg chg="modSp">
        <pc:chgData name="McMurray, Shannon E." userId="S::smcmurra1115@slps.org::33920c11-ecf1-4fa5-b9ce-1c5f3090ce75" providerId="AD" clId="Web-{65DA953A-B756-4BCD-A0AA-0925A79C90B0}" dt="2021-06-03T15:26:04.091" v="139"/>
        <pc:sldMkLst>
          <pc:docMk/>
          <pc:sldMk cId="0" sldId="264"/>
        </pc:sldMkLst>
        <pc:graphicFrameChg chg="mod modGraphic">
          <ac:chgData name="McMurray, Shannon E." userId="S::smcmurra1115@slps.org::33920c11-ecf1-4fa5-b9ce-1c5f3090ce75" providerId="AD" clId="Web-{65DA953A-B756-4BCD-A0AA-0925A79C90B0}" dt="2021-06-03T15:26:04.091" v="139"/>
          <ac:graphicFrameMkLst>
            <pc:docMk/>
            <pc:sldMk cId="0" sldId="264"/>
            <ac:graphicFrameMk id="363" creationId="{00000000-0000-0000-0000-000000000000}"/>
          </ac:graphicFrameMkLst>
        </pc:graphicFrameChg>
      </pc:sldChg>
      <pc:sldChg chg="modSp">
        <pc:chgData name="McMurray, Shannon E." userId="S::smcmurra1115@slps.org::33920c11-ecf1-4fa5-b9ce-1c5f3090ce75" providerId="AD" clId="Web-{65DA953A-B756-4BCD-A0AA-0925A79C90B0}" dt="2021-06-03T15:31:29.986" v="187" actId="20577"/>
        <pc:sldMkLst>
          <pc:docMk/>
          <pc:sldMk cId="0" sldId="266"/>
        </pc:sldMkLst>
        <pc:spChg chg="mod">
          <ac:chgData name="McMurray, Shannon E." userId="S::smcmurra1115@slps.org::33920c11-ecf1-4fa5-b9ce-1c5f3090ce75" providerId="AD" clId="Web-{65DA953A-B756-4BCD-A0AA-0925A79C90B0}" dt="2021-06-03T15:31:29.986" v="187" actId="20577"/>
          <ac:spMkLst>
            <pc:docMk/>
            <pc:sldMk cId="0" sldId="266"/>
            <ac:spMk id="377" creationId="{00000000-0000-0000-0000-000000000000}"/>
          </ac:spMkLst>
        </pc:spChg>
        <pc:graphicFrameChg chg="mod modGraphic">
          <ac:chgData name="McMurray, Shannon E." userId="S::smcmurra1115@slps.org::33920c11-ecf1-4fa5-b9ce-1c5f3090ce75" providerId="AD" clId="Web-{65DA953A-B756-4BCD-A0AA-0925A79C90B0}" dt="2021-06-03T15:28:58.656" v="171"/>
          <ac:graphicFrameMkLst>
            <pc:docMk/>
            <pc:sldMk cId="0" sldId="266"/>
            <ac:graphicFrameMk id="378" creationId="{00000000-0000-0000-0000-000000000000}"/>
          </ac:graphicFrameMkLst>
        </pc:graphicFrameChg>
      </pc:sldChg>
      <pc:sldChg chg="modSp">
        <pc:chgData name="McMurray, Shannon E." userId="S::smcmurra1115@slps.org::33920c11-ecf1-4fa5-b9ce-1c5f3090ce75" providerId="AD" clId="Web-{65DA953A-B756-4BCD-A0AA-0925A79C90B0}" dt="2021-06-03T15:42:19.573" v="355"/>
        <pc:sldMkLst>
          <pc:docMk/>
          <pc:sldMk cId="0" sldId="267"/>
        </pc:sldMkLst>
        <pc:graphicFrameChg chg="mod modGraphic">
          <ac:chgData name="McMurray, Shannon E." userId="S::smcmurra1115@slps.org::33920c11-ecf1-4fa5-b9ce-1c5f3090ce75" providerId="AD" clId="Web-{65DA953A-B756-4BCD-A0AA-0925A79C90B0}" dt="2021-06-03T15:42:19.573" v="355"/>
          <ac:graphicFrameMkLst>
            <pc:docMk/>
            <pc:sldMk cId="0" sldId="267"/>
            <ac:graphicFrameMk id="385" creationId="{00000000-0000-0000-0000-000000000000}"/>
          </ac:graphicFrameMkLst>
        </pc:graphicFrameChg>
      </pc:sldChg>
      <pc:sldChg chg="addSp delSp modSp">
        <pc:chgData name="McMurray, Shannon E." userId="S::smcmurra1115@slps.org::33920c11-ecf1-4fa5-b9ce-1c5f3090ce75" providerId="AD" clId="Web-{65DA953A-B756-4BCD-A0AA-0925A79C90B0}" dt="2021-06-03T15:39:47.665" v="244" actId="1076"/>
        <pc:sldMkLst>
          <pc:docMk/>
          <pc:sldMk cId="0" sldId="268"/>
        </pc:sldMkLst>
        <pc:spChg chg="mod">
          <ac:chgData name="McMurray, Shannon E." userId="S::smcmurra1115@slps.org::33920c11-ecf1-4fa5-b9ce-1c5f3090ce75" providerId="AD" clId="Web-{65DA953A-B756-4BCD-A0AA-0925A79C90B0}" dt="2021-06-03T15:36:38.553" v="203" actId="20577"/>
          <ac:spMkLst>
            <pc:docMk/>
            <pc:sldMk cId="0" sldId="268"/>
            <ac:spMk id="393" creationId="{00000000-0000-0000-0000-000000000000}"/>
          </ac:spMkLst>
        </pc:spChg>
        <pc:spChg chg="mod">
          <ac:chgData name="McMurray, Shannon E." userId="S::smcmurra1115@slps.org::33920c11-ecf1-4fa5-b9ce-1c5f3090ce75" providerId="AD" clId="Web-{65DA953A-B756-4BCD-A0AA-0925A79C90B0}" dt="2021-06-03T15:38:30.164" v="235" actId="20577"/>
          <ac:spMkLst>
            <pc:docMk/>
            <pc:sldMk cId="0" sldId="268"/>
            <ac:spMk id="394" creationId="{00000000-0000-0000-0000-000000000000}"/>
          </ac:spMkLst>
        </pc:spChg>
        <pc:picChg chg="del">
          <ac:chgData name="McMurray, Shannon E." userId="S::smcmurra1115@slps.org::33920c11-ecf1-4fa5-b9ce-1c5f3090ce75" providerId="AD" clId="Web-{65DA953A-B756-4BCD-A0AA-0925A79C90B0}" dt="2021-06-03T15:36:43.459" v="205"/>
          <ac:picMkLst>
            <pc:docMk/>
            <pc:sldMk cId="0" sldId="268"/>
            <ac:picMk id="2" creationId="{00000000-0000-0000-0000-000000000000}"/>
          </ac:picMkLst>
        </pc:picChg>
        <pc:picChg chg="add mod">
          <ac:chgData name="McMurray, Shannon E." userId="S::smcmurra1115@slps.org::33920c11-ecf1-4fa5-b9ce-1c5f3090ce75" providerId="AD" clId="Web-{65DA953A-B756-4BCD-A0AA-0925A79C90B0}" dt="2021-06-03T15:37:01.506" v="212" actId="1076"/>
          <ac:picMkLst>
            <pc:docMk/>
            <pc:sldMk cId="0" sldId="268"/>
            <ac:picMk id="3" creationId="{694C7DD4-9A21-43F7-9BB6-9B36F74873AF}"/>
          </ac:picMkLst>
        </pc:picChg>
        <pc:picChg chg="add mod">
          <ac:chgData name="McMurray, Shannon E." userId="S::smcmurra1115@slps.org::33920c11-ecf1-4fa5-b9ce-1c5f3090ce75" providerId="AD" clId="Web-{65DA953A-B756-4BCD-A0AA-0925A79C90B0}" dt="2021-06-03T15:39:47.665" v="244" actId="1076"/>
          <ac:picMkLst>
            <pc:docMk/>
            <pc:sldMk cId="0" sldId="268"/>
            <ac:picMk id="4" creationId="{9843DB86-D96F-45F9-A3EF-27494CDF2FEE}"/>
          </ac:picMkLst>
        </pc:picChg>
        <pc:picChg chg="del mod">
          <ac:chgData name="McMurray, Shannon E." userId="S::smcmurra1115@slps.org::33920c11-ecf1-4fa5-b9ce-1c5f3090ce75" providerId="AD" clId="Web-{65DA953A-B756-4BCD-A0AA-0925A79C90B0}" dt="2021-06-03T15:39:17.961" v="237"/>
          <ac:picMkLst>
            <pc:docMk/>
            <pc:sldMk cId="0" sldId="268"/>
            <ac:picMk id="408" creationId="{00000000-0000-0000-0000-000000000000}"/>
          </ac:picMkLst>
        </pc:picChg>
      </pc:sldChg>
      <pc:sldChg chg="modSp">
        <pc:chgData name="McMurray, Shannon E." userId="S::smcmurra1115@slps.org::33920c11-ecf1-4fa5-b9ce-1c5f3090ce75" providerId="AD" clId="Web-{65DA953A-B756-4BCD-A0AA-0925A79C90B0}" dt="2021-06-03T15:49:27.423" v="369"/>
        <pc:sldMkLst>
          <pc:docMk/>
          <pc:sldMk cId="0" sldId="272"/>
        </pc:sldMkLst>
        <pc:graphicFrameChg chg="mod modGraphic">
          <ac:chgData name="McMurray, Shannon E." userId="S::smcmurra1115@slps.org::33920c11-ecf1-4fa5-b9ce-1c5f3090ce75" providerId="AD" clId="Web-{65DA953A-B756-4BCD-A0AA-0925A79C90B0}" dt="2021-06-03T15:49:27.423" v="369"/>
          <ac:graphicFrameMkLst>
            <pc:docMk/>
            <pc:sldMk cId="0" sldId="272"/>
            <ac:graphicFrameMk id="445" creationId="{00000000-0000-0000-0000-000000000000}"/>
          </ac:graphicFrameMkLst>
        </pc:graphicFrameChg>
      </pc:sldChg>
      <pc:sldChg chg="modSp">
        <pc:chgData name="McMurray, Shannon E." userId="S::smcmurra1115@slps.org::33920c11-ecf1-4fa5-b9ce-1c5f3090ce75" providerId="AD" clId="Web-{65DA953A-B756-4BCD-A0AA-0925A79C90B0}" dt="2021-06-03T15:58:30.071" v="521"/>
        <pc:sldMkLst>
          <pc:docMk/>
          <pc:sldMk cId="0" sldId="273"/>
        </pc:sldMkLst>
        <pc:graphicFrameChg chg="mod modGraphic">
          <ac:chgData name="McMurray, Shannon E." userId="S::smcmurra1115@slps.org::33920c11-ecf1-4fa5-b9ce-1c5f3090ce75" providerId="AD" clId="Web-{65DA953A-B756-4BCD-A0AA-0925A79C90B0}" dt="2021-06-03T15:58:30.071" v="521"/>
          <ac:graphicFrameMkLst>
            <pc:docMk/>
            <pc:sldMk cId="0" sldId="273"/>
            <ac:graphicFrameMk id="452" creationId="{00000000-0000-0000-0000-000000000000}"/>
          </ac:graphicFrameMkLst>
        </pc:graphicFrameChg>
      </pc:sldChg>
      <pc:sldChg chg="modSp">
        <pc:chgData name="McMurray, Shannon E." userId="S::smcmurra1115@slps.org::33920c11-ecf1-4fa5-b9ce-1c5f3090ce75" providerId="AD" clId="Web-{65DA953A-B756-4BCD-A0AA-0925A79C90B0}" dt="2021-06-03T16:02:52.855" v="748"/>
        <pc:sldMkLst>
          <pc:docMk/>
          <pc:sldMk cId="0" sldId="274"/>
        </pc:sldMkLst>
        <pc:graphicFrameChg chg="mod modGraphic">
          <ac:chgData name="McMurray, Shannon E." userId="S::smcmurra1115@slps.org::33920c11-ecf1-4fa5-b9ce-1c5f3090ce75" providerId="AD" clId="Web-{65DA953A-B756-4BCD-A0AA-0925A79C90B0}" dt="2021-06-03T16:02:52.855" v="748"/>
          <ac:graphicFrameMkLst>
            <pc:docMk/>
            <pc:sldMk cId="0" sldId="274"/>
            <ac:graphicFrameMk id="459" creationId="{00000000-0000-0000-0000-000000000000}"/>
          </ac:graphicFrameMkLst>
        </pc:graphicFrameChg>
      </pc:sldChg>
      <pc:sldChg chg="modSp">
        <pc:chgData name="McMurray, Shannon E." userId="S::smcmurra1115@slps.org::33920c11-ecf1-4fa5-b9ce-1c5f3090ce75" providerId="AD" clId="Web-{65DA953A-B756-4BCD-A0AA-0925A79C90B0}" dt="2021-06-03T16:03:55.091" v="860"/>
        <pc:sldMkLst>
          <pc:docMk/>
          <pc:sldMk cId="0" sldId="275"/>
        </pc:sldMkLst>
        <pc:graphicFrameChg chg="mod modGraphic">
          <ac:chgData name="McMurray, Shannon E." userId="S::smcmurra1115@slps.org::33920c11-ecf1-4fa5-b9ce-1c5f3090ce75" providerId="AD" clId="Web-{65DA953A-B756-4BCD-A0AA-0925A79C90B0}" dt="2021-06-03T16:03:55.091" v="860"/>
          <ac:graphicFrameMkLst>
            <pc:docMk/>
            <pc:sldMk cId="0" sldId="275"/>
            <ac:graphicFrameMk id="466" creationId="{00000000-0000-0000-0000-000000000000}"/>
          </ac:graphicFrameMkLst>
        </pc:graphicFrameChg>
      </pc:sldChg>
      <pc:sldChg chg="modSp">
        <pc:chgData name="McMurray, Shannon E." userId="S::smcmurra1115@slps.org::33920c11-ecf1-4fa5-b9ce-1c5f3090ce75" providerId="AD" clId="Web-{65DA953A-B756-4BCD-A0AA-0925A79C90B0}" dt="2021-06-03T16:07:06.421" v="976"/>
        <pc:sldMkLst>
          <pc:docMk/>
          <pc:sldMk cId="0" sldId="276"/>
        </pc:sldMkLst>
        <pc:graphicFrameChg chg="mod modGraphic">
          <ac:chgData name="McMurray, Shannon E." userId="S::smcmurra1115@slps.org::33920c11-ecf1-4fa5-b9ce-1c5f3090ce75" providerId="AD" clId="Web-{65DA953A-B756-4BCD-A0AA-0925A79C90B0}" dt="2021-06-03T16:07:06.421" v="976"/>
          <ac:graphicFrameMkLst>
            <pc:docMk/>
            <pc:sldMk cId="0" sldId="276"/>
            <ac:graphicFrameMk id="473" creationId="{00000000-0000-0000-0000-000000000000}"/>
          </ac:graphicFrameMkLst>
        </pc:graphicFrameChg>
      </pc:sldChg>
      <pc:sldChg chg="modSp">
        <pc:chgData name="McMurray, Shannon E." userId="S::smcmurra1115@slps.org::33920c11-ecf1-4fa5-b9ce-1c5f3090ce75" providerId="AD" clId="Web-{65DA953A-B756-4BCD-A0AA-0925A79C90B0}" dt="2021-06-03T16:07:56.547" v="1092"/>
        <pc:sldMkLst>
          <pc:docMk/>
          <pc:sldMk cId="0" sldId="277"/>
        </pc:sldMkLst>
        <pc:graphicFrameChg chg="mod modGraphic">
          <ac:chgData name="McMurray, Shannon E." userId="S::smcmurra1115@slps.org::33920c11-ecf1-4fa5-b9ce-1c5f3090ce75" providerId="AD" clId="Web-{65DA953A-B756-4BCD-A0AA-0925A79C90B0}" dt="2021-06-03T16:07:56.547" v="1092"/>
          <ac:graphicFrameMkLst>
            <pc:docMk/>
            <pc:sldMk cId="0" sldId="277"/>
            <ac:graphicFrameMk id="480" creationId="{00000000-0000-0000-0000-000000000000}"/>
          </ac:graphicFrameMkLst>
        </pc:graphicFrameChg>
      </pc:sldChg>
      <pc:sldChg chg="modSp">
        <pc:chgData name="McMurray, Shannon E." userId="S::smcmurra1115@slps.org::33920c11-ecf1-4fa5-b9ce-1c5f3090ce75" providerId="AD" clId="Web-{65DA953A-B756-4BCD-A0AA-0925A79C90B0}" dt="2021-06-03T16:09:41.877" v="1138" actId="20577"/>
        <pc:sldMkLst>
          <pc:docMk/>
          <pc:sldMk cId="0" sldId="281"/>
        </pc:sldMkLst>
        <pc:spChg chg="mod">
          <ac:chgData name="McMurray, Shannon E." userId="S::smcmurra1115@slps.org::33920c11-ecf1-4fa5-b9ce-1c5f3090ce75" providerId="AD" clId="Web-{65DA953A-B756-4BCD-A0AA-0925A79C90B0}" dt="2021-06-03T16:09:24.376" v="1136" actId="20577"/>
          <ac:spMkLst>
            <pc:docMk/>
            <pc:sldMk cId="0" sldId="281"/>
            <ac:spMk id="528" creationId="{00000000-0000-0000-0000-000000000000}"/>
          </ac:spMkLst>
        </pc:spChg>
        <pc:spChg chg="mod">
          <ac:chgData name="McMurray, Shannon E." userId="S::smcmurra1115@slps.org::33920c11-ecf1-4fa5-b9ce-1c5f3090ce75" providerId="AD" clId="Web-{65DA953A-B756-4BCD-A0AA-0925A79C90B0}" dt="2021-06-03T16:09:41.877" v="1138" actId="20577"/>
          <ac:spMkLst>
            <pc:docMk/>
            <pc:sldMk cId="0" sldId="281"/>
            <ac:spMk id="542" creationId="{00000000-0000-0000-0000-000000000000}"/>
          </ac:spMkLst>
        </pc:spChg>
      </pc:sldChg>
      <pc:sldChg chg="modSp">
        <pc:chgData name="McMurray, Shannon E." userId="S::smcmurra1115@slps.org::33920c11-ecf1-4fa5-b9ce-1c5f3090ce75" providerId="AD" clId="Web-{65DA953A-B756-4BCD-A0AA-0925A79C90B0}" dt="2021-06-03T16:30:15.284" v="1542" actId="14100"/>
        <pc:sldMkLst>
          <pc:docMk/>
          <pc:sldMk cId="0" sldId="287"/>
        </pc:sldMkLst>
        <pc:spChg chg="mod">
          <ac:chgData name="McMurray, Shannon E." userId="S::smcmurra1115@slps.org::33920c11-ecf1-4fa5-b9ce-1c5f3090ce75" providerId="AD" clId="Web-{65DA953A-B756-4BCD-A0AA-0925A79C90B0}" dt="2021-06-03T16:30:15.284" v="1542" actId="14100"/>
          <ac:spMkLst>
            <pc:docMk/>
            <pc:sldMk cId="0" sldId="287"/>
            <ac:spMk id="602" creationId="{00000000-0000-0000-0000-000000000000}"/>
          </ac:spMkLst>
        </pc:spChg>
        <pc:spChg chg="mod">
          <ac:chgData name="McMurray, Shannon E." userId="S::smcmurra1115@slps.org::33920c11-ecf1-4fa5-b9ce-1c5f3090ce75" providerId="AD" clId="Web-{65DA953A-B756-4BCD-A0AA-0925A79C90B0}" dt="2021-06-03T16:12:57.707" v="1148" actId="20577"/>
          <ac:spMkLst>
            <pc:docMk/>
            <pc:sldMk cId="0" sldId="287"/>
            <ac:spMk id="608" creationId="{00000000-0000-0000-0000-000000000000}"/>
          </ac:spMkLst>
        </pc:spChg>
      </pc:sldChg>
      <pc:sldChg chg="modSp">
        <pc:chgData name="McMurray, Shannon E." userId="S::smcmurra1115@slps.org::33920c11-ecf1-4fa5-b9ce-1c5f3090ce75" providerId="AD" clId="Web-{65DA953A-B756-4BCD-A0AA-0925A79C90B0}" dt="2021-06-03T16:15:54.850" v="1292" actId="20577"/>
        <pc:sldMkLst>
          <pc:docMk/>
          <pc:sldMk cId="0" sldId="288"/>
        </pc:sldMkLst>
        <pc:spChg chg="mod">
          <ac:chgData name="McMurray, Shannon E." userId="S::smcmurra1115@slps.org::33920c11-ecf1-4fa5-b9ce-1c5f3090ce75" providerId="AD" clId="Web-{65DA953A-B756-4BCD-A0AA-0925A79C90B0}" dt="2021-06-03T16:15:49.725" v="1290" actId="20577"/>
          <ac:spMkLst>
            <pc:docMk/>
            <pc:sldMk cId="0" sldId="288"/>
            <ac:spMk id="625" creationId="{00000000-0000-0000-0000-000000000000}"/>
          </ac:spMkLst>
        </pc:spChg>
        <pc:spChg chg="mod">
          <ac:chgData name="McMurray, Shannon E." userId="S::smcmurra1115@slps.org::33920c11-ecf1-4fa5-b9ce-1c5f3090ce75" providerId="AD" clId="Web-{65DA953A-B756-4BCD-A0AA-0925A79C90B0}" dt="2021-06-03T16:15:54.850" v="1292" actId="20577"/>
          <ac:spMkLst>
            <pc:docMk/>
            <pc:sldMk cId="0" sldId="288"/>
            <ac:spMk id="631" creationId="{00000000-0000-0000-0000-000000000000}"/>
          </ac:spMkLst>
        </pc:spChg>
      </pc:sldChg>
      <pc:sldChg chg="modSp">
        <pc:chgData name="McMurray, Shannon E." userId="S::smcmurra1115@slps.org::33920c11-ecf1-4fa5-b9ce-1c5f3090ce75" providerId="AD" clId="Web-{65DA953A-B756-4BCD-A0AA-0925A79C90B0}" dt="2021-06-03T16:16:34.773" v="1311" actId="20577"/>
        <pc:sldMkLst>
          <pc:docMk/>
          <pc:sldMk cId="0" sldId="289"/>
        </pc:sldMkLst>
        <pc:spChg chg="mod">
          <ac:chgData name="McMurray, Shannon E." userId="S::smcmurra1115@slps.org::33920c11-ecf1-4fa5-b9ce-1c5f3090ce75" providerId="AD" clId="Web-{65DA953A-B756-4BCD-A0AA-0925A79C90B0}" dt="2021-06-03T16:16:10.898" v="1296" actId="20577"/>
          <ac:spMkLst>
            <pc:docMk/>
            <pc:sldMk cId="0" sldId="289"/>
            <ac:spMk id="650" creationId="{00000000-0000-0000-0000-000000000000}"/>
          </ac:spMkLst>
        </pc:spChg>
        <pc:spChg chg="mod">
          <ac:chgData name="McMurray, Shannon E." userId="S::smcmurra1115@slps.org::33920c11-ecf1-4fa5-b9ce-1c5f3090ce75" providerId="AD" clId="Web-{65DA953A-B756-4BCD-A0AA-0925A79C90B0}" dt="2021-06-03T16:16:34.773" v="1311" actId="20577"/>
          <ac:spMkLst>
            <pc:docMk/>
            <pc:sldMk cId="0" sldId="289"/>
            <ac:spMk id="651" creationId="{00000000-0000-0000-0000-000000000000}"/>
          </ac:spMkLst>
        </pc:spChg>
      </pc:sldChg>
      <pc:sldChg chg="modSp">
        <pc:chgData name="McMurray, Shannon E." userId="S::smcmurra1115@slps.org::33920c11-ecf1-4fa5-b9ce-1c5f3090ce75" providerId="AD" clId="Web-{65DA953A-B756-4BCD-A0AA-0925A79C90B0}" dt="2021-06-03T16:16:53.632" v="1312" actId="20577"/>
        <pc:sldMkLst>
          <pc:docMk/>
          <pc:sldMk cId="0" sldId="290"/>
        </pc:sldMkLst>
        <pc:spChg chg="mod">
          <ac:chgData name="McMurray, Shannon E." userId="S::smcmurra1115@slps.org::33920c11-ecf1-4fa5-b9ce-1c5f3090ce75" providerId="AD" clId="Web-{65DA953A-B756-4BCD-A0AA-0925A79C90B0}" dt="2021-06-03T16:16:53.632" v="1312" actId="20577"/>
          <ac:spMkLst>
            <pc:docMk/>
            <pc:sldMk cId="0" sldId="290"/>
            <ac:spMk id="670" creationId="{00000000-0000-0000-0000-000000000000}"/>
          </ac:spMkLst>
        </pc:spChg>
      </pc:sldChg>
      <pc:sldChg chg="modSp">
        <pc:chgData name="McMurray, Shannon E." userId="S::smcmurra1115@slps.org::33920c11-ecf1-4fa5-b9ce-1c5f3090ce75" providerId="AD" clId="Web-{65DA953A-B756-4BCD-A0AA-0925A79C90B0}" dt="2021-06-03T16:18:58.119" v="1372" actId="14100"/>
        <pc:sldMkLst>
          <pc:docMk/>
          <pc:sldMk cId="0" sldId="291"/>
        </pc:sldMkLst>
        <pc:spChg chg="mod">
          <ac:chgData name="McMurray, Shannon E." userId="S::smcmurra1115@slps.org::33920c11-ecf1-4fa5-b9ce-1c5f3090ce75" providerId="AD" clId="Web-{65DA953A-B756-4BCD-A0AA-0925A79C90B0}" dt="2021-06-03T16:18:58.119" v="1372" actId="14100"/>
          <ac:spMkLst>
            <pc:docMk/>
            <pc:sldMk cId="0" sldId="291"/>
            <ac:spMk id="686" creationId="{00000000-0000-0000-0000-000000000000}"/>
          </ac:spMkLst>
        </pc:spChg>
        <pc:spChg chg="mod">
          <ac:chgData name="McMurray, Shannon E." userId="S::smcmurra1115@slps.org::33920c11-ecf1-4fa5-b9ce-1c5f3090ce75" providerId="AD" clId="Web-{65DA953A-B756-4BCD-A0AA-0925A79C90B0}" dt="2021-06-03T16:18:54.759" v="1370" actId="14100"/>
          <ac:spMkLst>
            <pc:docMk/>
            <pc:sldMk cId="0" sldId="291"/>
            <ac:spMk id="691" creationId="{00000000-0000-0000-0000-000000000000}"/>
          </ac:spMkLst>
        </pc:spChg>
      </pc:sldChg>
      <pc:sldChg chg="modSp">
        <pc:chgData name="McMurray, Shannon E." userId="S::smcmurra1115@slps.org::33920c11-ecf1-4fa5-b9ce-1c5f3090ce75" providerId="AD" clId="Web-{65DA953A-B756-4BCD-A0AA-0925A79C90B0}" dt="2021-06-03T16:19:20.634" v="1380"/>
        <pc:sldMkLst>
          <pc:docMk/>
          <pc:sldMk cId="0" sldId="292"/>
        </pc:sldMkLst>
        <pc:graphicFrameChg chg="mod modGraphic">
          <ac:chgData name="McMurray, Shannon E." userId="S::smcmurra1115@slps.org::33920c11-ecf1-4fa5-b9ce-1c5f3090ce75" providerId="AD" clId="Web-{65DA953A-B756-4BCD-A0AA-0925A79C90B0}" dt="2021-06-03T16:19:20.634" v="1380"/>
          <ac:graphicFrameMkLst>
            <pc:docMk/>
            <pc:sldMk cId="0" sldId="292"/>
            <ac:graphicFrameMk id="702" creationId="{00000000-0000-0000-0000-000000000000}"/>
          </ac:graphicFrameMkLst>
        </pc:graphicFrameChg>
      </pc:sldChg>
      <pc:sldChg chg="del">
        <pc:chgData name="McMurray, Shannon E." userId="S::smcmurra1115@slps.org::33920c11-ecf1-4fa5-b9ce-1c5f3090ce75" providerId="AD" clId="Web-{65DA953A-B756-4BCD-A0AA-0925A79C90B0}" dt="2021-06-03T16:19:53.713" v="1381"/>
        <pc:sldMkLst>
          <pc:docMk/>
          <pc:sldMk cId="0" sldId="293"/>
        </pc:sldMkLst>
      </pc:sldChg>
      <pc:sldChg chg="del">
        <pc:chgData name="McMurray, Shannon E." userId="S::smcmurra1115@slps.org::33920c11-ecf1-4fa5-b9ce-1c5f3090ce75" providerId="AD" clId="Web-{65DA953A-B756-4BCD-A0AA-0925A79C90B0}" dt="2021-06-03T16:25:06.733" v="1463"/>
        <pc:sldMkLst>
          <pc:docMk/>
          <pc:sldMk cId="0" sldId="294"/>
        </pc:sldMkLst>
      </pc:sldChg>
      <pc:sldChg chg="modSp">
        <pc:chgData name="McMurray, Shannon E." userId="S::smcmurra1115@slps.org::33920c11-ecf1-4fa5-b9ce-1c5f3090ce75" providerId="AD" clId="Web-{65DA953A-B756-4BCD-A0AA-0925A79C90B0}" dt="2021-06-03T16:34:05.006" v="1852"/>
        <pc:sldMkLst>
          <pc:docMk/>
          <pc:sldMk cId="0" sldId="295"/>
        </pc:sldMkLst>
        <pc:graphicFrameChg chg="mod modGraphic">
          <ac:chgData name="McMurray, Shannon E." userId="S::smcmurra1115@slps.org::33920c11-ecf1-4fa5-b9ce-1c5f3090ce75" providerId="AD" clId="Web-{65DA953A-B756-4BCD-A0AA-0925A79C90B0}" dt="2021-06-03T16:34:05.006" v="1852"/>
          <ac:graphicFrameMkLst>
            <pc:docMk/>
            <pc:sldMk cId="0" sldId="295"/>
            <ac:graphicFrameMk id="762" creationId="{00000000-0000-0000-0000-000000000000}"/>
          </ac:graphicFrameMkLst>
        </pc:graphicFrameChg>
      </pc:sldChg>
      <pc:sldChg chg="modSp">
        <pc:chgData name="McMurray, Shannon E." userId="S::smcmurra1115@slps.org::33920c11-ecf1-4fa5-b9ce-1c5f3090ce75" providerId="AD" clId="Web-{65DA953A-B756-4BCD-A0AA-0925A79C90B0}" dt="2021-06-03T16:35:43.632" v="1883" actId="20577"/>
        <pc:sldMkLst>
          <pc:docMk/>
          <pc:sldMk cId="0" sldId="296"/>
        </pc:sldMkLst>
        <pc:spChg chg="mod">
          <ac:chgData name="McMurray, Shannon E." userId="S::smcmurra1115@slps.org::33920c11-ecf1-4fa5-b9ce-1c5f3090ce75" providerId="AD" clId="Web-{65DA953A-B756-4BCD-A0AA-0925A79C90B0}" dt="2021-06-03T16:35:43.632" v="1883" actId="20577"/>
          <ac:spMkLst>
            <pc:docMk/>
            <pc:sldMk cId="0" sldId="296"/>
            <ac:spMk id="769" creationId="{00000000-0000-0000-0000-000000000000}"/>
          </ac:spMkLst>
        </pc:spChg>
      </pc:sldChg>
      <pc:sldChg chg="modSp">
        <pc:chgData name="McMurray, Shannon E." userId="S::smcmurra1115@slps.org::33920c11-ecf1-4fa5-b9ce-1c5f3090ce75" providerId="AD" clId="Web-{65DA953A-B756-4BCD-A0AA-0925A79C90B0}" dt="2021-06-03T16:36:50.305" v="1953"/>
        <pc:sldMkLst>
          <pc:docMk/>
          <pc:sldMk cId="0" sldId="297"/>
        </pc:sldMkLst>
        <pc:graphicFrameChg chg="mod modGraphic">
          <ac:chgData name="McMurray, Shannon E." userId="S::smcmurra1115@slps.org::33920c11-ecf1-4fa5-b9ce-1c5f3090ce75" providerId="AD" clId="Web-{65DA953A-B756-4BCD-A0AA-0925A79C90B0}" dt="2021-06-03T16:36:50.305" v="1953"/>
          <ac:graphicFrameMkLst>
            <pc:docMk/>
            <pc:sldMk cId="0" sldId="297"/>
            <ac:graphicFrameMk id="776" creationId="{00000000-0000-0000-0000-000000000000}"/>
          </ac:graphicFrameMkLst>
        </pc:graphicFrameChg>
      </pc:sldChg>
      <pc:sldChg chg="modSp">
        <pc:chgData name="McMurray, Shannon E." userId="S::smcmurra1115@slps.org::33920c11-ecf1-4fa5-b9ce-1c5f3090ce75" providerId="AD" clId="Web-{65DA953A-B756-4BCD-A0AA-0925A79C90B0}" dt="2021-06-03T16:37:57.650" v="2001"/>
        <pc:sldMkLst>
          <pc:docMk/>
          <pc:sldMk cId="0" sldId="298"/>
        </pc:sldMkLst>
        <pc:graphicFrameChg chg="mod modGraphic">
          <ac:chgData name="McMurray, Shannon E." userId="S::smcmurra1115@slps.org::33920c11-ecf1-4fa5-b9ce-1c5f3090ce75" providerId="AD" clId="Web-{65DA953A-B756-4BCD-A0AA-0925A79C90B0}" dt="2021-06-03T16:37:57.650" v="2001"/>
          <ac:graphicFrameMkLst>
            <pc:docMk/>
            <pc:sldMk cId="0" sldId="298"/>
            <ac:graphicFrameMk id="784" creationId="{00000000-0000-0000-0000-000000000000}"/>
          </ac:graphicFrameMkLst>
        </pc:graphicFrameChg>
      </pc:sldChg>
      <pc:sldChg chg="modSp">
        <pc:chgData name="McMurray, Shannon E." userId="S::smcmurra1115@slps.org::33920c11-ecf1-4fa5-b9ce-1c5f3090ce75" providerId="AD" clId="Web-{65DA953A-B756-4BCD-A0AA-0925A79C90B0}" dt="2021-06-03T16:39:10.073" v="2095"/>
        <pc:sldMkLst>
          <pc:docMk/>
          <pc:sldMk cId="0" sldId="299"/>
        </pc:sldMkLst>
        <pc:graphicFrameChg chg="mod modGraphic">
          <ac:chgData name="McMurray, Shannon E." userId="S::smcmurra1115@slps.org::33920c11-ecf1-4fa5-b9ce-1c5f3090ce75" providerId="AD" clId="Web-{65DA953A-B756-4BCD-A0AA-0925A79C90B0}" dt="2021-06-03T16:39:10.073" v="2095"/>
          <ac:graphicFrameMkLst>
            <pc:docMk/>
            <pc:sldMk cId="0" sldId="299"/>
            <ac:graphicFrameMk id="792" creationId="{00000000-0000-0000-0000-000000000000}"/>
          </ac:graphicFrameMkLst>
        </pc:graphicFrameChg>
      </pc:sldChg>
      <pc:sldChg chg="modSp">
        <pc:chgData name="McMurray, Shannon E." userId="S::smcmurra1115@slps.org::33920c11-ecf1-4fa5-b9ce-1c5f3090ce75" providerId="AD" clId="Web-{65DA953A-B756-4BCD-A0AA-0925A79C90B0}" dt="2021-06-03T16:40:36.261" v="2193"/>
        <pc:sldMkLst>
          <pc:docMk/>
          <pc:sldMk cId="0" sldId="300"/>
        </pc:sldMkLst>
        <pc:graphicFrameChg chg="mod modGraphic">
          <ac:chgData name="McMurray, Shannon E." userId="S::smcmurra1115@slps.org::33920c11-ecf1-4fa5-b9ce-1c5f3090ce75" providerId="AD" clId="Web-{65DA953A-B756-4BCD-A0AA-0925A79C90B0}" dt="2021-06-03T16:40:36.261" v="2193"/>
          <ac:graphicFrameMkLst>
            <pc:docMk/>
            <pc:sldMk cId="0" sldId="300"/>
            <ac:graphicFrameMk id="800" creationId="{00000000-0000-0000-0000-000000000000}"/>
          </ac:graphicFrameMkLst>
        </pc:graphicFrameChg>
      </pc:sldChg>
      <pc:sldChg chg="modSp">
        <pc:chgData name="McMurray, Shannon E." userId="S::smcmurra1115@slps.org::33920c11-ecf1-4fa5-b9ce-1c5f3090ce75" providerId="AD" clId="Web-{65DA953A-B756-4BCD-A0AA-0925A79C90B0}" dt="2021-06-03T16:40:58.512" v="2229"/>
        <pc:sldMkLst>
          <pc:docMk/>
          <pc:sldMk cId="0" sldId="301"/>
        </pc:sldMkLst>
        <pc:graphicFrameChg chg="mod modGraphic">
          <ac:chgData name="McMurray, Shannon E." userId="S::smcmurra1115@slps.org::33920c11-ecf1-4fa5-b9ce-1c5f3090ce75" providerId="AD" clId="Web-{65DA953A-B756-4BCD-A0AA-0925A79C90B0}" dt="2021-06-03T16:40:58.512" v="2229"/>
          <ac:graphicFrameMkLst>
            <pc:docMk/>
            <pc:sldMk cId="0" sldId="301"/>
            <ac:graphicFrameMk id="807" creationId="{00000000-0000-0000-0000-000000000000}"/>
          </ac:graphicFrameMkLst>
        </pc:graphicFrameChg>
      </pc:sldChg>
      <pc:sldChg chg="modSp">
        <pc:chgData name="McMurray, Shannon E." userId="S::smcmurra1115@slps.org::33920c11-ecf1-4fa5-b9ce-1c5f3090ce75" providerId="AD" clId="Web-{65DA953A-B756-4BCD-A0AA-0925A79C90B0}" dt="2021-06-03T16:41:34.371" v="2289"/>
        <pc:sldMkLst>
          <pc:docMk/>
          <pc:sldMk cId="0" sldId="302"/>
        </pc:sldMkLst>
        <pc:graphicFrameChg chg="mod modGraphic">
          <ac:chgData name="McMurray, Shannon E." userId="S::smcmurra1115@slps.org::33920c11-ecf1-4fa5-b9ce-1c5f3090ce75" providerId="AD" clId="Web-{65DA953A-B756-4BCD-A0AA-0925A79C90B0}" dt="2021-06-03T16:41:34.371" v="2289"/>
          <ac:graphicFrameMkLst>
            <pc:docMk/>
            <pc:sldMk cId="0" sldId="302"/>
            <ac:graphicFrameMk id="816" creationId="{00000000-0000-0000-0000-000000000000}"/>
          </ac:graphicFrameMkLst>
        </pc:graphicFrameChg>
      </pc:sldChg>
      <pc:sldChg chg="modSp">
        <pc:chgData name="McMurray, Shannon E." userId="S::smcmurra1115@slps.org::33920c11-ecf1-4fa5-b9ce-1c5f3090ce75" providerId="AD" clId="Web-{65DA953A-B756-4BCD-A0AA-0925A79C90B0}" dt="2021-06-03T16:42:01.762" v="2343"/>
        <pc:sldMkLst>
          <pc:docMk/>
          <pc:sldMk cId="0" sldId="303"/>
        </pc:sldMkLst>
        <pc:graphicFrameChg chg="mod modGraphic">
          <ac:chgData name="McMurray, Shannon E." userId="S::smcmurra1115@slps.org::33920c11-ecf1-4fa5-b9ce-1c5f3090ce75" providerId="AD" clId="Web-{65DA953A-B756-4BCD-A0AA-0925A79C90B0}" dt="2021-06-03T16:42:01.762" v="2343"/>
          <ac:graphicFrameMkLst>
            <pc:docMk/>
            <pc:sldMk cId="0" sldId="303"/>
            <ac:graphicFrameMk id="824" creationId="{00000000-0000-0000-0000-000000000000}"/>
          </ac:graphicFrameMkLst>
        </pc:graphicFrameChg>
      </pc:sldChg>
      <pc:sldChg chg="modSp">
        <pc:chgData name="McMurray, Shannon E." userId="S::smcmurra1115@slps.org::33920c11-ecf1-4fa5-b9ce-1c5f3090ce75" providerId="AD" clId="Web-{65DA953A-B756-4BCD-A0AA-0925A79C90B0}" dt="2021-06-03T16:42:24.028" v="2377"/>
        <pc:sldMkLst>
          <pc:docMk/>
          <pc:sldMk cId="0" sldId="304"/>
        </pc:sldMkLst>
        <pc:graphicFrameChg chg="mod modGraphic">
          <ac:chgData name="McMurray, Shannon E." userId="S::smcmurra1115@slps.org::33920c11-ecf1-4fa5-b9ce-1c5f3090ce75" providerId="AD" clId="Web-{65DA953A-B756-4BCD-A0AA-0925A79C90B0}" dt="2021-06-03T16:42:24.028" v="2377"/>
          <ac:graphicFrameMkLst>
            <pc:docMk/>
            <pc:sldMk cId="0" sldId="304"/>
            <ac:graphicFrameMk id="832" creationId="{00000000-0000-0000-0000-000000000000}"/>
          </ac:graphicFrameMkLst>
        </pc:graphicFrameChg>
      </pc:sldChg>
      <pc:sldChg chg="del">
        <pc:chgData name="McMurray, Shannon E." userId="S::smcmurra1115@slps.org::33920c11-ecf1-4fa5-b9ce-1c5f3090ce75" providerId="AD" clId="Web-{65DA953A-B756-4BCD-A0AA-0925A79C90B0}" dt="2021-06-03T16:42:40.169" v="2378"/>
        <pc:sldMkLst>
          <pc:docMk/>
          <pc:sldMk cId="0" sldId="305"/>
        </pc:sldMkLst>
      </pc:sldChg>
      <pc:sldChg chg="modSp">
        <pc:chgData name="McMurray, Shannon E." userId="S::smcmurra1115@slps.org::33920c11-ecf1-4fa5-b9ce-1c5f3090ce75" providerId="AD" clId="Web-{65DA953A-B756-4BCD-A0AA-0925A79C90B0}" dt="2021-06-03T16:44:34.952" v="2556"/>
        <pc:sldMkLst>
          <pc:docMk/>
          <pc:sldMk cId="0" sldId="306"/>
        </pc:sldMkLst>
        <pc:graphicFrameChg chg="mod modGraphic">
          <ac:chgData name="McMurray, Shannon E." userId="S::smcmurra1115@slps.org::33920c11-ecf1-4fa5-b9ce-1c5f3090ce75" providerId="AD" clId="Web-{65DA953A-B756-4BCD-A0AA-0925A79C90B0}" dt="2021-06-03T16:44:34.952" v="2556"/>
          <ac:graphicFrameMkLst>
            <pc:docMk/>
            <pc:sldMk cId="0" sldId="306"/>
            <ac:graphicFrameMk id="848" creationId="{00000000-0000-0000-0000-000000000000}"/>
          </ac:graphicFrameMkLst>
        </pc:graphicFrameChg>
      </pc:sldChg>
      <pc:sldChg chg="modSp">
        <pc:chgData name="McMurray, Shannon E." userId="S::smcmurra1115@slps.org::33920c11-ecf1-4fa5-b9ce-1c5f3090ce75" providerId="AD" clId="Web-{65DA953A-B756-4BCD-A0AA-0925A79C90B0}" dt="2021-06-03T16:46:10.266" v="2728"/>
        <pc:sldMkLst>
          <pc:docMk/>
          <pc:sldMk cId="0" sldId="307"/>
        </pc:sldMkLst>
        <pc:graphicFrameChg chg="mod modGraphic">
          <ac:chgData name="McMurray, Shannon E." userId="S::smcmurra1115@slps.org::33920c11-ecf1-4fa5-b9ce-1c5f3090ce75" providerId="AD" clId="Web-{65DA953A-B756-4BCD-A0AA-0925A79C90B0}" dt="2021-06-03T16:46:10.266" v="2728"/>
          <ac:graphicFrameMkLst>
            <pc:docMk/>
            <pc:sldMk cId="0" sldId="307"/>
            <ac:graphicFrameMk id="856" creationId="{00000000-0000-0000-0000-000000000000}"/>
          </ac:graphicFrameMkLst>
        </pc:graphicFrameChg>
      </pc:sldChg>
      <pc:sldChg chg="modSp">
        <pc:chgData name="McMurray, Shannon E." userId="S::smcmurra1115@slps.org::33920c11-ecf1-4fa5-b9ce-1c5f3090ce75" providerId="AD" clId="Web-{65DA953A-B756-4BCD-A0AA-0925A79C90B0}" dt="2021-06-03T16:47:26.392" v="2767"/>
        <pc:sldMkLst>
          <pc:docMk/>
          <pc:sldMk cId="0" sldId="308"/>
        </pc:sldMkLst>
        <pc:graphicFrameChg chg="mod modGraphic">
          <ac:chgData name="McMurray, Shannon E." userId="S::smcmurra1115@slps.org::33920c11-ecf1-4fa5-b9ce-1c5f3090ce75" providerId="AD" clId="Web-{65DA953A-B756-4BCD-A0AA-0925A79C90B0}" dt="2021-06-03T16:47:26.392" v="2767"/>
          <ac:graphicFrameMkLst>
            <pc:docMk/>
            <pc:sldMk cId="0" sldId="308"/>
            <ac:graphicFrameMk id="867" creationId="{00000000-0000-0000-0000-000000000000}"/>
          </ac:graphicFrameMkLst>
        </pc:graphicFrameChg>
      </pc:sldChg>
      <pc:sldChg chg="modSp">
        <pc:chgData name="McMurray, Shannon E." userId="S::smcmurra1115@slps.org::33920c11-ecf1-4fa5-b9ce-1c5f3090ce75" providerId="AD" clId="Web-{65DA953A-B756-4BCD-A0AA-0925A79C90B0}" dt="2021-06-03T16:46:44.173" v="2737"/>
        <pc:sldMkLst>
          <pc:docMk/>
          <pc:sldMk cId="0" sldId="309"/>
        </pc:sldMkLst>
        <pc:graphicFrameChg chg="mod modGraphic">
          <ac:chgData name="McMurray, Shannon E." userId="S::smcmurra1115@slps.org::33920c11-ecf1-4fa5-b9ce-1c5f3090ce75" providerId="AD" clId="Web-{65DA953A-B756-4BCD-A0AA-0925A79C90B0}" dt="2021-06-03T16:46:44.173" v="2737"/>
          <ac:graphicFrameMkLst>
            <pc:docMk/>
            <pc:sldMk cId="0" sldId="309"/>
            <ac:graphicFrameMk id="873" creationId="{00000000-0000-0000-0000-000000000000}"/>
          </ac:graphicFrameMkLst>
        </pc:graphicFrameChg>
      </pc:sldChg>
      <pc:sldChg chg="modSp">
        <pc:chgData name="McMurray, Shannon E." userId="S::smcmurra1115@slps.org::33920c11-ecf1-4fa5-b9ce-1c5f3090ce75" providerId="AD" clId="Web-{65DA953A-B756-4BCD-A0AA-0925A79C90B0}" dt="2021-06-03T16:47:48.267" v="2795"/>
        <pc:sldMkLst>
          <pc:docMk/>
          <pc:sldMk cId="0" sldId="310"/>
        </pc:sldMkLst>
        <pc:graphicFrameChg chg="mod modGraphic">
          <ac:chgData name="McMurray, Shannon E." userId="S::smcmurra1115@slps.org::33920c11-ecf1-4fa5-b9ce-1c5f3090ce75" providerId="AD" clId="Web-{65DA953A-B756-4BCD-A0AA-0925A79C90B0}" dt="2021-06-03T16:47:48.267" v="2795"/>
          <ac:graphicFrameMkLst>
            <pc:docMk/>
            <pc:sldMk cId="0" sldId="310"/>
            <ac:graphicFrameMk id="879" creationId="{00000000-0000-0000-0000-000000000000}"/>
          </ac:graphicFrameMkLst>
        </pc:graphicFrameChg>
      </pc:sldChg>
      <pc:sldChg chg="modSp">
        <pc:chgData name="McMurray, Shannon E." userId="S::smcmurra1115@slps.org::33920c11-ecf1-4fa5-b9ce-1c5f3090ce75" providerId="AD" clId="Web-{65DA953A-B756-4BCD-A0AA-0925A79C90B0}" dt="2021-06-03T16:48:31.174" v="2798"/>
        <pc:sldMkLst>
          <pc:docMk/>
          <pc:sldMk cId="0" sldId="311"/>
        </pc:sldMkLst>
        <pc:graphicFrameChg chg="mod modGraphic">
          <ac:chgData name="McMurray, Shannon E." userId="S::smcmurra1115@slps.org::33920c11-ecf1-4fa5-b9ce-1c5f3090ce75" providerId="AD" clId="Web-{65DA953A-B756-4BCD-A0AA-0925A79C90B0}" dt="2021-06-03T16:48:31.174" v="2798"/>
          <ac:graphicFrameMkLst>
            <pc:docMk/>
            <pc:sldMk cId="0" sldId="311"/>
            <ac:graphicFrameMk id="885" creationId="{00000000-0000-0000-0000-000000000000}"/>
          </ac:graphicFrameMkLst>
        </pc:graphicFrameChg>
      </pc:sldChg>
      <pc:sldChg chg="modSp">
        <pc:chgData name="McMurray, Shannon E." userId="S::smcmurra1115@slps.org::33920c11-ecf1-4fa5-b9ce-1c5f3090ce75" providerId="AD" clId="Web-{65DA953A-B756-4BCD-A0AA-0925A79C90B0}" dt="2021-06-03T16:49:28.690" v="2804"/>
        <pc:sldMkLst>
          <pc:docMk/>
          <pc:sldMk cId="0" sldId="312"/>
        </pc:sldMkLst>
        <pc:graphicFrameChg chg="mod modGraphic">
          <ac:chgData name="McMurray, Shannon E." userId="S::smcmurra1115@slps.org::33920c11-ecf1-4fa5-b9ce-1c5f3090ce75" providerId="AD" clId="Web-{65DA953A-B756-4BCD-A0AA-0925A79C90B0}" dt="2021-06-03T16:49:28.690" v="2804"/>
          <ac:graphicFrameMkLst>
            <pc:docMk/>
            <pc:sldMk cId="0" sldId="312"/>
            <ac:graphicFrameMk id="891" creationId="{00000000-0000-0000-0000-000000000000}"/>
          </ac:graphicFrameMkLst>
        </pc:graphicFrameChg>
      </pc:sldChg>
      <pc:sldChg chg="modSp">
        <pc:chgData name="McMurray, Shannon E." userId="S::smcmurra1115@slps.org::33920c11-ecf1-4fa5-b9ce-1c5f3090ce75" providerId="AD" clId="Web-{65DA953A-B756-4BCD-A0AA-0925A79C90B0}" dt="2021-06-03T16:52:23.318" v="3062"/>
        <pc:sldMkLst>
          <pc:docMk/>
          <pc:sldMk cId="0" sldId="313"/>
        </pc:sldMkLst>
        <pc:graphicFrameChg chg="mod modGraphic">
          <ac:chgData name="McMurray, Shannon E." userId="S::smcmurra1115@slps.org::33920c11-ecf1-4fa5-b9ce-1c5f3090ce75" providerId="AD" clId="Web-{65DA953A-B756-4BCD-A0AA-0925A79C90B0}" dt="2021-06-03T16:51:03.051" v="2958"/>
          <ac:graphicFrameMkLst>
            <pc:docMk/>
            <pc:sldMk cId="0" sldId="313"/>
            <ac:graphicFrameMk id="897" creationId="{00000000-0000-0000-0000-000000000000}"/>
          </ac:graphicFrameMkLst>
        </pc:graphicFrameChg>
        <pc:graphicFrameChg chg="mod modGraphic">
          <ac:chgData name="McMurray, Shannon E." userId="S::smcmurra1115@slps.org::33920c11-ecf1-4fa5-b9ce-1c5f3090ce75" providerId="AD" clId="Web-{65DA953A-B756-4BCD-A0AA-0925A79C90B0}" dt="2021-06-03T16:52:23.318" v="3062"/>
          <ac:graphicFrameMkLst>
            <pc:docMk/>
            <pc:sldMk cId="0" sldId="313"/>
            <ac:graphicFrameMk id="899" creationId="{00000000-0000-0000-0000-000000000000}"/>
          </ac:graphicFrameMkLst>
        </pc:graphicFrameChg>
      </pc:sldChg>
      <pc:sldChg chg="modSp">
        <pc:chgData name="McMurray, Shannon E." userId="S::smcmurra1115@slps.org::33920c11-ecf1-4fa5-b9ce-1c5f3090ce75" providerId="AD" clId="Web-{65DA953A-B756-4BCD-A0AA-0925A79C90B0}" dt="2021-06-03T16:52:49.318" v="3063" actId="1076"/>
        <pc:sldMkLst>
          <pc:docMk/>
          <pc:sldMk cId="0" sldId="315"/>
        </pc:sldMkLst>
        <pc:picChg chg="mod">
          <ac:chgData name="McMurray, Shannon E." userId="S::smcmurra1115@slps.org::33920c11-ecf1-4fa5-b9ce-1c5f3090ce75" providerId="AD" clId="Web-{65DA953A-B756-4BCD-A0AA-0925A79C90B0}" dt="2021-06-03T16:52:49.318" v="3063" actId="1076"/>
          <ac:picMkLst>
            <pc:docMk/>
            <pc:sldMk cId="0" sldId="315"/>
            <ac:picMk id="914" creationId="{00000000-0000-0000-0000-000000000000}"/>
          </ac:picMkLst>
        </pc:picChg>
      </pc:sldChg>
      <pc:sldChg chg="modSp">
        <pc:chgData name="McMurray, Shannon E." userId="S::smcmurra1115@slps.org::33920c11-ecf1-4fa5-b9ce-1c5f3090ce75" providerId="AD" clId="Web-{65DA953A-B756-4BCD-A0AA-0925A79C90B0}" dt="2021-06-03T16:56:27.931" v="3151"/>
        <pc:sldMkLst>
          <pc:docMk/>
          <pc:sldMk cId="0" sldId="316"/>
        </pc:sldMkLst>
        <pc:graphicFrameChg chg="mod modGraphic">
          <ac:chgData name="McMurray, Shannon E." userId="S::smcmurra1115@slps.org::33920c11-ecf1-4fa5-b9ce-1c5f3090ce75" providerId="AD" clId="Web-{65DA953A-B756-4BCD-A0AA-0925A79C90B0}" dt="2021-06-03T16:56:27.931" v="3151"/>
          <ac:graphicFrameMkLst>
            <pc:docMk/>
            <pc:sldMk cId="0" sldId="316"/>
            <ac:graphicFrameMk id="924" creationId="{00000000-0000-0000-0000-000000000000}"/>
          </ac:graphicFrameMkLst>
        </pc:graphicFrameChg>
      </pc:sldChg>
      <pc:sldChg chg="modSp">
        <pc:chgData name="McMurray, Shannon E." userId="S::smcmurra1115@slps.org::33920c11-ecf1-4fa5-b9ce-1c5f3090ce75" providerId="AD" clId="Web-{65DA953A-B756-4BCD-A0AA-0925A79C90B0}" dt="2021-06-03T16:58:50.417" v="3282"/>
        <pc:sldMkLst>
          <pc:docMk/>
          <pc:sldMk cId="0" sldId="317"/>
        </pc:sldMkLst>
        <pc:graphicFrameChg chg="mod modGraphic">
          <ac:chgData name="McMurray, Shannon E." userId="S::smcmurra1115@slps.org::33920c11-ecf1-4fa5-b9ce-1c5f3090ce75" providerId="AD" clId="Web-{65DA953A-B756-4BCD-A0AA-0925A79C90B0}" dt="2021-06-03T16:58:50.417" v="3282"/>
          <ac:graphicFrameMkLst>
            <pc:docMk/>
            <pc:sldMk cId="0" sldId="317"/>
            <ac:graphicFrameMk id="932" creationId="{00000000-0000-0000-0000-000000000000}"/>
          </ac:graphicFrameMkLst>
        </pc:graphicFrameChg>
      </pc:sldChg>
      <pc:sldChg chg="modSp">
        <pc:chgData name="McMurray, Shannon E." userId="S::smcmurra1115@slps.org::33920c11-ecf1-4fa5-b9ce-1c5f3090ce75" providerId="AD" clId="Web-{65DA953A-B756-4BCD-A0AA-0925A79C90B0}" dt="2021-06-03T17:00:45.559" v="3350"/>
        <pc:sldMkLst>
          <pc:docMk/>
          <pc:sldMk cId="0" sldId="318"/>
        </pc:sldMkLst>
        <pc:graphicFrameChg chg="mod modGraphic">
          <ac:chgData name="McMurray, Shannon E." userId="S::smcmurra1115@slps.org::33920c11-ecf1-4fa5-b9ce-1c5f3090ce75" providerId="AD" clId="Web-{65DA953A-B756-4BCD-A0AA-0925A79C90B0}" dt="2021-06-03T17:00:45.559" v="3350"/>
          <ac:graphicFrameMkLst>
            <pc:docMk/>
            <pc:sldMk cId="0" sldId="318"/>
            <ac:graphicFrameMk id="939" creationId="{00000000-0000-0000-0000-000000000000}"/>
          </ac:graphicFrameMkLst>
        </pc:graphicFrameChg>
      </pc:sldChg>
      <pc:sldChg chg="modSp">
        <pc:chgData name="McMurray, Shannon E." userId="S::smcmurra1115@slps.org::33920c11-ecf1-4fa5-b9ce-1c5f3090ce75" providerId="AD" clId="Web-{65DA953A-B756-4BCD-A0AA-0925A79C90B0}" dt="2021-06-03T17:01:07.403" v="3351"/>
        <pc:sldMkLst>
          <pc:docMk/>
          <pc:sldMk cId="0" sldId="320"/>
        </pc:sldMkLst>
        <pc:graphicFrameChg chg="mod modGraphic">
          <ac:chgData name="McMurray, Shannon E." userId="S::smcmurra1115@slps.org::33920c11-ecf1-4fa5-b9ce-1c5f3090ce75" providerId="AD" clId="Web-{65DA953A-B756-4BCD-A0AA-0925A79C90B0}" dt="2021-06-03T17:01:07.403" v="3351"/>
          <ac:graphicFrameMkLst>
            <pc:docMk/>
            <pc:sldMk cId="0" sldId="320"/>
            <ac:graphicFrameMk id="954" creationId="{00000000-0000-0000-0000-000000000000}"/>
          </ac:graphicFrameMkLst>
        </pc:graphicFrameChg>
      </pc:sldChg>
      <pc:sldChg chg="del">
        <pc:chgData name="McMurray, Shannon E." userId="S::smcmurra1115@slps.org::33920c11-ecf1-4fa5-b9ce-1c5f3090ce75" providerId="AD" clId="Web-{65DA953A-B756-4BCD-A0AA-0925A79C90B0}" dt="2021-06-03T15:40:03.384" v="245"/>
        <pc:sldMkLst>
          <pc:docMk/>
          <pc:sldMk cId="526569443" sldId="322"/>
        </pc:sldMkLst>
      </pc:sldChg>
      <pc:sldChg chg="modSp">
        <pc:chgData name="McMurray, Shannon E." userId="S::smcmurra1115@slps.org::33920c11-ecf1-4fa5-b9ce-1c5f3090ce75" providerId="AD" clId="Web-{65DA953A-B756-4BCD-A0AA-0925A79C90B0}" dt="2021-06-03T16:11:04.893" v="1145" actId="20577"/>
        <pc:sldMkLst>
          <pc:docMk/>
          <pc:sldMk cId="4100371741" sldId="323"/>
        </pc:sldMkLst>
        <pc:spChg chg="mod">
          <ac:chgData name="McMurray, Shannon E." userId="S::smcmurra1115@slps.org::33920c11-ecf1-4fa5-b9ce-1c5f3090ce75" providerId="AD" clId="Web-{65DA953A-B756-4BCD-A0AA-0925A79C90B0}" dt="2021-06-03T16:10:58.221" v="1143" actId="20577"/>
          <ac:spMkLst>
            <pc:docMk/>
            <pc:sldMk cId="4100371741" sldId="323"/>
            <ac:spMk id="528" creationId="{00000000-0000-0000-0000-000000000000}"/>
          </ac:spMkLst>
        </pc:spChg>
        <pc:spChg chg="mod">
          <ac:chgData name="McMurray, Shannon E." userId="S::smcmurra1115@slps.org::33920c11-ecf1-4fa5-b9ce-1c5f3090ce75" providerId="AD" clId="Web-{65DA953A-B756-4BCD-A0AA-0925A79C90B0}" dt="2021-06-03T16:11:04.893" v="1145" actId="20577"/>
          <ac:spMkLst>
            <pc:docMk/>
            <pc:sldMk cId="4100371741" sldId="323"/>
            <ac:spMk id="542" creationId="{00000000-0000-0000-0000-000000000000}"/>
          </ac:spMkLst>
        </pc:spChg>
      </pc:sldChg>
      <pc:sldChg chg="modSp">
        <pc:chgData name="McMurray, Shannon E." userId="S::smcmurra1115@slps.org::33920c11-ecf1-4fa5-b9ce-1c5f3090ce75" providerId="AD" clId="Web-{65DA953A-B756-4BCD-A0AA-0925A79C90B0}" dt="2021-06-03T16:28:53.580" v="1496" actId="20577"/>
        <pc:sldMkLst>
          <pc:docMk/>
          <pc:sldMk cId="4278164632" sldId="325"/>
        </pc:sldMkLst>
        <pc:spChg chg="mod">
          <ac:chgData name="McMurray, Shannon E." userId="S::smcmurra1115@slps.org::33920c11-ecf1-4fa5-b9ce-1c5f3090ce75" providerId="AD" clId="Web-{65DA953A-B756-4BCD-A0AA-0925A79C90B0}" dt="2021-06-03T16:28:53.580" v="1496" actId="20577"/>
          <ac:spMkLst>
            <pc:docMk/>
            <pc:sldMk cId="4278164632" sldId="325"/>
            <ac:spMk id="717" creationId="{00000000-0000-0000-0000-000000000000}"/>
          </ac:spMkLst>
        </pc:spChg>
        <pc:spChg chg="mod">
          <ac:chgData name="McMurray, Shannon E." userId="S::smcmurra1115@slps.org::33920c11-ecf1-4fa5-b9ce-1c5f3090ce75" providerId="AD" clId="Web-{65DA953A-B756-4BCD-A0AA-0925A79C90B0}" dt="2021-06-03T16:24:53.764" v="1462" actId="20577"/>
          <ac:spMkLst>
            <pc:docMk/>
            <pc:sldMk cId="4278164632" sldId="325"/>
            <ac:spMk id="720" creationId="{00000000-0000-0000-0000-000000000000}"/>
          </ac:spMkLst>
        </pc:spChg>
      </pc:sldChg>
      <pc:sldChg chg="addSp delSp modSp">
        <pc:chgData name="McMurray, Shannon E." userId="S::smcmurra1115@slps.org::33920c11-ecf1-4fa5-b9ce-1c5f3090ce75" providerId="AD" clId="Web-{65DA953A-B756-4BCD-A0AA-0925A79C90B0}" dt="2021-06-03T15:54:13.536" v="391" actId="20577"/>
        <pc:sldMkLst>
          <pc:docMk/>
          <pc:sldMk cId="2054866156" sldId="326"/>
        </pc:sldMkLst>
        <pc:spChg chg="mod">
          <ac:chgData name="McMurray, Shannon E." userId="S::smcmurra1115@slps.org::33920c11-ecf1-4fa5-b9ce-1c5f3090ce75" providerId="AD" clId="Web-{65DA953A-B756-4BCD-A0AA-0925A79C90B0}" dt="2021-06-03T15:54:13.536" v="391" actId="20577"/>
          <ac:spMkLst>
            <pc:docMk/>
            <pc:sldMk cId="2054866156" sldId="326"/>
            <ac:spMk id="2" creationId="{69B42709-E278-483B-BA48-A36AA4E1201B}"/>
          </ac:spMkLst>
        </pc:spChg>
        <pc:spChg chg="del">
          <ac:chgData name="McMurray, Shannon E." userId="S::smcmurra1115@slps.org::33920c11-ecf1-4fa5-b9ce-1c5f3090ce75" providerId="AD" clId="Web-{65DA953A-B756-4BCD-A0AA-0925A79C90B0}" dt="2021-06-03T15:52:08.972" v="371"/>
          <ac:spMkLst>
            <pc:docMk/>
            <pc:sldMk cId="2054866156" sldId="326"/>
            <ac:spMk id="3" creationId="{32A2F406-F4D3-4890-BC24-EDF824E84B4C}"/>
          </ac:spMkLst>
        </pc:spChg>
        <pc:picChg chg="del">
          <ac:chgData name="McMurray, Shannon E." userId="S::smcmurra1115@slps.org::33920c11-ecf1-4fa5-b9ce-1c5f3090ce75" providerId="AD" clId="Web-{65DA953A-B756-4BCD-A0AA-0925A79C90B0}" dt="2021-06-03T15:52:05.018" v="370"/>
          <ac:picMkLst>
            <pc:docMk/>
            <pc:sldMk cId="2054866156" sldId="326"/>
            <ac:picMk id="4" creationId="{D04D0AF9-31BC-44F5-88F6-992597283BA9}"/>
          </ac:picMkLst>
        </pc:picChg>
        <pc:picChg chg="add del mod">
          <ac:chgData name="McMurray, Shannon E." userId="S::smcmurra1115@slps.org::33920c11-ecf1-4fa5-b9ce-1c5f3090ce75" providerId="AD" clId="Web-{65DA953A-B756-4BCD-A0AA-0925A79C90B0}" dt="2021-06-03T15:52:42.535" v="377"/>
          <ac:picMkLst>
            <pc:docMk/>
            <pc:sldMk cId="2054866156" sldId="326"/>
            <ac:picMk id="5" creationId="{BDBEA757-05CA-4733-9FF5-F731A0160614}"/>
          </ac:picMkLst>
        </pc:picChg>
        <pc:picChg chg="add mod">
          <ac:chgData name="McMurray, Shannon E." userId="S::smcmurra1115@slps.org::33920c11-ecf1-4fa5-b9ce-1c5f3090ce75" providerId="AD" clId="Web-{65DA953A-B756-4BCD-A0AA-0925A79C90B0}" dt="2021-06-03T15:53:58.348" v="387" actId="1076"/>
          <ac:picMkLst>
            <pc:docMk/>
            <pc:sldMk cId="2054866156" sldId="326"/>
            <ac:picMk id="6" creationId="{0DEACF47-D8C0-42F4-B370-AD9B4C171BBD}"/>
          </ac:picMkLst>
        </pc:picChg>
        <pc:picChg chg="add mod">
          <ac:chgData name="McMurray, Shannon E." userId="S::smcmurra1115@slps.org::33920c11-ecf1-4fa5-b9ce-1c5f3090ce75" providerId="AD" clId="Web-{65DA953A-B756-4BCD-A0AA-0925A79C90B0}" dt="2021-06-03T15:53:57.004" v="386" actId="1076"/>
          <ac:picMkLst>
            <pc:docMk/>
            <pc:sldMk cId="2054866156" sldId="326"/>
            <ac:picMk id="7" creationId="{71BADF12-B663-490D-9867-D33C0580CE5B}"/>
          </ac:picMkLst>
        </pc:picChg>
      </pc:sldChg>
      <pc:sldChg chg="modSp">
        <pc:chgData name="McMurray, Shannon E." userId="S::smcmurra1115@slps.org::33920c11-ecf1-4fa5-b9ce-1c5f3090ce75" providerId="AD" clId="Web-{65DA953A-B756-4BCD-A0AA-0925A79C90B0}" dt="2021-06-03T15:56:21.741" v="401" actId="20577"/>
        <pc:sldMkLst>
          <pc:docMk/>
          <pc:sldMk cId="3890408357" sldId="327"/>
        </pc:sldMkLst>
        <pc:spChg chg="mod">
          <ac:chgData name="McMurray, Shannon E." userId="S::smcmurra1115@slps.org::33920c11-ecf1-4fa5-b9ce-1c5f3090ce75" providerId="AD" clId="Web-{65DA953A-B756-4BCD-A0AA-0925A79C90B0}" dt="2021-06-03T15:56:21.741" v="401" actId="20577"/>
          <ac:spMkLst>
            <pc:docMk/>
            <pc:sldMk cId="3890408357" sldId="327"/>
            <ac:spMk id="2" creationId="{68A202A1-87B8-49A0-9562-65A1FE927567}"/>
          </ac:spMkLst>
        </pc:spChg>
      </pc:sldChg>
      <pc:sldChg chg="del">
        <pc:chgData name="McMurray, Shannon E." userId="S::smcmurra1115@slps.org::33920c11-ecf1-4fa5-b9ce-1c5f3090ce75" providerId="AD" clId="Web-{65DA953A-B756-4BCD-A0AA-0925A79C90B0}" dt="2021-06-03T15:56:46.475" v="402"/>
        <pc:sldMkLst>
          <pc:docMk/>
          <pc:sldMk cId="3040245318" sldId="328"/>
        </pc:sldMkLst>
      </pc:sldChg>
      <pc:sldChg chg="modSp">
        <pc:chgData name="McMurray, Shannon E." userId="S::smcmurra1115@slps.org::33920c11-ecf1-4fa5-b9ce-1c5f3090ce75" providerId="AD" clId="Web-{65DA953A-B756-4BCD-A0AA-0925A79C90B0}" dt="2021-06-03T16:59:02.573" v="3300"/>
        <pc:sldMkLst>
          <pc:docMk/>
          <pc:sldMk cId="428478266" sldId="330"/>
        </pc:sldMkLst>
        <pc:graphicFrameChg chg="mod modGraphic">
          <ac:chgData name="McMurray, Shannon E." userId="S::smcmurra1115@slps.org::33920c11-ecf1-4fa5-b9ce-1c5f3090ce75" providerId="AD" clId="Web-{65DA953A-B756-4BCD-A0AA-0925A79C90B0}" dt="2021-06-03T16:59:02.573" v="3300"/>
          <ac:graphicFrameMkLst>
            <pc:docMk/>
            <pc:sldMk cId="428478266" sldId="330"/>
            <ac:graphicFrameMk id="932" creationId="{00000000-0000-0000-0000-000000000000}"/>
          </ac:graphicFrameMkLst>
        </pc:graphicFrameChg>
      </pc:sldChg>
      <pc:sldChg chg="add del replId">
        <pc:chgData name="McMurray, Shannon E." userId="S::smcmurra1115@slps.org::33920c11-ecf1-4fa5-b9ce-1c5f3090ce75" providerId="AD" clId="Web-{65DA953A-B756-4BCD-A0AA-0925A79C90B0}" dt="2021-06-03T15:38:31.742" v="236"/>
        <pc:sldMkLst>
          <pc:docMk/>
          <pc:sldMk cId="2257444840" sldId="331"/>
        </pc:sldMkLst>
      </pc:sldChg>
      <pc:sldChg chg="addSp modSp new">
        <pc:chgData name="McMurray, Shannon E." userId="S::smcmurra1115@slps.org::33920c11-ecf1-4fa5-b9ce-1c5f3090ce75" providerId="AD" clId="Web-{65DA953A-B756-4BCD-A0AA-0925A79C90B0}" dt="2021-06-03T17:04:47.500" v="3386" actId="20577"/>
        <pc:sldMkLst>
          <pc:docMk/>
          <pc:sldMk cId="3519754303" sldId="331"/>
        </pc:sldMkLst>
        <pc:spChg chg="mod">
          <ac:chgData name="McMurray, Shannon E." userId="S::smcmurra1115@slps.org::33920c11-ecf1-4fa5-b9ce-1c5f3090ce75" providerId="AD" clId="Web-{65DA953A-B756-4BCD-A0AA-0925A79C90B0}" dt="2021-06-03T17:04:47.500" v="3386" actId="20577"/>
          <ac:spMkLst>
            <pc:docMk/>
            <pc:sldMk cId="3519754303" sldId="331"/>
            <ac:spMk id="2" creationId="{453FEACD-8606-4959-89EF-42C30222F638}"/>
          </ac:spMkLst>
        </pc:spChg>
        <pc:picChg chg="add mod">
          <ac:chgData name="McMurray, Shannon E." userId="S::smcmurra1115@slps.org::33920c11-ecf1-4fa5-b9ce-1c5f3090ce75" providerId="AD" clId="Web-{65DA953A-B756-4BCD-A0AA-0925A79C90B0}" dt="2021-06-03T17:03:11.452" v="3357" actId="1076"/>
          <ac:picMkLst>
            <pc:docMk/>
            <pc:sldMk cId="3519754303" sldId="331"/>
            <ac:picMk id="4" creationId="{D8F9017F-A588-45C1-B67D-E7C5E7377576}"/>
          </ac:picMkLst>
        </pc:picChg>
      </pc:sldChg>
    </pc:docChg>
  </pc:docChgLst>
  <pc:docChgLst>
    <pc:chgData name="McMurray, Shannon E." userId="S::smcmurra1115@slps.org::33920c11-ecf1-4fa5-b9ce-1c5f3090ce75" providerId="AD" clId="Web-{4624B4CF-2A3F-41FC-9BE8-7DD42446DFE3}"/>
    <pc:docChg chg="modSld">
      <pc:chgData name="McMurray, Shannon E." userId="S::smcmurra1115@slps.org::33920c11-ecf1-4fa5-b9ce-1c5f3090ce75" providerId="AD" clId="Web-{4624B4CF-2A3F-41FC-9BE8-7DD42446DFE3}" dt="2021-06-11T18:39:39.169" v="3" actId="20577"/>
      <pc:docMkLst>
        <pc:docMk/>
      </pc:docMkLst>
      <pc:sldChg chg="modSp">
        <pc:chgData name="McMurray, Shannon E." userId="S::smcmurra1115@slps.org::33920c11-ecf1-4fa5-b9ce-1c5f3090ce75" providerId="AD" clId="Web-{4624B4CF-2A3F-41FC-9BE8-7DD42446DFE3}" dt="2021-06-11T18:39:35.716" v="2" actId="20577"/>
        <pc:sldMkLst>
          <pc:docMk/>
          <pc:sldMk cId="0" sldId="307"/>
        </pc:sldMkLst>
        <pc:spChg chg="mod">
          <ac:chgData name="McMurray, Shannon E." userId="S::smcmurra1115@slps.org::33920c11-ecf1-4fa5-b9ce-1c5f3090ce75" providerId="AD" clId="Web-{4624B4CF-2A3F-41FC-9BE8-7DD42446DFE3}" dt="2021-06-11T18:39:35.716" v="2" actId="20577"/>
          <ac:spMkLst>
            <pc:docMk/>
            <pc:sldMk cId="0" sldId="307"/>
            <ac:spMk id="855" creationId="{00000000-0000-0000-0000-000000000000}"/>
          </ac:spMkLst>
        </pc:spChg>
      </pc:sldChg>
      <pc:sldChg chg="modSp">
        <pc:chgData name="McMurray, Shannon E." userId="S::smcmurra1115@slps.org::33920c11-ecf1-4fa5-b9ce-1c5f3090ce75" providerId="AD" clId="Web-{4624B4CF-2A3F-41FC-9BE8-7DD42446DFE3}" dt="2021-06-11T18:39:12.512" v="0" actId="20577"/>
        <pc:sldMkLst>
          <pc:docMk/>
          <pc:sldMk cId="0" sldId="318"/>
        </pc:sldMkLst>
        <pc:spChg chg="mod">
          <ac:chgData name="McMurray, Shannon E." userId="S::smcmurra1115@slps.org::33920c11-ecf1-4fa5-b9ce-1c5f3090ce75" providerId="AD" clId="Web-{4624B4CF-2A3F-41FC-9BE8-7DD42446DFE3}" dt="2021-06-11T18:39:12.512" v="0" actId="20577"/>
          <ac:spMkLst>
            <pc:docMk/>
            <pc:sldMk cId="0" sldId="318"/>
            <ac:spMk id="938" creationId="{00000000-0000-0000-0000-000000000000}"/>
          </ac:spMkLst>
        </pc:spChg>
      </pc:sldChg>
      <pc:sldChg chg="modSp">
        <pc:chgData name="McMurray, Shannon E." userId="S::smcmurra1115@slps.org::33920c11-ecf1-4fa5-b9ce-1c5f3090ce75" providerId="AD" clId="Web-{4624B4CF-2A3F-41FC-9BE8-7DD42446DFE3}" dt="2021-06-11T18:39:39.169" v="3" actId="20577"/>
        <pc:sldMkLst>
          <pc:docMk/>
          <pc:sldMk cId="1736067533" sldId="329"/>
        </pc:sldMkLst>
        <pc:spChg chg="mod">
          <ac:chgData name="McMurray, Shannon E." userId="S::smcmurra1115@slps.org::33920c11-ecf1-4fa5-b9ce-1c5f3090ce75" providerId="AD" clId="Web-{4624B4CF-2A3F-41FC-9BE8-7DD42446DFE3}" dt="2021-06-11T18:39:39.169" v="3" actId="20577"/>
          <ac:spMkLst>
            <pc:docMk/>
            <pc:sldMk cId="1736067533" sldId="329"/>
            <ac:spMk id="855" creationId="{00000000-0000-0000-0000-000000000000}"/>
          </ac:spMkLst>
        </pc:spChg>
      </pc:sldChg>
    </pc:docChg>
  </pc:docChgLst>
  <pc:docChgLst>
    <pc:chgData name="McMurray, Shannon E." userId="S::smcmurra1115@slps.org::33920c11-ecf1-4fa5-b9ce-1c5f3090ce75" providerId="AD" clId="Web-{A29ED35C-2CF1-46D7-ABFB-9ED571A04B1D}"/>
    <pc:docChg chg="modSld">
      <pc:chgData name="McMurray, Shannon E." userId="S::smcmurra1115@slps.org::33920c11-ecf1-4fa5-b9ce-1c5f3090ce75" providerId="AD" clId="Web-{A29ED35C-2CF1-46D7-ABFB-9ED571A04B1D}" dt="2021-06-11T16:31:05.819" v="1"/>
      <pc:docMkLst>
        <pc:docMk/>
      </pc:docMkLst>
      <pc:sldChg chg="modNotes">
        <pc:chgData name="McMurray, Shannon E." userId="S::smcmurra1115@slps.org::33920c11-ecf1-4fa5-b9ce-1c5f3090ce75" providerId="AD" clId="Web-{A29ED35C-2CF1-46D7-ABFB-9ED571A04B1D}" dt="2021-06-11T16:31:05.819" v="1"/>
        <pc:sldMkLst>
          <pc:docMk/>
          <pc:sldMk cId="3890408357" sldId="327"/>
        </pc:sldMkLst>
      </pc:sldChg>
    </pc:docChg>
  </pc:docChgLst>
  <pc:docChgLst>
    <pc:chgData name="Strong, Jonathan S." userId="S::jstrong4736@slps.org::a64dd102-94b3-470b-a5fb-f2fe1f21a115" providerId="AD" clId="Web-{2B0FED0C-9959-46C6-B135-E498105563BB}"/>
    <pc:docChg chg="modSld">
      <pc:chgData name="Strong, Jonathan S." userId="S::jstrong4736@slps.org::a64dd102-94b3-470b-a5fb-f2fe1f21a115" providerId="AD" clId="Web-{2B0FED0C-9959-46C6-B135-E498105563BB}" dt="2020-06-10T15:55:08.539" v="34"/>
      <pc:docMkLst>
        <pc:docMk/>
      </pc:docMkLst>
      <pc:sldChg chg="modSp">
        <pc:chgData name="Strong, Jonathan S." userId="S::jstrong4736@slps.org::a64dd102-94b3-470b-a5fb-f2fe1f21a115" providerId="AD" clId="Web-{2B0FED0C-9959-46C6-B135-E498105563BB}" dt="2020-06-10T15:55:08.539" v="34"/>
        <pc:sldMkLst>
          <pc:docMk/>
          <pc:sldMk cId="0" sldId="295"/>
        </pc:sldMkLst>
        <pc:graphicFrameChg chg="mod modGraphic">
          <ac:chgData name="Strong, Jonathan S." userId="S::jstrong4736@slps.org::a64dd102-94b3-470b-a5fb-f2fe1f21a115" providerId="AD" clId="Web-{2B0FED0C-9959-46C6-B135-E498105563BB}" dt="2020-06-10T15:55:08.539" v="34"/>
          <ac:graphicFrameMkLst>
            <pc:docMk/>
            <pc:sldMk cId="0" sldId="295"/>
            <ac:graphicFrameMk id="762" creationId="{00000000-0000-0000-0000-000000000000}"/>
          </ac:graphicFrameMkLst>
        </pc:graphicFrameChg>
      </pc:sldChg>
    </pc:docChg>
  </pc:docChgLst>
  <pc:docChgLst>
    <pc:chgData name="Strong, Jonathan S." userId="S::jstrong4736@slps.org::a64dd102-94b3-470b-a5fb-f2fe1f21a115" providerId="AD" clId="Web-{FC11FAE7-6970-4A83-AA0C-6CC4985C2136}"/>
    <pc:docChg chg="modSld">
      <pc:chgData name="Strong, Jonathan S." userId="S::jstrong4736@slps.org::a64dd102-94b3-470b-a5fb-f2fe1f21a115" providerId="AD" clId="Web-{FC11FAE7-6970-4A83-AA0C-6CC4985C2136}" dt="2020-06-10T16:29:04.269" v="469"/>
      <pc:docMkLst>
        <pc:docMk/>
      </pc:docMkLst>
      <pc:sldChg chg="modSp">
        <pc:chgData name="Strong, Jonathan S." userId="S::jstrong4736@slps.org::a64dd102-94b3-470b-a5fb-f2fe1f21a115" providerId="AD" clId="Web-{FC11FAE7-6970-4A83-AA0C-6CC4985C2136}" dt="2020-06-10T15:57:10.447" v="11"/>
        <pc:sldMkLst>
          <pc:docMk/>
          <pc:sldMk cId="0" sldId="295"/>
        </pc:sldMkLst>
        <pc:graphicFrameChg chg="mod modGraphic">
          <ac:chgData name="Strong, Jonathan S." userId="S::jstrong4736@slps.org::a64dd102-94b3-470b-a5fb-f2fe1f21a115" providerId="AD" clId="Web-{FC11FAE7-6970-4A83-AA0C-6CC4985C2136}" dt="2020-06-10T15:57:10.447" v="11"/>
          <ac:graphicFrameMkLst>
            <pc:docMk/>
            <pc:sldMk cId="0" sldId="295"/>
            <ac:graphicFrameMk id="762" creationId="{00000000-0000-0000-0000-000000000000}"/>
          </ac:graphicFrameMkLst>
        </pc:graphicFrameChg>
      </pc:sldChg>
      <pc:sldChg chg="modSp">
        <pc:chgData name="Strong, Jonathan S." userId="S::jstrong4736@slps.org::a64dd102-94b3-470b-a5fb-f2fe1f21a115" providerId="AD" clId="Web-{FC11FAE7-6970-4A83-AA0C-6CC4985C2136}" dt="2020-06-10T16:03:52.134" v="265"/>
        <pc:sldMkLst>
          <pc:docMk/>
          <pc:sldMk cId="0" sldId="297"/>
        </pc:sldMkLst>
        <pc:graphicFrameChg chg="mod modGraphic">
          <ac:chgData name="Strong, Jonathan S." userId="S::jstrong4736@slps.org::a64dd102-94b3-470b-a5fb-f2fe1f21a115" providerId="AD" clId="Web-{FC11FAE7-6970-4A83-AA0C-6CC4985C2136}" dt="2020-06-10T16:03:52.134" v="265"/>
          <ac:graphicFrameMkLst>
            <pc:docMk/>
            <pc:sldMk cId="0" sldId="297"/>
            <ac:graphicFrameMk id="776" creationId="{00000000-0000-0000-0000-000000000000}"/>
          </ac:graphicFrameMkLst>
        </pc:graphicFrameChg>
      </pc:sldChg>
      <pc:sldChg chg="modSp">
        <pc:chgData name="Strong, Jonathan S." userId="S::jstrong4736@slps.org::a64dd102-94b3-470b-a5fb-f2fe1f21a115" providerId="AD" clId="Web-{FC11FAE7-6970-4A83-AA0C-6CC4985C2136}" dt="2020-06-10T16:07:18.954" v="286"/>
        <pc:sldMkLst>
          <pc:docMk/>
          <pc:sldMk cId="0" sldId="298"/>
        </pc:sldMkLst>
        <pc:graphicFrameChg chg="mod modGraphic">
          <ac:chgData name="Strong, Jonathan S." userId="S::jstrong4736@slps.org::a64dd102-94b3-470b-a5fb-f2fe1f21a115" providerId="AD" clId="Web-{FC11FAE7-6970-4A83-AA0C-6CC4985C2136}" dt="2020-06-10T16:07:18.954" v="286"/>
          <ac:graphicFrameMkLst>
            <pc:docMk/>
            <pc:sldMk cId="0" sldId="298"/>
            <ac:graphicFrameMk id="784" creationId="{00000000-0000-0000-0000-000000000000}"/>
          </ac:graphicFrameMkLst>
        </pc:graphicFrameChg>
      </pc:sldChg>
      <pc:sldChg chg="modSp">
        <pc:chgData name="Strong, Jonathan S." userId="S::jstrong4736@slps.org::a64dd102-94b3-470b-a5fb-f2fe1f21a115" providerId="AD" clId="Web-{FC11FAE7-6970-4A83-AA0C-6CC4985C2136}" dt="2020-06-10T16:08:19.300" v="338"/>
        <pc:sldMkLst>
          <pc:docMk/>
          <pc:sldMk cId="0" sldId="299"/>
        </pc:sldMkLst>
        <pc:graphicFrameChg chg="mod modGraphic">
          <ac:chgData name="Strong, Jonathan S." userId="S::jstrong4736@slps.org::a64dd102-94b3-470b-a5fb-f2fe1f21a115" providerId="AD" clId="Web-{FC11FAE7-6970-4A83-AA0C-6CC4985C2136}" dt="2020-06-10T16:08:19.300" v="338"/>
          <ac:graphicFrameMkLst>
            <pc:docMk/>
            <pc:sldMk cId="0" sldId="299"/>
            <ac:graphicFrameMk id="792" creationId="{00000000-0000-0000-0000-000000000000}"/>
          </ac:graphicFrameMkLst>
        </pc:graphicFrameChg>
      </pc:sldChg>
      <pc:sldChg chg="modSp">
        <pc:chgData name="Strong, Jonathan S." userId="S::jstrong4736@slps.org::a64dd102-94b3-470b-a5fb-f2fe1f21a115" providerId="AD" clId="Web-{FC11FAE7-6970-4A83-AA0C-6CC4985C2136}" dt="2020-06-10T16:14:16.845" v="394"/>
        <pc:sldMkLst>
          <pc:docMk/>
          <pc:sldMk cId="0" sldId="300"/>
        </pc:sldMkLst>
        <pc:graphicFrameChg chg="mod modGraphic">
          <ac:chgData name="Strong, Jonathan S." userId="S::jstrong4736@slps.org::a64dd102-94b3-470b-a5fb-f2fe1f21a115" providerId="AD" clId="Web-{FC11FAE7-6970-4A83-AA0C-6CC4985C2136}" dt="2020-06-10T16:14:16.845" v="394"/>
          <ac:graphicFrameMkLst>
            <pc:docMk/>
            <pc:sldMk cId="0" sldId="300"/>
            <ac:graphicFrameMk id="800" creationId="{00000000-0000-0000-0000-000000000000}"/>
          </ac:graphicFrameMkLst>
        </pc:graphicFrameChg>
      </pc:sldChg>
      <pc:sldChg chg="modSp">
        <pc:chgData name="Strong, Jonathan S." userId="S::jstrong4736@slps.org::a64dd102-94b3-470b-a5fb-f2fe1f21a115" providerId="AD" clId="Web-{FC11FAE7-6970-4A83-AA0C-6CC4985C2136}" dt="2020-06-10T16:15:49.224" v="466"/>
        <pc:sldMkLst>
          <pc:docMk/>
          <pc:sldMk cId="0" sldId="301"/>
        </pc:sldMkLst>
        <pc:graphicFrameChg chg="mod modGraphic">
          <ac:chgData name="Strong, Jonathan S." userId="S::jstrong4736@slps.org::a64dd102-94b3-470b-a5fb-f2fe1f21a115" providerId="AD" clId="Web-{FC11FAE7-6970-4A83-AA0C-6CC4985C2136}" dt="2020-06-10T16:15:49.224" v="466"/>
          <ac:graphicFrameMkLst>
            <pc:docMk/>
            <pc:sldMk cId="0" sldId="301"/>
            <ac:graphicFrameMk id="807" creationId="{00000000-0000-0000-0000-000000000000}"/>
          </ac:graphicFrameMkLst>
        </pc:graphicFrameChg>
      </pc:sldChg>
      <pc:sldChg chg="modSp">
        <pc:chgData name="Strong, Jonathan S." userId="S::jstrong4736@slps.org::a64dd102-94b3-470b-a5fb-f2fe1f21a115" providerId="AD" clId="Web-{FC11FAE7-6970-4A83-AA0C-6CC4985C2136}" dt="2020-06-10T16:22:22.692" v="468"/>
        <pc:sldMkLst>
          <pc:docMk/>
          <pc:sldMk cId="0" sldId="304"/>
        </pc:sldMkLst>
        <pc:graphicFrameChg chg="mod modGraphic">
          <ac:chgData name="Strong, Jonathan S." userId="S::jstrong4736@slps.org::a64dd102-94b3-470b-a5fb-f2fe1f21a115" providerId="AD" clId="Web-{FC11FAE7-6970-4A83-AA0C-6CC4985C2136}" dt="2020-06-10T16:22:22.692" v="468"/>
          <ac:graphicFrameMkLst>
            <pc:docMk/>
            <pc:sldMk cId="0" sldId="304"/>
            <ac:graphicFrameMk id="832" creationId="{00000000-0000-0000-0000-000000000000}"/>
          </ac:graphicFrameMkLst>
        </pc:graphicFrameChg>
      </pc:sldChg>
      <pc:sldChg chg="modSp">
        <pc:chgData name="Strong, Jonathan S." userId="S::jstrong4736@slps.org::a64dd102-94b3-470b-a5fb-f2fe1f21a115" providerId="AD" clId="Web-{FC11FAE7-6970-4A83-AA0C-6CC4985C2136}" dt="2020-06-10T16:29:04.269" v="469"/>
        <pc:sldMkLst>
          <pc:docMk/>
          <pc:sldMk cId="0" sldId="307"/>
        </pc:sldMkLst>
        <pc:graphicFrameChg chg="modGraphic">
          <ac:chgData name="Strong, Jonathan S." userId="S::jstrong4736@slps.org::a64dd102-94b3-470b-a5fb-f2fe1f21a115" providerId="AD" clId="Web-{FC11FAE7-6970-4A83-AA0C-6CC4985C2136}" dt="2020-06-10T16:29:04.269" v="469"/>
          <ac:graphicFrameMkLst>
            <pc:docMk/>
            <pc:sldMk cId="0" sldId="307"/>
            <ac:graphicFrameMk id="856" creationId="{00000000-0000-0000-0000-000000000000}"/>
          </ac:graphicFrameMkLst>
        </pc:graphicFrameChg>
      </pc:sldChg>
    </pc:docChg>
  </pc:docChgLst>
  <pc:docChgLst>
    <pc:chgData name="Strong, Jonathan S." userId="S::jstrong4736@slps.org::a64dd102-94b3-470b-a5fb-f2fe1f21a115" providerId="AD" clId="Web-{CB400183-F393-C7E2-7B74-36B37748399F}"/>
    <pc:docChg chg="modSld">
      <pc:chgData name="Strong, Jonathan S." userId="S::jstrong4736@slps.org::a64dd102-94b3-470b-a5fb-f2fe1f21a115" providerId="AD" clId="Web-{CB400183-F393-C7E2-7B74-36B37748399F}" dt="2020-06-19T13:44:56.067" v="4" actId="20577"/>
      <pc:docMkLst>
        <pc:docMk/>
      </pc:docMkLst>
      <pc:sldChg chg="modSp">
        <pc:chgData name="Strong, Jonathan S." userId="S::jstrong4736@slps.org::a64dd102-94b3-470b-a5fb-f2fe1f21a115" providerId="AD" clId="Web-{CB400183-F393-C7E2-7B74-36B37748399F}" dt="2020-06-19T13:44:56.067" v="4" actId="20577"/>
        <pc:sldMkLst>
          <pc:docMk/>
          <pc:sldMk cId="0" sldId="256"/>
        </pc:sldMkLst>
        <pc:spChg chg="mod">
          <ac:chgData name="Strong, Jonathan S." userId="S::jstrong4736@slps.org::a64dd102-94b3-470b-a5fb-f2fe1f21a115" providerId="AD" clId="Web-{CB400183-F393-C7E2-7B74-36B37748399F}" dt="2020-06-19T13:44:56.067" v="4" actId="20577"/>
          <ac:spMkLst>
            <pc:docMk/>
            <pc:sldMk cId="0" sldId="256"/>
            <ac:spMk id="279" creationId="{00000000-0000-0000-0000-000000000000}"/>
          </ac:spMkLst>
        </pc:spChg>
      </pc:sldChg>
    </pc:docChg>
  </pc:docChgLst>
  <pc:docChgLst>
    <pc:chgData name="Strong, Jonathan S." userId="S::jstrong4736@slps.org::a64dd102-94b3-470b-a5fb-f2fe1f21a115" providerId="AD" clId="Web-{18E6276C-C5FB-49AB-87E9-1B0A557FBE5C}"/>
    <pc:docChg chg="addSld delSld modSld">
      <pc:chgData name="Strong, Jonathan S." userId="S::jstrong4736@slps.org::a64dd102-94b3-470b-a5fb-f2fe1f21a115" providerId="AD" clId="Web-{18E6276C-C5FB-49AB-87E9-1B0A557FBE5C}" dt="2020-06-11T16:16:37.043" v="559" actId="20577"/>
      <pc:docMkLst>
        <pc:docMk/>
      </pc:docMkLst>
      <pc:sldChg chg="modSp">
        <pc:chgData name="Strong, Jonathan S." userId="S::jstrong4736@slps.org::a64dd102-94b3-470b-a5fb-f2fe1f21a115" providerId="AD" clId="Web-{18E6276C-C5FB-49AB-87E9-1B0A557FBE5C}" dt="2020-06-11T15:37:37.499" v="183"/>
        <pc:sldMkLst>
          <pc:docMk/>
          <pc:sldMk cId="0" sldId="275"/>
        </pc:sldMkLst>
        <pc:graphicFrameChg chg="mod modGraphic">
          <ac:chgData name="Strong, Jonathan S." userId="S::jstrong4736@slps.org::a64dd102-94b3-470b-a5fb-f2fe1f21a115" providerId="AD" clId="Web-{18E6276C-C5FB-49AB-87E9-1B0A557FBE5C}" dt="2020-06-11T15:37:37.499" v="183"/>
          <ac:graphicFrameMkLst>
            <pc:docMk/>
            <pc:sldMk cId="0" sldId="275"/>
            <ac:graphicFrameMk id="466" creationId="{00000000-0000-0000-0000-000000000000}"/>
          </ac:graphicFrameMkLst>
        </pc:graphicFrameChg>
      </pc:sldChg>
      <pc:sldChg chg="addSp delSp del">
        <pc:chgData name="Strong, Jonathan S." userId="S::jstrong4736@slps.org::a64dd102-94b3-470b-a5fb-f2fe1f21a115" providerId="AD" clId="Web-{18E6276C-C5FB-49AB-87E9-1B0A557FBE5C}" dt="2020-06-11T15:52:04.608" v="505"/>
        <pc:sldMkLst>
          <pc:docMk/>
          <pc:sldMk cId="1476031047" sldId="324"/>
        </pc:sldMkLst>
        <pc:spChg chg="add del">
          <ac:chgData name="Strong, Jonathan S." userId="S::jstrong4736@slps.org::a64dd102-94b3-470b-a5fb-f2fe1f21a115" providerId="AD" clId="Web-{18E6276C-C5FB-49AB-87E9-1B0A557FBE5C}" dt="2020-06-11T15:42:07.280" v="187"/>
          <ac:spMkLst>
            <pc:docMk/>
            <pc:sldMk cId="1476031047" sldId="324"/>
            <ac:spMk id="5" creationId="{067C455A-8684-4446-9E11-53EE35FDA3CC}"/>
          </ac:spMkLst>
        </pc:spChg>
        <pc:spChg chg="add del">
          <ac:chgData name="Strong, Jonathan S." userId="S::jstrong4736@slps.org::a64dd102-94b3-470b-a5fb-f2fe1f21a115" providerId="AD" clId="Web-{18E6276C-C5FB-49AB-87E9-1B0A557FBE5C}" dt="2020-06-11T15:42:06.608" v="186"/>
          <ac:spMkLst>
            <pc:docMk/>
            <pc:sldMk cId="1476031047" sldId="324"/>
            <ac:spMk id="7" creationId="{EAAED4AE-4A14-4ED3-A9D7-B74335845D08}"/>
          </ac:spMkLst>
        </pc:spChg>
      </pc:sldChg>
      <pc:sldChg chg="add del replId">
        <pc:chgData name="Strong, Jonathan S." userId="S::jstrong4736@slps.org::a64dd102-94b3-470b-a5fb-f2fe1f21a115" providerId="AD" clId="Web-{18E6276C-C5FB-49AB-87E9-1B0A557FBE5C}" dt="2020-06-11T15:42:36.608" v="189"/>
        <pc:sldMkLst>
          <pc:docMk/>
          <pc:sldMk cId="1928942783" sldId="325"/>
        </pc:sldMkLst>
      </pc:sldChg>
      <pc:sldChg chg="delSp modSp add replId">
        <pc:chgData name="Strong, Jonathan S." userId="S::jstrong4736@slps.org::a64dd102-94b3-470b-a5fb-f2fe1f21a115" providerId="AD" clId="Web-{18E6276C-C5FB-49AB-87E9-1B0A557FBE5C}" dt="2020-06-11T15:51:55.670" v="504" actId="20577"/>
        <pc:sldMkLst>
          <pc:docMk/>
          <pc:sldMk cId="4278164632" sldId="325"/>
        </pc:sldMkLst>
        <pc:spChg chg="mod">
          <ac:chgData name="Strong, Jonathan S." userId="S::jstrong4736@slps.org::a64dd102-94b3-470b-a5fb-f2fe1f21a115" providerId="AD" clId="Web-{18E6276C-C5FB-49AB-87E9-1B0A557FBE5C}" dt="2020-06-11T15:43:37.873" v="210" actId="20577"/>
          <ac:spMkLst>
            <pc:docMk/>
            <pc:sldMk cId="4278164632" sldId="325"/>
            <ac:spMk id="715" creationId="{00000000-0000-0000-0000-000000000000}"/>
          </ac:spMkLst>
        </pc:spChg>
        <pc:spChg chg="del">
          <ac:chgData name="Strong, Jonathan S." userId="S::jstrong4736@slps.org::a64dd102-94b3-470b-a5fb-f2fe1f21a115" providerId="AD" clId="Web-{18E6276C-C5FB-49AB-87E9-1B0A557FBE5C}" dt="2020-06-11T15:43:41.577" v="211"/>
          <ac:spMkLst>
            <pc:docMk/>
            <pc:sldMk cId="4278164632" sldId="325"/>
            <ac:spMk id="716" creationId="{00000000-0000-0000-0000-000000000000}"/>
          </ac:spMkLst>
        </pc:spChg>
        <pc:spChg chg="mod">
          <ac:chgData name="Strong, Jonathan S." userId="S::jstrong4736@slps.org::a64dd102-94b3-470b-a5fb-f2fe1f21a115" providerId="AD" clId="Web-{18E6276C-C5FB-49AB-87E9-1B0A557FBE5C}" dt="2020-06-11T15:50:43.420" v="414" actId="20577"/>
          <ac:spMkLst>
            <pc:docMk/>
            <pc:sldMk cId="4278164632" sldId="325"/>
            <ac:spMk id="717" creationId="{00000000-0000-0000-0000-000000000000}"/>
          </ac:spMkLst>
        </pc:spChg>
        <pc:spChg chg="del mod">
          <ac:chgData name="Strong, Jonathan S." userId="S::jstrong4736@slps.org::a64dd102-94b3-470b-a5fb-f2fe1f21a115" providerId="AD" clId="Web-{18E6276C-C5FB-49AB-87E9-1B0A557FBE5C}" dt="2020-06-11T15:42:51.998" v="193"/>
          <ac:spMkLst>
            <pc:docMk/>
            <pc:sldMk cId="4278164632" sldId="325"/>
            <ac:spMk id="718" creationId="{00000000-0000-0000-0000-000000000000}"/>
          </ac:spMkLst>
        </pc:spChg>
        <pc:spChg chg="del mod">
          <ac:chgData name="Strong, Jonathan S." userId="S::jstrong4736@slps.org::a64dd102-94b3-470b-a5fb-f2fe1f21a115" providerId="AD" clId="Web-{18E6276C-C5FB-49AB-87E9-1B0A557FBE5C}" dt="2020-06-11T15:43:05.842" v="200"/>
          <ac:spMkLst>
            <pc:docMk/>
            <pc:sldMk cId="4278164632" sldId="325"/>
            <ac:spMk id="719" creationId="{00000000-0000-0000-0000-000000000000}"/>
          </ac:spMkLst>
        </pc:spChg>
        <pc:spChg chg="mod">
          <ac:chgData name="Strong, Jonathan S." userId="S::jstrong4736@slps.org::a64dd102-94b3-470b-a5fb-f2fe1f21a115" providerId="AD" clId="Web-{18E6276C-C5FB-49AB-87E9-1B0A557FBE5C}" dt="2020-06-11T15:51:55.670" v="504" actId="20577"/>
          <ac:spMkLst>
            <pc:docMk/>
            <pc:sldMk cId="4278164632" sldId="325"/>
            <ac:spMk id="720" creationId="{00000000-0000-0000-0000-000000000000}"/>
          </ac:spMkLst>
        </pc:spChg>
        <pc:spChg chg="del mod">
          <ac:chgData name="Strong, Jonathan S." userId="S::jstrong4736@slps.org::a64dd102-94b3-470b-a5fb-f2fe1f21a115" providerId="AD" clId="Web-{18E6276C-C5FB-49AB-87E9-1B0A557FBE5C}" dt="2020-06-11T15:43:13.327" v="204"/>
          <ac:spMkLst>
            <pc:docMk/>
            <pc:sldMk cId="4278164632" sldId="325"/>
            <ac:spMk id="721" creationId="{00000000-0000-0000-0000-000000000000}"/>
          </ac:spMkLst>
        </pc:spChg>
        <pc:spChg chg="del mod">
          <ac:chgData name="Strong, Jonathan S." userId="S::jstrong4736@slps.org::a64dd102-94b3-470b-a5fb-f2fe1f21a115" providerId="AD" clId="Web-{18E6276C-C5FB-49AB-87E9-1B0A557FBE5C}" dt="2020-06-11T15:43:15.748" v="205"/>
          <ac:spMkLst>
            <pc:docMk/>
            <pc:sldMk cId="4278164632" sldId="325"/>
            <ac:spMk id="722" creationId="{00000000-0000-0000-0000-000000000000}"/>
          </ac:spMkLst>
        </pc:spChg>
        <pc:spChg chg="del mod">
          <ac:chgData name="Strong, Jonathan S." userId="S::jstrong4736@slps.org::a64dd102-94b3-470b-a5fb-f2fe1f21a115" providerId="AD" clId="Web-{18E6276C-C5FB-49AB-87E9-1B0A557FBE5C}" dt="2020-06-11T15:43:03.967" v="199"/>
          <ac:spMkLst>
            <pc:docMk/>
            <pc:sldMk cId="4278164632" sldId="325"/>
            <ac:spMk id="724" creationId="{00000000-0000-0000-0000-000000000000}"/>
          </ac:spMkLst>
        </pc:spChg>
      </pc:sldChg>
      <pc:sldChg chg="addSp modSp new">
        <pc:chgData name="Strong, Jonathan S." userId="S::jstrong4736@slps.org::a64dd102-94b3-470b-a5fb-f2fe1f21a115" providerId="AD" clId="Web-{18E6276C-C5FB-49AB-87E9-1B0A557FBE5C}" dt="2020-06-11T16:16:29.653" v="556" actId="20577"/>
        <pc:sldMkLst>
          <pc:docMk/>
          <pc:sldMk cId="2054866156" sldId="326"/>
        </pc:sldMkLst>
        <pc:spChg chg="mod">
          <ac:chgData name="Strong, Jonathan S." userId="S::jstrong4736@slps.org::a64dd102-94b3-470b-a5fb-f2fe1f21a115" providerId="AD" clId="Web-{18E6276C-C5FB-49AB-87E9-1B0A557FBE5C}" dt="2020-06-11T16:16:29.653" v="556" actId="20577"/>
          <ac:spMkLst>
            <pc:docMk/>
            <pc:sldMk cId="2054866156" sldId="326"/>
            <ac:spMk id="2" creationId="{69B42709-E278-483B-BA48-A36AA4E1201B}"/>
          </ac:spMkLst>
        </pc:spChg>
        <pc:picChg chg="add mod">
          <ac:chgData name="Strong, Jonathan S." userId="S::jstrong4736@slps.org::a64dd102-94b3-470b-a5fb-f2fe1f21a115" providerId="AD" clId="Web-{18E6276C-C5FB-49AB-87E9-1B0A557FBE5C}" dt="2020-06-11T16:12:47.575" v="511" actId="14100"/>
          <ac:picMkLst>
            <pc:docMk/>
            <pc:sldMk cId="2054866156" sldId="326"/>
            <ac:picMk id="4" creationId="{D04D0AF9-31BC-44F5-88F6-992597283BA9}"/>
          </ac:picMkLst>
        </pc:picChg>
      </pc:sldChg>
      <pc:sldChg chg="new del">
        <pc:chgData name="Strong, Jonathan S." userId="S::jstrong4736@slps.org::a64dd102-94b3-470b-a5fb-f2fe1f21a115" providerId="AD" clId="Web-{18E6276C-C5FB-49AB-87E9-1B0A557FBE5C}" dt="2020-06-11T16:11:04.075" v="507"/>
        <pc:sldMkLst>
          <pc:docMk/>
          <pc:sldMk cId="3709554618" sldId="326"/>
        </pc:sldMkLst>
      </pc:sldChg>
      <pc:sldChg chg="addSp modSp new">
        <pc:chgData name="Strong, Jonathan S." userId="S::jstrong4736@slps.org::a64dd102-94b3-470b-a5fb-f2fe1f21a115" providerId="AD" clId="Web-{18E6276C-C5FB-49AB-87E9-1B0A557FBE5C}" dt="2020-06-11T16:16:37.043" v="559" actId="20577"/>
        <pc:sldMkLst>
          <pc:docMk/>
          <pc:sldMk cId="3890408357" sldId="327"/>
        </pc:sldMkLst>
        <pc:spChg chg="mod">
          <ac:chgData name="Strong, Jonathan S." userId="S::jstrong4736@slps.org::a64dd102-94b3-470b-a5fb-f2fe1f21a115" providerId="AD" clId="Web-{18E6276C-C5FB-49AB-87E9-1B0A557FBE5C}" dt="2020-06-11T16:16:37.043" v="559" actId="20577"/>
          <ac:spMkLst>
            <pc:docMk/>
            <pc:sldMk cId="3890408357" sldId="327"/>
            <ac:spMk id="2" creationId="{68A202A1-87B8-49A0-9562-65A1FE927567}"/>
          </ac:spMkLst>
        </pc:spChg>
        <pc:picChg chg="add mod">
          <ac:chgData name="Strong, Jonathan S." userId="S::jstrong4736@slps.org::a64dd102-94b3-470b-a5fb-f2fe1f21a115" providerId="AD" clId="Web-{18E6276C-C5FB-49AB-87E9-1B0A557FBE5C}" dt="2020-06-11T16:15:13.090" v="524" actId="14100"/>
          <ac:picMkLst>
            <pc:docMk/>
            <pc:sldMk cId="3890408357" sldId="327"/>
            <ac:picMk id="4" creationId="{E56E2D38-C143-4E97-A33B-8E7305E063A1}"/>
          </ac:picMkLst>
        </pc:picChg>
      </pc:sldChg>
      <pc:sldChg chg="addSp delSp modSp new">
        <pc:chgData name="Strong, Jonathan S." userId="S::jstrong4736@slps.org::a64dd102-94b3-470b-a5fb-f2fe1f21a115" providerId="AD" clId="Web-{18E6276C-C5FB-49AB-87E9-1B0A557FBE5C}" dt="2020-06-11T16:16:34.340" v="558" actId="20577"/>
        <pc:sldMkLst>
          <pc:docMk/>
          <pc:sldMk cId="3040245318" sldId="328"/>
        </pc:sldMkLst>
        <pc:spChg chg="mod">
          <ac:chgData name="Strong, Jonathan S." userId="S::jstrong4736@slps.org::a64dd102-94b3-470b-a5fb-f2fe1f21a115" providerId="AD" clId="Web-{18E6276C-C5FB-49AB-87E9-1B0A557FBE5C}" dt="2020-06-11T16:16:34.340" v="558" actId="20577"/>
          <ac:spMkLst>
            <pc:docMk/>
            <pc:sldMk cId="3040245318" sldId="328"/>
            <ac:spMk id="2" creationId="{2D48F2B4-4564-4B61-9FA5-21DCBC9BDDEF}"/>
          </ac:spMkLst>
        </pc:spChg>
        <pc:picChg chg="add del mod">
          <ac:chgData name="Strong, Jonathan S." userId="S::jstrong4736@slps.org::a64dd102-94b3-470b-a5fb-f2fe1f21a115" providerId="AD" clId="Web-{18E6276C-C5FB-49AB-87E9-1B0A557FBE5C}" dt="2020-06-11T16:14:04.856" v="516"/>
          <ac:picMkLst>
            <pc:docMk/>
            <pc:sldMk cId="3040245318" sldId="328"/>
            <ac:picMk id="4" creationId="{9DEB9BED-8593-48F7-ADCE-02C7AEA26651}"/>
          </ac:picMkLst>
        </pc:picChg>
        <pc:picChg chg="add mod">
          <ac:chgData name="Strong, Jonathan S." userId="S::jstrong4736@slps.org::a64dd102-94b3-470b-a5fb-f2fe1f21a115" providerId="AD" clId="Web-{18E6276C-C5FB-49AB-87E9-1B0A557FBE5C}" dt="2020-06-11T16:14:56.434" v="521" actId="1076"/>
          <ac:picMkLst>
            <pc:docMk/>
            <pc:sldMk cId="3040245318" sldId="328"/>
            <ac:picMk id="5" creationId="{B94FC762-3E4C-4503-ACC0-C18AF7392B02}"/>
          </ac:picMkLst>
        </pc:picChg>
      </pc:sldChg>
    </pc:docChg>
  </pc:docChgLst>
  <pc:docChgLst>
    <pc:chgData name="McMurray, Shannon E." userId="S::smcmurra1115@slps.org::33920c11-ecf1-4fa5-b9ce-1c5f3090ce75" providerId="AD" clId="Web-{60F50F73-084A-4F02-B94D-0C3876F92522}"/>
    <pc:docChg chg="modSld">
      <pc:chgData name="McMurray, Shannon E." userId="S::smcmurra1115@slps.org::33920c11-ecf1-4fa5-b9ce-1c5f3090ce75" providerId="AD" clId="Web-{60F50F73-084A-4F02-B94D-0C3876F92522}" dt="2021-06-11T18:35:24.746" v="37"/>
      <pc:docMkLst>
        <pc:docMk/>
      </pc:docMkLst>
      <pc:sldChg chg="delSp modSp">
        <pc:chgData name="McMurray, Shannon E." userId="S::smcmurra1115@slps.org::33920c11-ecf1-4fa5-b9ce-1c5f3090ce75" providerId="AD" clId="Web-{60F50F73-084A-4F02-B94D-0C3876F92522}" dt="2021-06-11T18:20:05.386" v="1"/>
        <pc:sldMkLst>
          <pc:docMk/>
          <pc:sldMk cId="0" sldId="288"/>
        </pc:sldMkLst>
        <pc:spChg chg="del mod">
          <ac:chgData name="McMurray, Shannon E." userId="S::smcmurra1115@slps.org::33920c11-ecf1-4fa5-b9ce-1c5f3090ce75" providerId="AD" clId="Web-{60F50F73-084A-4F02-B94D-0C3876F92522}" dt="2021-06-11T18:20:05.386" v="1"/>
          <ac:spMkLst>
            <pc:docMk/>
            <pc:sldMk cId="0" sldId="288"/>
            <ac:spMk id="630" creationId="{00000000-0000-0000-0000-000000000000}"/>
          </ac:spMkLst>
        </pc:spChg>
      </pc:sldChg>
      <pc:sldChg chg="delSp">
        <pc:chgData name="McMurray, Shannon E." userId="S::smcmurra1115@slps.org::33920c11-ecf1-4fa5-b9ce-1c5f3090ce75" providerId="AD" clId="Web-{60F50F73-084A-4F02-B94D-0C3876F92522}" dt="2021-06-11T18:20:13.277" v="2"/>
        <pc:sldMkLst>
          <pc:docMk/>
          <pc:sldMk cId="0" sldId="289"/>
        </pc:sldMkLst>
        <pc:spChg chg="del">
          <ac:chgData name="McMurray, Shannon E." userId="S::smcmurra1115@slps.org::33920c11-ecf1-4fa5-b9ce-1c5f3090ce75" providerId="AD" clId="Web-{60F50F73-084A-4F02-B94D-0C3876F92522}" dt="2021-06-11T18:20:13.277" v="2"/>
          <ac:spMkLst>
            <pc:docMk/>
            <pc:sldMk cId="0" sldId="289"/>
            <ac:spMk id="653" creationId="{00000000-0000-0000-0000-000000000000}"/>
          </ac:spMkLst>
        </pc:spChg>
      </pc:sldChg>
      <pc:sldChg chg="delSp modSp">
        <pc:chgData name="McMurray, Shannon E." userId="S::smcmurra1115@slps.org::33920c11-ecf1-4fa5-b9ce-1c5f3090ce75" providerId="AD" clId="Web-{60F50F73-084A-4F02-B94D-0C3876F92522}" dt="2021-06-11T18:20:27.027" v="4"/>
        <pc:sldMkLst>
          <pc:docMk/>
          <pc:sldMk cId="0" sldId="297"/>
        </pc:sldMkLst>
        <pc:spChg chg="del mod">
          <ac:chgData name="McMurray, Shannon E." userId="S::smcmurra1115@slps.org::33920c11-ecf1-4fa5-b9ce-1c5f3090ce75" providerId="AD" clId="Web-{60F50F73-084A-4F02-B94D-0C3876F92522}" dt="2021-06-11T18:20:27.027" v="4"/>
          <ac:spMkLst>
            <pc:docMk/>
            <pc:sldMk cId="0" sldId="297"/>
            <ac:spMk id="777" creationId="{00000000-0000-0000-0000-000000000000}"/>
          </ac:spMkLst>
        </pc:spChg>
      </pc:sldChg>
      <pc:sldChg chg="delSp">
        <pc:chgData name="McMurray, Shannon E." userId="S::smcmurra1115@slps.org::33920c11-ecf1-4fa5-b9ce-1c5f3090ce75" providerId="AD" clId="Web-{60F50F73-084A-4F02-B94D-0C3876F92522}" dt="2021-06-11T18:20:41.074" v="5"/>
        <pc:sldMkLst>
          <pc:docMk/>
          <pc:sldMk cId="0" sldId="298"/>
        </pc:sldMkLst>
        <pc:spChg chg="del">
          <ac:chgData name="McMurray, Shannon E." userId="S::smcmurra1115@slps.org::33920c11-ecf1-4fa5-b9ce-1c5f3090ce75" providerId="AD" clId="Web-{60F50F73-084A-4F02-B94D-0C3876F92522}" dt="2021-06-11T18:20:41.074" v="5"/>
          <ac:spMkLst>
            <pc:docMk/>
            <pc:sldMk cId="0" sldId="298"/>
            <ac:spMk id="785" creationId="{00000000-0000-0000-0000-000000000000}"/>
          </ac:spMkLst>
        </pc:spChg>
      </pc:sldChg>
      <pc:sldChg chg="delSp">
        <pc:chgData name="McMurray, Shannon E." userId="S::smcmurra1115@slps.org::33920c11-ecf1-4fa5-b9ce-1c5f3090ce75" providerId="AD" clId="Web-{60F50F73-084A-4F02-B94D-0C3876F92522}" dt="2021-06-11T18:20:44.980" v="6"/>
        <pc:sldMkLst>
          <pc:docMk/>
          <pc:sldMk cId="0" sldId="299"/>
        </pc:sldMkLst>
        <pc:spChg chg="del">
          <ac:chgData name="McMurray, Shannon E." userId="S::smcmurra1115@slps.org::33920c11-ecf1-4fa5-b9ce-1c5f3090ce75" providerId="AD" clId="Web-{60F50F73-084A-4F02-B94D-0C3876F92522}" dt="2021-06-11T18:20:44.980" v="6"/>
          <ac:spMkLst>
            <pc:docMk/>
            <pc:sldMk cId="0" sldId="299"/>
            <ac:spMk id="793" creationId="{00000000-0000-0000-0000-000000000000}"/>
          </ac:spMkLst>
        </pc:spChg>
      </pc:sldChg>
      <pc:sldChg chg="delSp">
        <pc:chgData name="McMurray, Shannon E." userId="S::smcmurra1115@slps.org::33920c11-ecf1-4fa5-b9ce-1c5f3090ce75" providerId="AD" clId="Web-{60F50F73-084A-4F02-B94D-0C3876F92522}" dt="2021-06-11T18:20:48.308" v="7"/>
        <pc:sldMkLst>
          <pc:docMk/>
          <pc:sldMk cId="0" sldId="300"/>
        </pc:sldMkLst>
        <pc:spChg chg="del">
          <ac:chgData name="McMurray, Shannon E." userId="S::smcmurra1115@slps.org::33920c11-ecf1-4fa5-b9ce-1c5f3090ce75" providerId="AD" clId="Web-{60F50F73-084A-4F02-B94D-0C3876F92522}" dt="2021-06-11T18:20:48.308" v="7"/>
          <ac:spMkLst>
            <pc:docMk/>
            <pc:sldMk cId="0" sldId="300"/>
            <ac:spMk id="801" creationId="{00000000-0000-0000-0000-000000000000}"/>
          </ac:spMkLst>
        </pc:spChg>
      </pc:sldChg>
      <pc:sldChg chg="delSp">
        <pc:chgData name="McMurray, Shannon E." userId="S::smcmurra1115@slps.org::33920c11-ecf1-4fa5-b9ce-1c5f3090ce75" providerId="AD" clId="Web-{60F50F73-084A-4F02-B94D-0C3876F92522}" dt="2021-06-11T18:20:51.480" v="8"/>
        <pc:sldMkLst>
          <pc:docMk/>
          <pc:sldMk cId="0" sldId="301"/>
        </pc:sldMkLst>
        <pc:spChg chg="del">
          <ac:chgData name="McMurray, Shannon E." userId="S::smcmurra1115@slps.org::33920c11-ecf1-4fa5-b9ce-1c5f3090ce75" providerId="AD" clId="Web-{60F50F73-084A-4F02-B94D-0C3876F92522}" dt="2021-06-11T18:20:51.480" v="8"/>
          <ac:spMkLst>
            <pc:docMk/>
            <pc:sldMk cId="0" sldId="301"/>
            <ac:spMk id="809" creationId="{00000000-0000-0000-0000-000000000000}"/>
          </ac:spMkLst>
        </pc:spChg>
      </pc:sldChg>
      <pc:sldChg chg="delSp">
        <pc:chgData name="McMurray, Shannon E." userId="S::smcmurra1115@slps.org::33920c11-ecf1-4fa5-b9ce-1c5f3090ce75" providerId="AD" clId="Web-{60F50F73-084A-4F02-B94D-0C3876F92522}" dt="2021-06-11T18:20:54.199" v="9"/>
        <pc:sldMkLst>
          <pc:docMk/>
          <pc:sldMk cId="0" sldId="302"/>
        </pc:sldMkLst>
        <pc:spChg chg="del">
          <ac:chgData name="McMurray, Shannon E." userId="S::smcmurra1115@slps.org::33920c11-ecf1-4fa5-b9ce-1c5f3090ce75" providerId="AD" clId="Web-{60F50F73-084A-4F02-B94D-0C3876F92522}" dt="2021-06-11T18:20:54.199" v="9"/>
          <ac:spMkLst>
            <pc:docMk/>
            <pc:sldMk cId="0" sldId="302"/>
            <ac:spMk id="817" creationId="{00000000-0000-0000-0000-000000000000}"/>
          </ac:spMkLst>
        </pc:spChg>
      </pc:sldChg>
      <pc:sldChg chg="delSp">
        <pc:chgData name="McMurray, Shannon E." userId="S::smcmurra1115@slps.org::33920c11-ecf1-4fa5-b9ce-1c5f3090ce75" providerId="AD" clId="Web-{60F50F73-084A-4F02-B94D-0C3876F92522}" dt="2021-06-11T18:20:58.355" v="10"/>
        <pc:sldMkLst>
          <pc:docMk/>
          <pc:sldMk cId="0" sldId="303"/>
        </pc:sldMkLst>
        <pc:spChg chg="del">
          <ac:chgData name="McMurray, Shannon E." userId="S::smcmurra1115@slps.org::33920c11-ecf1-4fa5-b9ce-1c5f3090ce75" providerId="AD" clId="Web-{60F50F73-084A-4F02-B94D-0C3876F92522}" dt="2021-06-11T18:20:58.355" v="10"/>
          <ac:spMkLst>
            <pc:docMk/>
            <pc:sldMk cId="0" sldId="303"/>
            <ac:spMk id="825" creationId="{00000000-0000-0000-0000-000000000000}"/>
          </ac:spMkLst>
        </pc:spChg>
      </pc:sldChg>
      <pc:sldChg chg="delSp">
        <pc:chgData name="McMurray, Shannon E." userId="S::smcmurra1115@slps.org::33920c11-ecf1-4fa5-b9ce-1c5f3090ce75" providerId="AD" clId="Web-{60F50F73-084A-4F02-B94D-0C3876F92522}" dt="2021-06-11T18:21:00.918" v="11"/>
        <pc:sldMkLst>
          <pc:docMk/>
          <pc:sldMk cId="0" sldId="304"/>
        </pc:sldMkLst>
        <pc:spChg chg="del">
          <ac:chgData name="McMurray, Shannon E." userId="S::smcmurra1115@slps.org::33920c11-ecf1-4fa5-b9ce-1c5f3090ce75" providerId="AD" clId="Web-{60F50F73-084A-4F02-B94D-0C3876F92522}" dt="2021-06-11T18:21:00.918" v="11"/>
          <ac:spMkLst>
            <pc:docMk/>
            <pc:sldMk cId="0" sldId="304"/>
            <ac:spMk id="833" creationId="{00000000-0000-0000-0000-000000000000}"/>
          </ac:spMkLst>
        </pc:spChg>
      </pc:sldChg>
      <pc:sldChg chg="delSp modSp">
        <pc:chgData name="McMurray, Shannon E." userId="S::smcmurra1115@slps.org::33920c11-ecf1-4fa5-b9ce-1c5f3090ce75" providerId="AD" clId="Web-{60F50F73-084A-4F02-B94D-0C3876F92522}" dt="2021-06-11T18:23:25.874" v="13"/>
        <pc:sldMkLst>
          <pc:docMk/>
          <pc:sldMk cId="0" sldId="306"/>
        </pc:sldMkLst>
        <pc:spChg chg="del mod">
          <ac:chgData name="McMurray, Shannon E." userId="S::smcmurra1115@slps.org::33920c11-ecf1-4fa5-b9ce-1c5f3090ce75" providerId="AD" clId="Web-{60F50F73-084A-4F02-B94D-0C3876F92522}" dt="2021-06-11T18:23:25.874" v="13"/>
          <ac:spMkLst>
            <pc:docMk/>
            <pc:sldMk cId="0" sldId="306"/>
            <ac:spMk id="849" creationId="{00000000-0000-0000-0000-000000000000}"/>
          </ac:spMkLst>
        </pc:spChg>
      </pc:sldChg>
      <pc:sldChg chg="delSp">
        <pc:chgData name="McMurray, Shannon E." userId="S::smcmurra1115@slps.org::33920c11-ecf1-4fa5-b9ce-1c5f3090ce75" providerId="AD" clId="Web-{60F50F73-084A-4F02-B94D-0C3876F92522}" dt="2021-06-11T18:23:30.093" v="14"/>
        <pc:sldMkLst>
          <pc:docMk/>
          <pc:sldMk cId="0" sldId="307"/>
        </pc:sldMkLst>
        <pc:spChg chg="del">
          <ac:chgData name="McMurray, Shannon E." userId="S::smcmurra1115@slps.org::33920c11-ecf1-4fa5-b9ce-1c5f3090ce75" providerId="AD" clId="Web-{60F50F73-084A-4F02-B94D-0C3876F92522}" dt="2021-06-11T18:23:30.093" v="14"/>
          <ac:spMkLst>
            <pc:docMk/>
            <pc:sldMk cId="0" sldId="307"/>
            <ac:spMk id="860" creationId="{00000000-0000-0000-0000-000000000000}"/>
          </ac:spMkLst>
        </pc:spChg>
      </pc:sldChg>
      <pc:sldChg chg="modSp">
        <pc:chgData name="McMurray, Shannon E." userId="S::smcmurra1115@slps.org::33920c11-ecf1-4fa5-b9ce-1c5f3090ce75" providerId="AD" clId="Web-{60F50F73-084A-4F02-B94D-0C3876F92522}" dt="2021-06-11T18:29:23.583" v="20"/>
        <pc:sldMkLst>
          <pc:docMk/>
          <pc:sldMk cId="0" sldId="317"/>
        </pc:sldMkLst>
        <pc:spChg chg="mod">
          <ac:chgData name="McMurray, Shannon E." userId="S::smcmurra1115@slps.org::33920c11-ecf1-4fa5-b9ce-1c5f3090ce75" providerId="AD" clId="Web-{60F50F73-084A-4F02-B94D-0C3876F92522}" dt="2021-06-11T18:28:54.052" v="16" actId="20577"/>
          <ac:spMkLst>
            <pc:docMk/>
            <pc:sldMk cId="0" sldId="317"/>
            <ac:spMk id="931" creationId="{00000000-0000-0000-0000-000000000000}"/>
          </ac:spMkLst>
        </pc:spChg>
        <pc:graphicFrameChg chg="modGraphic">
          <ac:chgData name="McMurray, Shannon E." userId="S::smcmurra1115@slps.org::33920c11-ecf1-4fa5-b9ce-1c5f3090ce75" providerId="AD" clId="Web-{60F50F73-084A-4F02-B94D-0C3876F92522}" dt="2021-06-11T18:29:23.583" v="20"/>
          <ac:graphicFrameMkLst>
            <pc:docMk/>
            <pc:sldMk cId="0" sldId="317"/>
            <ac:graphicFrameMk id="932" creationId="{00000000-0000-0000-0000-000000000000}"/>
          </ac:graphicFrameMkLst>
        </pc:graphicFrameChg>
      </pc:sldChg>
      <pc:sldChg chg="modSp">
        <pc:chgData name="McMurray, Shannon E." userId="S::smcmurra1115@slps.org::33920c11-ecf1-4fa5-b9ce-1c5f3090ce75" providerId="AD" clId="Web-{60F50F73-084A-4F02-B94D-0C3876F92522}" dt="2021-06-11T18:35:24.746" v="37"/>
        <pc:sldMkLst>
          <pc:docMk/>
          <pc:sldMk cId="0" sldId="318"/>
        </pc:sldMkLst>
        <pc:graphicFrameChg chg="mod modGraphic">
          <ac:chgData name="McMurray, Shannon E." userId="S::smcmurra1115@slps.org::33920c11-ecf1-4fa5-b9ce-1c5f3090ce75" providerId="AD" clId="Web-{60F50F73-084A-4F02-B94D-0C3876F92522}" dt="2021-06-11T18:35:24.746" v="37"/>
          <ac:graphicFrameMkLst>
            <pc:docMk/>
            <pc:sldMk cId="0" sldId="318"/>
            <ac:graphicFrameMk id="939" creationId="{00000000-0000-0000-0000-000000000000}"/>
          </ac:graphicFrameMkLst>
        </pc:graphicFrameChg>
      </pc:sldChg>
      <pc:sldChg chg="delSp">
        <pc:chgData name="McMurray, Shannon E." userId="S::smcmurra1115@slps.org::33920c11-ecf1-4fa5-b9ce-1c5f3090ce75" providerId="AD" clId="Web-{60F50F73-084A-4F02-B94D-0C3876F92522}" dt="2021-06-11T18:23:33.890" v="15"/>
        <pc:sldMkLst>
          <pc:docMk/>
          <pc:sldMk cId="1736067533" sldId="329"/>
        </pc:sldMkLst>
        <pc:spChg chg="del">
          <ac:chgData name="McMurray, Shannon E." userId="S::smcmurra1115@slps.org::33920c11-ecf1-4fa5-b9ce-1c5f3090ce75" providerId="AD" clId="Web-{60F50F73-084A-4F02-B94D-0C3876F92522}" dt="2021-06-11T18:23:33.890" v="15"/>
          <ac:spMkLst>
            <pc:docMk/>
            <pc:sldMk cId="1736067533" sldId="329"/>
            <ac:spMk id="860" creationId="{00000000-0000-0000-0000-000000000000}"/>
          </ac:spMkLst>
        </pc:spChg>
      </pc:sldChg>
      <pc:sldChg chg="delSp modSp">
        <pc:chgData name="McMurray, Shannon E." userId="S::smcmurra1115@slps.org::33920c11-ecf1-4fa5-b9ce-1c5f3090ce75" providerId="AD" clId="Web-{60F50F73-084A-4F02-B94D-0C3876F92522}" dt="2021-06-11T18:34:59.917" v="23"/>
        <pc:sldMkLst>
          <pc:docMk/>
          <pc:sldMk cId="428478266" sldId="330"/>
        </pc:sldMkLst>
        <pc:spChg chg="del">
          <ac:chgData name="McMurray, Shannon E." userId="S::smcmurra1115@slps.org::33920c11-ecf1-4fa5-b9ce-1c5f3090ce75" providerId="AD" clId="Web-{60F50F73-084A-4F02-B94D-0C3876F92522}" dt="2021-06-11T18:29:27.333" v="21"/>
          <ac:spMkLst>
            <pc:docMk/>
            <pc:sldMk cId="428478266" sldId="330"/>
            <ac:spMk id="2" creationId="{397A40D1-EC90-406F-A15B-F319BA63E130}"/>
          </ac:spMkLst>
        </pc:spChg>
        <pc:spChg chg="mod">
          <ac:chgData name="McMurray, Shannon E." userId="S::smcmurra1115@slps.org::33920c11-ecf1-4fa5-b9ce-1c5f3090ce75" providerId="AD" clId="Web-{60F50F73-084A-4F02-B94D-0C3876F92522}" dt="2021-06-11T18:29:08.364" v="19" actId="20577"/>
          <ac:spMkLst>
            <pc:docMk/>
            <pc:sldMk cId="428478266" sldId="330"/>
            <ac:spMk id="931" creationId="{00000000-0000-0000-0000-000000000000}"/>
          </ac:spMkLst>
        </pc:spChg>
        <pc:graphicFrameChg chg="mod modGraphic">
          <ac:chgData name="McMurray, Shannon E." userId="S::smcmurra1115@slps.org::33920c11-ecf1-4fa5-b9ce-1c5f3090ce75" providerId="AD" clId="Web-{60F50F73-084A-4F02-B94D-0C3876F92522}" dt="2021-06-11T18:34:59.917" v="23"/>
          <ac:graphicFrameMkLst>
            <pc:docMk/>
            <pc:sldMk cId="428478266" sldId="330"/>
            <ac:graphicFrameMk id="932" creationId="{00000000-0000-0000-0000-000000000000}"/>
          </ac:graphicFrameMkLst>
        </pc:graphicFrameChg>
      </pc:sldChg>
    </pc:docChg>
  </pc:docChgLst>
  <pc:docChgLst>
    <pc:chgData name="Strong, Jonathan S." userId="S::jstrong4736@slps.org::a64dd102-94b3-470b-a5fb-f2fe1f21a115" providerId="AD" clId="Web-{61A668F3-44DA-46C2-95F9-42E828DCC921}"/>
    <pc:docChg chg="addSld modSld">
      <pc:chgData name="Strong, Jonathan S." userId="S::jstrong4736@slps.org::a64dd102-94b3-470b-a5fb-f2fe1f21a115" providerId="AD" clId="Web-{61A668F3-44DA-46C2-95F9-42E828DCC921}" dt="2021-05-27T16:21:54.195" v="1649"/>
      <pc:docMkLst>
        <pc:docMk/>
      </pc:docMkLst>
      <pc:sldChg chg="modSp">
        <pc:chgData name="Strong, Jonathan S." userId="S::jstrong4736@slps.org::a64dd102-94b3-470b-a5fb-f2fe1f21a115" providerId="AD" clId="Web-{61A668F3-44DA-46C2-95F9-42E828DCC921}" dt="2021-05-27T16:15:32.404" v="1623" actId="20577"/>
        <pc:sldMkLst>
          <pc:docMk/>
          <pc:sldMk cId="0" sldId="256"/>
        </pc:sldMkLst>
        <pc:spChg chg="mod">
          <ac:chgData name="Strong, Jonathan S." userId="S::jstrong4736@slps.org::a64dd102-94b3-470b-a5fb-f2fe1f21a115" providerId="AD" clId="Web-{61A668F3-44DA-46C2-95F9-42E828DCC921}" dt="2021-05-27T16:15:32.404" v="1623" actId="20577"/>
          <ac:spMkLst>
            <pc:docMk/>
            <pc:sldMk cId="0" sldId="256"/>
            <ac:spMk id="278" creationId="{00000000-0000-0000-0000-000000000000}"/>
          </ac:spMkLst>
        </pc:spChg>
      </pc:sldChg>
      <pc:sldChg chg="delSp modSp">
        <pc:chgData name="Strong, Jonathan S." userId="S::jstrong4736@slps.org::a64dd102-94b3-470b-a5fb-f2fe1f21a115" providerId="AD" clId="Web-{61A668F3-44DA-46C2-95F9-42E828DCC921}" dt="2021-05-27T16:03:50.137" v="1565" actId="20577"/>
        <pc:sldMkLst>
          <pc:docMk/>
          <pc:sldMk cId="0" sldId="307"/>
        </pc:sldMkLst>
        <pc:spChg chg="del">
          <ac:chgData name="Strong, Jonathan S." userId="S::jstrong4736@slps.org::a64dd102-94b3-470b-a5fb-f2fe1f21a115" providerId="AD" clId="Web-{61A668F3-44DA-46C2-95F9-42E828DCC921}" dt="2021-05-27T15:51:20.446" v="1003"/>
          <ac:spMkLst>
            <pc:docMk/>
            <pc:sldMk cId="0" sldId="307"/>
            <ac:spMk id="3" creationId="{00000000-0000-0000-0000-000000000000}"/>
          </ac:spMkLst>
        </pc:spChg>
        <pc:spChg chg="mod">
          <ac:chgData name="Strong, Jonathan S." userId="S::jstrong4736@slps.org::a64dd102-94b3-470b-a5fb-f2fe1f21a115" providerId="AD" clId="Web-{61A668F3-44DA-46C2-95F9-42E828DCC921}" dt="2021-05-27T16:03:50.137" v="1565" actId="20577"/>
          <ac:spMkLst>
            <pc:docMk/>
            <pc:sldMk cId="0" sldId="307"/>
            <ac:spMk id="855" creationId="{00000000-0000-0000-0000-000000000000}"/>
          </ac:spMkLst>
        </pc:spChg>
        <pc:spChg chg="mod">
          <ac:chgData name="Strong, Jonathan S." userId="S::jstrong4736@slps.org::a64dd102-94b3-470b-a5fb-f2fe1f21a115" providerId="AD" clId="Web-{61A668F3-44DA-46C2-95F9-42E828DCC921}" dt="2021-05-27T15:55:00.514" v="1162" actId="1076"/>
          <ac:spMkLst>
            <pc:docMk/>
            <pc:sldMk cId="0" sldId="307"/>
            <ac:spMk id="857" creationId="{00000000-0000-0000-0000-000000000000}"/>
          </ac:spMkLst>
        </pc:spChg>
        <pc:spChg chg="del">
          <ac:chgData name="Strong, Jonathan S." userId="S::jstrong4736@slps.org::a64dd102-94b3-470b-a5fb-f2fe1f21a115" providerId="AD" clId="Web-{61A668F3-44DA-46C2-95F9-42E828DCC921}" dt="2021-05-27T15:54:48.561" v="1160"/>
          <ac:spMkLst>
            <pc:docMk/>
            <pc:sldMk cId="0" sldId="307"/>
            <ac:spMk id="858" creationId="{00000000-0000-0000-0000-000000000000}"/>
          </ac:spMkLst>
        </pc:spChg>
        <pc:spChg chg="del">
          <ac:chgData name="Strong, Jonathan S." userId="S::jstrong4736@slps.org::a64dd102-94b3-470b-a5fb-f2fe1f21a115" providerId="AD" clId="Web-{61A668F3-44DA-46C2-95F9-42E828DCC921}" dt="2021-05-27T15:54:50.092" v="1161"/>
          <ac:spMkLst>
            <pc:docMk/>
            <pc:sldMk cId="0" sldId="307"/>
            <ac:spMk id="859" creationId="{00000000-0000-0000-0000-000000000000}"/>
          </ac:spMkLst>
        </pc:spChg>
        <pc:graphicFrameChg chg="mod modGraphic">
          <ac:chgData name="Strong, Jonathan S." userId="S::jstrong4736@slps.org::a64dd102-94b3-470b-a5fb-f2fe1f21a115" providerId="AD" clId="Web-{61A668F3-44DA-46C2-95F9-42E828DCC921}" dt="2021-05-27T15:54:45.311" v="1159" actId="1076"/>
          <ac:graphicFrameMkLst>
            <pc:docMk/>
            <pc:sldMk cId="0" sldId="307"/>
            <ac:graphicFrameMk id="856" creationId="{00000000-0000-0000-0000-000000000000}"/>
          </ac:graphicFrameMkLst>
        </pc:graphicFrameChg>
      </pc:sldChg>
      <pc:sldChg chg="modSp">
        <pc:chgData name="Strong, Jonathan S." userId="S::jstrong4736@slps.org::a64dd102-94b3-470b-a5fb-f2fe1f21a115" providerId="AD" clId="Web-{61A668F3-44DA-46C2-95F9-42E828DCC921}" dt="2021-05-27T16:15:06.638" v="1613"/>
        <pc:sldMkLst>
          <pc:docMk/>
          <pc:sldMk cId="0" sldId="317"/>
        </pc:sldMkLst>
        <pc:graphicFrameChg chg="mod modGraphic">
          <ac:chgData name="Strong, Jonathan S." userId="S::jstrong4736@slps.org::a64dd102-94b3-470b-a5fb-f2fe1f21a115" providerId="AD" clId="Web-{61A668F3-44DA-46C2-95F9-42E828DCC921}" dt="2021-05-27T16:15:06.638" v="1613"/>
          <ac:graphicFrameMkLst>
            <pc:docMk/>
            <pc:sldMk cId="0" sldId="317"/>
            <ac:graphicFrameMk id="932" creationId="{00000000-0000-0000-0000-000000000000}"/>
          </ac:graphicFrameMkLst>
        </pc:graphicFrameChg>
      </pc:sldChg>
      <pc:sldChg chg="modSp">
        <pc:chgData name="Strong, Jonathan S." userId="S::jstrong4736@slps.org::a64dd102-94b3-470b-a5fb-f2fe1f21a115" providerId="AD" clId="Web-{61A668F3-44DA-46C2-95F9-42E828DCC921}" dt="2021-05-27T16:03:03.604" v="1563" actId="20577"/>
        <pc:sldMkLst>
          <pc:docMk/>
          <pc:sldMk cId="0" sldId="318"/>
        </pc:sldMkLst>
        <pc:spChg chg="mod">
          <ac:chgData name="Strong, Jonathan S." userId="S::jstrong4736@slps.org::a64dd102-94b3-470b-a5fb-f2fe1f21a115" providerId="AD" clId="Web-{61A668F3-44DA-46C2-95F9-42E828DCC921}" dt="2021-05-27T16:03:03.604" v="1563" actId="20577"/>
          <ac:spMkLst>
            <pc:docMk/>
            <pc:sldMk cId="0" sldId="318"/>
            <ac:spMk id="938" creationId="{00000000-0000-0000-0000-000000000000}"/>
          </ac:spMkLst>
        </pc:spChg>
        <pc:graphicFrameChg chg="mod modGraphic">
          <ac:chgData name="Strong, Jonathan S." userId="S::jstrong4736@slps.org::a64dd102-94b3-470b-a5fb-f2fe1f21a115" providerId="AD" clId="Web-{61A668F3-44DA-46C2-95F9-42E828DCC921}" dt="2021-05-27T15:41:10.118" v="888"/>
          <ac:graphicFrameMkLst>
            <pc:docMk/>
            <pc:sldMk cId="0" sldId="318"/>
            <ac:graphicFrameMk id="939" creationId="{00000000-0000-0000-0000-000000000000}"/>
          </ac:graphicFrameMkLst>
        </pc:graphicFrameChg>
      </pc:sldChg>
      <pc:sldChg chg="delSp modSp add replId">
        <pc:chgData name="Strong, Jonathan S." userId="S::jstrong4736@slps.org::a64dd102-94b3-470b-a5fb-f2fe1f21a115" providerId="AD" clId="Web-{61A668F3-44DA-46C2-95F9-42E828DCC921}" dt="2021-05-27T16:04:01.465" v="1567" actId="20577"/>
        <pc:sldMkLst>
          <pc:docMk/>
          <pc:sldMk cId="1736067533" sldId="329"/>
        </pc:sldMkLst>
        <pc:spChg chg="mod">
          <ac:chgData name="Strong, Jonathan S." userId="S::jstrong4736@slps.org::a64dd102-94b3-470b-a5fb-f2fe1f21a115" providerId="AD" clId="Web-{61A668F3-44DA-46C2-95F9-42E828DCC921}" dt="2021-05-27T16:04:01.465" v="1567" actId="20577"/>
          <ac:spMkLst>
            <pc:docMk/>
            <pc:sldMk cId="1736067533" sldId="329"/>
            <ac:spMk id="855" creationId="{00000000-0000-0000-0000-000000000000}"/>
          </ac:spMkLst>
        </pc:spChg>
        <pc:spChg chg="del">
          <ac:chgData name="Strong, Jonathan S." userId="S::jstrong4736@slps.org::a64dd102-94b3-470b-a5fb-f2fe1f21a115" providerId="AD" clId="Web-{61A668F3-44DA-46C2-95F9-42E828DCC921}" dt="2021-05-27T15:26:05.377" v="616"/>
          <ac:spMkLst>
            <pc:docMk/>
            <pc:sldMk cId="1736067533" sldId="329"/>
            <ac:spMk id="857" creationId="{00000000-0000-0000-0000-000000000000}"/>
          </ac:spMkLst>
        </pc:spChg>
        <pc:spChg chg="mod">
          <ac:chgData name="Strong, Jonathan S." userId="S::jstrong4736@slps.org::a64dd102-94b3-470b-a5fb-f2fe1f21a115" providerId="AD" clId="Web-{61A668F3-44DA-46C2-95F9-42E828DCC921}" dt="2021-05-27T15:26:35.347" v="621" actId="1076"/>
          <ac:spMkLst>
            <pc:docMk/>
            <pc:sldMk cId="1736067533" sldId="329"/>
            <ac:spMk id="858" creationId="{00000000-0000-0000-0000-000000000000}"/>
          </ac:spMkLst>
        </pc:spChg>
        <pc:spChg chg="mod">
          <ac:chgData name="Strong, Jonathan S." userId="S::jstrong4736@slps.org::a64dd102-94b3-470b-a5fb-f2fe1f21a115" providerId="AD" clId="Web-{61A668F3-44DA-46C2-95F9-42E828DCC921}" dt="2021-05-27T15:26:29.128" v="620" actId="1076"/>
          <ac:spMkLst>
            <pc:docMk/>
            <pc:sldMk cId="1736067533" sldId="329"/>
            <ac:spMk id="859" creationId="{00000000-0000-0000-0000-000000000000}"/>
          </ac:spMkLst>
        </pc:spChg>
        <pc:graphicFrameChg chg="mod modGraphic">
          <ac:chgData name="Strong, Jonathan S." userId="S::jstrong4736@slps.org::a64dd102-94b3-470b-a5fb-f2fe1f21a115" providerId="AD" clId="Web-{61A668F3-44DA-46C2-95F9-42E828DCC921}" dt="2021-05-27T15:26:23.127" v="619" actId="1076"/>
          <ac:graphicFrameMkLst>
            <pc:docMk/>
            <pc:sldMk cId="1736067533" sldId="329"/>
            <ac:graphicFrameMk id="856" creationId="{00000000-0000-0000-0000-000000000000}"/>
          </ac:graphicFrameMkLst>
        </pc:graphicFrameChg>
      </pc:sldChg>
      <pc:sldChg chg="addSp modSp add replId">
        <pc:chgData name="Strong, Jonathan S." userId="S::jstrong4736@slps.org::a64dd102-94b3-470b-a5fb-f2fe1f21a115" providerId="AD" clId="Web-{61A668F3-44DA-46C2-95F9-42E828DCC921}" dt="2021-05-27T16:21:54.195" v="1649"/>
        <pc:sldMkLst>
          <pc:docMk/>
          <pc:sldMk cId="428478266" sldId="330"/>
        </pc:sldMkLst>
        <pc:spChg chg="add mod">
          <ac:chgData name="Strong, Jonathan S." userId="S::jstrong4736@slps.org::a64dd102-94b3-470b-a5fb-f2fe1f21a115" providerId="AD" clId="Web-{61A668F3-44DA-46C2-95F9-42E828DCC921}" dt="2021-05-27T16:21:03.819" v="1633" actId="20577"/>
          <ac:spMkLst>
            <pc:docMk/>
            <pc:sldMk cId="428478266" sldId="330"/>
            <ac:spMk id="2" creationId="{397A40D1-EC90-406F-A15B-F319BA63E130}"/>
          </ac:spMkLst>
        </pc:spChg>
        <pc:spChg chg="mod">
          <ac:chgData name="Strong, Jonathan S." userId="S::jstrong4736@slps.org::a64dd102-94b3-470b-a5fb-f2fe1f21a115" providerId="AD" clId="Web-{61A668F3-44DA-46C2-95F9-42E828DCC921}" dt="2021-05-27T16:02:56.573" v="1562" actId="20577"/>
          <ac:spMkLst>
            <pc:docMk/>
            <pc:sldMk cId="428478266" sldId="330"/>
            <ac:spMk id="931" creationId="{00000000-0000-0000-0000-000000000000}"/>
          </ac:spMkLst>
        </pc:spChg>
        <pc:graphicFrameChg chg="mod modGraphic">
          <ac:chgData name="Strong, Jonathan S." userId="S::jstrong4736@slps.org::a64dd102-94b3-470b-a5fb-f2fe1f21a115" providerId="AD" clId="Web-{61A668F3-44DA-46C2-95F9-42E828DCC921}" dt="2021-05-27T16:21:54.195" v="1649"/>
          <ac:graphicFrameMkLst>
            <pc:docMk/>
            <pc:sldMk cId="428478266" sldId="330"/>
            <ac:graphicFrameMk id="932" creationId="{00000000-0000-0000-0000-000000000000}"/>
          </ac:graphicFrameMkLst>
        </pc:graphicFrameChg>
      </pc:sldChg>
    </pc:docChg>
  </pc:docChgLst>
  <pc:docChgLst>
    <pc:chgData name="Strong, Jonathan S." userId="S::jstrong4736@slps.org::a64dd102-94b3-470b-a5fb-f2fe1f21a115" providerId="AD" clId="Web-{D98A9A38-4234-4B78-BB4E-705A2F14B668}"/>
    <pc:docChg chg="delSld modSld">
      <pc:chgData name="Strong, Jonathan S." userId="S::jstrong4736@slps.org::a64dd102-94b3-470b-a5fb-f2fe1f21a115" providerId="AD" clId="Web-{D98A9A38-4234-4B78-BB4E-705A2F14B668}" dt="2021-06-11T18:38:33.088" v="336"/>
      <pc:docMkLst>
        <pc:docMk/>
      </pc:docMkLst>
      <pc:sldChg chg="del">
        <pc:chgData name="Strong, Jonathan S." userId="S::jstrong4736@slps.org::a64dd102-94b3-470b-a5fb-f2fe1f21a115" providerId="AD" clId="Web-{D98A9A38-4234-4B78-BB4E-705A2F14B668}" dt="2021-06-11T18:25:17.399" v="0"/>
        <pc:sldMkLst>
          <pc:docMk/>
          <pc:sldMk cId="0" sldId="261"/>
        </pc:sldMkLst>
      </pc:sldChg>
      <pc:sldChg chg="modSp">
        <pc:chgData name="Strong, Jonathan S." userId="S::jstrong4736@slps.org::a64dd102-94b3-470b-a5fb-f2fe1f21a115" providerId="AD" clId="Web-{D98A9A38-4234-4B78-BB4E-705A2F14B668}" dt="2021-06-11T18:35:40.260" v="198"/>
        <pc:sldMkLst>
          <pc:docMk/>
          <pc:sldMk cId="0" sldId="316"/>
        </pc:sldMkLst>
        <pc:graphicFrameChg chg="mod modGraphic">
          <ac:chgData name="Strong, Jonathan S." userId="S::jstrong4736@slps.org::a64dd102-94b3-470b-a5fb-f2fe1f21a115" providerId="AD" clId="Web-{D98A9A38-4234-4B78-BB4E-705A2F14B668}" dt="2021-06-11T18:35:40.260" v="198"/>
          <ac:graphicFrameMkLst>
            <pc:docMk/>
            <pc:sldMk cId="0" sldId="316"/>
            <ac:graphicFrameMk id="924" creationId="{00000000-0000-0000-0000-000000000000}"/>
          </ac:graphicFrameMkLst>
        </pc:graphicFrameChg>
      </pc:sldChg>
      <pc:sldChg chg="modSp">
        <pc:chgData name="Strong, Jonathan S." userId="S::jstrong4736@slps.org::a64dd102-94b3-470b-a5fb-f2fe1f21a115" providerId="AD" clId="Web-{D98A9A38-4234-4B78-BB4E-705A2F14B668}" dt="2021-06-11T18:36:06.916" v="200"/>
        <pc:sldMkLst>
          <pc:docMk/>
          <pc:sldMk cId="0" sldId="317"/>
        </pc:sldMkLst>
        <pc:graphicFrameChg chg="mod modGraphic">
          <ac:chgData name="Strong, Jonathan S." userId="S::jstrong4736@slps.org::a64dd102-94b3-470b-a5fb-f2fe1f21a115" providerId="AD" clId="Web-{D98A9A38-4234-4B78-BB4E-705A2F14B668}" dt="2021-06-11T18:36:06.916" v="200"/>
          <ac:graphicFrameMkLst>
            <pc:docMk/>
            <pc:sldMk cId="0" sldId="317"/>
            <ac:graphicFrameMk id="932" creationId="{00000000-0000-0000-0000-000000000000}"/>
          </ac:graphicFrameMkLst>
        </pc:graphicFrameChg>
      </pc:sldChg>
      <pc:sldChg chg="modSp">
        <pc:chgData name="Strong, Jonathan S." userId="S::jstrong4736@slps.org::a64dd102-94b3-470b-a5fb-f2fe1f21a115" providerId="AD" clId="Web-{D98A9A38-4234-4B78-BB4E-705A2F14B668}" dt="2021-06-11T18:31:47.493" v="188"/>
        <pc:sldMkLst>
          <pc:docMk/>
          <pc:sldMk cId="0" sldId="318"/>
        </pc:sldMkLst>
        <pc:graphicFrameChg chg="mod modGraphic">
          <ac:chgData name="Strong, Jonathan S." userId="S::jstrong4736@slps.org::a64dd102-94b3-470b-a5fb-f2fe1f21a115" providerId="AD" clId="Web-{D98A9A38-4234-4B78-BB4E-705A2F14B668}" dt="2021-06-11T18:31:47.493" v="188"/>
          <ac:graphicFrameMkLst>
            <pc:docMk/>
            <pc:sldMk cId="0" sldId="318"/>
            <ac:graphicFrameMk id="939" creationId="{00000000-0000-0000-0000-000000000000}"/>
          </ac:graphicFrameMkLst>
        </pc:graphicFrameChg>
      </pc:sldChg>
      <pc:sldChg chg="modSp">
        <pc:chgData name="Strong, Jonathan S." userId="S::jstrong4736@slps.org::a64dd102-94b3-470b-a5fb-f2fe1f21a115" providerId="AD" clId="Web-{D98A9A38-4234-4B78-BB4E-705A2F14B668}" dt="2021-06-11T18:38:33.088" v="336"/>
        <pc:sldMkLst>
          <pc:docMk/>
          <pc:sldMk cId="428478266" sldId="330"/>
        </pc:sldMkLst>
        <pc:graphicFrameChg chg="mod modGraphic">
          <ac:chgData name="Strong, Jonathan S." userId="S::jstrong4736@slps.org::a64dd102-94b3-470b-a5fb-f2fe1f21a115" providerId="AD" clId="Web-{D98A9A38-4234-4B78-BB4E-705A2F14B668}" dt="2021-06-11T18:38:33.088" v="336"/>
          <ac:graphicFrameMkLst>
            <pc:docMk/>
            <pc:sldMk cId="428478266" sldId="330"/>
            <ac:graphicFrameMk id="932" creationId="{00000000-0000-0000-0000-000000000000}"/>
          </ac:graphicFrameMkLst>
        </pc:graphicFrameChg>
      </pc:sldChg>
    </pc:docChg>
  </pc:docChgLst>
  <pc:docChgLst>
    <pc:chgData name="McMurray, Shannon E." userId="S::smcmurra1115@slps.org::33920c11-ecf1-4fa5-b9ce-1c5f3090ce75" providerId="AD" clId="Web-{9423D649-5BE2-4B0B-94A1-ED87E1BD2DFB}"/>
    <pc:docChg chg="modSld">
      <pc:chgData name="McMurray, Shannon E." userId="S::smcmurra1115@slps.org::33920c11-ecf1-4fa5-b9ce-1c5f3090ce75" providerId="AD" clId="Web-{9423D649-5BE2-4B0B-94A1-ED87E1BD2DFB}" dt="2021-06-03T20:08:42.500" v="1" actId="20577"/>
      <pc:docMkLst>
        <pc:docMk/>
      </pc:docMkLst>
      <pc:sldChg chg="modSp">
        <pc:chgData name="McMurray, Shannon E." userId="S::smcmurra1115@slps.org::33920c11-ecf1-4fa5-b9ce-1c5f3090ce75" providerId="AD" clId="Web-{9423D649-5BE2-4B0B-94A1-ED87E1BD2DFB}" dt="2021-06-03T20:08:42.500" v="1" actId="20577"/>
        <pc:sldMkLst>
          <pc:docMk/>
          <pc:sldMk cId="3890408357" sldId="327"/>
        </pc:sldMkLst>
        <pc:spChg chg="mod">
          <ac:chgData name="McMurray, Shannon E." userId="S::smcmurra1115@slps.org::33920c11-ecf1-4fa5-b9ce-1c5f3090ce75" providerId="AD" clId="Web-{9423D649-5BE2-4B0B-94A1-ED87E1BD2DFB}" dt="2021-06-03T20:08:42.500" v="1" actId="20577"/>
          <ac:spMkLst>
            <pc:docMk/>
            <pc:sldMk cId="3890408357" sldId="327"/>
            <ac:spMk id="2" creationId="{68A202A1-87B8-49A0-9562-65A1FE927567}"/>
          </ac:spMkLst>
        </pc:spChg>
      </pc:sldChg>
    </pc:docChg>
  </pc:docChgLst>
  <pc:docChgLst>
    <pc:chgData name="Strong, Jonathan S." userId="S::jstrong4736@slps.org::a64dd102-94b3-470b-a5fb-f2fe1f21a115" providerId="AD" clId="Web-{D713500F-18D9-44F9-BDE9-37EE365DDA51}"/>
    <pc:docChg chg="sldOrd">
      <pc:chgData name="Strong, Jonathan S." userId="S::jstrong4736@slps.org::a64dd102-94b3-470b-a5fb-f2fe1f21a115" providerId="AD" clId="Web-{D713500F-18D9-44F9-BDE9-37EE365DDA51}" dt="2020-06-11T16:17:30.845" v="0"/>
      <pc:docMkLst>
        <pc:docMk/>
      </pc:docMkLst>
      <pc:sldChg chg="ord">
        <pc:chgData name="Strong, Jonathan S." userId="S::jstrong4736@slps.org::a64dd102-94b3-470b-a5fb-f2fe1f21a115" providerId="AD" clId="Web-{D713500F-18D9-44F9-BDE9-37EE365DDA51}" dt="2020-06-11T16:17:30.845" v="0"/>
        <pc:sldMkLst>
          <pc:docMk/>
          <pc:sldMk cId="3890408357" sldId="327"/>
        </pc:sldMkLst>
      </pc:sldChg>
    </pc:docChg>
  </pc:docChgLst>
  <pc:docChgLst>
    <pc:chgData name="Strong, Jonathan S." userId="S::jstrong4736@slps.org::a64dd102-94b3-470b-a5fb-f2fe1f21a115" providerId="AD" clId="Web-{FA7A134E-1824-48C5-BB9F-B29196F53B4C}"/>
    <pc:docChg chg="delSld modSld sldOrd">
      <pc:chgData name="Strong, Jonathan S." userId="S::jstrong4736@slps.org::a64dd102-94b3-470b-a5fb-f2fe1f21a115" providerId="AD" clId="Web-{FA7A134E-1824-48C5-BB9F-B29196F53B4C}" dt="2020-06-11T14:17:32.105" v="13"/>
      <pc:docMkLst>
        <pc:docMk/>
      </pc:docMkLst>
      <pc:sldChg chg="del">
        <pc:chgData name="Strong, Jonathan S." userId="S::jstrong4736@slps.org::a64dd102-94b3-470b-a5fb-f2fe1f21a115" providerId="AD" clId="Web-{FA7A134E-1824-48C5-BB9F-B29196F53B4C}" dt="2020-06-11T14:09:59.652" v="0"/>
        <pc:sldMkLst>
          <pc:docMk/>
          <pc:sldMk cId="0" sldId="262"/>
        </pc:sldMkLst>
      </pc:sldChg>
      <pc:sldChg chg="modSp ord">
        <pc:chgData name="Strong, Jonathan S." userId="S::jstrong4736@slps.org::a64dd102-94b3-470b-a5fb-f2fe1f21a115" providerId="AD" clId="Web-{FA7A134E-1824-48C5-BB9F-B29196F53B4C}" dt="2020-06-11T14:15:45.339" v="5"/>
        <pc:sldMkLst>
          <pc:docMk/>
          <pc:sldMk cId="0" sldId="267"/>
        </pc:sldMkLst>
        <pc:graphicFrameChg chg="mod modGraphic">
          <ac:chgData name="Strong, Jonathan S." userId="S::jstrong4736@slps.org::a64dd102-94b3-470b-a5fb-f2fe1f21a115" providerId="AD" clId="Web-{FA7A134E-1824-48C5-BB9F-B29196F53B4C}" dt="2020-06-11T14:15:09.026" v="4"/>
          <ac:graphicFrameMkLst>
            <pc:docMk/>
            <pc:sldMk cId="0" sldId="267"/>
            <ac:graphicFrameMk id="385" creationId="{00000000-0000-0000-0000-000000000000}"/>
          </ac:graphicFrameMkLst>
        </pc:graphicFrameChg>
      </pc:sldChg>
      <pc:sldChg chg="modSp">
        <pc:chgData name="Strong, Jonathan S." userId="S::jstrong4736@slps.org::a64dd102-94b3-470b-a5fb-f2fe1f21a115" providerId="AD" clId="Web-{FA7A134E-1824-48C5-BB9F-B29196F53B4C}" dt="2020-06-11T14:17:32.105" v="13"/>
        <pc:sldMkLst>
          <pc:docMk/>
          <pc:sldMk cId="0" sldId="273"/>
        </pc:sldMkLst>
        <pc:graphicFrameChg chg="mod modGraphic">
          <ac:chgData name="Strong, Jonathan S." userId="S::jstrong4736@slps.org::a64dd102-94b3-470b-a5fb-f2fe1f21a115" providerId="AD" clId="Web-{FA7A134E-1824-48C5-BB9F-B29196F53B4C}" dt="2020-06-11T14:17:32.105" v="13"/>
          <ac:graphicFrameMkLst>
            <pc:docMk/>
            <pc:sldMk cId="0" sldId="273"/>
            <ac:graphicFrameMk id="45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57332" cy="353854"/>
          </a:xfrm>
          <a:prstGeom prst="rect">
            <a:avLst/>
          </a:prstGeom>
          <a:noFill/>
          <a:ln>
            <a:noFill/>
          </a:ln>
        </p:spPr>
        <p:txBody>
          <a:bodyPr spcFirstLastPara="1" wrap="square" lIns="93925" tIns="46950" rIns="93925" bIns="469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03577" y="0"/>
            <a:ext cx="4057332" cy="353854"/>
          </a:xfrm>
          <a:prstGeom prst="rect">
            <a:avLst/>
          </a:prstGeom>
          <a:noFill/>
          <a:ln>
            <a:noFill/>
          </a:ln>
        </p:spPr>
        <p:txBody>
          <a:bodyPr spcFirstLastPara="1" wrap="square" lIns="93925" tIns="46950" rIns="93925" bIns="469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721993"/>
            <a:ext cx="4057332" cy="353854"/>
          </a:xfrm>
          <a:prstGeom prst="rect">
            <a:avLst/>
          </a:prstGeom>
          <a:noFill/>
          <a:ln>
            <a:noFill/>
          </a:ln>
        </p:spPr>
        <p:txBody>
          <a:bodyPr spcFirstLastPara="1" wrap="square" lIns="93925" tIns="46950" rIns="93925" bIns="469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03577" y="6721993"/>
            <a:ext cx="4057332" cy="3538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7a58f4910_0_7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57a58f4910_0_7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rgbClr val="00FF00"/>
                </a:solidFill>
                <a:latin typeface="Arial"/>
                <a:ea typeface="Arial"/>
                <a:cs typeface="Arial"/>
                <a:sym typeface="Arial"/>
              </a:rPr>
              <a:t>Opportunity to drill down and diagnose by grade level.</a:t>
            </a:r>
          </a:p>
          <a:p>
            <a:pPr marL="0" marR="0" lvl="0" indent="0" algn="l" rtl="0">
              <a:lnSpc>
                <a:spcPct val="100000"/>
              </a:lnSpc>
              <a:spcBef>
                <a:spcPts val="0"/>
              </a:spcBef>
              <a:spcAft>
                <a:spcPts val="0"/>
              </a:spcAft>
              <a:buSzPts val="1400"/>
              <a:buNone/>
            </a:pPr>
            <a:r>
              <a:rPr lang="en-US" sz="1200" b="0" i="0" u="none" strike="noStrike" cap="none">
                <a:solidFill>
                  <a:srgbClr val="00FF00"/>
                </a:solidFill>
                <a:latin typeface="Arial"/>
                <a:ea typeface="Arial"/>
                <a:cs typeface="Arial"/>
                <a:sym typeface="Arial"/>
              </a:rPr>
              <a:t>PLEASE</a:t>
            </a:r>
            <a:r>
              <a:rPr lang="en-US" sz="1200" b="0" i="0" u="none" strike="noStrike" cap="none" baseline="0">
                <a:solidFill>
                  <a:srgbClr val="00FF00"/>
                </a:solidFill>
                <a:latin typeface="Arial"/>
                <a:ea typeface="Arial"/>
                <a:cs typeface="Arial"/>
                <a:sym typeface="Arial"/>
              </a:rPr>
              <a:t> include district formative data in this section and not just summative data.  Thank you.</a:t>
            </a:r>
            <a:endParaRPr lang="en-US" sz="1200" b="0" i="0" u="none" strike="noStrike" cap="none">
              <a:solidFill>
                <a:srgbClr val="00FF00"/>
              </a:solidFill>
              <a:latin typeface="Arial"/>
              <a:ea typeface="Arial"/>
              <a:cs typeface="Arial"/>
              <a:sym typeface="Arial"/>
            </a:endParaRPr>
          </a:p>
        </p:txBody>
      </p:sp>
      <p:sp>
        <p:nvSpPr>
          <p:cNvPr id="389" name="Google Shape;389;g57a58f4910_0_72: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r>
              <a:rPr lang="en-US"/>
              <a:t>UPDATED JUNE 10, 2021</a:t>
            </a:r>
          </a:p>
          <a:p>
            <a:pPr marL="0" marR="0" lvl="0" indent="0" algn="l">
              <a:lnSpc>
                <a:spcPct val="100000"/>
              </a:lnSpc>
              <a:spcBef>
                <a:spcPts val="0"/>
              </a:spcBef>
              <a:spcAft>
                <a:spcPts val="0"/>
              </a:spcAft>
              <a:buSzPts val="1400"/>
              <a:buNone/>
            </a:pPr>
            <a:endParaRPr sz="1200" b="0" i="0" u="none" strike="noStrike" cap="none">
              <a:solidFill>
                <a:schemeClr val="dk1"/>
              </a:solidFill>
              <a:latin typeface="Arial"/>
              <a:ea typeface="Arial"/>
              <a:cs typeface="Arial"/>
            </a:endParaRPr>
          </a:p>
        </p:txBody>
      </p:sp>
      <p:sp>
        <p:nvSpPr>
          <p:cNvPr id="412" name="Google Shape;412;p14: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3676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indent="0"/>
            <a:r>
              <a:rPr lang="en-US"/>
              <a:t>UPDATED JUNE 10, 2021</a:t>
            </a:r>
            <a:endParaRPr sz="1200" b="0" i="0" u="none" strike="noStrike" cap="none">
              <a:solidFill>
                <a:schemeClr val="dk1"/>
              </a:solidFill>
              <a:latin typeface="Arial"/>
              <a:ea typeface="Arial"/>
              <a:cs typeface="Arial"/>
              <a:sym typeface="Arial"/>
            </a:endParaRPr>
          </a:p>
        </p:txBody>
      </p:sp>
      <p:sp>
        <p:nvSpPr>
          <p:cNvPr id="423" name="Google Shape;423;p15: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6: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r>
              <a:rPr lang="en-US"/>
              <a:t>UPDATED JUNE 10, 2021</a:t>
            </a:r>
          </a:p>
          <a:p>
            <a:pPr marL="0" lvl="0" indent="0" algn="l">
              <a:lnSpc>
                <a:spcPct val="100000"/>
              </a:lnSpc>
              <a:spcBef>
                <a:spcPts val="0"/>
              </a:spcBef>
              <a:spcAft>
                <a:spcPts val="0"/>
              </a:spcAft>
              <a:buSzPts val="1400"/>
              <a:buNone/>
            </a:pPr>
            <a:endParaRPr/>
          </a:p>
        </p:txBody>
      </p:sp>
      <p:sp>
        <p:nvSpPr>
          <p:cNvPr id="432" name="Google Shape;432;p1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150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JUNE 11, 2021</a:t>
            </a:r>
          </a:p>
          <a:p>
            <a:endParaRPr lang="en-US">
              <a:latin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051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484" name="Google Shape;484;p23: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9f6b685bc_0_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59f6b685bc_0_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SMART</a:t>
            </a:r>
            <a:r>
              <a:rPr lang="en-US" baseline="0"/>
              <a:t> goals should include/reflect district formative assessments and not just MAP/summative assessment.</a:t>
            </a:r>
            <a:endParaRPr/>
          </a:p>
        </p:txBody>
      </p:sp>
      <p:sp>
        <p:nvSpPr>
          <p:cNvPr id="525" name="Google Shape;525;p2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SMART</a:t>
            </a:r>
            <a:r>
              <a:rPr lang="en-US" baseline="0"/>
              <a:t> goals should include/reflect district formative assessments and not just MAP/summative assessment.</a:t>
            </a:r>
            <a:endParaRPr/>
          </a:p>
        </p:txBody>
      </p:sp>
      <p:sp>
        <p:nvSpPr>
          <p:cNvPr id="525" name="Google Shape;525;p2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969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2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2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3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2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9f6b685bc_0_1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59f6b685bc_0_1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2: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3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3: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3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3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5a20b0fe20_0_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5a20b0fe20_0_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3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6: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These</a:t>
            </a:r>
            <a:r>
              <a:rPr lang="en-US" baseline="0"/>
              <a:t> are to be evidence-based (research based) strategies.  Don’t have to line up a EBS for every priority.  Less is more.  Identify 1-2 ELA evidence-based strategies,1 for MA and 1 for climate/culture (to address attendance</a:t>
            </a:r>
            <a:endParaRPr/>
          </a:p>
        </p:txBody>
      </p:sp>
      <p:sp>
        <p:nvSpPr>
          <p:cNvPr id="696" name="Google Shape;696;p36: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7: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Must be  cite specific</a:t>
            </a:r>
            <a:r>
              <a:rPr lang="en-US" baseline="0"/>
              <a:t> costs and funding source(s) for every item listed.  </a:t>
            </a:r>
            <a:endParaRPr/>
          </a:p>
        </p:txBody>
      </p:sp>
      <p:sp>
        <p:nvSpPr>
          <p:cNvPr id="709" name="Google Shape;709;p37: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3174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5a928ce310_0_0:notes"/>
          <p:cNvSpPr>
            <a:spLocks noGrp="1" noRot="1" noChangeAspect="1"/>
          </p:cNvSpPr>
          <p:nvPr>
            <p:ph type="sldImg" idx="2"/>
          </p:nvPr>
        </p:nvSpPr>
        <p:spPr>
          <a:xfrm>
            <a:off x="5021263" y="411163"/>
            <a:ext cx="2740025" cy="2054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5a928ce310_0_0:notes"/>
          <p:cNvSpPr txBox="1">
            <a:spLocks noGrp="1"/>
          </p:cNvSpPr>
          <p:nvPr>
            <p:ph type="body" idx="1"/>
          </p:nvPr>
        </p:nvSpPr>
        <p:spPr>
          <a:xfrm>
            <a:off x="1278321" y="2601747"/>
            <a:ext cx="10226400" cy="246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57" name="Google Shape;757;g5a928ce310_0_0:notes"/>
          <p:cNvSpPr txBox="1">
            <a:spLocks noGrp="1"/>
          </p:cNvSpPr>
          <p:nvPr>
            <p:ph type="sldNum" idx="12"/>
          </p:nvPr>
        </p:nvSpPr>
        <p:spPr>
          <a:xfrm>
            <a:off x="7240856" y="5202542"/>
            <a:ext cx="5539200" cy="273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4: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5a928ce310_0_6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5a928ce310_0_68:notes"/>
          <p:cNvSpPr txBox="1">
            <a:spLocks noGrp="1"/>
          </p:cNvSpPr>
          <p:nvPr>
            <p:ph type="body" idx="1"/>
          </p:nvPr>
        </p:nvSpPr>
        <p:spPr>
          <a:xfrm>
            <a:off x="936308"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67" name="Google Shape;767;g5a928ce310_0_68:notes"/>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59f6b685bc_0_310: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59f6b685bc_0_310: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73" name="Google Shape;773;g59f6b685bc_0_310: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9f6b685bc_0_317: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59f6b685bc_0_317: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81" name="Google Shape;781;g59f6b685bc_0_317: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59f6b685bc_0_324: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59f6b685bc_0_324: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89" name="Google Shape;789;g59f6b685bc_0_324: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59f6b685bc_0_331: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59f6b685bc_0_331: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797" name="Google Shape;797;g59f6b685bc_0_331: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59f6b685bc_0_338: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59f6b685bc_0_338: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05" name="Google Shape;805;g59f6b685bc_0_338: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59f6b685bc_0_345: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59f6b685bc_0_345: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13" name="Google Shape;813;g59f6b685bc_0_345: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9f6b685bc_0_352: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59f6b685bc_0_352: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21" name="Google Shape;821;g59f6b685bc_0_352: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59f6b685bc_0_359: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59f6b685bc_0_359: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29" name="Google Shape;829;g59f6b685bc_0_359: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a337a9062_4_85: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a337a9062_4_85: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45" name="Google Shape;845;g5a337a9062_4_85: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5: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5: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5a337a9062_4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5a337a9062_4_93:notes"/>
          <p:cNvSpPr txBox="1">
            <a:spLocks noGrp="1"/>
          </p:cNvSpPr>
          <p:nvPr>
            <p:ph type="body" idx="1"/>
          </p:nvPr>
        </p:nvSpPr>
        <p:spPr>
          <a:xfrm>
            <a:off x="685800" y="4343400"/>
            <a:ext cx="5486400" cy="41151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Again, evidence based strategy is different</a:t>
            </a:r>
            <a:r>
              <a:rPr lang="en-US" baseline="0"/>
              <a:t> than action steps and what you have listed are mostly action steps.  </a:t>
            </a:r>
            <a:endParaRPr/>
          </a:p>
        </p:txBody>
      </p:sp>
      <p:sp>
        <p:nvSpPr>
          <p:cNvPr id="853" name="Google Shape;853;g5a337a9062_4_93:notes"/>
          <p:cNvSpPr txBox="1">
            <a:spLocks noGrp="1"/>
          </p:cNvSpPr>
          <p:nvPr>
            <p:ph type="sldNum" idx="12"/>
          </p:nvPr>
        </p:nvSpPr>
        <p:spPr>
          <a:xfrm>
            <a:off x="3884614" y="8685213"/>
            <a:ext cx="2971800" cy="4575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5a337a9062_4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5a337a9062_4_93:notes"/>
          <p:cNvSpPr txBox="1">
            <a:spLocks noGrp="1"/>
          </p:cNvSpPr>
          <p:nvPr>
            <p:ph type="body" idx="1"/>
          </p:nvPr>
        </p:nvSpPr>
        <p:spPr>
          <a:xfrm>
            <a:off x="685800" y="4343400"/>
            <a:ext cx="5486400" cy="41151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Again, evidence based strategy is different</a:t>
            </a:r>
            <a:r>
              <a:rPr lang="en-US" baseline="0"/>
              <a:t> than action steps and what you have listed are mostly action steps.  </a:t>
            </a:r>
            <a:endParaRPr/>
          </a:p>
        </p:txBody>
      </p:sp>
      <p:sp>
        <p:nvSpPr>
          <p:cNvPr id="853" name="Google Shape;853;g5a337a9062_4_93:notes"/>
          <p:cNvSpPr txBox="1">
            <a:spLocks noGrp="1"/>
          </p:cNvSpPr>
          <p:nvPr>
            <p:ph type="sldNum" idx="12"/>
          </p:nvPr>
        </p:nvSpPr>
        <p:spPr>
          <a:xfrm>
            <a:off x="3884614" y="8685213"/>
            <a:ext cx="2971800" cy="4575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2242884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38: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63" name="Google Shape;863;p3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39: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70" name="Google Shape;870;p3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0: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4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41: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82" name="Google Shape;882;p4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42: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88" name="Google Shape;888;p4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43: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43: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59f6b685bc_0_21: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902" name="Google Shape;902;g59f6b685bc_0_2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59f6b685bc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59f6b685bc_0_37: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$200K total -- $150 annual recurring, $50K upfront</a:t>
            </a:r>
            <a:endParaRPr/>
          </a:p>
        </p:txBody>
      </p:sp>
      <p:sp>
        <p:nvSpPr>
          <p:cNvPr id="911" name="Google Shape;911;g59f6b685bc_0_37: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7a58f4910_0_148: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57a58f4910_0_148: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57a58f4910_0_148:notes"/>
          <p:cNvSpPr txBox="1">
            <a:spLocks noGrp="1"/>
          </p:cNvSpPr>
          <p:nvPr>
            <p:ph type="sldNum" idx="12"/>
          </p:nvPr>
        </p:nvSpPr>
        <p:spPr>
          <a:xfrm>
            <a:off x="5303577" y="6721993"/>
            <a:ext cx="4057200" cy="3540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59f6b685bc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59f6b685bc_0_43: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Appreciate the collaboration</a:t>
            </a:r>
            <a:r>
              <a:rPr lang="en-US" baseline="0"/>
              <a:t> between the two CSI/Consortium Schools!  Also helpful to have a summary page including this information.  However, missing the column Evidence-based Strategy.  That must be featured.  Some of what is listed in Related Priority column is actually the Evidence-based Strategy. </a:t>
            </a:r>
            <a:endParaRPr/>
          </a:p>
        </p:txBody>
      </p:sp>
      <p:sp>
        <p:nvSpPr>
          <p:cNvPr id="920" name="Google Shape;920;g59f6b685bc_0_43: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59f6b685bc_0_51: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59f6b685bc_0_51: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Same comment</a:t>
            </a:r>
            <a:r>
              <a:rPr lang="en-US" baseline="0"/>
              <a:t> as in the previous page.</a:t>
            </a:r>
            <a:endParaRPr/>
          </a:p>
        </p:txBody>
      </p:sp>
      <p:sp>
        <p:nvSpPr>
          <p:cNvPr id="929" name="Google Shape;929;g59f6b685bc_0_51: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59f6b685bc_0_51:notes"/>
          <p:cNvSpPr>
            <a:spLocks noGrp="1" noRot="1" noChangeAspect="1"/>
          </p:cNvSpPr>
          <p:nvPr>
            <p:ph type="sldImg" idx="2"/>
          </p:nvPr>
        </p:nvSpPr>
        <p:spPr>
          <a:xfrm>
            <a:off x="3089275" y="884238"/>
            <a:ext cx="3184525" cy="2389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59f6b685bc_0_51:notes"/>
          <p:cNvSpPr txBox="1">
            <a:spLocks noGrp="1"/>
          </p:cNvSpPr>
          <p:nvPr>
            <p:ph type="body" idx="1"/>
          </p:nvPr>
        </p:nvSpPr>
        <p:spPr>
          <a:xfrm>
            <a:off x="936307" y="3405842"/>
            <a:ext cx="7490400" cy="27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Same comment</a:t>
            </a:r>
            <a:r>
              <a:rPr lang="en-US" baseline="0"/>
              <a:t> as in the previous page.</a:t>
            </a:r>
            <a:endParaRPr/>
          </a:p>
        </p:txBody>
      </p:sp>
      <p:sp>
        <p:nvSpPr>
          <p:cNvPr id="929" name="Google Shape;929;g59f6b685bc_0_51:notes"/>
          <p:cNvSpPr txBox="1">
            <a:spLocks noGrp="1"/>
          </p:cNvSpPr>
          <p:nvPr>
            <p:ph type="sldNum" idx="12"/>
          </p:nvPr>
        </p:nvSpPr>
        <p:spPr>
          <a:xfrm>
            <a:off x="5303576" y="6721993"/>
            <a:ext cx="4057200" cy="3549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3337486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59f6b685bc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59f6b685bc_0_57: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36" name="Google Shape;936;g59f6b685bc_0_57: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59f6b685bc_0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59f6b685bc_0_63: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a:t>Insert</a:t>
            </a:r>
            <a:r>
              <a:rPr lang="en-US" baseline="0"/>
              <a:t> a column for Evidence-based strategy (vs Priority? or in addition to).</a:t>
            </a:r>
            <a:endParaRPr/>
          </a:p>
        </p:txBody>
      </p:sp>
      <p:sp>
        <p:nvSpPr>
          <p:cNvPr id="943" name="Google Shape;943;g59f6b685bc_0_63: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66</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59f6b685bc_0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59f6b685bc_0_70:notes"/>
          <p:cNvSpPr txBox="1">
            <a:spLocks noGrp="1"/>
          </p:cNvSpPr>
          <p:nvPr>
            <p:ph type="body" idx="1"/>
          </p:nvPr>
        </p:nvSpPr>
        <p:spPr>
          <a:xfrm>
            <a:off x="685800" y="4400550"/>
            <a:ext cx="5486400" cy="36006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51" name="Google Shape;951;g59f6b685bc_0_70:notes"/>
          <p:cNvSpPr txBox="1">
            <a:spLocks noGrp="1"/>
          </p:cNvSpPr>
          <p:nvPr>
            <p:ph type="sldNum" idx="12"/>
          </p:nvPr>
        </p:nvSpPr>
        <p:spPr>
          <a:xfrm>
            <a:off x="3884613" y="8685213"/>
            <a:ext cx="2971800" cy="4587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59f6b685bc_0_122: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59f6b685bc_0_122:notes"/>
          <p:cNvSpPr txBox="1">
            <a:spLocks noGrp="1"/>
          </p:cNvSpPr>
          <p:nvPr>
            <p:ph type="body" idx="1"/>
          </p:nvPr>
        </p:nvSpPr>
        <p:spPr>
          <a:xfrm>
            <a:off x="936308" y="3361611"/>
            <a:ext cx="7490400" cy="318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58" name="Google Shape;958;g59f6b685bc_0_122:notes"/>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9: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9: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9f6b685bc_0_0:notes"/>
          <p:cNvSpPr txBox="1">
            <a:spLocks noGrp="1"/>
          </p:cNvSpPr>
          <p:nvPr>
            <p:ph type="body" idx="1"/>
          </p:nvPr>
        </p:nvSpPr>
        <p:spPr>
          <a:xfrm>
            <a:off x="936308" y="3361611"/>
            <a:ext cx="7490400" cy="318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59f6b685bc_0_0: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1:notes"/>
          <p:cNvSpPr txBox="1">
            <a:spLocks noGrp="1"/>
          </p:cNvSpPr>
          <p:nvPr>
            <p:ph type="body" idx="1"/>
          </p:nvPr>
        </p:nvSpPr>
        <p:spPr>
          <a:xfrm>
            <a:off x="936308" y="3361611"/>
            <a:ext cx="7490460" cy="3184684"/>
          </a:xfrm>
          <a:prstGeom prst="rect">
            <a:avLst/>
          </a:prstGeom>
          <a:noFill/>
          <a:ln>
            <a:noFill/>
          </a:ln>
        </p:spPr>
        <p:txBody>
          <a:bodyPr spcFirstLastPara="1" wrap="square" lIns="93925" tIns="46950" rIns="93925" bIns="46950" anchor="t" anchorCtr="0">
            <a:noAutofit/>
          </a:bodyPr>
          <a:lstStyle/>
          <a:p>
            <a:r>
              <a:rPr lang="en-US"/>
              <a:t>UPDATED JUNE 10, 2021</a:t>
            </a:r>
          </a:p>
          <a:p>
            <a:pPr marL="0" lvl="0" indent="0" algn="l">
              <a:lnSpc>
                <a:spcPct val="100000"/>
              </a:lnSpc>
              <a:spcBef>
                <a:spcPts val="0"/>
              </a:spcBef>
              <a:spcAft>
                <a:spcPts val="0"/>
              </a:spcAft>
              <a:buSzPts val="1400"/>
              <a:buNone/>
            </a:pPr>
            <a:endParaRPr/>
          </a:p>
        </p:txBody>
      </p:sp>
      <p:sp>
        <p:nvSpPr>
          <p:cNvPr id="374" name="Google Shape;374;p11:notes"/>
          <p:cNvSpPr>
            <a:spLocks noGrp="1" noRot="1" noChangeAspect="1"/>
          </p:cNvSpPr>
          <p:nvPr>
            <p:ph type="sldImg" idx="2"/>
          </p:nvPr>
        </p:nvSpPr>
        <p:spPr>
          <a:xfrm>
            <a:off x="2911475" y="530225"/>
            <a:ext cx="3540125"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18"/>
        <p:cNvGrpSpPr/>
        <p:nvPr/>
      </p:nvGrpSpPr>
      <p:grpSpPr>
        <a:xfrm>
          <a:off x="0" y="0"/>
          <a:ext cx="0" cy="0"/>
          <a:chOff x="0" y="0"/>
          <a:chExt cx="0" cy="0"/>
        </a:xfrm>
      </p:grpSpPr>
      <p:sp>
        <p:nvSpPr>
          <p:cNvPr id="19" name="Google Shape;19;p2"/>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lt1"/>
              </a:buClr>
              <a:buSzPts val="2500"/>
              <a:buFont typeface="Arial"/>
              <a:buNone/>
              <a:defRPr sz="2500" b="0" i="0" u="none" strike="noStrike" cap="none">
                <a:solidFill>
                  <a:schemeClr val="lt1"/>
                </a:solidFill>
                <a:latin typeface="Arial"/>
                <a:ea typeface="Arial"/>
                <a:cs typeface="Arial"/>
                <a:sym typeface="Arial"/>
              </a:defRPr>
            </a:lvl1pPr>
            <a:lvl2pPr marR="0" lvl="1"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1" name="Google Shape;21;p2"/>
          <p:cNvSpPr txBox="1">
            <a:spLocks noGrp="1"/>
          </p:cNvSpPr>
          <p:nvPr>
            <p:ph type="body" idx="2"/>
          </p:nvPr>
        </p:nvSpPr>
        <p:spPr>
          <a:xfrm>
            <a:off x="685800" y="2168278"/>
            <a:ext cx="7086600" cy="1979613"/>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_content">
  <p:cSld name="1_Default_conten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2" name="Google Shape;72;p1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88888"/>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Body">
  <p:cSld name="1_Blank Body">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efault_content">
  <p:cSld name="2_Default_conten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84"/>
        <p:cNvGrpSpPr/>
        <p:nvPr/>
      </p:nvGrpSpPr>
      <p:grpSpPr>
        <a:xfrm>
          <a:off x="0" y="0"/>
          <a:ext cx="0" cy="0"/>
          <a:chOff x="0" y="0"/>
          <a:chExt cx="0" cy="0"/>
        </a:xfrm>
      </p:grpSpPr>
      <p:cxnSp>
        <p:nvCxnSpPr>
          <p:cNvPr id="85" name="Google Shape;85;p17"/>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86" name="Google Shape;86;p17"/>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62633"/>
                </a:solidFill>
                <a:latin typeface="Arial"/>
                <a:ea typeface="Arial"/>
                <a:cs typeface="Arial"/>
                <a:sym typeface="Arial"/>
              </a:rPr>
              <a:t>Appendix</a:t>
            </a:r>
            <a:endParaRPr sz="3200" b="0" i="0" u="none" strike="noStrike" cap="none">
              <a:solidFill>
                <a:srgbClr val="862633"/>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a:stretch/>
        </p:blipFill>
        <p:spPr>
          <a:xfrm>
            <a:off x="0" y="4515367"/>
            <a:ext cx="9144002" cy="2383666"/>
          </a:xfrm>
          <a:prstGeom prst="rect">
            <a:avLst/>
          </a:prstGeom>
          <a:noFill/>
          <a:ln>
            <a:noFill/>
          </a:ln>
        </p:spPr>
      </p:pic>
      <p:sp>
        <p:nvSpPr>
          <p:cNvPr id="91" name="Google Shape;91;p19"/>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rgbClr val="FFFFFF"/>
              </a:buClr>
              <a:buSzPts val="2500"/>
              <a:buNone/>
              <a:defRPr sz="2500">
                <a:solidFill>
                  <a:srgbClr val="FFFFFF"/>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92" name="Google Shape;92;p19"/>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93" name="Google Shape;93;p19"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a:stretch/>
        </p:blipFill>
        <p:spPr>
          <a:xfrm>
            <a:off x="0" y="4515367"/>
            <a:ext cx="9144002" cy="2383666"/>
          </a:xfrm>
          <a:prstGeom prst="rect">
            <a:avLst/>
          </a:prstGeom>
          <a:noFill/>
          <a:ln>
            <a:noFill/>
          </a:ln>
        </p:spPr>
      </p:pic>
      <p:sp>
        <p:nvSpPr>
          <p:cNvPr id="96" name="Google Shape;96;p20"/>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chemeClr val="lt1"/>
              </a:buClr>
              <a:buSzPts val="2500"/>
              <a:buNone/>
              <a:defRPr sz="2500">
                <a:solidFill>
                  <a:schemeClr val="lt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p20"/>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98" name="Google Shape;98;p20" descr="1 copy_Bellwether Logo Full Color.eps"/>
          <p:cNvPicPr preferRelativeResize="0"/>
          <p:nvPr/>
        </p:nvPicPr>
        <p:blipFill rotWithShape="1">
          <a:blip r:embed="rId3">
            <a:alphaModFix/>
          </a:blip>
          <a:srcRect/>
          <a:stretch/>
        </p:blipFill>
        <p:spPr>
          <a:xfrm>
            <a:off x="4540192" y="355033"/>
            <a:ext cx="2827488" cy="1070188"/>
          </a:xfrm>
          <a:prstGeom prst="rect">
            <a:avLst/>
          </a:prstGeom>
          <a:noFill/>
          <a:ln>
            <a:noFill/>
          </a:ln>
        </p:spPr>
      </p:pic>
      <p:pic>
        <p:nvPicPr>
          <p:cNvPr id="99" name="Google Shape;99;p20" descr="Screen Shot 2016-11-27 at 7.22.29 PM.png"/>
          <p:cNvPicPr preferRelativeResize="0"/>
          <p:nvPr/>
        </p:nvPicPr>
        <p:blipFill rotWithShape="1">
          <a:blip r:embed="rId4">
            <a:alphaModFix/>
          </a:blip>
          <a:srcRect/>
          <a:stretch/>
        </p:blipFill>
        <p:spPr>
          <a:xfrm>
            <a:off x="7302006" y="389909"/>
            <a:ext cx="1705559" cy="974605"/>
          </a:xfrm>
          <a:prstGeom prst="rect">
            <a:avLst/>
          </a:prstGeom>
          <a:noFill/>
          <a:ln>
            <a:noFill/>
          </a:ln>
        </p:spPr>
      </p:pic>
      <p:cxnSp>
        <p:nvCxnSpPr>
          <p:cNvPr id="100" name="Google Shape;100;p20"/>
          <p:cNvCxnSpPr/>
          <p:nvPr/>
        </p:nvCxnSpPr>
        <p:spPr>
          <a:xfrm>
            <a:off x="7218044" y="724243"/>
            <a:ext cx="0" cy="378000"/>
          </a:xfrm>
          <a:prstGeom prst="straightConnector1">
            <a:avLst/>
          </a:prstGeom>
          <a:noFill/>
          <a:ln w="12700" cap="flat" cmpd="sng">
            <a:solidFill>
              <a:srgbClr val="A5A5A5"/>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21"/>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22"/>
        <p:cNvGrpSpPr/>
        <p:nvPr/>
      </p:nvGrpSpPr>
      <p:grpSpPr>
        <a:xfrm>
          <a:off x="0" y="0"/>
          <a:ext cx="0" cy="0"/>
          <a:chOff x="0" y="0"/>
          <a:chExt cx="0" cy="0"/>
        </a:xfrm>
      </p:grpSpPr>
      <p:sp>
        <p:nvSpPr>
          <p:cNvPr id="23" name="Google Shape;23;p3"/>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3"/>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1603375"/>
            <a:ext cx="8237538" cy="4573588"/>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7" name="Google Shape;107;p22"/>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8" name="Google Shape;108;p2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122"/>
        <p:cNvGrpSpPr/>
        <p:nvPr/>
      </p:nvGrpSpPr>
      <p:grpSpPr>
        <a:xfrm>
          <a:off x="0" y="0"/>
          <a:ext cx="0" cy="0"/>
          <a:chOff x="0" y="0"/>
          <a:chExt cx="0" cy="0"/>
        </a:xfrm>
      </p:grpSpPr>
      <p:sp>
        <p:nvSpPr>
          <p:cNvPr id="123" name="Google Shape;123;p25"/>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5"/>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rtl="0">
              <a:lnSpc>
                <a:spcPct val="100000"/>
              </a:lnSpc>
              <a:spcBef>
                <a:spcPts val="300"/>
              </a:spcBef>
              <a:spcAft>
                <a:spcPts val="0"/>
              </a:spcAft>
              <a:buClr>
                <a:schemeClr val="lt1"/>
              </a:buClr>
              <a:buSzPts val="2500"/>
              <a:buFont typeface="Arial"/>
              <a:buNone/>
              <a:defRPr sz="2500" b="0" i="0" u="none" strike="noStrike" cap="none">
                <a:solidFill>
                  <a:schemeClr val="lt1"/>
                </a:solidFill>
                <a:latin typeface="Arial"/>
                <a:ea typeface="Arial"/>
                <a:cs typeface="Arial"/>
                <a:sym typeface="Arial"/>
              </a:defRPr>
            </a:lvl1pPr>
            <a:lvl2pPr marR="0" lvl="1"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25" name="Google Shape;125;p25"/>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126"/>
        <p:cNvGrpSpPr/>
        <p:nvPr/>
      </p:nvGrpSpPr>
      <p:grpSpPr>
        <a:xfrm>
          <a:off x="0" y="0"/>
          <a:ext cx="0" cy="0"/>
          <a:chOff x="0" y="0"/>
          <a:chExt cx="0" cy="0"/>
        </a:xfrm>
      </p:grpSpPr>
      <p:sp>
        <p:nvSpPr>
          <p:cNvPr id="127" name="Google Shape;127;p26"/>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9" name="Google Shape;129;p2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26"/>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1"/>
        <p:cNvGrpSpPr/>
        <p:nvPr/>
      </p:nvGrpSpPr>
      <p:grpSpPr>
        <a:xfrm>
          <a:off x="0" y="0"/>
          <a:ext cx="0" cy="0"/>
          <a:chOff x="0" y="0"/>
          <a:chExt cx="0" cy="0"/>
        </a:xfrm>
      </p:grpSpPr>
      <p:pic>
        <p:nvPicPr>
          <p:cNvPr id="132" name="Google Shape;132;p27"/>
          <p:cNvPicPr preferRelativeResize="0"/>
          <p:nvPr/>
        </p:nvPicPr>
        <p:blipFill rotWithShape="1">
          <a:blip r:embed="rId2">
            <a:alphaModFix/>
          </a:blip>
          <a:srcRect/>
          <a:stretch/>
        </p:blipFill>
        <p:spPr>
          <a:xfrm>
            <a:off x="0" y="4515367"/>
            <a:ext cx="9144000" cy="2383666"/>
          </a:xfrm>
          <a:prstGeom prst="rect">
            <a:avLst/>
          </a:prstGeom>
          <a:noFill/>
          <a:ln>
            <a:noFill/>
          </a:ln>
        </p:spPr>
      </p:pic>
      <p:sp>
        <p:nvSpPr>
          <p:cNvPr id="133" name="Google Shape;133;p27"/>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7"/>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rtl="0">
              <a:lnSpc>
                <a:spcPct val="100000"/>
              </a:lnSpc>
              <a:spcBef>
                <a:spcPts val="300"/>
              </a:spcBef>
              <a:spcAft>
                <a:spcPts val="0"/>
              </a:spcAft>
              <a:buClr>
                <a:srgbClr val="FFFFFF"/>
              </a:buClr>
              <a:buSzPts val="2500"/>
              <a:buFont typeface="Arial"/>
              <a:buNone/>
              <a:defRPr sz="2500" b="0" i="0" u="none" strike="noStrike" cap="none">
                <a:solidFill>
                  <a:srgbClr val="FFFFFF"/>
                </a:solidFill>
                <a:latin typeface="Arial"/>
                <a:ea typeface="Arial"/>
                <a:cs typeface="Arial"/>
                <a:sym typeface="Arial"/>
              </a:defRPr>
            </a:lvl1pPr>
            <a:lvl2pPr marR="0" lvl="1"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35" name="Google Shape;135;p27"/>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6" name="Google Shape;136;p27"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137"/>
        <p:cNvGrpSpPr/>
        <p:nvPr/>
      </p:nvGrpSpPr>
      <p:grpSpPr>
        <a:xfrm>
          <a:off x="0" y="0"/>
          <a:ext cx="0" cy="0"/>
          <a:chOff x="0" y="0"/>
          <a:chExt cx="0" cy="0"/>
        </a:xfrm>
      </p:grpSpPr>
      <p:sp>
        <p:nvSpPr>
          <p:cNvPr id="138" name="Google Shape;138;p28"/>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8"/>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2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2" name="Google Shape;142;p2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143"/>
        <p:cNvGrpSpPr/>
        <p:nvPr/>
      </p:nvGrpSpPr>
      <p:grpSpPr>
        <a:xfrm>
          <a:off x="0" y="0"/>
          <a:ext cx="0" cy="0"/>
          <a:chOff x="0" y="0"/>
          <a:chExt cx="0" cy="0"/>
        </a:xfrm>
      </p:grpSpPr>
      <p:sp>
        <p:nvSpPr>
          <p:cNvPr id="144" name="Google Shape;144;p29"/>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146"/>
        <p:cNvGrpSpPr/>
        <p:nvPr/>
      </p:nvGrpSpPr>
      <p:grpSpPr>
        <a:xfrm>
          <a:off x="0" y="0"/>
          <a:ext cx="0" cy="0"/>
          <a:chOff x="0" y="0"/>
          <a:chExt cx="0" cy="0"/>
        </a:xfrm>
      </p:grpSpPr>
      <p:sp>
        <p:nvSpPr>
          <p:cNvPr id="147" name="Google Shape;147;p30"/>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30"/>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149" name="Google Shape;149;p30"/>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150"/>
        <p:cNvGrpSpPr/>
        <p:nvPr/>
      </p:nvGrpSpPr>
      <p:grpSpPr>
        <a:xfrm>
          <a:off x="0" y="0"/>
          <a:ext cx="0" cy="0"/>
          <a:chOff x="0" y="0"/>
          <a:chExt cx="0" cy="0"/>
        </a:xfrm>
      </p:grpSpPr>
      <p:sp>
        <p:nvSpPr>
          <p:cNvPr id="151" name="Google Shape;151;p31"/>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3" name="Google Shape;153;p3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154"/>
        <p:cNvGrpSpPr/>
        <p:nvPr/>
      </p:nvGrpSpPr>
      <p:grpSpPr>
        <a:xfrm>
          <a:off x="0" y="0"/>
          <a:ext cx="0" cy="0"/>
          <a:chOff x="0" y="0"/>
          <a:chExt cx="0" cy="0"/>
        </a:xfrm>
      </p:grpSpPr>
      <p:sp>
        <p:nvSpPr>
          <p:cNvPr id="155" name="Google Shape;155;p32"/>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7" name="Google Shape;157;p32"/>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3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4515367"/>
            <a:ext cx="9144000" cy="2383666"/>
          </a:xfrm>
          <a:prstGeom prst="rect">
            <a:avLst/>
          </a:prstGeom>
          <a:noFill/>
          <a:ln>
            <a:noFill/>
          </a:ln>
        </p:spPr>
      </p:pic>
      <p:sp>
        <p:nvSpPr>
          <p:cNvPr id="29" name="Google Shape;29;p4"/>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rgbClr val="FFFFFF"/>
              </a:buClr>
              <a:buSzPts val="2500"/>
              <a:buFont typeface="Arial"/>
              <a:buNone/>
              <a:defRPr sz="2500" b="0" i="0" u="none" strike="noStrike" cap="none">
                <a:solidFill>
                  <a:srgbClr val="FFFFFF"/>
                </a:solidFill>
                <a:latin typeface="Arial"/>
                <a:ea typeface="Arial"/>
                <a:cs typeface="Arial"/>
                <a:sym typeface="Arial"/>
              </a:defRPr>
            </a:lvl1pPr>
            <a:lvl2pPr marR="0" lvl="1"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1" name="Google Shape;31;p4"/>
          <p:cNvSpPr txBox="1">
            <a:spLocks noGrp="1"/>
          </p:cNvSpPr>
          <p:nvPr>
            <p:ph type="body" idx="2"/>
          </p:nvPr>
        </p:nvSpPr>
        <p:spPr>
          <a:xfrm>
            <a:off x="685800" y="2168278"/>
            <a:ext cx="7086600" cy="1979613"/>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 name="Google Shape;32;p4" descr="1 copy_Bellwether Logo Full Color.eps"/>
          <p:cNvPicPr preferRelativeResize="0"/>
          <p:nvPr/>
        </p:nvPicPr>
        <p:blipFill rotWithShape="1">
          <a:blip r:embed="rId3">
            <a:alphaModFix/>
          </a:blip>
          <a:srcRect/>
          <a:stretch/>
        </p:blipFill>
        <p:spPr>
          <a:xfrm>
            <a:off x="4697616" y="355032"/>
            <a:ext cx="4095509" cy="15501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167"/>
        <p:cNvGrpSpPr/>
        <p:nvPr/>
      </p:nvGrpSpPr>
      <p:grpSpPr>
        <a:xfrm>
          <a:off x="0" y="0"/>
          <a:ext cx="0" cy="0"/>
          <a:chOff x="0" y="0"/>
          <a:chExt cx="0" cy="0"/>
        </a:xfrm>
      </p:grpSpPr>
      <p:pic>
        <p:nvPicPr>
          <p:cNvPr id="168" name="Google Shape;168;p3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69" name="Google Shape;169;p3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34"/>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71" name="Google Shape;171;p3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3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35"/>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Default_content">
  <p:cSld name="2_Default_content">
    <p:spTree>
      <p:nvGrpSpPr>
        <p:cNvPr id="1" name="Shape 176"/>
        <p:cNvGrpSpPr/>
        <p:nvPr/>
      </p:nvGrpSpPr>
      <p:grpSpPr>
        <a:xfrm>
          <a:off x="0" y="0"/>
          <a:ext cx="0" cy="0"/>
          <a:chOff x="0" y="0"/>
          <a:chExt cx="0" cy="0"/>
        </a:xfrm>
      </p:grpSpPr>
      <p:pic>
        <p:nvPicPr>
          <p:cNvPr id="177" name="Google Shape;177;p36"/>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78" name="Google Shape;178;p3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2400"/>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3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36"/>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SzPts val="16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181"/>
        <p:cNvGrpSpPr/>
        <p:nvPr/>
      </p:nvGrpSpPr>
      <p:grpSpPr>
        <a:xfrm>
          <a:off x="0" y="0"/>
          <a:ext cx="0" cy="0"/>
          <a:chOff x="0" y="0"/>
          <a:chExt cx="0" cy="0"/>
        </a:xfrm>
      </p:grpSpPr>
      <p:pic>
        <p:nvPicPr>
          <p:cNvPr id="182" name="Google Shape;182;p37"/>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183" name="Google Shape;183;p37"/>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chemeClr val="lt1"/>
              </a:buClr>
              <a:buSzPts val="2500"/>
              <a:buNone/>
              <a:defRPr sz="2500">
                <a:solidFill>
                  <a:schemeClr val="lt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4" name="Google Shape;184;p37"/>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185" name="Google Shape;185;p37" descr="1 copy_Bellwether Logo Full Color.eps"/>
          <p:cNvPicPr preferRelativeResize="0"/>
          <p:nvPr/>
        </p:nvPicPr>
        <p:blipFill rotWithShape="1">
          <a:blip r:embed="rId3">
            <a:alphaModFix/>
          </a:blip>
          <a:srcRect/>
          <a:stretch/>
        </p:blipFill>
        <p:spPr>
          <a:xfrm>
            <a:off x="4540192" y="355033"/>
            <a:ext cx="2827488" cy="1070188"/>
          </a:xfrm>
          <a:prstGeom prst="rect">
            <a:avLst/>
          </a:prstGeom>
          <a:noFill/>
          <a:ln>
            <a:noFill/>
          </a:ln>
        </p:spPr>
      </p:pic>
      <p:pic>
        <p:nvPicPr>
          <p:cNvPr id="186" name="Google Shape;186;p37" descr="Screen Shot 2016-11-27 at 7.22.29 PM.png"/>
          <p:cNvPicPr preferRelativeResize="0"/>
          <p:nvPr/>
        </p:nvPicPr>
        <p:blipFill rotWithShape="1">
          <a:blip r:embed="rId4">
            <a:alphaModFix/>
          </a:blip>
          <a:srcRect/>
          <a:stretch/>
        </p:blipFill>
        <p:spPr>
          <a:xfrm>
            <a:off x="7302006" y="389909"/>
            <a:ext cx="1705559" cy="974605"/>
          </a:xfrm>
          <a:prstGeom prst="rect">
            <a:avLst/>
          </a:prstGeom>
          <a:noFill/>
          <a:ln>
            <a:noFill/>
          </a:ln>
        </p:spPr>
      </p:pic>
      <p:cxnSp>
        <p:nvCxnSpPr>
          <p:cNvPr id="187" name="Google Shape;187;p37"/>
          <p:cNvCxnSpPr/>
          <p:nvPr/>
        </p:nvCxnSpPr>
        <p:spPr>
          <a:xfrm>
            <a:off x="7218044" y="724243"/>
            <a:ext cx="0" cy="378000"/>
          </a:xfrm>
          <a:prstGeom prst="straightConnector1">
            <a:avLst/>
          </a:prstGeom>
          <a:noFill/>
          <a:ln w="12700" cap="flat" cmpd="sng">
            <a:solidFill>
              <a:srgbClr val="A5A5A5"/>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Text">
  <p:cSld name="1_Bullet Text">
    <p:spTree>
      <p:nvGrpSpPr>
        <p:cNvPr id="1" name="Shape 188"/>
        <p:cNvGrpSpPr/>
        <p:nvPr/>
      </p:nvGrpSpPr>
      <p:grpSpPr>
        <a:xfrm>
          <a:off x="0" y="0"/>
          <a:ext cx="0" cy="0"/>
          <a:chOff x="0" y="0"/>
          <a:chExt cx="0" cy="0"/>
        </a:xfrm>
      </p:grpSpPr>
      <p:sp>
        <p:nvSpPr>
          <p:cNvPr id="189" name="Google Shape;189;p38"/>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8"/>
          <p:cNvSpPr txBox="1">
            <a:spLocks noGrp="1"/>
          </p:cNvSpPr>
          <p:nvPr>
            <p:ph type="title"/>
          </p:nvPr>
        </p:nvSpPr>
        <p:spPr>
          <a:xfrm>
            <a:off x="457200" y="0"/>
            <a:ext cx="8229600" cy="1056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91" name="Google Shape;191;p38"/>
          <p:cNvSpPr txBox="1">
            <a:spLocks noGrp="1"/>
          </p:cNvSpPr>
          <p:nvPr>
            <p:ph type="body" idx="1"/>
          </p:nvPr>
        </p:nvSpPr>
        <p:spPr>
          <a:xfrm>
            <a:off x="457200" y="1603635"/>
            <a:ext cx="8229600" cy="45594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38"/>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193"/>
        <p:cNvGrpSpPr/>
        <p:nvPr/>
      </p:nvGrpSpPr>
      <p:grpSpPr>
        <a:xfrm>
          <a:off x="0" y="0"/>
          <a:ext cx="0" cy="0"/>
          <a:chOff x="0" y="0"/>
          <a:chExt cx="0" cy="0"/>
        </a:xfrm>
      </p:grpSpPr>
      <p:cxnSp>
        <p:nvCxnSpPr>
          <p:cNvPr id="194" name="Google Shape;194;p39"/>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195" name="Google Shape;195;p39"/>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2633"/>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6"/>
        <p:cNvGrpSpPr/>
        <p:nvPr/>
      </p:nvGrpSpPr>
      <p:grpSpPr>
        <a:xfrm>
          <a:off x="0" y="0"/>
          <a:ext cx="0" cy="0"/>
          <a:chOff x="0" y="0"/>
          <a:chExt cx="0" cy="0"/>
        </a:xfrm>
      </p:grpSpPr>
      <p:pic>
        <p:nvPicPr>
          <p:cNvPr id="197" name="Google Shape;197;p40"/>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198" name="Google Shape;198;p40"/>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rgbClr val="FFFFFF"/>
              </a:buClr>
              <a:buSzPts val="2500"/>
              <a:buNone/>
              <a:defRPr sz="2500">
                <a:solidFill>
                  <a:srgbClr val="FFFFFF"/>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9" name="Google Shape;199;p40"/>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200" name="Google Shape;200;p40"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201"/>
        <p:cNvGrpSpPr/>
        <p:nvPr/>
      </p:nvGrpSpPr>
      <p:grpSpPr>
        <a:xfrm>
          <a:off x="0" y="0"/>
          <a:ext cx="0" cy="0"/>
          <a:chOff x="0" y="0"/>
          <a:chExt cx="0" cy="0"/>
        </a:xfrm>
      </p:grpSpPr>
      <p:sp>
        <p:nvSpPr>
          <p:cNvPr id="202" name="Google Shape;202;p41"/>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3" name="Google Shape;203;p41"/>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4" name="Google Shape;204;p4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p4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206"/>
        <p:cNvGrpSpPr/>
        <p:nvPr/>
      </p:nvGrpSpPr>
      <p:grpSpPr>
        <a:xfrm>
          <a:off x="0" y="0"/>
          <a:ext cx="0" cy="0"/>
          <a:chOff x="0" y="0"/>
          <a:chExt cx="0" cy="0"/>
        </a:xfrm>
      </p:grpSpPr>
      <p:sp>
        <p:nvSpPr>
          <p:cNvPr id="207" name="Google Shape;207;p4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4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33"/>
        <p:cNvGrpSpPr/>
        <p:nvPr/>
      </p:nvGrpSpPr>
      <p:grpSpPr>
        <a:xfrm>
          <a:off x="0" y="0"/>
          <a:ext cx="0" cy="0"/>
          <a:chOff x="0" y="0"/>
          <a:chExt cx="0" cy="0"/>
        </a:xfrm>
      </p:grpSpPr>
      <p:sp>
        <p:nvSpPr>
          <p:cNvPr id="34" name="Google Shape;34;p5"/>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txBox="1">
            <a:spLocks noGrp="1"/>
          </p:cNvSpPr>
          <p:nvPr>
            <p:ph type="body" idx="1"/>
          </p:nvPr>
        </p:nvSpPr>
        <p:spPr>
          <a:xfrm>
            <a:off x="410928" y="1591325"/>
            <a:ext cx="4114800" cy="3957921"/>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611144" y="1591325"/>
            <a:ext cx="4114800" cy="3957921"/>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5"/>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p4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23" name="Google Shape;223;p4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46"/>
          <p:cNvSpPr txBox="1">
            <a:spLocks noGrp="1"/>
          </p:cNvSpPr>
          <p:nvPr>
            <p:ph type="body" idx="1"/>
          </p:nvPr>
        </p:nvSpPr>
        <p:spPr>
          <a:xfrm>
            <a:off x="457200" y="1603635"/>
            <a:ext cx="8229600" cy="45594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5" name="Google Shape;225;p4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efault_content">
  <p:cSld name="Default_content">
    <p:spTree>
      <p:nvGrpSpPr>
        <p:cNvPr id="1" name="Shape 226"/>
        <p:cNvGrpSpPr/>
        <p:nvPr/>
      </p:nvGrpSpPr>
      <p:grpSpPr>
        <a:xfrm>
          <a:off x="0" y="0"/>
          <a:ext cx="0" cy="0"/>
          <a:chOff x="0" y="0"/>
          <a:chExt cx="0" cy="0"/>
        </a:xfrm>
      </p:grpSpPr>
      <p:sp>
        <p:nvSpPr>
          <p:cNvPr id="227" name="Google Shape;227;p4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4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47"/>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42900" algn="l" rtl="0">
              <a:lnSpc>
                <a:spcPct val="100000"/>
              </a:lnSpc>
              <a:spcBef>
                <a:spcPts val="3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SzPts val="1800"/>
              <a:buChar char="8"/>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Default_content">
  <p:cSld name="3_Default_content">
    <p:spTree>
      <p:nvGrpSpPr>
        <p:cNvPr id="1" name="Shape 230"/>
        <p:cNvGrpSpPr/>
        <p:nvPr/>
      </p:nvGrpSpPr>
      <p:grpSpPr>
        <a:xfrm>
          <a:off x="0" y="0"/>
          <a:ext cx="0" cy="0"/>
          <a:chOff x="0" y="0"/>
          <a:chExt cx="0" cy="0"/>
        </a:xfrm>
      </p:grpSpPr>
      <p:pic>
        <p:nvPicPr>
          <p:cNvPr id="231" name="Google Shape;231;p4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32" name="Google Shape;232;p4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2400"/>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p4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48"/>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SzPts val="16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Partnerships">
  <p:cSld name="1_Title Slide - Partnerships">
    <p:spTree>
      <p:nvGrpSpPr>
        <p:cNvPr id="1" name="Shape 235"/>
        <p:cNvGrpSpPr/>
        <p:nvPr/>
      </p:nvGrpSpPr>
      <p:grpSpPr>
        <a:xfrm>
          <a:off x="0" y="0"/>
          <a:ext cx="0" cy="0"/>
          <a:chOff x="0" y="0"/>
          <a:chExt cx="0" cy="0"/>
        </a:xfrm>
      </p:grpSpPr>
      <p:pic>
        <p:nvPicPr>
          <p:cNvPr id="236" name="Google Shape;236;p49"/>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237" name="Google Shape;237;p49"/>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chemeClr val="lt1"/>
              </a:buClr>
              <a:buSzPts val="2500"/>
              <a:buNone/>
              <a:defRPr sz="2500">
                <a:solidFill>
                  <a:schemeClr val="lt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8" name="Google Shape;238;p49"/>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239" name="Google Shape;239;p49" descr="1 copy_Bellwether Logo Full Color.eps"/>
          <p:cNvPicPr preferRelativeResize="0"/>
          <p:nvPr/>
        </p:nvPicPr>
        <p:blipFill rotWithShape="1">
          <a:blip r:embed="rId3">
            <a:alphaModFix/>
          </a:blip>
          <a:srcRect/>
          <a:stretch/>
        </p:blipFill>
        <p:spPr>
          <a:xfrm>
            <a:off x="4540192" y="355033"/>
            <a:ext cx="2827488" cy="1070188"/>
          </a:xfrm>
          <a:prstGeom prst="rect">
            <a:avLst/>
          </a:prstGeom>
          <a:noFill/>
          <a:ln>
            <a:noFill/>
          </a:ln>
        </p:spPr>
      </p:pic>
      <p:pic>
        <p:nvPicPr>
          <p:cNvPr id="240" name="Google Shape;240;p49" descr="Screen Shot 2016-11-27 at 7.22.29 PM.png"/>
          <p:cNvPicPr preferRelativeResize="0"/>
          <p:nvPr/>
        </p:nvPicPr>
        <p:blipFill rotWithShape="1">
          <a:blip r:embed="rId4">
            <a:alphaModFix/>
          </a:blip>
          <a:srcRect/>
          <a:stretch/>
        </p:blipFill>
        <p:spPr>
          <a:xfrm>
            <a:off x="7302006" y="389909"/>
            <a:ext cx="1705559" cy="974605"/>
          </a:xfrm>
          <a:prstGeom prst="rect">
            <a:avLst/>
          </a:prstGeom>
          <a:noFill/>
          <a:ln>
            <a:noFill/>
          </a:ln>
        </p:spPr>
      </p:pic>
      <p:cxnSp>
        <p:nvCxnSpPr>
          <p:cNvPr id="241" name="Google Shape;241;p49"/>
          <p:cNvCxnSpPr/>
          <p:nvPr/>
        </p:nvCxnSpPr>
        <p:spPr>
          <a:xfrm>
            <a:off x="7218044" y="724243"/>
            <a:ext cx="0" cy="378000"/>
          </a:xfrm>
          <a:prstGeom prst="straightConnector1">
            <a:avLst/>
          </a:prstGeom>
          <a:noFill/>
          <a:ln w="12700" cap="flat" cmpd="sng">
            <a:solidFill>
              <a:srgbClr val="A5A5A5"/>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 Text">
  <p:cSld name="1_Bullet Text">
    <p:spTree>
      <p:nvGrpSpPr>
        <p:cNvPr id="1" name="Shape 242"/>
        <p:cNvGrpSpPr/>
        <p:nvPr/>
      </p:nvGrpSpPr>
      <p:grpSpPr>
        <a:xfrm>
          <a:off x="0" y="0"/>
          <a:ext cx="0" cy="0"/>
          <a:chOff x="0" y="0"/>
          <a:chExt cx="0" cy="0"/>
        </a:xfrm>
      </p:grpSpPr>
      <p:sp>
        <p:nvSpPr>
          <p:cNvPr id="243" name="Google Shape;243;p50"/>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0"/>
          <p:cNvSpPr txBox="1">
            <a:spLocks noGrp="1"/>
          </p:cNvSpPr>
          <p:nvPr>
            <p:ph type="title"/>
          </p:nvPr>
        </p:nvSpPr>
        <p:spPr>
          <a:xfrm>
            <a:off x="457200" y="0"/>
            <a:ext cx="8229600" cy="1056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45" name="Google Shape;245;p50"/>
          <p:cNvSpPr txBox="1">
            <a:spLocks noGrp="1"/>
          </p:cNvSpPr>
          <p:nvPr>
            <p:ph type="body" idx="1"/>
          </p:nvPr>
        </p:nvSpPr>
        <p:spPr>
          <a:xfrm>
            <a:off x="457200" y="1603635"/>
            <a:ext cx="8229600" cy="45594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6" name="Google Shape;246;p50"/>
          <p:cNvSpPr txBox="1">
            <a:spLocks noGrp="1"/>
          </p:cNvSpPr>
          <p:nvPr>
            <p:ph type="ftr" idx="11"/>
          </p:nvPr>
        </p:nvSpPr>
        <p:spPr>
          <a:xfrm>
            <a:off x="457200" y="6356350"/>
            <a:ext cx="2895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247"/>
        <p:cNvGrpSpPr/>
        <p:nvPr/>
      </p:nvGrpSpPr>
      <p:grpSpPr>
        <a:xfrm>
          <a:off x="0" y="0"/>
          <a:ext cx="0" cy="0"/>
          <a:chOff x="0" y="0"/>
          <a:chExt cx="0" cy="0"/>
        </a:xfrm>
      </p:grpSpPr>
      <p:cxnSp>
        <p:nvCxnSpPr>
          <p:cNvPr id="248" name="Google Shape;248;p51"/>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249" name="Google Shape;249;p51"/>
          <p:cNvSpPr/>
          <p:nvPr/>
        </p:nvSpPr>
        <p:spPr>
          <a:xfrm>
            <a:off x="684213" y="1744663"/>
            <a:ext cx="7086600" cy="198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2633"/>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0"/>
        <p:cNvGrpSpPr/>
        <p:nvPr/>
      </p:nvGrpSpPr>
      <p:grpSpPr>
        <a:xfrm>
          <a:off x="0" y="0"/>
          <a:ext cx="0" cy="0"/>
          <a:chOff x="0" y="0"/>
          <a:chExt cx="0" cy="0"/>
        </a:xfrm>
      </p:grpSpPr>
      <p:pic>
        <p:nvPicPr>
          <p:cNvPr id="251" name="Google Shape;251;p52"/>
          <p:cNvPicPr preferRelativeResize="0"/>
          <p:nvPr/>
        </p:nvPicPr>
        <p:blipFill rotWithShape="1">
          <a:blip r:embed="rId2">
            <a:alphaModFix/>
          </a:blip>
          <a:srcRect/>
          <a:stretch/>
        </p:blipFill>
        <p:spPr>
          <a:xfrm>
            <a:off x="0" y="4515367"/>
            <a:ext cx="9144006" cy="2383666"/>
          </a:xfrm>
          <a:prstGeom prst="rect">
            <a:avLst/>
          </a:prstGeom>
          <a:noFill/>
          <a:ln>
            <a:noFill/>
          </a:ln>
        </p:spPr>
      </p:pic>
      <p:sp>
        <p:nvSpPr>
          <p:cNvPr id="252" name="Google Shape;252;p52"/>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lvl="0" algn="l" rtl="0">
              <a:lnSpc>
                <a:spcPct val="100000"/>
              </a:lnSpc>
              <a:spcBef>
                <a:spcPts val="300"/>
              </a:spcBef>
              <a:spcAft>
                <a:spcPts val="0"/>
              </a:spcAft>
              <a:buClr>
                <a:srgbClr val="FFFFFF"/>
              </a:buClr>
              <a:buSzPts val="2500"/>
              <a:buNone/>
              <a:defRPr sz="2500">
                <a:solidFill>
                  <a:srgbClr val="FFFFFF"/>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300"/>
              </a:spcBef>
              <a:spcAft>
                <a:spcPts val="0"/>
              </a:spcAft>
              <a:buSzPts val="1400"/>
              <a:buNone/>
              <a:defRPr>
                <a:solidFill>
                  <a:srgbClr val="888888"/>
                </a:solidFill>
              </a:defRPr>
            </a:lvl3pPr>
            <a:lvl4pPr lvl="3" algn="ctr" rtl="0">
              <a:lnSpc>
                <a:spcPct val="100000"/>
              </a:lnSpc>
              <a:spcBef>
                <a:spcPts val="300"/>
              </a:spcBef>
              <a:spcAft>
                <a:spcPts val="0"/>
              </a:spcAft>
              <a:buClr>
                <a:srgbClr val="888888"/>
              </a:buClr>
              <a:buSzPts val="1400"/>
              <a:buNone/>
              <a:defRPr>
                <a:solidFill>
                  <a:srgbClr val="888888"/>
                </a:solidFill>
              </a:defRPr>
            </a:lvl4pPr>
            <a:lvl5pPr lvl="4" algn="ctr" rtl="0">
              <a:lnSpc>
                <a:spcPct val="100000"/>
              </a:lnSpc>
              <a:spcBef>
                <a:spcPts val="30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3" name="Google Shape;253;p52"/>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00"/>
              </a:spcBef>
              <a:spcAft>
                <a:spcPts val="0"/>
              </a:spcAft>
              <a:buClr>
                <a:srgbClr val="862633"/>
              </a:buClr>
              <a:buSzPts val="3200"/>
              <a:buNone/>
              <a:defRPr sz="3200">
                <a:solidFill>
                  <a:srgbClr val="862633"/>
                </a:solidFill>
              </a:defRPr>
            </a:lvl1pPr>
            <a:lvl2pPr marL="914400" lvl="1" indent="-317500" algn="l" rtl="0">
              <a:lnSpc>
                <a:spcPct val="100000"/>
              </a:lnSpc>
              <a:spcBef>
                <a:spcPts val="300"/>
              </a:spcBef>
              <a:spcAft>
                <a:spcPts val="0"/>
              </a:spcAft>
              <a:buClr>
                <a:schemeClr val="dk2"/>
              </a:buClr>
              <a:buSzPts val="1400"/>
              <a:buChar char="–"/>
              <a:defRPr>
                <a:solidFill>
                  <a:schemeClr val="dk2"/>
                </a:solidFill>
              </a:defRPr>
            </a:lvl2pPr>
            <a:lvl3pPr marL="1371600" lvl="2" indent="-317500" algn="l" rtl="0">
              <a:lnSpc>
                <a:spcPct val="100000"/>
              </a:lnSpc>
              <a:spcBef>
                <a:spcPts val="300"/>
              </a:spcBef>
              <a:spcAft>
                <a:spcPts val="0"/>
              </a:spcAft>
              <a:buSzPts val="1400"/>
              <a:buChar char="8"/>
              <a:defRPr>
                <a:solidFill>
                  <a:schemeClr val="dk2"/>
                </a:solidFill>
              </a:defRPr>
            </a:lvl3pPr>
            <a:lvl4pPr marL="1828800" lvl="3" indent="-317500" algn="l" rtl="0">
              <a:lnSpc>
                <a:spcPct val="100000"/>
              </a:lnSpc>
              <a:spcBef>
                <a:spcPts val="300"/>
              </a:spcBef>
              <a:spcAft>
                <a:spcPts val="0"/>
              </a:spcAft>
              <a:buClr>
                <a:schemeClr val="dk2"/>
              </a:buClr>
              <a:buSzPts val="1400"/>
              <a:buChar char="»"/>
              <a:defRPr>
                <a:solidFill>
                  <a:schemeClr val="dk2"/>
                </a:solidFill>
              </a:defRPr>
            </a:lvl4pPr>
            <a:lvl5pPr marL="2286000" lvl="4" indent="-317500" algn="l" rtl="0">
              <a:lnSpc>
                <a:spcPct val="100000"/>
              </a:lnSpc>
              <a:spcBef>
                <a:spcPts val="300"/>
              </a:spcBef>
              <a:spcAft>
                <a:spcPts val="0"/>
              </a:spcAft>
              <a:buClr>
                <a:schemeClr val="dk2"/>
              </a:buClr>
              <a:buSzPts val="1400"/>
              <a:buChar char="»"/>
              <a:defRPr>
                <a:solidFill>
                  <a:schemeClr val="dk2"/>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254" name="Google Shape;254;p52"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anel">
  <p:cSld name="Two Panel">
    <p:spTree>
      <p:nvGrpSpPr>
        <p:cNvPr id="1" name="Shape 255"/>
        <p:cNvGrpSpPr/>
        <p:nvPr/>
      </p:nvGrpSpPr>
      <p:grpSpPr>
        <a:xfrm>
          <a:off x="0" y="0"/>
          <a:ext cx="0" cy="0"/>
          <a:chOff x="0" y="0"/>
          <a:chExt cx="0" cy="0"/>
        </a:xfrm>
      </p:grpSpPr>
      <p:sp>
        <p:nvSpPr>
          <p:cNvPr id="256" name="Google Shape;256;p53"/>
          <p:cNvSpPr txBox="1">
            <a:spLocks noGrp="1"/>
          </p:cNvSpPr>
          <p:nvPr>
            <p:ph type="body" idx="1"/>
          </p:nvPr>
        </p:nvSpPr>
        <p:spPr>
          <a:xfrm>
            <a:off x="410928"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7" name="Google Shape;257;p53"/>
          <p:cNvSpPr txBox="1">
            <a:spLocks noGrp="1"/>
          </p:cNvSpPr>
          <p:nvPr>
            <p:ph type="body" idx="2"/>
          </p:nvPr>
        </p:nvSpPr>
        <p:spPr>
          <a:xfrm>
            <a:off x="4611144" y="1591325"/>
            <a:ext cx="4114800" cy="39579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Clr>
                <a:schemeClr val="dk1"/>
              </a:buClr>
              <a:buSzPts val="1600"/>
              <a:buChar char="•"/>
              <a:defRPr/>
            </a:lvl1pPr>
            <a:lvl2pPr marL="914400" lvl="1" indent="-317500" algn="l" rtl="0">
              <a:lnSpc>
                <a:spcPct val="100000"/>
              </a:lnSpc>
              <a:spcBef>
                <a:spcPts val="300"/>
              </a:spcBef>
              <a:spcAft>
                <a:spcPts val="0"/>
              </a:spcAft>
              <a:buClr>
                <a:schemeClr val="dk1"/>
              </a:buClr>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Clr>
                <a:schemeClr val="dk1"/>
              </a:buClr>
              <a:buSzPts val="1400"/>
              <a:buChar char="»"/>
              <a:defRPr/>
            </a:lvl4pPr>
            <a:lvl5pPr marL="2286000" lvl="4" indent="-317500" algn="l" rtl="0">
              <a:lnSpc>
                <a:spcPct val="100000"/>
              </a:lnSpc>
              <a:spcBef>
                <a:spcPts val="300"/>
              </a:spcBef>
              <a:spcAft>
                <a:spcPts val="0"/>
              </a:spcAft>
              <a:buClr>
                <a:schemeClr val="dk1"/>
              </a:buClr>
              <a:buSzPts val="14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8" name="Google Shape;258;p5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9" name="Google Shape;259;p5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260"/>
        <p:cNvGrpSpPr/>
        <p:nvPr/>
      </p:nvGrpSpPr>
      <p:grpSpPr>
        <a:xfrm>
          <a:off x="0" y="0"/>
          <a:ext cx="0" cy="0"/>
          <a:chOff x="0" y="0"/>
          <a:chExt cx="0" cy="0"/>
        </a:xfrm>
      </p:grpSpPr>
      <p:sp>
        <p:nvSpPr>
          <p:cNvPr id="261" name="Google Shape;261;p5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ody">
  <p:cSld name="Blank Body">
    <p:spTree>
      <p:nvGrpSpPr>
        <p:cNvPr id="1" name="Shape 39"/>
        <p:cNvGrpSpPr/>
        <p:nvPr/>
      </p:nvGrpSpPr>
      <p:grpSpPr>
        <a:xfrm>
          <a:off x="0" y="0"/>
          <a:ext cx="0" cy="0"/>
          <a:chOff x="0" y="0"/>
          <a:chExt cx="0" cy="0"/>
        </a:xfrm>
      </p:grpSpPr>
      <p:sp>
        <p:nvSpPr>
          <p:cNvPr id="40" name="Google Shape;40;p6"/>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262"/>
        <p:cNvGrpSpPr/>
        <p:nvPr/>
      </p:nvGrpSpPr>
      <p:grpSpPr>
        <a:xfrm>
          <a:off x="0" y="0"/>
          <a:ext cx="0" cy="0"/>
          <a:chOff x="0" y="0"/>
          <a:chExt cx="0" cy="0"/>
        </a:xfrm>
      </p:grpSpPr>
      <p:sp>
        <p:nvSpPr>
          <p:cNvPr id="263" name="Google Shape;263;p5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4" name="Google Shape;264;p5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Google Shape;266;p5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Clr>
                <a:srgbClr val="862633"/>
              </a:buClr>
              <a:buSzPts val="2400"/>
              <a:buFont typeface="Arial"/>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Default_content">
  <p:cSld name="2_Default_content">
    <p:spTree>
      <p:nvGrpSpPr>
        <p:cNvPr id="1" name="Shape 267"/>
        <p:cNvGrpSpPr/>
        <p:nvPr/>
      </p:nvGrpSpPr>
      <p:grpSpPr>
        <a:xfrm>
          <a:off x="0" y="0"/>
          <a:ext cx="0" cy="0"/>
          <a:chOff x="0" y="0"/>
          <a:chExt cx="0" cy="0"/>
        </a:xfrm>
      </p:grpSpPr>
      <p:pic>
        <p:nvPicPr>
          <p:cNvPr id="268" name="Google Shape;268;p57"/>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69" name="Google Shape;269;p5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2400"/>
              <a:buNone/>
              <a:defRPr>
                <a:solidFill>
                  <a:srgbClr val="86263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0" name="Google Shape;270;p5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1" name="Google Shape;271;p57"/>
          <p:cNvSpPr txBox="1">
            <a:spLocks noGrp="1"/>
          </p:cNvSpPr>
          <p:nvPr>
            <p:ph type="body" idx="1"/>
          </p:nvPr>
        </p:nvSpPr>
        <p:spPr>
          <a:xfrm>
            <a:off x="457200" y="1603375"/>
            <a:ext cx="8237400" cy="4573500"/>
          </a:xfrm>
          <a:prstGeom prst="rect">
            <a:avLst/>
          </a:prstGeom>
          <a:noFill/>
          <a:ln>
            <a:noFill/>
          </a:ln>
        </p:spPr>
        <p:txBody>
          <a:bodyPr spcFirstLastPara="1" wrap="square" lIns="91425" tIns="45700" rIns="91425" bIns="45700" anchor="t" anchorCtr="0"/>
          <a:lstStyle>
            <a:lvl1pPr marL="457200" lvl="0" indent="-330200" algn="l" rtl="0">
              <a:lnSpc>
                <a:spcPct val="100000"/>
              </a:lnSpc>
              <a:spcBef>
                <a:spcPts val="300"/>
              </a:spcBef>
              <a:spcAft>
                <a:spcPts val="0"/>
              </a:spcAft>
              <a:buSzPts val="16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8"/>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ppendix">
  <p:cSld name="Appendix">
    <p:spTree>
      <p:nvGrpSpPr>
        <p:cNvPr id="1" name="Shape 42"/>
        <p:cNvGrpSpPr/>
        <p:nvPr/>
      </p:nvGrpSpPr>
      <p:grpSpPr>
        <a:xfrm>
          <a:off x="0" y="0"/>
          <a:ext cx="0" cy="0"/>
          <a:chOff x="0" y="0"/>
          <a:chExt cx="0" cy="0"/>
        </a:xfrm>
      </p:grpSpPr>
      <p:sp>
        <p:nvSpPr>
          <p:cNvPr id="43" name="Google Shape;43;p7"/>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7"/>
          <p:cNvCxnSpPr/>
          <p:nvPr/>
        </p:nvCxnSpPr>
        <p:spPr>
          <a:xfrm>
            <a:off x="3175" y="6822578"/>
            <a:ext cx="9144000" cy="0"/>
          </a:xfrm>
          <a:prstGeom prst="straightConnector1">
            <a:avLst/>
          </a:prstGeom>
          <a:noFill/>
          <a:ln w="101600" cap="flat" cmpd="sng">
            <a:solidFill>
              <a:srgbClr val="862633"/>
            </a:solidFill>
            <a:prstDash val="solid"/>
            <a:round/>
            <a:headEnd type="none" w="sm" len="sm"/>
            <a:tailEnd type="none" w="sm" len="sm"/>
          </a:ln>
        </p:spPr>
      </p:cxnSp>
      <p:sp>
        <p:nvSpPr>
          <p:cNvPr id="45" name="Google Shape;45;p7"/>
          <p:cNvSpPr/>
          <p:nvPr/>
        </p:nvSpPr>
        <p:spPr>
          <a:xfrm>
            <a:off x="684213" y="1744663"/>
            <a:ext cx="7086600" cy="198424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62633"/>
                </a:solidFill>
                <a:latin typeface="Arial"/>
                <a:ea typeface="Arial"/>
                <a:cs typeface="Arial"/>
                <a:sym typeface="Arial"/>
              </a:rPr>
              <a:t>Appendix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46"/>
        <p:cNvGrpSpPr/>
        <p:nvPr/>
      </p:nvGrpSpPr>
      <p:grpSpPr>
        <a:xfrm>
          <a:off x="0" y="0"/>
          <a:ext cx="0" cy="0"/>
          <a:chOff x="0" y="0"/>
          <a:chExt cx="0" cy="0"/>
        </a:xfrm>
      </p:grpSpPr>
      <p:sp>
        <p:nvSpPr>
          <p:cNvPr id="47" name="Google Shape;47;p8"/>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8"/>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50"/>
        <p:cNvGrpSpPr/>
        <p:nvPr/>
      </p:nvGrpSpPr>
      <p:grpSpPr>
        <a:xfrm>
          <a:off x="0" y="0"/>
          <a:ext cx="0" cy="0"/>
          <a:chOff x="0" y="0"/>
          <a:chExt cx="0" cy="0"/>
        </a:xfrm>
      </p:grpSpPr>
      <p:sp>
        <p:nvSpPr>
          <p:cNvPr id="51" name="Google Shape;51;p9"/>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9"/>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9"/>
          <p:cNvSpPr txBox="1">
            <a:spLocks noGrp="1"/>
          </p:cNvSpPr>
          <p:nvPr>
            <p:ph type="body" idx="1"/>
          </p:nvPr>
        </p:nvSpPr>
        <p:spPr>
          <a:xfrm>
            <a:off x="457200" y="1603635"/>
            <a:ext cx="8229600" cy="4559300"/>
          </a:xfrm>
          <a:prstGeom prst="rect">
            <a:avLst/>
          </a:prstGeom>
          <a:noFill/>
          <a:ln>
            <a:noFill/>
          </a:ln>
        </p:spPr>
        <p:txBody>
          <a:bodyPr spcFirstLastPara="1" wrap="square" lIns="91425" tIns="45700" rIns="91425" bIns="45700" anchor="t" anchorCtr="0"/>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0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2_Title Slide">
    <p:spTree>
      <p:nvGrpSpPr>
        <p:cNvPr id="1" name="Shape 62"/>
        <p:cNvGrpSpPr/>
        <p:nvPr/>
      </p:nvGrpSpPr>
      <p:grpSpPr>
        <a:xfrm>
          <a:off x="0" y="0"/>
          <a:ext cx="0" cy="0"/>
          <a:chOff x="0" y="0"/>
          <a:chExt cx="0" cy="0"/>
        </a:xfrm>
      </p:grpSpPr>
      <p:pic>
        <p:nvPicPr>
          <p:cNvPr id="63" name="Google Shape;63;p11"/>
          <p:cNvPicPr preferRelativeResize="0"/>
          <p:nvPr/>
        </p:nvPicPr>
        <p:blipFill rotWithShape="1">
          <a:blip r:embed="rId2">
            <a:alphaModFix/>
          </a:blip>
          <a:srcRect/>
          <a:stretch/>
        </p:blipFill>
        <p:spPr>
          <a:xfrm>
            <a:off x="0" y="4515367"/>
            <a:ext cx="9144000" cy="2383666"/>
          </a:xfrm>
          <a:prstGeom prst="rect">
            <a:avLst/>
          </a:prstGeom>
          <a:noFill/>
          <a:ln>
            <a:noFill/>
          </a:ln>
        </p:spPr>
      </p:pic>
      <p:sp>
        <p:nvSpPr>
          <p:cNvPr id="64" name="Google Shape;64;p11"/>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ubTitle" idx="1"/>
          </p:nvPr>
        </p:nvSpPr>
        <p:spPr>
          <a:xfrm>
            <a:off x="685800" y="4762500"/>
            <a:ext cx="7086600" cy="1752600"/>
          </a:xfrm>
          <a:prstGeom prst="rect">
            <a:avLst/>
          </a:prstGeom>
          <a:noFill/>
          <a:ln>
            <a:noFill/>
          </a:ln>
        </p:spPr>
        <p:txBody>
          <a:bodyPr spcFirstLastPara="1" wrap="square" lIns="91425" tIns="45700" rIns="91425" bIns="45700" anchor="t" anchorCtr="0"/>
          <a:lstStyle>
            <a:lvl1pPr marR="0" lvl="0" algn="l" rtl="0">
              <a:lnSpc>
                <a:spcPct val="100000"/>
              </a:lnSpc>
              <a:spcBef>
                <a:spcPts val="300"/>
              </a:spcBef>
              <a:spcAft>
                <a:spcPts val="0"/>
              </a:spcAft>
              <a:buClr>
                <a:srgbClr val="FFFFFF"/>
              </a:buClr>
              <a:buSzPts val="2500"/>
              <a:buFont typeface="Arial"/>
              <a:buNone/>
              <a:defRPr sz="2500" b="0" i="0" u="none" strike="noStrike" cap="none">
                <a:solidFill>
                  <a:srgbClr val="FFFFFF"/>
                </a:solidFill>
                <a:latin typeface="Arial"/>
                <a:ea typeface="Arial"/>
                <a:cs typeface="Arial"/>
                <a:sym typeface="Arial"/>
              </a:defRPr>
            </a:lvl1pPr>
            <a:lvl2pPr marR="0" lvl="1"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30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6" name="Google Shape;66;p11"/>
          <p:cNvSpPr txBox="1">
            <a:spLocks noGrp="1"/>
          </p:cNvSpPr>
          <p:nvPr>
            <p:ph type="body" idx="2"/>
          </p:nvPr>
        </p:nvSpPr>
        <p:spPr>
          <a:xfrm>
            <a:off x="685800" y="2168278"/>
            <a:ext cx="7086600" cy="1979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00"/>
              </a:spcBef>
              <a:spcAft>
                <a:spcPts val="0"/>
              </a:spcAft>
              <a:buClr>
                <a:srgbClr val="862633"/>
              </a:buClr>
              <a:buSzPts val="3200"/>
              <a:buFont typeface="Arial"/>
              <a:buNone/>
              <a:defRPr sz="3200" b="0" i="0" u="none" strike="noStrike" cap="none">
                <a:solidFill>
                  <a:srgbClr val="862633"/>
                </a:solidFill>
                <a:latin typeface="Arial"/>
                <a:ea typeface="Arial"/>
                <a:cs typeface="Arial"/>
                <a:sym typeface="Arial"/>
              </a:defRPr>
            </a:lvl1pPr>
            <a:lvl2pPr marL="914400" marR="0" lvl="1"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7" name="Google Shape;67;p11" descr="1 copy_Bellwether Logo Full Color.eps"/>
          <p:cNvPicPr preferRelativeResize="0"/>
          <p:nvPr/>
        </p:nvPicPr>
        <p:blipFill rotWithShape="1">
          <a:blip r:embed="rId3">
            <a:alphaModFix/>
          </a:blip>
          <a:srcRect/>
          <a:stretch/>
        </p:blipFill>
        <p:spPr>
          <a:xfrm>
            <a:off x="4697616" y="355032"/>
            <a:ext cx="4095508" cy="15501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8.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588" y="1588"/>
            <a:ext cx="1587" cy="15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1"/>
          <p:cNvCxnSpPr/>
          <p:nvPr/>
        </p:nvCxnSpPr>
        <p:spPr>
          <a:xfrm>
            <a:off x="0" y="1056785"/>
            <a:ext cx="9144000" cy="1588"/>
          </a:xfrm>
          <a:prstGeom prst="straightConnector1">
            <a:avLst/>
          </a:prstGeom>
          <a:noFill/>
          <a:ln w="63500" cap="flat" cmpd="sng">
            <a:solidFill>
              <a:srgbClr val="FFC000"/>
            </a:solidFill>
            <a:prstDash val="solid"/>
            <a:round/>
            <a:headEnd type="none" w="sm" len="sm"/>
            <a:tailEnd type="none" w="sm" len="sm"/>
          </a:ln>
        </p:spPr>
      </p:cxnSp>
      <p:sp>
        <p:nvSpPr>
          <p:cNvPr id="12" name="Google Shape;12;p1"/>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p:nvPr/>
        </p:nvSpPr>
        <p:spPr>
          <a:xfrm>
            <a:off x="70104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5" name="Google Shape;15;p1"/>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6" name="Google Shape;16;p1"/>
          <p:cNvPicPr preferRelativeResize="0"/>
          <p:nvPr/>
        </p:nvPicPr>
        <p:blipFill rotWithShape="1">
          <a:blip r:embed="rId10">
            <a:alphaModFix/>
          </a:blip>
          <a:srcRect l="17765" t="16560" r="21556" b="31456"/>
          <a:stretch/>
        </p:blipFill>
        <p:spPr>
          <a:xfrm>
            <a:off x="4000500" y="6233600"/>
            <a:ext cx="1143000" cy="564075"/>
          </a:xfrm>
          <a:prstGeom prst="rect">
            <a:avLst/>
          </a:prstGeom>
          <a:noFill/>
          <a:ln>
            <a:noFill/>
          </a:ln>
        </p:spPr>
      </p:pic>
      <p:pic>
        <p:nvPicPr>
          <p:cNvPr id="17" name="Google Shape;17;p1"/>
          <p:cNvPicPr preferRelativeResize="0"/>
          <p:nvPr/>
        </p:nvPicPr>
        <p:blipFill rotWithShape="1">
          <a:blip r:embed="rId11">
            <a:alphaModFix/>
          </a:blip>
          <a:srcRect/>
          <a:stretch/>
        </p:blipFill>
        <p:spPr>
          <a:xfrm>
            <a:off x="3630201" y="6281638"/>
            <a:ext cx="1934600" cy="51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10" descr="1 copy_Bellwether Logo Full Color.eps"/>
          <p:cNvPicPr preferRelativeResize="0"/>
          <p:nvPr/>
        </p:nvPicPr>
        <p:blipFill rotWithShape="1">
          <a:blip r:embed="rId15">
            <a:alphaModFix/>
          </a:blip>
          <a:srcRect/>
          <a:stretch/>
        </p:blipFill>
        <p:spPr>
          <a:xfrm>
            <a:off x="3728228" y="6280168"/>
            <a:ext cx="1728655" cy="654286"/>
          </a:xfrm>
          <a:prstGeom prst="rect">
            <a:avLst/>
          </a:prstGeom>
          <a:noFill/>
          <a:ln>
            <a:noFill/>
          </a:ln>
        </p:spPr>
      </p:pic>
      <p:cxnSp>
        <p:nvCxnSpPr>
          <p:cNvPr id="57" name="Google Shape;57;p10"/>
          <p:cNvCxnSpPr/>
          <p:nvPr/>
        </p:nvCxnSpPr>
        <p:spPr>
          <a:xfrm>
            <a:off x="0" y="1056785"/>
            <a:ext cx="9144000" cy="1500"/>
          </a:xfrm>
          <a:prstGeom prst="straightConnector1">
            <a:avLst/>
          </a:prstGeom>
          <a:noFill/>
          <a:ln w="63500" cap="flat" cmpd="sng">
            <a:solidFill>
              <a:srgbClr val="862633"/>
            </a:solidFill>
            <a:prstDash val="solid"/>
            <a:round/>
            <a:headEnd type="none" w="sm" len="sm"/>
            <a:tailEnd type="none" w="sm" len="sm"/>
          </a:ln>
        </p:spPr>
      </p:cxnSp>
      <p:sp>
        <p:nvSpPr>
          <p:cNvPr id="58" name="Google Shape;58;p1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62633"/>
              </a:buClr>
              <a:buSzPts val="2400"/>
              <a:buFont typeface="Arial"/>
              <a:buNone/>
              <a:defRPr sz="2400" b="0" i="0" u="none" strike="noStrike" cap="none">
                <a:solidFill>
                  <a:srgbClr val="8626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0"/>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61" name="Google Shape;61;p1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24"/>
          <p:cNvSpPr/>
          <p:nvPr/>
        </p:nvSpPr>
        <p:spPr>
          <a:xfrm>
            <a:off x="1588" y="1588"/>
            <a:ext cx="1500" cy="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24"/>
          <p:cNvCxnSpPr/>
          <p:nvPr/>
        </p:nvCxnSpPr>
        <p:spPr>
          <a:xfrm>
            <a:off x="0" y="1056785"/>
            <a:ext cx="9144000" cy="1500"/>
          </a:xfrm>
          <a:prstGeom prst="straightConnector1">
            <a:avLst/>
          </a:prstGeom>
          <a:noFill/>
          <a:ln w="63500" cap="flat" cmpd="sng">
            <a:solidFill>
              <a:srgbClr val="FFC000"/>
            </a:solidFill>
            <a:prstDash val="solid"/>
            <a:round/>
            <a:headEnd type="none" w="sm" len="sm"/>
            <a:tailEnd type="none" w="sm" len="sm"/>
          </a:ln>
        </p:spPr>
      </p:cxnSp>
      <p:sp>
        <p:nvSpPr>
          <p:cNvPr id="116" name="Google Shape;116;p2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24"/>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19" name="Google Shape;119;p2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20" name="Google Shape;120;p24"/>
          <p:cNvPicPr preferRelativeResize="0"/>
          <p:nvPr/>
        </p:nvPicPr>
        <p:blipFill rotWithShape="1">
          <a:blip r:embed="rId10">
            <a:alphaModFix/>
          </a:blip>
          <a:srcRect l="17766" t="16561" r="21553" b="31455"/>
          <a:stretch/>
        </p:blipFill>
        <p:spPr>
          <a:xfrm>
            <a:off x="4000500" y="6233600"/>
            <a:ext cx="1143000" cy="564075"/>
          </a:xfrm>
          <a:prstGeom prst="rect">
            <a:avLst/>
          </a:prstGeom>
          <a:noFill/>
          <a:ln>
            <a:noFill/>
          </a:ln>
        </p:spPr>
      </p:pic>
      <p:pic>
        <p:nvPicPr>
          <p:cNvPr id="121" name="Google Shape;121;p24"/>
          <p:cNvPicPr preferRelativeResize="0"/>
          <p:nvPr/>
        </p:nvPicPr>
        <p:blipFill rotWithShape="1">
          <a:blip r:embed="rId11">
            <a:alphaModFix/>
          </a:blip>
          <a:srcRect/>
          <a:stretch/>
        </p:blipFill>
        <p:spPr>
          <a:xfrm>
            <a:off x="3630201" y="6281638"/>
            <a:ext cx="1934600" cy="51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33"/>
          <p:cNvPicPr preferRelativeResize="0"/>
          <p:nvPr/>
        </p:nvPicPr>
        <p:blipFill rotWithShape="1">
          <a:blip r:embed="rId13">
            <a:alphaModFix/>
          </a:blip>
          <a:srcRect/>
          <a:stretch/>
        </p:blipFill>
        <p:spPr>
          <a:xfrm>
            <a:off x="1588" y="1588"/>
            <a:ext cx="1588" cy="1588"/>
          </a:xfrm>
          <a:prstGeom prst="rect">
            <a:avLst/>
          </a:prstGeom>
          <a:noFill/>
          <a:ln>
            <a:noFill/>
          </a:ln>
        </p:spPr>
      </p:pic>
      <p:cxnSp>
        <p:nvCxnSpPr>
          <p:cNvPr id="161" name="Google Shape;161;p33"/>
          <p:cNvCxnSpPr/>
          <p:nvPr/>
        </p:nvCxnSpPr>
        <p:spPr>
          <a:xfrm>
            <a:off x="0" y="1056785"/>
            <a:ext cx="9144000" cy="1500"/>
          </a:xfrm>
          <a:prstGeom prst="straightConnector1">
            <a:avLst/>
          </a:prstGeom>
          <a:noFill/>
          <a:ln w="63500" cap="flat" cmpd="sng">
            <a:solidFill>
              <a:srgbClr val="FFC000"/>
            </a:solidFill>
            <a:prstDash val="solid"/>
            <a:round/>
            <a:headEnd type="none" w="sm" len="sm"/>
            <a:tailEnd type="none" w="sm" len="sm"/>
          </a:ln>
        </p:spPr>
      </p:cxnSp>
      <p:sp>
        <p:nvSpPr>
          <p:cNvPr id="162" name="Google Shape;162;p3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3" name="Google Shape;163;p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Google Shape;164;p33"/>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65" name="Google Shape;165;p3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66" name="Google Shape;166;p33"/>
          <p:cNvPicPr preferRelativeResize="0"/>
          <p:nvPr/>
        </p:nvPicPr>
        <p:blipFill rotWithShape="1">
          <a:blip r:embed="rId14">
            <a:alphaModFix/>
          </a:blip>
          <a:srcRect/>
          <a:stretch/>
        </p:blipFill>
        <p:spPr>
          <a:xfrm>
            <a:off x="3630201" y="6281638"/>
            <a:ext cx="1934600" cy="51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pic>
        <p:nvPicPr>
          <p:cNvPr id="214" name="Google Shape;214;p45"/>
          <p:cNvPicPr preferRelativeResize="0"/>
          <p:nvPr/>
        </p:nvPicPr>
        <p:blipFill rotWithShape="1">
          <a:blip r:embed="rId14">
            <a:alphaModFix/>
          </a:blip>
          <a:srcRect/>
          <a:stretch/>
        </p:blipFill>
        <p:spPr>
          <a:xfrm>
            <a:off x="1588" y="1588"/>
            <a:ext cx="1588" cy="1588"/>
          </a:xfrm>
          <a:prstGeom prst="rect">
            <a:avLst/>
          </a:prstGeom>
          <a:noFill/>
          <a:ln>
            <a:noFill/>
          </a:ln>
        </p:spPr>
      </p:pic>
      <p:cxnSp>
        <p:nvCxnSpPr>
          <p:cNvPr id="215" name="Google Shape;215;p45"/>
          <p:cNvCxnSpPr/>
          <p:nvPr/>
        </p:nvCxnSpPr>
        <p:spPr>
          <a:xfrm>
            <a:off x="0" y="1056785"/>
            <a:ext cx="9144000" cy="1500"/>
          </a:xfrm>
          <a:prstGeom prst="straightConnector1">
            <a:avLst/>
          </a:prstGeom>
          <a:noFill/>
          <a:ln w="63500" cap="flat" cmpd="sng">
            <a:solidFill>
              <a:srgbClr val="5A7A1B"/>
            </a:solidFill>
            <a:prstDash val="solid"/>
            <a:round/>
            <a:headEnd type="none" w="sm" len="sm"/>
            <a:tailEnd type="none" w="sm" len="sm"/>
          </a:ln>
        </p:spPr>
      </p:cxnSp>
      <p:sp>
        <p:nvSpPr>
          <p:cNvPr id="216" name="Google Shape;216;p4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5A7A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Google Shape;217;p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rgbClr val="000000"/>
              </a:buClr>
              <a:buSzPts val="1400"/>
              <a:buFont typeface="Arial"/>
              <a:buChar char="8"/>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8" name="Google Shape;218;p45"/>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219" name="Google Shape;219;p4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220" name="Google Shape;220;p45"/>
          <p:cNvPicPr preferRelativeResize="0"/>
          <p:nvPr/>
        </p:nvPicPr>
        <p:blipFill rotWithShape="1">
          <a:blip r:embed="rId15">
            <a:alphaModFix/>
          </a:blip>
          <a:srcRect l="4924"/>
          <a:stretch/>
        </p:blipFill>
        <p:spPr>
          <a:xfrm>
            <a:off x="3836478" y="6260156"/>
            <a:ext cx="1471045" cy="5106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apps.dese.mo.gov/MCDS/SchoolComparison.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hyperlink" Target="https://apps.dese.mo.gov/MCDS/SchoolComparison.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hyperlink" Target="https://apps.dese.mo.gov/MCDS/SchoolComparison.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mailto:xxxx@gmail.com"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5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77" name="Google Shape;277;p58"/>
          <p:cNvSpPr/>
          <p:nvPr/>
        </p:nvSpPr>
        <p:spPr>
          <a:xfrm>
            <a:off x="25" y="4145875"/>
            <a:ext cx="9144000" cy="27120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8"/>
          <p:cNvSpPr txBox="1">
            <a:spLocks noGrp="1"/>
          </p:cNvSpPr>
          <p:nvPr>
            <p:ph type="subTitle" idx="1"/>
          </p:nvPr>
        </p:nvSpPr>
        <p:spPr>
          <a:xfrm>
            <a:off x="230825" y="4485400"/>
            <a:ext cx="7086600" cy="5460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solidFill>
                  <a:srgbClr val="000000"/>
                </a:solidFill>
              </a:rPr>
              <a:t>Last revised: June 3, 2021</a:t>
            </a:r>
            <a:endParaRPr>
              <a:solidFill>
                <a:srgbClr val="000000"/>
              </a:solidFill>
            </a:endParaRPr>
          </a:p>
        </p:txBody>
      </p:sp>
      <p:sp>
        <p:nvSpPr>
          <p:cNvPr id="279" name="Google Shape;279;p58"/>
          <p:cNvSpPr txBox="1">
            <a:spLocks noGrp="1"/>
          </p:cNvSpPr>
          <p:nvPr>
            <p:ph type="body" idx="2"/>
          </p:nvPr>
        </p:nvSpPr>
        <p:spPr>
          <a:xfrm>
            <a:off x="457200" y="2886703"/>
            <a:ext cx="7086600" cy="10789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2633"/>
              </a:buClr>
              <a:buSzPts val="3200"/>
              <a:buFont typeface="Arial"/>
              <a:buNone/>
            </a:pPr>
            <a:r>
              <a:rPr lang="en-US" b="1">
                <a:solidFill>
                  <a:srgbClr val="000000"/>
                </a:solidFill>
              </a:rPr>
              <a:t>2019-2022</a:t>
            </a:r>
            <a:endParaRPr b="1">
              <a:solidFill>
                <a:srgbClr val="000000"/>
              </a:solidFill>
            </a:endParaRPr>
          </a:p>
          <a:p>
            <a:pPr marL="0" indent="0">
              <a:spcBef>
                <a:spcPts val="0"/>
              </a:spcBef>
            </a:pPr>
            <a:r>
              <a:rPr lang="en-US" b="1">
                <a:solidFill>
                  <a:srgbClr val="000000"/>
                </a:solidFill>
              </a:rPr>
              <a:t>Strategic Plan </a:t>
            </a:r>
            <a:endParaRPr lang="en-US" b="1">
              <a:solidFill>
                <a:srgbClr val="FF0000"/>
              </a:solidFill>
            </a:endParaRPr>
          </a:p>
        </p:txBody>
      </p:sp>
      <p:pic>
        <p:nvPicPr>
          <p:cNvPr id="280" name="Google Shape;280;p58"/>
          <p:cNvPicPr preferRelativeResize="0"/>
          <p:nvPr/>
        </p:nvPicPr>
        <p:blipFill rotWithShape="1">
          <a:blip r:embed="rId4">
            <a:alphaModFix/>
          </a:blip>
          <a:srcRect/>
          <a:stretch/>
        </p:blipFill>
        <p:spPr>
          <a:xfrm>
            <a:off x="5738960" y="581948"/>
            <a:ext cx="2673520" cy="9565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7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92" name="Google Shape;392;p7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93" name="Google Shape;393;p70"/>
          <p:cNvSpPr txBox="1">
            <a:spLocks noGrp="1"/>
          </p:cNvSpPr>
          <p:nvPr>
            <p:ph type="title"/>
          </p:nvPr>
        </p:nvSpPr>
        <p:spPr>
          <a:xfrm>
            <a:off x="457200" y="0"/>
            <a:ext cx="8530500" cy="1056900"/>
          </a:xfrm>
          <a:prstGeom prst="rect">
            <a:avLst/>
          </a:prstGeom>
          <a:noFill/>
          <a:ln>
            <a:noFill/>
          </a:ln>
        </p:spPr>
        <p:txBody>
          <a:bodyPr spcFirstLastPara="1" wrap="square" lIns="91425" tIns="45700" rIns="91425" bIns="45700" anchor="ctr" anchorCtr="0">
            <a:noAutofit/>
          </a:bodyPr>
          <a:lstStyle/>
          <a:p>
            <a:pPr algn="ctr"/>
            <a:r>
              <a:rPr lang="en-US">
                <a:solidFill>
                  <a:schemeClr val="dk1"/>
                </a:solidFill>
              </a:rPr>
              <a:t>Student enrollment and attendance at Meramec has increased from 2019-2020 to the 2020 - 2021 school year</a:t>
            </a:r>
            <a:endParaRPr lang="en-US" sz="2400" b="0" i="0" u="none" strike="noStrike" cap="none">
              <a:solidFill>
                <a:schemeClr val="dk1"/>
              </a:solidFill>
            </a:endParaRPr>
          </a:p>
        </p:txBody>
      </p:sp>
      <p:sp>
        <p:nvSpPr>
          <p:cNvPr id="394" name="Google Shape;394;p70"/>
          <p:cNvSpPr txBox="1"/>
          <p:nvPr/>
        </p:nvSpPr>
        <p:spPr>
          <a:xfrm>
            <a:off x="4662146" y="1120642"/>
            <a:ext cx="4452000" cy="307800"/>
          </a:xfrm>
          <a:prstGeom prst="rect">
            <a:avLst/>
          </a:prstGeom>
          <a:noFill/>
          <a:ln>
            <a:noFill/>
          </a:ln>
        </p:spPr>
        <p:txBody>
          <a:bodyPr spcFirstLastPara="1" wrap="square" lIns="91425" tIns="45700" rIns="91425" bIns="45700" anchor="t" anchorCtr="0">
            <a:noAutofit/>
          </a:bodyPr>
          <a:lstStyle/>
          <a:p>
            <a:pPr algn="ctr">
              <a:buSzPts val="1400"/>
            </a:pPr>
            <a:r>
              <a:rPr lang="en-US" sz="1400" b="0" i="0" u="none" strike="noStrike" cap="none">
                <a:solidFill>
                  <a:srgbClr val="000000"/>
                </a:solidFill>
                <a:latin typeface="Arial"/>
                <a:ea typeface="Arial"/>
                <a:cs typeface="Arial"/>
                <a:sym typeface="Arial"/>
              </a:rPr>
              <a:t>Meramec % 90-90 Attendance by Year (</a:t>
            </a:r>
            <a:r>
              <a:rPr lang="en-US"/>
              <a:t>2019 – 2020 &amp;  2020 - 2021)</a:t>
            </a:r>
            <a:endParaRPr lang="en-US" sz="1400" b="0" i="0" u="none" strike="noStrike" cap="none">
              <a:solidFill>
                <a:srgbClr val="000000"/>
              </a:solidFill>
              <a:latin typeface="Arial"/>
              <a:ea typeface="Arial"/>
              <a:cs typeface="Arial"/>
            </a:endParaRPr>
          </a:p>
        </p:txBody>
      </p:sp>
      <p:sp>
        <p:nvSpPr>
          <p:cNvPr id="395" name="Google Shape;395;p70"/>
          <p:cNvSpPr txBox="1"/>
          <p:nvPr/>
        </p:nvSpPr>
        <p:spPr>
          <a:xfrm>
            <a:off x="168212" y="6317850"/>
            <a:ext cx="3066000" cy="7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chemeClr val="hlink"/>
                </a:solidFill>
                <a:latin typeface="Arial"/>
                <a:ea typeface="Arial"/>
                <a:cs typeface="Arial"/>
                <a:sym typeface="Arial"/>
                <a:hlinkClick r:id="rId4"/>
              </a:rPr>
              <a:t>MO DESE School Comparison Tool</a:t>
            </a:r>
            <a:endParaRPr sz="1400" b="0" i="0" u="none" strike="noStrike" cap="none">
              <a:solidFill>
                <a:srgbClr val="000000"/>
              </a:solidFill>
              <a:latin typeface="Arial"/>
              <a:ea typeface="Arial"/>
              <a:cs typeface="Arial"/>
              <a:sym typeface="Arial"/>
            </a:endParaRPr>
          </a:p>
        </p:txBody>
      </p:sp>
      <p:sp>
        <p:nvSpPr>
          <p:cNvPr id="396" name="Google Shape;396;p70"/>
          <p:cNvSpPr txBox="1"/>
          <p:nvPr/>
        </p:nvSpPr>
        <p:spPr>
          <a:xfrm>
            <a:off x="457200" y="1115013"/>
            <a:ext cx="3856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Meramec student enrollment over time</a:t>
            </a:r>
            <a:endParaRPr sz="1400" b="0" i="0" u="none" strike="noStrike" cap="none">
              <a:solidFill>
                <a:srgbClr val="000000"/>
              </a:solidFill>
              <a:latin typeface="Arial"/>
              <a:ea typeface="Arial"/>
              <a:cs typeface="Arial"/>
              <a:sym typeface="Arial"/>
            </a:endParaRPr>
          </a:p>
        </p:txBody>
      </p:sp>
      <p:sp>
        <p:nvSpPr>
          <p:cNvPr id="401" name="Google Shape;401;p70"/>
          <p:cNvSpPr txBox="1"/>
          <p:nvPr/>
        </p:nvSpPr>
        <p:spPr>
          <a:xfrm>
            <a:off x="591450" y="3899388"/>
            <a:ext cx="307200" cy="1920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70"/>
          <p:cNvSpPr txBox="1"/>
          <p:nvPr/>
        </p:nvSpPr>
        <p:spPr>
          <a:xfrm>
            <a:off x="591450" y="3354875"/>
            <a:ext cx="307200" cy="1920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 name="Picture 3" descr="Chart, line chart&#10;&#10;Description automatically generated">
            <a:extLst>
              <a:ext uri="{FF2B5EF4-FFF2-40B4-BE49-F238E27FC236}">
                <a16:creationId xmlns:a16="http://schemas.microsoft.com/office/drawing/2014/main" id="{694C7DD4-9A21-43F7-9BB6-9B36F74873AF}"/>
              </a:ext>
            </a:extLst>
          </p:cNvPr>
          <p:cNvPicPr>
            <a:picLocks noChangeAspect="1"/>
          </p:cNvPicPr>
          <p:nvPr/>
        </p:nvPicPr>
        <p:blipFill>
          <a:blip r:embed="rId5"/>
          <a:stretch>
            <a:fillRect/>
          </a:stretch>
        </p:blipFill>
        <p:spPr>
          <a:xfrm>
            <a:off x="5298744" y="1723100"/>
            <a:ext cx="3237930" cy="4354347"/>
          </a:xfrm>
          <a:prstGeom prst="rect">
            <a:avLst/>
          </a:prstGeom>
        </p:spPr>
      </p:pic>
      <p:pic>
        <p:nvPicPr>
          <p:cNvPr id="4" name="Picture 4" descr="Chart, bar chart&#10;&#10;Description automatically generated">
            <a:extLst>
              <a:ext uri="{FF2B5EF4-FFF2-40B4-BE49-F238E27FC236}">
                <a16:creationId xmlns:a16="http://schemas.microsoft.com/office/drawing/2014/main" id="{9843DB86-D96F-45F9-A3EF-27494CDF2FEE}"/>
              </a:ext>
            </a:extLst>
          </p:cNvPr>
          <p:cNvPicPr>
            <a:picLocks noChangeAspect="1"/>
          </p:cNvPicPr>
          <p:nvPr/>
        </p:nvPicPr>
        <p:blipFill>
          <a:blip r:embed="rId6"/>
          <a:stretch>
            <a:fillRect/>
          </a:stretch>
        </p:blipFill>
        <p:spPr>
          <a:xfrm>
            <a:off x="402609" y="1980631"/>
            <a:ext cx="4542998" cy="31270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EACD-8606-4959-89EF-42C30222F638}"/>
              </a:ext>
            </a:extLst>
          </p:cNvPr>
          <p:cNvSpPr>
            <a:spLocks noGrp="1"/>
          </p:cNvSpPr>
          <p:nvPr>
            <p:ph type="title"/>
          </p:nvPr>
        </p:nvSpPr>
        <p:spPr/>
        <p:txBody>
          <a:bodyPr/>
          <a:lstStyle/>
          <a:p>
            <a:pPr algn="ctr"/>
            <a:r>
              <a:rPr lang="en-US">
                <a:solidFill>
                  <a:schemeClr val="dk1"/>
                </a:solidFill>
              </a:rPr>
              <a:t>Student enrollment at Meramec from the </a:t>
            </a:r>
            <a:br>
              <a:rPr lang="en-US">
                <a:solidFill>
                  <a:schemeClr val="dk1"/>
                </a:solidFill>
              </a:rPr>
            </a:br>
            <a:r>
              <a:rPr lang="en-US">
                <a:solidFill>
                  <a:schemeClr val="dk1"/>
                </a:solidFill>
              </a:rPr>
              <a:t>2018 - 2021 school years</a:t>
            </a:r>
          </a:p>
        </p:txBody>
      </p:sp>
      <p:sp>
        <p:nvSpPr>
          <p:cNvPr id="3" name="Text Placeholder 2">
            <a:extLst>
              <a:ext uri="{FF2B5EF4-FFF2-40B4-BE49-F238E27FC236}">
                <a16:creationId xmlns:a16="http://schemas.microsoft.com/office/drawing/2014/main" id="{729878CC-757C-4A2A-A9C2-EF67B10D5D00}"/>
              </a:ext>
            </a:extLst>
          </p:cNvPr>
          <p:cNvSpPr>
            <a:spLocks noGrp="1"/>
          </p:cNvSpPr>
          <p:nvPr>
            <p:ph type="body" idx="1"/>
          </p:nvPr>
        </p:nvSpPr>
        <p:spPr/>
        <p:txBody>
          <a:bodyPr/>
          <a:lstStyle/>
          <a:p>
            <a:endParaRPr lang="en-US"/>
          </a:p>
        </p:txBody>
      </p:sp>
      <p:pic>
        <p:nvPicPr>
          <p:cNvPr id="4" name="Picture 4" descr="Chart, bar chart&#10;&#10;Description automatically generated">
            <a:extLst>
              <a:ext uri="{FF2B5EF4-FFF2-40B4-BE49-F238E27FC236}">
                <a16:creationId xmlns:a16="http://schemas.microsoft.com/office/drawing/2014/main" id="{D8F9017F-A588-45C1-B67D-E7C5E7377576}"/>
              </a:ext>
            </a:extLst>
          </p:cNvPr>
          <p:cNvPicPr>
            <a:picLocks noChangeAspect="1"/>
          </p:cNvPicPr>
          <p:nvPr/>
        </p:nvPicPr>
        <p:blipFill>
          <a:blip r:embed="rId2"/>
          <a:stretch>
            <a:fillRect/>
          </a:stretch>
        </p:blipFill>
        <p:spPr>
          <a:xfrm>
            <a:off x="952784" y="1647967"/>
            <a:ext cx="7400498" cy="4308427"/>
          </a:xfrm>
          <a:prstGeom prst="rect">
            <a:avLst/>
          </a:prstGeom>
        </p:spPr>
      </p:pic>
    </p:spTree>
    <p:extLst>
      <p:ext uri="{BB962C8B-B14F-4D97-AF65-F5344CB8AC3E}">
        <p14:creationId xmlns:p14="http://schemas.microsoft.com/office/powerpoint/2010/main" val="351975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6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84" name="Google Shape;384;p69"/>
          <p:cNvSpPr txBox="1">
            <a:spLocks noGrp="1"/>
          </p:cNvSpPr>
          <p:nvPr>
            <p:ph type="title"/>
          </p:nvPr>
        </p:nvSpPr>
        <p:spPr>
          <a:xfrm>
            <a:off x="239325" y="0"/>
            <a:ext cx="88833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Based on the Needs Assessment, we have identified strengths, weaknesses, and needs related to student demographics</a:t>
            </a:r>
            <a:endParaRPr>
              <a:solidFill>
                <a:srgbClr val="000000"/>
              </a:solidFill>
            </a:endParaRPr>
          </a:p>
        </p:txBody>
      </p:sp>
      <p:graphicFrame>
        <p:nvGraphicFramePr>
          <p:cNvPr id="385" name="Google Shape;385;p69"/>
          <p:cNvGraphicFramePr/>
          <p:nvPr>
            <p:extLst>
              <p:ext uri="{D42A27DB-BD31-4B8C-83A1-F6EECF244321}">
                <p14:modId xmlns:p14="http://schemas.microsoft.com/office/powerpoint/2010/main" val="4205427136"/>
              </p:ext>
            </p:extLst>
          </p:nvPr>
        </p:nvGraphicFramePr>
        <p:xfrm>
          <a:off x="239325" y="1227100"/>
          <a:ext cx="8665350" cy="3472057"/>
        </p:xfrm>
        <a:graphic>
          <a:graphicData uri="http://schemas.openxmlformats.org/drawingml/2006/table">
            <a:tbl>
              <a:tblPr>
                <a:noFill/>
                <a:tableStyleId>{B7FF1D9B-94FD-48A4-A017-CA52FB89765C}</a:tableStyleId>
              </a:tblPr>
              <a:tblGrid>
                <a:gridCol w="2206475">
                  <a:extLst>
                    <a:ext uri="{9D8B030D-6E8A-4147-A177-3AD203B41FA5}">
                      <a16:colId xmlns:a16="http://schemas.microsoft.com/office/drawing/2014/main" val="20000"/>
                    </a:ext>
                  </a:extLst>
                </a:gridCol>
                <a:gridCol w="2965300">
                  <a:extLst>
                    <a:ext uri="{9D8B030D-6E8A-4147-A177-3AD203B41FA5}">
                      <a16:colId xmlns:a16="http://schemas.microsoft.com/office/drawing/2014/main" val="20001"/>
                    </a:ext>
                  </a:extLst>
                </a:gridCol>
                <a:gridCol w="3493575">
                  <a:extLst>
                    <a:ext uri="{9D8B030D-6E8A-4147-A177-3AD203B41FA5}">
                      <a16:colId xmlns:a16="http://schemas.microsoft.com/office/drawing/2014/main" val="20002"/>
                    </a:ext>
                  </a:extLst>
                </a:gridCol>
              </a:tblGrid>
              <a:tr h="289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Strengths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00625">
                <a:tc>
                  <a:txBody>
                    <a:bodyPr/>
                    <a:lstStyle/>
                    <a:p>
                      <a:pPr marL="0" marR="0" lvl="0" indent="0" algn="l" rtl="0">
                        <a:lnSpc>
                          <a:spcPct val="115000"/>
                        </a:lnSpc>
                        <a:spcBef>
                          <a:spcPts val="0"/>
                        </a:spcBef>
                        <a:spcAft>
                          <a:spcPts val="0"/>
                        </a:spcAft>
                        <a:buFont typeface="Arial"/>
                        <a:buNone/>
                      </a:pPr>
                      <a:r>
                        <a:rPr lang="en-US" sz="1400" u="none" strike="noStrike" cap="none"/>
                        <a:t>●        We have decreased suspensions this school year</a:t>
                      </a:r>
                      <a:endParaRPr sz="1400" u="none" strike="noStrike" cap="none"/>
                    </a:p>
                    <a:p>
                      <a:pPr marL="0" marR="0" lvl="0" indent="0" algn="l" rtl="0">
                        <a:lnSpc>
                          <a:spcPct val="115000"/>
                        </a:lnSpc>
                        <a:spcBef>
                          <a:spcPts val="0"/>
                        </a:spcBef>
                        <a:spcAft>
                          <a:spcPts val="0"/>
                        </a:spcAft>
                        <a:buFont typeface="Arial"/>
                        <a:buNone/>
                      </a:pPr>
                      <a:r>
                        <a:rPr lang="en-US" sz="1400" u="none" strike="noStrike" cap="none"/>
                        <a:t>●        We are seen as a community school drawing the students from our community</a:t>
                      </a:r>
                      <a:endParaRPr sz="1400" u="none" strike="noStrike" cap="none"/>
                    </a:p>
                    <a:p>
                      <a:pPr marL="0" marR="0" lvl="0" indent="0" algn="l" rtl="0">
                        <a:lnSpc>
                          <a:spcPct val="115000"/>
                        </a:lnSpc>
                        <a:spcBef>
                          <a:spcPts val="0"/>
                        </a:spcBef>
                        <a:spcAft>
                          <a:spcPts val="0"/>
                        </a:spcAft>
                        <a:buFont typeface="Arial"/>
                        <a:buNone/>
                      </a:pPr>
                      <a:r>
                        <a:rPr lang="en-US" sz="1400" u="none" strike="noStrike" cap="none"/>
                        <a:t>●        We serve all students—regardless of income, race, or whether they have disabilities</a:t>
                      </a:r>
                      <a:endParaRPr sz="1400" u="none" strike="noStrike" cap="none"/>
                    </a:p>
                    <a:p>
                      <a:pPr marL="0" marR="0" lvl="0" indent="0" algn="l" rtl="0">
                        <a:lnSpc>
                          <a:spcPct val="115000"/>
                        </a:lnSpc>
                        <a:spcBef>
                          <a:spcPts val="0"/>
                        </a:spcBef>
                        <a:spcAft>
                          <a:spcPts val="0"/>
                        </a:spcAft>
                        <a:buFont typeface="Arial"/>
                        <a:buNone/>
                      </a:pPr>
                      <a:endParaRPr sz="1400" b="1" i="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400" u="none" strike="noStrike" cap="none"/>
                        <a:t>●        Our 90-90 student attendance results are too low; we wish to improve this through this plan</a:t>
                      </a:r>
                      <a:endParaRPr sz="1400" u="none" strike="noStrike" cap="none"/>
                    </a:p>
                    <a:p>
                      <a:pPr marL="0" marR="0" lvl="0" indent="0" algn="l" rtl="0">
                        <a:lnSpc>
                          <a:spcPct val="115000"/>
                        </a:lnSpc>
                        <a:spcBef>
                          <a:spcPts val="0"/>
                        </a:spcBef>
                        <a:spcAft>
                          <a:spcPts val="0"/>
                        </a:spcAft>
                        <a:buFont typeface="Arial"/>
                        <a:buNone/>
                      </a:pPr>
                      <a:r>
                        <a:rPr lang="en-US" sz="1400" u="none" strike="noStrike" cap="none"/>
                        <a:t>●        Though student mobility is mostly out of our control, the mobility rate experienced by our school is very high</a:t>
                      </a:r>
                      <a:endParaRPr sz="14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400" u="none" strike="noStrike" cap="none"/>
                        <a:t>●        Support increasing student attendance and decreasing student mobility—two major challenges facing our school and community</a:t>
                      </a:r>
                    </a:p>
                    <a:p>
                      <a:pPr marL="0" marR="0" lvl="0" indent="0" algn="l">
                        <a:lnSpc>
                          <a:spcPct val="114999"/>
                        </a:lnSpc>
                        <a:spcBef>
                          <a:spcPts val="0"/>
                        </a:spcBef>
                        <a:spcAft>
                          <a:spcPts val="0"/>
                        </a:spcAft>
                        <a:buNone/>
                      </a:pPr>
                      <a:r>
                        <a:rPr lang="en-US" sz="1400" b="0" i="0" u="none" strike="noStrike" cap="none" noProof="0">
                          <a:latin typeface="Arial"/>
                        </a:rPr>
                        <a:t>●        Foster an environment that encourages greater student attendance</a:t>
                      </a:r>
                    </a:p>
                    <a:p>
                      <a:pPr marL="0" marR="0" lvl="0" indent="0" algn="l">
                        <a:lnSpc>
                          <a:spcPct val="114999"/>
                        </a:lnSpc>
                        <a:spcBef>
                          <a:spcPts val="0"/>
                        </a:spcBef>
                        <a:spcAft>
                          <a:spcPts val="0"/>
                        </a:spcAft>
                        <a:buNone/>
                      </a:pPr>
                      <a:endParaRPr lang="en-US" sz="1400" u="none" strike="noStrike" cap="none"/>
                    </a:p>
                    <a:p>
                      <a:pPr marL="0" marR="0" lvl="0" indent="0" algn="l">
                        <a:lnSpc>
                          <a:spcPct val="114999"/>
                        </a:lnSpc>
                        <a:spcBef>
                          <a:spcPts val="0"/>
                        </a:spcBef>
                        <a:spcAft>
                          <a:spcPts val="0"/>
                        </a:spcAft>
                        <a:buFont typeface="Arial"/>
                        <a:buNone/>
                      </a:pPr>
                      <a:endParaRPr lang="en-US" sz="1400" u="none" strike="noStrike" cap="none"/>
                    </a:p>
                    <a:p>
                      <a:pPr marL="0" marR="0" lvl="0" indent="0" algn="l">
                        <a:lnSpc>
                          <a:spcPct val="114999"/>
                        </a:lnSpc>
                        <a:spcBef>
                          <a:spcPts val="0"/>
                        </a:spcBef>
                        <a:spcAft>
                          <a:spcPts val="0"/>
                        </a:spcAft>
                        <a:buClr>
                          <a:srgbClr val="000000"/>
                        </a:buClr>
                        <a:buSzPts val="1400"/>
                        <a:buFont typeface="Arial"/>
                        <a:buNone/>
                      </a:pPr>
                      <a:endParaRPr lang="en-US" sz="1400" u="none" strike="noStrike" cap="none"/>
                    </a:p>
                    <a:p>
                      <a:pPr marL="0" marR="0" lvl="0" indent="0" algn="l">
                        <a:lnSpc>
                          <a:spcPct val="114999"/>
                        </a:lnSpc>
                        <a:spcBef>
                          <a:spcPts val="0"/>
                        </a:spcBef>
                        <a:spcAft>
                          <a:spcPts val="0"/>
                        </a:spcAft>
                        <a:buFont typeface="Arial"/>
                        <a:buNone/>
                      </a:pPr>
                      <a:endParaRPr lang="en-US" sz="14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71"/>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15" name="Google Shape;415;p7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16" name="Google Shape;416;p71"/>
          <p:cNvSpPr txBox="1">
            <a:spLocks noGrp="1"/>
          </p:cNvSpPr>
          <p:nvPr>
            <p:ph type="title"/>
          </p:nvPr>
        </p:nvSpPr>
        <p:spPr>
          <a:xfrm>
            <a:off x="457200" y="0"/>
            <a:ext cx="8534400" cy="1056900"/>
          </a:xfrm>
          <a:prstGeom prst="rect">
            <a:avLst/>
          </a:prstGeom>
          <a:noFill/>
          <a:ln>
            <a:noFill/>
          </a:ln>
        </p:spPr>
        <p:txBody>
          <a:bodyPr spcFirstLastPara="1" wrap="square" lIns="91425" tIns="45700" rIns="91425" bIns="45700" anchor="ctr" anchorCtr="0">
            <a:noAutofit/>
          </a:bodyPr>
          <a:lstStyle/>
          <a:p>
            <a:r>
              <a:rPr lang="en-US" sz="2000">
                <a:solidFill>
                  <a:schemeClr val="dk1"/>
                </a:solidFill>
              </a:rPr>
              <a:t>Today at Meramec, fewer students are proficient / advanced in ELA and Math than the district or state </a:t>
            </a:r>
            <a:r>
              <a:rPr lang="en-US" sz="2000" b="1">
                <a:solidFill>
                  <a:srgbClr val="FF0000"/>
                </a:solidFill>
              </a:rPr>
              <a:t> </a:t>
            </a:r>
            <a:endParaRPr lang="en-US" sz="2000" b="1" i="0" u="none" strike="noStrike" cap="none">
              <a:solidFill>
                <a:schemeClr val="dk1"/>
              </a:solidFill>
            </a:endParaRPr>
          </a:p>
        </p:txBody>
      </p:sp>
      <p:sp>
        <p:nvSpPr>
          <p:cNvPr id="417" name="Google Shape;417;p71"/>
          <p:cNvSpPr txBox="1"/>
          <p:nvPr/>
        </p:nvSpPr>
        <p:spPr>
          <a:xfrm>
            <a:off x="1362792" y="1189623"/>
            <a:ext cx="7314973" cy="523220"/>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000000"/>
                </a:solidFill>
                <a:latin typeface="Arial"/>
                <a:ea typeface="Arial"/>
                <a:cs typeface="Arial"/>
                <a:sym typeface="Arial"/>
              </a:rPr>
              <a:t>% Students Proficient or Advanced on ELA and Math at Meramec, SLPS, and MO</a:t>
            </a:r>
            <a:r>
              <a:rPr lang="en-US"/>
              <a:t> in 2019</a:t>
            </a:r>
            <a:endParaRPr sz="1400" b="0" i="0" u="none" strike="noStrike" cap="none">
              <a:solidFill>
                <a:srgbClr val="000000"/>
              </a:solidFill>
              <a:latin typeface="Arial"/>
              <a:ea typeface="Arial"/>
              <a:cs typeface="Arial"/>
              <a:sym typeface="Arial"/>
            </a:endParaRPr>
          </a:p>
        </p:txBody>
      </p:sp>
      <p:sp>
        <p:nvSpPr>
          <p:cNvPr id="418" name="Google Shape;418;p71"/>
          <p:cNvSpPr txBox="1"/>
          <p:nvPr/>
        </p:nvSpPr>
        <p:spPr>
          <a:xfrm>
            <a:off x="0" y="5980128"/>
            <a:ext cx="3352800" cy="9341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a:t>
            </a:r>
            <a:r>
              <a:rPr lang="en-US" sz="1400" b="0" i="0" u="sng" strike="noStrike" cap="none">
                <a:solidFill>
                  <a:schemeClr val="hlink"/>
                </a:solidFill>
                <a:latin typeface="Arial"/>
                <a:ea typeface="Arial"/>
                <a:cs typeface="Arial"/>
                <a:sym typeface="Arial"/>
                <a:hlinkClick r:id="rId4"/>
              </a:rPr>
              <a:t>MO DESE School Comparison Tool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Note: Proficiency data displayed here are slightly higher than Meramec’s internal data; we share the state-reported data to compare against SLPS and MO</a:t>
            </a:r>
            <a:endParaRPr sz="1400" b="0" i="0" u="none" strike="noStrike" cap="none">
              <a:solidFill>
                <a:srgbClr val="000000"/>
              </a:solidFill>
              <a:latin typeface="Arial"/>
              <a:ea typeface="Arial"/>
              <a:cs typeface="Arial"/>
              <a:sym typeface="Arial"/>
            </a:endParaRPr>
          </a:p>
        </p:txBody>
      </p:sp>
      <p:pic>
        <p:nvPicPr>
          <p:cNvPr id="2" name="Picture 2" descr="Chart, bar chart&#10;&#10;Description automatically generated">
            <a:extLst>
              <a:ext uri="{FF2B5EF4-FFF2-40B4-BE49-F238E27FC236}">
                <a16:creationId xmlns:a16="http://schemas.microsoft.com/office/drawing/2014/main" id="{BFF37FB4-BFEE-4222-9AAD-EC64A57B6B0E}"/>
              </a:ext>
            </a:extLst>
          </p:cNvPr>
          <p:cNvPicPr>
            <a:picLocks noChangeAspect="1"/>
          </p:cNvPicPr>
          <p:nvPr/>
        </p:nvPicPr>
        <p:blipFill>
          <a:blip r:embed="rId5"/>
          <a:stretch>
            <a:fillRect/>
          </a:stretch>
        </p:blipFill>
        <p:spPr>
          <a:xfrm>
            <a:off x="1173637" y="1479793"/>
            <a:ext cx="6808510" cy="4558291"/>
          </a:xfrm>
          <a:prstGeom prst="rect">
            <a:avLst/>
          </a:prstGeom>
        </p:spPr>
      </p:pic>
    </p:spTree>
    <p:extLst>
      <p:ext uri="{BB962C8B-B14F-4D97-AF65-F5344CB8AC3E}">
        <p14:creationId xmlns:p14="http://schemas.microsoft.com/office/powerpoint/2010/main" val="99290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7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26" name="Google Shape;426;p7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27" name="Google Shape;427;p7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chemeClr val="dk1"/>
                </a:solidFill>
              </a:rPr>
              <a:t>At Meramec, 68% of students are below basic in ELA and 83% are below basic in Math</a:t>
            </a:r>
            <a:endParaRPr sz="2400" b="0" i="0" u="none" strike="noStrike" cap="none">
              <a:solidFill>
                <a:schemeClr val="dk1"/>
              </a:solidFill>
            </a:endParaRPr>
          </a:p>
        </p:txBody>
      </p:sp>
      <p:pic>
        <p:nvPicPr>
          <p:cNvPr id="2" name="Picture 2" descr="Chart&#10;&#10;Description automatically generated">
            <a:extLst>
              <a:ext uri="{FF2B5EF4-FFF2-40B4-BE49-F238E27FC236}">
                <a16:creationId xmlns:a16="http://schemas.microsoft.com/office/drawing/2014/main" id="{735B2DFC-394C-4D46-8C32-23912C556285}"/>
              </a:ext>
            </a:extLst>
          </p:cNvPr>
          <p:cNvPicPr>
            <a:picLocks noChangeAspect="1"/>
          </p:cNvPicPr>
          <p:nvPr/>
        </p:nvPicPr>
        <p:blipFill>
          <a:blip r:embed="rId4"/>
          <a:stretch>
            <a:fillRect/>
          </a:stretch>
        </p:blipFill>
        <p:spPr>
          <a:xfrm>
            <a:off x="1209080" y="1141204"/>
            <a:ext cx="7109816" cy="50845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73"/>
          <p:cNvPicPr preferRelativeResize="0"/>
          <p:nvPr/>
        </p:nvPicPr>
        <p:blipFill rotWithShape="1">
          <a:blip r:embed="rId3">
            <a:alphaModFix/>
          </a:blip>
          <a:srcRect/>
          <a:stretch/>
        </p:blipFill>
        <p:spPr>
          <a:xfrm>
            <a:off x="1588" y="1588"/>
            <a:ext cx="1587" cy="1587"/>
          </a:xfrm>
          <a:prstGeom prst="rect">
            <a:avLst/>
          </a:prstGeom>
          <a:noFill/>
          <a:ln>
            <a:noFill/>
          </a:ln>
        </p:spPr>
      </p:pic>
      <p:sp>
        <p:nvSpPr>
          <p:cNvPr id="435" name="Google Shape;435;p73"/>
          <p:cNvSpPr/>
          <p:nvPr/>
        </p:nvSpPr>
        <p:spPr>
          <a:xfrm>
            <a:off x="8391525" y="6469983"/>
            <a:ext cx="752475" cy="3880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Arial"/>
              <a:ea typeface="Arial"/>
              <a:cs typeface="Arial"/>
              <a:sym typeface="Arial"/>
            </a:endParaRPr>
          </a:p>
        </p:txBody>
      </p:sp>
      <p:sp>
        <p:nvSpPr>
          <p:cNvPr id="436" name="Google Shape;436;p73"/>
          <p:cNvSpPr txBox="1"/>
          <p:nvPr/>
        </p:nvSpPr>
        <p:spPr>
          <a:xfrm>
            <a:off x="186071" y="6481801"/>
            <a:ext cx="3450887" cy="37255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Source: </a:t>
            </a:r>
            <a:r>
              <a:rPr lang="en-US" sz="1200" b="0" i="0" u="sng" strike="noStrike" cap="none">
                <a:solidFill>
                  <a:schemeClr val="hlink"/>
                </a:solidFill>
                <a:latin typeface="Arial"/>
                <a:ea typeface="Arial"/>
                <a:cs typeface="Arial"/>
                <a:sym typeface="Arial"/>
                <a:hlinkClick r:id="rId4">
                  <a:extLst>
                    <a:ext uri="{A12FA001-AC4F-418D-AE19-62706E023703}">
                      <ahyp:hlinkClr xmlns:ahyp="http://schemas.microsoft.com/office/drawing/2018/hyperlinkcolor" val="tx"/>
                    </a:ext>
                  </a:extLst>
                </a:hlinkClick>
              </a:rPr>
              <a:t>MO DESE School Comparison Tool</a:t>
            </a:r>
            <a:endParaRPr lang="en-US" sz="1200" b="0" i="0" u="none" strike="noStrike" cap="none">
              <a:solidFill>
                <a:schemeClr val="hlink"/>
              </a:solidFill>
              <a:latin typeface="Arial"/>
              <a:ea typeface="Arial"/>
              <a:cs typeface="Arial"/>
            </a:endParaRPr>
          </a:p>
        </p:txBody>
      </p:sp>
      <p:sp>
        <p:nvSpPr>
          <p:cNvPr id="437" name="Google Shape;437;p73"/>
          <p:cNvSpPr txBox="1"/>
          <p:nvPr/>
        </p:nvSpPr>
        <p:spPr>
          <a:xfrm>
            <a:off x="490888" y="0"/>
            <a:ext cx="8576110" cy="1056900"/>
          </a:xfrm>
          <a:prstGeom prst="rect">
            <a:avLst/>
          </a:prstGeom>
          <a:noFill/>
          <a:ln>
            <a:noFill/>
          </a:ln>
        </p:spPr>
        <p:txBody>
          <a:bodyPr spcFirstLastPara="1" wrap="square" lIns="91425" tIns="45700" rIns="91425" bIns="45700" anchor="ctr" anchorCtr="0">
            <a:noAutofit/>
          </a:bodyPr>
          <a:lstStyle/>
          <a:p>
            <a:r>
              <a:rPr lang="en-US" sz="2400">
                <a:solidFill>
                  <a:schemeClr val="dk1"/>
                </a:solidFill>
              </a:rPr>
              <a:t>Percent of Students Proficient/Advanced on MAP Over Time</a:t>
            </a:r>
            <a:endParaRPr lang="en-US">
              <a:solidFill>
                <a:schemeClr val="dk1"/>
              </a:solidFill>
            </a:endParaRPr>
          </a:p>
        </p:txBody>
      </p:sp>
      <p:pic>
        <p:nvPicPr>
          <p:cNvPr id="2" name="Picture 2" descr="Chart&#10;&#10;Description automatically generated">
            <a:extLst>
              <a:ext uri="{FF2B5EF4-FFF2-40B4-BE49-F238E27FC236}">
                <a16:creationId xmlns:a16="http://schemas.microsoft.com/office/drawing/2014/main" id="{9E178D9A-95D4-4170-89FA-C5582D549FEB}"/>
              </a:ext>
            </a:extLst>
          </p:cNvPr>
          <p:cNvPicPr>
            <a:picLocks noChangeAspect="1"/>
          </p:cNvPicPr>
          <p:nvPr/>
        </p:nvPicPr>
        <p:blipFill>
          <a:blip r:embed="rId5"/>
          <a:stretch>
            <a:fillRect/>
          </a:stretch>
        </p:blipFill>
        <p:spPr>
          <a:xfrm>
            <a:off x="1735931" y="1277822"/>
            <a:ext cx="6190059" cy="4981012"/>
          </a:xfrm>
          <a:prstGeom prst="rect">
            <a:avLst/>
          </a:prstGeom>
        </p:spPr>
      </p:pic>
    </p:spTree>
    <p:extLst>
      <p:ext uri="{BB962C8B-B14F-4D97-AF65-F5344CB8AC3E}">
        <p14:creationId xmlns:p14="http://schemas.microsoft.com/office/powerpoint/2010/main" val="174984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7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44" name="Google Shape;444;p7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reflected upon our current achievement data for 18-19 </a:t>
            </a:r>
            <a:r>
              <a:rPr lang="en-US" sz="1200">
                <a:solidFill>
                  <a:srgbClr val="FF0000"/>
                </a:solidFill>
              </a:rPr>
              <a:t>Data unavailable for 19-20</a:t>
            </a:r>
            <a:endParaRPr>
              <a:solidFill>
                <a:srgbClr val="000000"/>
              </a:solidFill>
            </a:endParaRPr>
          </a:p>
        </p:txBody>
      </p:sp>
      <p:graphicFrame>
        <p:nvGraphicFramePr>
          <p:cNvPr id="445" name="Google Shape;445;p74"/>
          <p:cNvGraphicFramePr/>
          <p:nvPr>
            <p:extLst>
              <p:ext uri="{D42A27DB-BD31-4B8C-83A1-F6EECF244321}">
                <p14:modId xmlns:p14="http://schemas.microsoft.com/office/powerpoint/2010/main" val="196585162"/>
              </p:ext>
            </p:extLst>
          </p:nvPr>
        </p:nvGraphicFramePr>
        <p:xfrm>
          <a:off x="104775" y="1225621"/>
          <a:ext cx="8848725" cy="5503857"/>
        </p:xfrm>
        <a:graphic>
          <a:graphicData uri="http://schemas.openxmlformats.org/drawingml/2006/table">
            <a:tbl>
              <a:tblPr>
                <a:noFill/>
                <a:tableStyleId>{43CCAA37-CF3F-4D8D-B791-F6AC452954C2}</a:tableStyleId>
              </a:tblPr>
              <a:tblGrid>
                <a:gridCol w="854475">
                  <a:extLst>
                    <a:ext uri="{9D8B030D-6E8A-4147-A177-3AD203B41FA5}">
                      <a16:colId xmlns:a16="http://schemas.microsoft.com/office/drawing/2014/main" val="20000"/>
                    </a:ext>
                  </a:extLst>
                </a:gridCol>
                <a:gridCol w="619025">
                  <a:extLst>
                    <a:ext uri="{9D8B030D-6E8A-4147-A177-3AD203B41FA5}">
                      <a16:colId xmlns:a16="http://schemas.microsoft.com/office/drawing/2014/main" val="20001"/>
                    </a:ext>
                  </a:extLst>
                </a:gridCol>
                <a:gridCol w="676750">
                  <a:extLst>
                    <a:ext uri="{9D8B030D-6E8A-4147-A177-3AD203B41FA5}">
                      <a16:colId xmlns:a16="http://schemas.microsoft.com/office/drawing/2014/main" val="20002"/>
                    </a:ext>
                  </a:extLst>
                </a:gridCol>
                <a:gridCol w="755975">
                  <a:extLst>
                    <a:ext uri="{9D8B030D-6E8A-4147-A177-3AD203B41FA5}">
                      <a16:colId xmlns:a16="http://schemas.microsoft.com/office/drawing/2014/main" val="20003"/>
                    </a:ext>
                  </a:extLst>
                </a:gridCol>
                <a:gridCol w="5942500">
                  <a:extLst>
                    <a:ext uri="{9D8B030D-6E8A-4147-A177-3AD203B41FA5}">
                      <a16:colId xmlns:a16="http://schemas.microsoft.com/office/drawing/2014/main" val="20004"/>
                    </a:ext>
                  </a:extLst>
                </a:gridCol>
              </a:tblGrid>
              <a:tr h="41070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Goal Areas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000" b="1" u="none" strike="noStrike" cap="none">
                          <a:solidFill>
                            <a:srgbClr val="FFFFFF"/>
                          </a:solidFill>
                        </a:rPr>
                        <a:t>18-19 performance</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100" b="1" u="none" strike="noStrike" cap="none">
                          <a:solidFill>
                            <a:srgbClr val="FFFFFF"/>
                          </a:solidFill>
                        </a:rPr>
                        <a:t>20-21 Goal</a:t>
                      </a:r>
                      <a:endParaRPr sz="11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Current Performance</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Explanation/Rationale for Current Performance</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268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ELA</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2183            	</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180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150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High mobility and low attendance have decreased the amount of instructional time we have with a significant portion of our students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Our ELA curriculum is not scaffolded across PK-5</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need to improve data monitoring and responsive interventions in ELA</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must better develop teacher skill in ELA instruction</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2013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Reading</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2143</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175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145 MPI</a:t>
                      </a: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High mobility and low attendance have decreased the amount of instructional time we have with a significant portion of our students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Our Reading curriculum is not scaffolded across PK-5</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need to improve data monitoring and responsive interventions in Reading</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must better develop teacher skill in Reading instruction</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526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Math</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2172</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185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150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High mobility and low attendance have decreased the amount of instructional time we have with a significant portion of our students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need to improve data monitoring and responsive interventions in Math</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must better develop teacher skill in Math instruction</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1425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Science</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2247</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190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160 MPI</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High mobility and low attendance have decreased the amount of instructional time we have with  a significant portion our students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have prioritized ELA and reading achievement over Science</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must better develop teacher skill in Science instruction</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We would like to increase hands-on materials and resources in Science</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2709-E278-483B-BA48-A36AA4E1201B}"/>
              </a:ext>
            </a:extLst>
          </p:cNvPr>
          <p:cNvSpPr>
            <a:spLocks noGrp="1"/>
          </p:cNvSpPr>
          <p:nvPr>
            <p:ph type="title"/>
          </p:nvPr>
        </p:nvSpPr>
        <p:spPr/>
        <p:txBody>
          <a:bodyPr/>
          <a:lstStyle/>
          <a:p>
            <a:pPr algn="ctr"/>
            <a:r>
              <a:rPr lang="en-US">
                <a:solidFill>
                  <a:schemeClr val="tx1"/>
                </a:solidFill>
              </a:rPr>
              <a:t>Star Assessment Reading and Math ProFormance Indicator </a:t>
            </a:r>
            <a:endParaRPr lang="en-US"/>
          </a:p>
        </p:txBody>
      </p:sp>
      <p:pic>
        <p:nvPicPr>
          <p:cNvPr id="6" name="Picture 6" descr="Chart&#10;&#10;Description automatically generated">
            <a:extLst>
              <a:ext uri="{FF2B5EF4-FFF2-40B4-BE49-F238E27FC236}">
                <a16:creationId xmlns:a16="http://schemas.microsoft.com/office/drawing/2014/main" id="{0DEACF47-D8C0-42F4-B370-AD9B4C171BBD}"/>
              </a:ext>
            </a:extLst>
          </p:cNvPr>
          <p:cNvPicPr>
            <a:picLocks noChangeAspect="1"/>
          </p:cNvPicPr>
          <p:nvPr/>
        </p:nvPicPr>
        <p:blipFill>
          <a:blip r:embed="rId2"/>
          <a:stretch>
            <a:fillRect/>
          </a:stretch>
        </p:blipFill>
        <p:spPr>
          <a:xfrm>
            <a:off x="925622" y="1213798"/>
            <a:ext cx="3087537" cy="5168236"/>
          </a:xfrm>
          <a:prstGeom prst="rect">
            <a:avLst/>
          </a:prstGeom>
        </p:spPr>
      </p:pic>
      <p:pic>
        <p:nvPicPr>
          <p:cNvPr id="7" name="Picture 7" descr="Chart, bar chart&#10;&#10;Description automatically generated">
            <a:extLst>
              <a:ext uri="{FF2B5EF4-FFF2-40B4-BE49-F238E27FC236}">
                <a16:creationId xmlns:a16="http://schemas.microsoft.com/office/drawing/2014/main" id="{71BADF12-B663-490D-9867-D33C0580CE5B}"/>
              </a:ext>
            </a:extLst>
          </p:cNvPr>
          <p:cNvPicPr>
            <a:picLocks noChangeAspect="1"/>
          </p:cNvPicPr>
          <p:nvPr/>
        </p:nvPicPr>
        <p:blipFill>
          <a:blip r:embed="rId3"/>
          <a:stretch>
            <a:fillRect/>
          </a:stretch>
        </p:blipFill>
        <p:spPr>
          <a:xfrm>
            <a:off x="5066864" y="1213798"/>
            <a:ext cx="3044888" cy="5095732"/>
          </a:xfrm>
          <a:prstGeom prst="rect">
            <a:avLst/>
          </a:prstGeom>
        </p:spPr>
      </p:pic>
    </p:spTree>
    <p:extLst>
      <p:ext uri="{BB962C8B-B14F-4D97-AF65-F5344CB8AC3E}">
        <p14:creationId xmlns:p14="http://schemas.microsoft.com/office/powerpoint/2010/main" val="205486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02A1-87B8-49A0-9562-65A1FE927567}"/>
              </a:ext>
            </a:extLst>
          </p:cNvPr>
          <p:cNvSpPr>
            <a:spLocks noGrp="1"/>
          </p:cNvSpPr>
          <p:nvPr>
            <p:ph type="title"/>
          </p:nvPr>
        </p:nvSpPr>
        <p:spPr/>
        <p:txBody>
          <a:bodyPr/>
          <a:lstStyle/>
          <a:p>
            <a:r>
              <a:rPr lang="en-US"/>
              <a:t>Star Assessment Reading and Math Performance from Fall 2020 to Spring 2021</a:t>
            </a:r>
          </a:p>
        </p:txBody>
      </p:sp>
      <p:pic>
        <p:nvPicPr>
          <p:cNvPr id="5" name="Picture 5" descr="Chart, bar chart&#10;&#10;Description automatically generated">
            <a:extLst>
              <a:ext uri="{FF2B5EF4-FFF2-40B4-BE49-F238E27FC236}">
                <a16:creationId xmlns:a16="http://schemas.microsoft.com/office/drawing/2014/main" id="{361C1BF5-67AE-4B5F-9AB5-674D10BD2403}"/>
              </a:ext>
            </a:extLst>
          </p:cNvPr>
          <p:cNvPicPr>
            <a:picLocks noChangeAspect="1"/>
          </p:cNvPicPr>
          <p:nvPr/>
        </p:nvPicPr>
        <p:blipFill>
          <a:blip r:embed="rId3"/>
          <a:stretch>
            <a:fillRect/>
          </a:stretch>
        </p:blipFill>
        <p:spPr>
          <a:xfrm>
            <a:off x="637580" y="1420935"/>
            <a:ext cx="7484864" cy="4659066"/>
          </a:xfrm>
          <a:prstGeom prst="rect">
            <a:avLst/>
          </a:prstGeom>
        </p:spPr>
      </p:pic>
    </p:spTree>
    <p:extLst>
      <p:ext uri="{BB962C8B-B14F-4D97-AF65-F5344CB8AC3E}">
        <p14:creationId xmlns:p14="http://schemas.microsoft.com/office/powerpoint/2010/main" val="389040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7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51" name="Google Shape;451;p75"/>
          <p:cNvSpPr txBox="1">
            <a:spLocks noGrp="1"/>
          </p:cNvSpPr>
          <p:nvPr>
            <p:ph type="title"/>
          </p:nvPr>
        </p:nvSpPr>
        <p:spPr>
          <a:xfrm>
            <a:off x="457200" y="0"/>
            <a:ext cx="87741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Based on the Needs Assessment, we have identified strengths, weaknesses, and needs related to academic proficiency</a:t>
            </a:r>
            <a:endParaRPr>
              <a:solidFill>
                <a:srgbClr val="000000"/>
              </a:solidFill>
            </a:endParaRPr>
          </a:p>
        </p:txBody>
      </p:sp>
      <p:graphicFrame>
        <p:nvGraphicFramePr>
          <p:cNvPr id="452" name="Google Shape;452;p75"/>
          <p:cNvGraphicFramePr/>
          <p:nvPr>
            <p:extLst>
              <p:ext uri="{D42A27DB-BD31-4B8C-83A1-F6EECF244321}">
                <p14:modId xmlns:p14="http://schemas.microsoft.com/office/powerpoint/2010/main" val="3495713523"/>
              </p:ext>
            </p:extLst>
          </p:nvPr>
        </p:nvGraphicFramePr>
        <p:xfrm>
          <a:off x="179400" y="1862100"/>
          <a:ext cx="8515350" cy="2643446"/>
        </p:xfrm>
        <a:graphic>
          <a:graphicData uri="http://schemas.openxmlformats.org/drawingml/2006/table">
            <a:tbl>
              <a:tblPr>
                <a:noFill/>
                <a:tableStyleId>{43CCAA37-CF3F-4D8D-B791-F6AC452954C2}</a:tableStyleId>
              </a:tblPr>
              <a:tblGrid>
                <a:gridCol w="2409825">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3629025">
                  <a:extLst>
                    <a:ext uri="{9D8B030D-6E8A-4147-A177-3AD203B41FA5}">
                      <a16:colId xmlns:a16="http://schemas.microsoft.com/office/drawing/2014/main" val="20002"/>
                    </a:ext>
                  </a:extLst>
                </a:gridCol>
              </a:tblGrid>
              <a:tr h="366592">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Strengths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50012">
                <a:tc>
                  <a:txBody>
                    <a:bodyPr/>
                    <a:lstStyle/>
                    <a:p>
                      <a:pPr marL="0" marR="0" lvl="0" indent="0" algn="l" rtl="0">
                        <a:lnSpc>
                          <a:spcPct val="115000"/>
                        </a:lnSpc>
                        <a:spcBef>
                          <a:spcPts val="0"/>
                        </a:spcBef>
                        <a:spcAft>
                          <a:spcPts val="0"/>
                        </a:spcAft>
                        <a:buFont typeface="Arial"/>
                        <a:buNone/>
                      </a:pPr>
                      <a:r>
                        <a:rPr lang="en-US" sz="1200" u="none" strike="noStrike" cap="none"/>
                        <a:t>●        Via the CPN process, we are forming a high-performing TLT and putting together an effective plan to improve student achievement</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200" u="none" strike="noStrike" cap="none"/>
                        <a:t>●        In all subject areas, our projected 18-19 performance falls below our 18-19 goals</a:t>
                      </a:r>
                      <a:endParaRPr sz="1200" u="none" strike="noStrike" cap="none"/>
                    </a:p>
                    <a:p>
                      <a:pPr marL="0" marR="0" lvl="0" indent="0" algn="l" rtl="0">
                        <a:lnSpc>
                          <a:spcPct val="115000"/>
                        </a:lnSpc>
                        <a:spcBef>
                          <a:spcPts val="0"/>
                        </a:spcBef>
                        <a:spcAft>
                          <a:spcPts val="0"/>
                        </a:spcAft>
                        <a:buFont typeface="Arial"/>
                        <a:buNone/>
                      </a:pPr>
                      <a:r>
                        <a:rPr lang="en-US" sz="1200" u="none" strike="noStrike" cap="none"/>
                        <a:t>●        Our student proficiency needs to improve</a:t>
                      </a:r>
                    </a:p>
                    <a:p>
                      <a:pPr marL="0" marR="0" lvl="0" indent="0" algn="l">
                        <a:lnSpc>
                          <a:spcPct val="114999"/>
                        </a:lnSpc>
                        <a:spcBef>
                          <a:spcPts val="0"/>
                        </a:spcBef>
                        <a:spcAft>
                          <a:spcPts val="0"/>
                        </a:spcAft>
                        <a:buNone/>
                      </a:pPr>
                      <a:r>
                        <a:rPr lang="en-US" sz="1200" b="0" i="0" u="none" strike="noStrike" cap="none" noProof="0">
                          <a:latin typeface="Arial"/>
                        </a:rPr>
                        <a:t>●        Due to COVID-19, we struggled with consistent student attendance and in-class participation</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7150" marR="0" lvl="0" indent="0" algn="l" rtl="0">
                        <a:lnSpc>
                          <a:spcPct val="115000"/>
                        </a:lnSpc>
                        <a:spcBef>
                          <a:spcPts val="0"/>
                        </a:spcBef>
                        <a:spcAft>
                          <a:spcPts val="0"/>
                        </a:spcAft>
                        <a:buFont typeface="Arial"/>
                        <a:buNone/>
                      </a:pPr>
                      <a:r>
                        <a:rPr lang="en-US" sz="1200" u="none" strike="noStrike" cap="none"/>
                        <a:t>●        Continued time w/ our TLT to create our plan for school improvement</a:t>
                      </a:r>
                      <a:endParaRPr sz="1200" u="none" strike="noStrike" cap="none"/>
                    </a:p>
                    <a:p>
                      <a:pPr marL="57150" marR="0" lvl="0" indent="0" algn="l" rtl="0">
                        <a:lnSpc>
                          <a:spcPct val="115000"/>
                        </a:lnSpc>
                        <a:spcBef>
                          <a:spcPts val="0"/>
                        </a:spcBef>
                        <a:spcAft>
                          <a:spcPts val="0"/>
                        </a:spcAft>
                        <a:buFont typeface="Arial"/>
                        <a:buNone/>
                      </a:pPr>
                      <a:r>
                        <a:rPr lang="en-US" sz="1200" u="none" strike="noStrike" cap="none"/>
                        <a:t>●        Improved teacher skill across content areas</a:t>
                      </a:r>
                      <a:endParaRPr sz="1200" u="none" strike="noStrike" cap="none"/>
                    </a:p>
                    <a:p>
                      <a:pPr marL="57150" marR="0" lvl="0" indent="0" algn="l" rtl="0">
                        <a:lnSpc>
                          <a:spcPct val="115000"/>
                        </a:lnSpc>
                        <a:spcBef>
                          <a:spcPts val="0"/>
                        </a:spcBef>
                        <a:spcAft>
                          <a:spcPts val="0"/>
                        </a:spcAft>
                        <a:buFont typeface="Arial"/>
                        <a:buNone/>
                      </a:pPr>
                      <a:r>
                        <a:rPr lang="en-US" sz="1200" u="none" strike="noStrike" cap="none"/>
                        <a:t>●        Improved progress monitoring and interventions for students in all subject areas</a:t>
                      </a:r>
                      <a:endParaRPr sz="1200" u="none" strike="noStrike" cap="none"/>
                    </a:p>
                    <a:p>
                      <a:pPr marL="57150" marR="0" lvl="0" indent="0" algn="l" rtl="0">
                        <a:lnSpc>
                          <a:spcPct val="115000"/>
                        </a:lnSpc>
                        <a:spcBef>
                          <a:spcPts val="0"/>
                        </a:spcBef>
                        <a:spcAft>
                          <a:spcPts val="0"/>
                        </a:spcAft>
                        <a:buFont typeface="Arial"/>
                        <a:buNone/>
                      </a:pPr>
                      <a:r>
                        <a:rPr lang="en-US" sz="1200" u="none" strike="noStrike" cap="none"/>
                        <a:t>●        Additional intervention capacity to tailor supports to student needs</a:t>
                      </a:r>
                    </a:p>
                    <a:p>
                      <a:pPr marL="57150" marR="0" lvl="0" indent="0" algn="l" rtl="0">
                        <a:lnSpc>
                          <a:spcPct val="115000"/>
                        </a:lnSpc>
                        <a:spcBef>
                          <a:spcPts val="0"/>
                        </a:spcBef>
                        <a:spcAft>
                          <a:spcPts val="0"/>
                        </a:spcAft>
                        <a:buFont typeface="Arial"/>
                        <a:buNone/>
                      </a:pPr>
                      <a:r>
                        <a:rPr lang="en-US" sz="1200" u="none" strike="noStrike" cap="none"/>
                        <a:t>●  Strong</a:t>
                      </a:r>
                      <a:r>
                        <a:rPr lang="en-US" sz="1200" u="none" strike="noStrike" cap="none" baseline="0"/>
                        <a:t> professional development opportunities </a:t>
                      </a:r>
                    </a:p>
                    <a:p>
                      <a:pPr marL="57150" marR="0" lvl="0" indent="0" algn="l" rtl="0">
                        <a:lnSpc>
                          <a:spcPct val="115000"/>
                        </a:lnSpc>
                        <a:spcBef>
                          <a:spcPts val="0"/>
                        </a:spcBef>
                        <a:spcAft>
                          <a:spcPts val="0"/>
                        </a:spcAft>
                        <a:buClr>
                          <a:srgbClr val="000000"/>
                        </a:buClr>
                        <a:buSzPts val="1200"/>
                        <a:buFont typeface="Arial"/>
                        <a:buNone/>
                      </a:pPr>
                      <a:endParaRPr lang="en-US" sz="1200" u="none" strike="noStrike" cap="none"/>
                    </a:p>
                    <a:p>
                      <a:pPr marL="57150" marR="0" lvl="0" indent="0" algn="l" rtl="0">
                        <a:lnSpc>
                          <a:spcPct val="115000"/>
                        </a:lnSpc>
                        <a:spcBef>
                          <a:spcPts val="0"/>
                        </a:spcBef>
                        <a:spcAft>
                          <a:spcPts val="0"/>
                        </a:spcAft>
                        <a:buClr>
                          <a:srgbClr val="000000"/>
                        </a:buClr>
                        <a:buSzPts val="1200"/>
                        <a:buFont typeface="Arial"/>
                        <a:buNone/>
                      </a:pP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286" name="Google Shape;286;p5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Purpose of this document</a:t>
            </a:r>
            <a:endParaRPr>
              <a:solidFill>
                <a:srgbClr val="000000"/>
              </a:solidFill>
            </a:endParaRPr>
          </a:p>
        </p:txBody>
      </p:sp>
      <p:sp>
        <p:nvSpPr>
          <p:cNvPr id="287" name="Google Shape;287;p5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288" name="Google Shape;288;p59"/>
          <p:cNvSpPr txBox="1"/>
          <p:nvPr/>
        </p:nvSpPr>
        <p:spPr>
          <a:xfrm>
            <a:off x="457225" y="1332100"/>
            <a:ext cx="8474700" cy="4862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2400" b="0" i="0" u="none" strike="noStrike" cap="none">
                <a:solidFill>
                  <a:srgbClr val="000000"/>
                </a:solidFill>
                <a:latin typeface="Arial"/>
                <a:ea typeface="Arial"/>
                <a:cs typeface="Arial"/>
                <a:sym typeface="Arial"/>
              </a:rPr>
              <a:t>This document represents our </a:t>
            </a:r>
            <a:r>
              <a:rPr lang="en-US" sz="2400" b="0" i="0" u="sng" strike="noStrike" cap="none">
                <a:solidFill>
                  <a:srgbClr val="000000"/>
                </a:solidFill>
                <a:latin typeface="Arial"/>
                <a:ea typeface="Arial"/>
                <a:cs typeface="Arial"/>
                <a:sym typeface="Arial"/>
              </a:rPr>
              <a:t>preliminary</a:t>
            </a:r>
            <a:r>
              <a:rPr lang="en-US" sz="2400" b="0" i="0" u="none" strike="noStrike" cap="none">
                <a:solidFill>
                  <a:srgbClr val="000000"/>
                </a:solidFill>
                <a:latin typeface="Arial"/>
                <a:ea typeface="Arial"/>
                <a:cs typeface="Arial"/>
                <a:sym typeface="Arial"/>
              </a:rPr>
              <a:t> strategic planning to improve our school as we transition into the Consortium Partner Network in July 2019</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2400" b="0" i="0" u="none" strike="noStrike" cap="none">
                <a:solidFill>
                  <a:srgbClr val="000000"/>
                </a:solidFill>
                <a:latin typeface="Arial"/>
                <a:ea typeface="Arial"/>
                <a:cs typeface="Arial"/>
                <a:sym typeface="Arial"/>
              </a:rPr>
              <a:t>During the Spring, we’ll continue to update and revise this document based on feedback from stakeholders and as we refine our thinking</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2400" b="0" i="0" u="none" strike="noStrike" cap="none">
                <a:solidFill>
                  <a:srgbClr val="000000"/>
                </a:solidFill>
                <a:latin typeface="Arial"/>
                <a:ea typeface="Arial"/>
                <a:cs typeface="Arial"/>
                <a:sym typeface="Arial"/>
              </a:rPr>
              <a:t>We will use aspects of this document to communicate our emerging thinking to various stakeholders (e.g. SLPS, MO DESE, families, teachers, prospective new hires)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7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58" name="Google Shape;458;p7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analyzed our current supports for curriculum and instruction</a:t>
            </a:r>
            <a:endParaRPr>
              <a:solidFill>
                <a:srgbClr val="000000"/>
              </a:solidFill>
            </a:endParaRPr>
          </a:p>
        </p:txBody>
      </p:sp>
      <p:graphicFrame>
        <p:nvGraphicFramePr>
          <p:cNvPr id="459" name="Google Shape;459;p76"/>
          <p:cNvGraphicFramePr/>
          <p:nvPr>
            <p:extLst>
              <p:ext uri="{D42A27DB-BD31-4B8C-83A1-F6EECF244321}">
                <p14:modId xmlns:p14="http://schemas.microsoft.com/office/powerpoint/2010/main" val="606790997"/>
              </p:ext>
            </p:extLst>
          </p:nvPr>
        </p:nvGraphicFramePr>
        <p:xfrm>
          <a:off x="253825" y="1083713"/>
          <a:ext cx="8524875" cy="6074838"/>
        </p:xfrm>
        <a:graphic>
          <a:graphicData uri="http://schemas.openxmlformats.org/drawingml/2006/table">
            <a:tbl>
              <a:tblPr>
                <a:noFill/>
                <a:tableStyleId>{43CCAA37-CF3F-4D8D-B791-F6AC452954C2}</a:tableStyleId>
              </a:tblPr>
              <a:tblGrid>
                <a:gridCol w="16383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152775">
                  <a:extLst>
                    <a:ext uri="{9D8B030D-6E8A-4147-A177-3AD203B41FA5}">
                      <a16:colId xmlns:a16="http://schemas.microsoft.com/office/drawing/2014/main" val="20002"/>
                    </a:ext>
                  </a:extLst>
                </a:gridCol>
              </a:tblGrid>
              <a:tr h="509375">
                <a:tc gridSpan="3">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Curriculum and Instruction</a:t>
                      </a:r>
                      <a:endParaRPr sz="1000" b="1" u="none" strike="noStrike" cap="none">
                        <a:solidFill>
                          <a:srgbClr val="FFFFFF"/>
                        </a:solidFill>
                      </a:endParaRPr>
                    </a:p>
                    <a:p>
                      <a:pPr marL="0" marR="0" lvl="0" indent="0" algn="ctr" rtl="0">
                        <a:lnSpc>
                          <a:spcPct val="115000"/>
                        </a:lnSpc>
                        <a:spcBef>
                          <a:spcPts val="0"/>
                        </a:spcBef>
                        <a:spcAft>
                          <a:spcPts val="0"/>
                        </a:spcAft>
                        <a:buClr>
                          <a:srgbClr val="000000"/>
                        </a:buClr>
                        <a:buSzPts val="1000"/>
                        <a:buFont typeface="Arial"/>
                        <a:buNone/>
                      </a:pPr>
                      <a:r>
                        <a:rPr lang="en-US" sz="1000" b="1" i="1" u="none" strike="noStrike" cap="none">
                          <a:solidFill>
                            <a:srgbClr val="FFFFFF"/>
                          </a:solidFill>
                        </a:rPr>
                        <a:t>(Please use the boxes below to describe how your school supports the following factors of curriculum and instruction)</a:t>
                      </a:r>
                      <a:endParaRPr sz="1000" b="1" i="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000">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Data Type</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Current Information</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Reflections</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034244">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Learning Expectations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Each Wednesday, we host Data Team and PLC meetings to review standards and student data</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Weekly teacher walkthroughs</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Creation</a:t>
                      </a:r>
                      <a:r>
                        <a:rPr lang="en-US" sz="1000" u="none" strike="noStrike" cap="none" baseline="0"/>
                        <a:t> of an instruction team</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Parent conferences twice</a:t>
                      </a:r>
                      <a:r>
                        <a:rPr lang="en-US" sz="1000" u="none" strike="noStrike" cap="none" baseline="0"/>
                        <a:t>  a year.</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would benefit from additional PD time to support our teachers’ content and standards knowledge</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         Would</a:t>
                      </a:r>
                      <a:r>
                        <a:rPr lang="en-US" sz="1000" u="none" strike="noStrike" cap="none" baseline="0"/>
                        <a:t> also benefit from a strong school to home virtual learning system.  </a:t>
                      </a:r>
                      <a:endParaRPr lang="en-US"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67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Instructional Programs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Building-level PD cohorts on instructional methods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District-level PD cohorts on instructional methods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STAR and Scantron used as benchmark assessments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need a data "warehouse" platform that includes accurate and current student data.  </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04841">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Instructional Materials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For Reading, we use CKLA</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For Writing we use Being a Writer with no formal writing process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For Math, we use Envision</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We supplement in Math using</a:t>
                      </a:r>
                      <a:r>
                        <a:rPr lang="en-US" sz="1000" u="none" strike="noStrike" cap="none" baseline="0"/>
                        <a:t> IXL </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We supplement in Reading w/ EPIC, STAR Reading</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are confident in the strength of our Envision curriculum as a strong foundation to work from in Math</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 CKA has proven</a:t>
                      </a:r>
                      <a:r>
                        <a:rPr lang="en-US" sz="1000" u="none" strike="noStrike" cap="none" baseline="0"/>
                        <a:t> to be highly engaging for the students. </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 We need a formal writing process and school rubric</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63647">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Technology</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In grades PreK-5, we have 1:1 student to iPad ratio</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To support parent communications and classroom management, we use Class Dojo</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Strong technology investments across the school</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We need to allow</a:t>
                      </a:r>
                      <a:r>
                        <a:rPr lang="en-US" sz="1000" u="none" strike="noStrike" cap="none" baseline="0"/>
                        <a:t> the 1 t01 technology  to travel home with the students.  And better virtual classroom distance learning streaming capabilities. </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0115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Support personnel</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Support personnel:</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Restorative Practice Monitor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Full-time counselor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Part-time social worker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Full-time Academic Instructional Coach</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        Math</a:t>
                      </a:r>
                      <a:r>
                        <a:rPr lang="en-US" sz="1000" u="none" strike="noStrike" cap="none" baseline="0"/>
                        <a:t> and Reading interventionist</a:t>
                      </a:r>
                      <a:endParaRPr lang="en-US" sz="1000" u="none" strike="noStrike" cap="none"/>
                    </a:p>
                    <a:p>
                      <a:pPr lvl="0" algn="l">
                        <a:lnSpc>
                          <a:spcPct val="100000"/>
                        </a:lnSpc>
                        <a:spcBef>
                          <a:spcPts val="0"/>
                        </a:spcBef>
                        <a:spcAft>
                          <a:spcPts val="0"/>
                        </a:spcAft>
                        <a:buNone/>
                      </a:pPr>
                      <a:r>
                        <a:rPr lang="en-US" sz="1000" b="0" i="0" u="none" strike="noStrike" cap="none" baseline="0" noProof="0"/>
                        <a:t>●        STEAM specialist</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have a strong and robust team in place to support students</a:t>
                      </a:r>
                      <a:r>
                        <a:rPr lang="en-US" sz="1000" u="none" strike="noStrike" cap="none" baseline="0"/>
                        <a:t> along with math and reading interventionist. </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7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65" name="Google Shape;465;p77"/>
          <p:cNvSpPr txBox="1">
            <a:spLocks noGrp="1"/>
          </p:cNvSpPr>
          <p:nvPr>
            <p:ph type="title"/>
          </p:nvPr>
        </p:nvSpPr>
        <p:spPr>
          <a:xfrm>
            <a:off x="457200" y="0"/>
            <a:ext cx="87867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Based on the Needs Assessment, we have identified strengths, weaknesses, and needs related to curriculum &amp; instruction</a:t>
            </a:r>
            <a:endParaRPr>
              <a:solidFill>
                <a:srgbClr val="000000"/>
              </a:solidFill>
            </a:endParaRPr>
          </a:p>
        </p:txBody>
      </p:sp>
      <p:graphicFrame>
        <p:nvGraphicFramePr>
          <p:cNvPr id="466" name="Google Shape;466;p77"/>
          <p:cNvGraphicFramePr/>
          <p:nvPr>
            <p:extLst>
              <p:ext uri="{D42A27DB-BD31-4B8C-83A1-F6EECF244321}">
                <p14:modId xmlns:p14="http://schemas.microsoft.com/office/powerpoint/2010/main" val="3644446560"/>
              </p:ext>
            </p:extLst>
          </p:nvPr>
        </p:nvGraphicFramePr>
        <p:xfrm>
          <a:off x="171450" y="1986975"/>
          <a:ext cx="8515350" cy="3868297"/>
        </p:xfrm>
        <a:graphic>
          <a:graphicData uri="http://schemas.openxmlformats.org/drawingml/2006/table">
            <a:tbl>
              <a:tblPr>
                <a:noFill/>
                <a:tableStyleId>{43CCAA37-CF3F-4D8D-B791-F6AC452954C2}</a:tableStyleId>
              </a:tblPr>
              <a:tblGrid>
                <a:gridCol w="2324100">
                  <a:extLst>
                    <a:ext uri="{9D8B030D-6E8A-4147-A177-3AD203B41FA5}">
                      <a16:colId xmlns:a16="http://schemas.microsoft.com/office/drawing/2014/main" val="20000"/>
                    </a:ext>
                  </a:extLst>
                </a:gridCol>
                <a:gridCol w="3057525">
                  <a:extLst>
                    <a:ext uri="{9D8B030D-6E8A-4147-A177-3AD203B41FA5}">
                      <a16:colId xmlns:a16="http://schemas.microsoft.com/office/drawing/2014/main" val="20001"/>
                    </a:ext>
                  </a:extLst>
                </a:gridCol>
                <a:gridCol w="3133725">
                  <a:extLst>
                    <a:ext uri="{9D8B030D-6E8A-4147-A177-3AD203B41FA5}">
                      <a16:colId xmlns:a16="http://schemas.microsoft.com/office/drawing/2014/main" val="20002"/>
                    </a:ext>
                  </a:extLst>
                </a:gridCol>
              </a:tblGrid>
              <a:tr h="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Strengths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181225">
                <a:tc>
                  <a:txBody>
                    <a:bodyPr/>
                    <a:lstStyle/>
                    <a:p>
                      <a:pPr marL="0" marR="0" lvl="0" indent="0" algn="l" rtl="0">
                        <a:lnSpc>
                          <a:spcPct val="115000"/>
                        </a:lnSpc>
                        <a:spcBef>
                          <a:spcPts val="0"/>
                        </a:spcBef>
                        <a:spcAft>
                          <a:spcPts val="0"/>
                        </a:spcAft>
                        <a:buFont typeface="Arial"/>
                        <a:buNone/>
                      </a:pPr>
                      <a:r>
                        <a:rPr lang="en-US" sz="1200" u="none" strike="noStrike" cap="none"/>
                        <a:t>●        Strong teacher fidelity to our instructional program</a:t>
                      </a:r>
                      <a:endParaRPr sz="1200" u="none" strike="noStrike" cap="none"/>
                    </a:p>
                    <a:p>
                      <a:pPr marL="0" marR="0" lvl="0" indent="0" algn="l" rtl="0">
                        <a:lnSpc>
                          <a:spcPct val="115000"/>
                        </a:lnSpc>
                        <a:spcBef>
                          <a:spcPts val="0"/>
                        </a:spcBef>
                        <a:spcAft>
                          <a:spcPts val="0"/>
                        </a:spcAft>
                        <a:buFont typeface="Arial"/>
                        <a:buNone/>
                      </a:pPr>
                      <a:r>
                        <a:rPr lang="en-US" sz="1200" u="none" strike="noStrike" cap="none"/>
                        <a:t>●        Strong technology foundation across the school</a:t>
                      </a:r>
                      <a:endParaRPr sz="1200" u="none" strike="noStrike" cap="none"/>
                    </a:p>
                    <a:p>
                      <a:pPr marL="0" marR="0" lvl="0" indent="0" algn="l" rtl="0">
                        <a:lnSpc>
                          <a:spcPct val="115000"/>
                        </a:lnSpc>
                        <a:spcBef>
                          <a:spcPts val="0"/>
                        </a:spcBef>
                        <a:spcAft>
                          <a:spcPts val="0"/>
                        </a:spcAft>
                        <a:buFont typeface="Arial"/>
                        <a:buNone/>
                      </a:pPr>
                      <a:r>
                        <a:rPr lang="en-US" sz="1200" u="none" strike="noStrike" cap="none"/>
                        <a:t>●        Curricular resources available to teachers</a:t>
                      </a:r>
                      <a:endParaRPr sz="1200" u="none" strike="noStrike" cap="none"/>
                    </a:p>
                    <a:p>
                      <a:pPr marL="0" marR="0" lvl="0" indent="0" algn="l" rtl="0">
                        <a:lnSpc>
                          <a:spcPct val="115000"/>
                        </a:lnSpc>
                        <a:spcBef>
                          <a:spcPts val="0"/>
                        </a:spcBef>
                        <a:spcAft>
                          <a:spcPts val="0"/>
                        </a:spcAft>
                        <a:buFont typeface="Arial"/>
                        <a:buNone/>
                      </a:pPr>
                      <a:endParaRPr sz="1200" b="1" i="1" u="none" strike="noStrike" cap="none"/>
                    </a:p>
                    <a:p>
                      <a:pPr marL="0" marR="0" lvl="0" indent="0" algn="l" rtl="0">
                        <a:lnSpc>
                          <a:spcPct val="115000"/>
                        </a:lnSpc>
                        <a:spcBef>
                          <a:spcPts val="0"/>
                        </a:spcBef>
                        <a:spcAft>
                          <a:spcPts val="0"/>
                        </a:spcAft>
                        <a:buFont typeface="Arial"/>
                        <a:buNone/>
                      </a:pPr>
                      <a:endParaRPr sz="1200" b="1" i="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200" u="none" strike="noStrike" cap="none"/>
                        <a:t>●       After</a:t>
                      </a:r>
                      <a:r>
                        <a:rPr lang="en-US" sz="1200" u="none" strike="noStrike" cap="none" baseline="0"/>
                        <a:t> Covid we struggle meeting the needs of the students and families virtually.  </a:t>
                      </a:r>
                      <a:endParaRPr sz="1200" u="none" strike="noStrike" cap="none"/>
                    </a:p>
                    <a:p>
                      <a:pPr marL="0" marR="0" lvl="0" indent="0" algn="l" rtl="0">
                        <a:lnSpc>
                          <a:spcPct val="115000"/>
                        </a:lnSpc>
                        <a:spcBef>
                          <a:spcPts val="0"/>
                        </a:spcBef>
                        <a:spcAft>
                          <a:spcPts val="0"/>
                        </a:spcAft>
                        <a:buFont typeface="Arial"/>
                        <a:buNone/>
                      </a:pPr>
                      <a:r>
                        <a:rPr lang="en-US" sz="1200" u="none" strike="noStrike" cap="none"/>
                        <a:t>●        Insufficient progress monitoring data and capacity to structure interventions based on this data</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Font typeface="Arial"/>
                        <a:buNone/>
                      </a:pPr>
                      <a:r>
                        <a:rPr lang="en-US" sz="1200" u="none" strike="noStrike" cap="none"/>
                        <a:t>●        More systematic time for teacher collaboration</a:t>
                      </a:r>
                    </a:p>
                    <a:p>
                      <a:pPr marL="0" marR="0" lvl="0" indent="0" algn="l">
                        <a:lnSpc>
                          <a:spcPct val="114999"/>
                        </a:lnSpc>
                        <a:spcBef>
                          <a:spcPts val="0"/>
                        </a:spcBef>
                        <a:spcAft>
                          <a:spcPts val="0"/>
                        </a:spcAft>
                        <a:buClr>
                          <a:srgbClr val="000000"/>
                        </a:buClr>
                        <a:buSzPts val="1200"/>
                        <a:buFont typeface="Arial"/>
                        <a:buNone/>
                      </a:pPr>
                      <a:endParaRPr sz="1200" u="none" strike="noStrike" cap="none"/>
                    </a:p>
                    <a:p>
                      <a:pPr marL="0" marR="0" lvl="0" indent="0" algn="l" rtl="0">
                        <a:lnSpc>
                          <a:spcPct val="115000"/>
                        </a:lnSpc>
                        <a:spcBef>
                          <a:spcPts val="0"/>
                        </a:spcBef>
                        <a:spcAft>
                          <a:spcPts val="0"/>
                        </a:spcAft>
                        <a:buFont typeface="Arial"/>
                        <a:buNone/>
                      </a:pPr>
                      <a:r>
                        <a:rPr lang="en-US" sz="1200" u="none" strike="noStrike" cap="none"/>
                        <a:t>●        More opportunity for building-led and outside high -quality professional development</a:t>
                      </a:r>
                    </a:p>
                    <a:p>
                      <a:pPr marL="0" marR="0" lvl="0" indent="0" algn="l" rtl="0">
                        <a:lnSpc>
                          <a:spcPct val="115000"/>
                        </a:lnSpc>
                        <a:spcBef>
                          <a:spcPts val="0"/>
                        </a:spcBef>
                        <a:spcAft>
                          <a:spcPts val="0"/>
                        </a:spcAft>
                        <a:buClr>
                          <a:srgbClr val="000000"/>
                        </a:buClr>
                        <a:buSzPts val="1200"/>
                        <a:buFont typeface="Arial"/>
                        <a:buNone/>
                      </a:pPr>
                      <a:endParaRPr lang="en-US" sz="1200" u="none" strike="noStrike" cap="none"/>
                    </a:p>
                    <a:p>
                      <a:pPr marL="0" marR="0" lvl="0" indent="0" algn="l" rtl="0">
                        <a:lnSpc>
                          <a:spcPct val="115000"/>
                        </a:lnSpc>
                        <a:spcBef>
                          <a:spcPts val="0"/>
                        </a:spcBef>
                        <a:spcAft>
                          <a:spcPts val="0"/>
                        </a:spcAft>
                        <a:buFont typeface="Arial"/>
                        <a:buNone/>
                      </a:pPr>
                      <a:r>
                        <a:rPr lang="en-US" sz="1200" u="none" strike="noStrike" cap="none"/>
                        <a:t>●Technology to provide more</a:t>
                      </a:r>
                      <a:r>
                        <a:rPr lang="en-US" sz="1200" u="none" strike="noStrike" cap="none" baseline="0"/>
                        <a:t> streaming and virtual classrooms. Include online subscriptions and tech hardware.  </a:t>
                      </a:r>
                    </a:p>
                    <a:p>
                      <a:pPr marL="0" marR="0" lvl="0" indent="0" algn="l" rtl="0">
                        <a:lnSpc>
                          <a:spcPct val="115000"/>
                        </a:lnSpc>
                        <a:spcBef>
                          <a:spcPts val="0"/>
                        </a:spcBef>
                        <a:spcAft>
                          <a:spcPts val="0"/>
                        </a:spcAft>
                        <a:buClr>
                          <a:srgbClr val="000000"/>
                        </a:buClr>
                        <a:buSzPts val="1200"/>
                        <a:buFont typeface="Arial"/>
                        <a:buNone/>
                      </a:pPr>
                      <a:endParaRPr lang="en-US" sz="1200" u="none" strike="noStrike" cap="none" baseline="0"/>
                    </a:p>
                    <a:p>
                      <a:pPr marL="0" marR="0" lvl="0" indent="0" algn="l" rtl="0">
                        <a:lnSpc>
                          <a:spcPct val="115000"/>
                        </a:lnSpc>
                        <a:spcBef>
                          <a:spcPts val="0"/>
                        </a:spcBef>
                        <a:spcAft>
                          <a:spcPts val="0"/>
                        </a:spcAft>
                        <a:buFont typeface="Arial"/>
                        <a:buNone/>
                      </a:pPr>
                      <a:r>
                        <a:rPr lang="en-US" sz="1200" u="none" strike="noStrike" cap="none"/>
                        <a:t>●</a:t>
                      </a:r>
                      <a:r>
                        <a:rPr lang="en-US" sz="1200" u="none" strike="noStrike" cap="none" baseline="0"/>
                        <a:t> A scope and sequence that provides real-world application with classroom lesson. </a:t>
                      </a:r>
                      <a:endParaRPr lang="en-US" sz="1200" u="none" strike="noStrike" cap="none"/>
                    </a:p>
                    <a:p>
                      <a:pPr marL="0" marR="0" lvl="0" indent="0" algn="l">
                        <a:lnSpc>
                          <a:spcPct val="114999"/>
                        </a:lnSpc>
                        <a:spcBef>
                          <a:spcPts val="0"/>
                        </a:spcBef>
                        <a:spcAft>
                          <a:spcPts val="0"/>
                        </a:spcAft>
                        <a:buFont typeface="Arial"/>
                        <a:buNone/>
                      </a:pPr>
                      <a:endParaRPr lang="en-US" sz="1200" u="none" strike="noStrike" cap="none" baseline="0"/>
                    </a:p>
                    <a:p>
                      <a:pPr lvl="0" algn="l">
                        <a:lnSpc>
                          <a:spcPct val="100000"/>
                        </a:lnSpc>
                        <a:spcBef>
                          <a:spcPts val="0"/>
                        </a:spcBef>
                        <a:spcAft>
                          <a:spcPts val="0"/>
                        </a:spcAft>
                        <a:buNone/>
                      </a:pPr>
                      <a:r>
                        <a:rPr lang="en-US" sz="1200" b="0" i="0" u="none" strike="noStrike" cap="none" baseline="0" noProof="0">
                          <a:latin typeface="Arial"/>
                        </a:rPr>
                        <a:t>●        Real-world application and exposure to go deeper with content knowledge</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7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72" name="Google Shape;472;p7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In our Comprehensive Needs Assessment, we analyzed our current approach to supporting our staff</a:t>
            </a:r>
            <a:endParaRPr>
              <a:solidFill>
                <a:srgbClr val="000000"/>
              </a:solidFill>
            </a:endParaRPr>
          </a:p>
        </p:txBody>
      </p:sp>
      <p:graphicFrame>
        <p:nvGraphicFramePr>
          <p:cNvPr id="473" name="Google Shape;473;p78"/>
          <p:cNvGraphicFramePr/>
          <p:nvPr>
            <p:extLst>
              <p:ext uri="{D42A27DB-BD31-4B8C-83A1-F6EECF244321}">
                <p14:modId xmlns:p14="http://schemas.microsoft.com/office/powerpoint/2010/main" val="482094318"/>
              </p:ext>
            </p:extLst>
          </p:nvPr>
        </p:nvGraphicFramePr>
        <p:xfrm>
          <a:off x="171450" y="948900"/>
          <a:ext cx="8515350" cy="6668123"/>
        </p:xfrm>
        <a:graphic>
          <a:graphicData uri="http://schemas.openxmlformats.org/drawingml/2006/table">
            <a:tbl>
              <a:tblPr>
                <a:noFill/>
                <a:tableStyleId>{43CCAA37-CF3F-4D8D-B791-F6AC452954C2}</a:tableStyleId>
              </a:tblPr>
              <a:tblGrid>
                <a:gridCol w="1452375">
                  <a:extLst>
                    <a:ext uri="{9D8B030D-6E8A-4147-A177-3AD203B41FA5}">
                      <a16:colId xmlns:a16="http://schemas.microsoft.com/office/drawing/2014/main" val="20000"/>
                    </a:ext>
                  </a:extLst>
                </a:gridCol>
                <a:gridCol w="3862575">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285625">
                <a:tc gridSpan="3">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High Quality Professional Staff </a:t>
                      </a:r>
                      <a:endParaRPr sz="1000" b="1" u="none" strike="noStrike" cap="none">
                        <a:solidFill>
                          <a:srgbClr val="FFFFFF"/>
                        </a:solidFill>
                      </a:endParaRPr>
                    </a:p>
                    <a:p>
                      <a:pPr marL="0" marR="0" lvl="0" indent="0" algn="ctr" rtl="0">
                        <a:lnSpc>
                          <a:spcPct val="115000"/>
                        </a:lnSpc>
                        <a:spcBef>
                          <a:spcPts val="0"/>
                        </a:spcBef>
                        <a:spcAft>
                          <a:spcPts val="0"/>
                        </a:spcAft>
                        <a:buClr>
                          <a:srgbClr val="000000"/>
                        </a:buClr>
                        <a:buSzPts val="1000"/>
                        <a:buFont typeface="Arial"/>
                        <a:buNone/>
                      </a:pPr>
                      <a:r>
                        <a:rPr lang="en-US" sz="1000" b="1" i="1" u="none" strike="noStrike" cap="none">
                          <a:solidFill>
                            <a:srgbClr val="FFFFFF"/>
                          </a:solidFill>
                        </a:rPr>
                        <a:t>(How are you ensuring that all students are taught by a high-quality teacher?)</a:t>
                      </a:r>
                      <a:endParaRPr sz="1000" b="1" i="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7075">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Data Type</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Current Information</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Reflections</a:t>
                      </a:r>
                      <a:endParaRPr sz="10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3247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Staff Preparation</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All new teachers receive classroom mentors and participate in district-led new teacher PD as well as building-specific PD that is tailored to the new teacher’s needs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Before the school year starts, we have 1 week of teacher PD</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We have 5 days of during the school-year PD for teachers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Each Wednesday, we host PLC and Data Team meetings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Additional PD time with our teachers throughout the year would greatly impact our ability to develop teachers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We have strong teacher on-boarding procedures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44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Staff Certification</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100% of our staff are certified. We have 1 teacher who will receive her permanent certification pending the completion of coursework in May</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During our hiring process, we target highly-qualified, certified teachers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Staff certification is a strength we’ll continue to leverage</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43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Staff Specialist and other support staff</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Staff specialist positions: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Full-time PE teacher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Part-time Art teacher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Part-time Music teacher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Restorative Practice Monitor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Full-time counselor</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        Full-time social worker</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have a strong support team in place</a:t>
                      </a:r>
                    </a:p>
                    <a:p>
                      <a:pPr marL="0" marR="0" lvl="0" indent="0" algn="l" rtl="0">
                        <a:lnSpc>
                          <a:spcPct val="115000"/>
                        </a:lnSpc>
                        <a:spcBef>
                          <a:spcPts val="0"/>
                        </a:spcBef>
                        <a:spcAft>
                          <a:spcPts val="0"/>
                        </a:spcAft>
                        <a:buClr>
                          <a:srgbClr val="000000"/>
                        </a:buClr>
                        <a:buSzPts val="1000"/>
                        <a:buFont typeface="Arial"/>
                        <a:buNone/>
                      </a:pPr>
                      <a:r>
                        <a:rPr lang="en-US" sz="1000" u="none" strike="noStrike" cap="none"/>
                        <a:t>● Will continue to utilize the additional intervention capacity from ELA / Math interventionists</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1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Staff Demographics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6 Males, 21 Females</a:t>
                      </a:r>
                      <a:endParaRPr sz="1000" u="none" strike="noStrike" cap="none"/>
                    </a:p>
                    <a:p>
                      <a:pPr marL="0" marR="0" lvl="0" indent="0" algn="l" rtl="0">
                        <a:lnSpc>
                          <a:spcPct val="115000"/>
                        </a:lnSpc>
                        <a:spcBef>
                          <a:spcPts val="0"/>
                        </a:spcBef>
                        <a:spcAft>
                          <a:spcPts val="0"/>
                        </a:spcAft>
                        <a:buClr>
                          <a:srgbClr val="000000"/>
                        </a:buClr>
                        <a:buSzPts val="1000"/>
                        <a:buFont typeface="Arial"/>
                        <a:buNone/>
                      </a:pPr>
                      <a:r>
                        <a:rPr lang="en-US" sz="1000" u="none" strike="noStrike" cap="none"/>
                        <a:t>7 White, 20 African American</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We have a diverse team so that all students can find an adult who shares their identity</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9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t>School Administrators</a:t>
                      </a:r>
                      <a:endParaRPr sz="10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Principal and Academic Instructional Coach</a:t>
                      </a:r>
                      <a:endParaRPr sz="10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In</a:t>
                      </a:r>
                      <a:r>
                        <a:rPr lang="en-US" sz="1000" u="none" strike="noStrike" cap="none" baseline="0"/>
                        <a:t> 2020 - 2021 school </a:t>
                      </a:r>
                      <a:r>
                        <a:rPr lang="en-US" sz="1000" u="none" strike="noStrike" cap="none" baseline="0" err="1"/>
                        <a:t>yr</a:t>
                      </a:r>
                      <a:r>
                        <a:rPr lang="en-US" sz="1000" u="none" strike="noStrike" cap="none" baseline="0"/>
                        <a:t> w</a:t>
                      </a:r>
                      <a:r>
                        <a:rPr lang="en-US" sz="1000" u="none" strike="noStrike" cap="none"/>
                        <a:t>e benefited</a:t>
                      </a:r>
                      <a:r>
                        <a:rPr lang="en-US" sz="1000" u="none" strike="noStrike" cap="none" baseline="0"/>
                        <a:t> </a:t>
                      </a:r>
                      <a:r>
                        <a:rPr lang="en-US" sz="1000" u="none" strike="noStrike" cap="none"/>
                        <a:t>from additional teacher coaching capacity, and</a:t>
                      </a:r>
                      <a:r>
                        <a:rPr lang="en-US" sz="1000" u="none" strike="noStrike" cap="none" baseline="0"/>
                        <a:t> </a:t>
                      </a:r>
                      <a:r>
                        <a:rPr lang="en-US" sz="1000" u="none" strike="noStrike" cap="none"/>
                        <a:t>support in freeing up additional coaching capacity for our principal and AIC will</a:t>
                      </a:r>
                      <a:r>
                        <a:rPr lang="en-US" sz="1000" u="none" strike="noStrike" cap="none" baseline="0"/>
                        <a:t> continue this plan for the current year.   </a:t>
                      </a:r>
                    </a:p>
                    <a:p>
                      <a:pPr lvl="0" algn="l">
                        <a:lnSpc>
                          <a:spcPct val="100000"/>
                        </a:lnSpc>
                        <a:spcBef>
                          <a:spcPts val="0"/>
                        </a:spcBef>
                        <a:spcAft>
                          <a:spcPts val="0"/>
                        </a:spcAft>
                        <a:buNone/>
                      </a:pPr>
                      <a:r>
                        <a:rPr lang="en-US" sz="1000" b="0" i="0" u="none" strike="noStrike" cap="none" baseline="0" noProof="0">
                          <a:latin typeface="Arial"/>
                        </a:rPr>
                        <a:t>●        Creation of a Teacher Leader Instructional team. </a:t>
                      </a:r>
                    </a:p>
                    <a:p>
                      <a:pPr marL="0" marR="0" lvl="0" indent="0" algn="l">
                        <a:lnSpc>
                          <a:spcPct val="114999"/>
                        </a:lnSpc>
                        <a:spcBef>
                          <a:spcPts val="0"/>
                        </a:spcBef>
                        <a:spcAft>
                          <a:spcPts val="0"/>
                        </a:spcAft>
                        <a:buSzPts val="1000"/>
                        <a:buFont typeface="Arial"/>
                        <a:buNone/>
                      </a:pPr>
                      <a:endParaRPr lang="en-US" sz="1000" u="none" strike="noStrike" cap="none" baseline="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7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79" name="Google Shape;479;p79"/>
          <p:cNvSpPr txBox="1">
            <a:spLocks noGrp="1"/>
          </p:cNvSpPr>
          <p:nvPr>
            <p:ph type="title"/>
          </p:nvPr>
        </p:nvSpPr>
        <p:spPr>
          <a:xfrm>
            <a:off x="457200" y="0"/>
            <a:ext cx="87867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Based on the Needs Assessment, we have identified strengths, weaknesses, and needs related to supporting staff</a:t>
            </a:r>
            <a:endParaRPr>
              <a:solidFill>
                <a:srgbClr val="000000"/>
              </a:solidFill>
            </a:endParaRPr>
          </a:p>
        </p:txBody>
      </p:sp>
      <p:graphicFrame>
        <p:nvGraphicFramePr>
          <p:cNvPr id="480" name="Google Shape;480;p79"/>
          <p:cNvGraphicFramePr/>
          <p:nvPr>
            <p:extLst>
              <p:ext uri="{D42A27DB-BD31-4B8C-83A1-F6EECF244321}">
                <p14:modId xmlns:p14="http://schemas.microsoft.com/office/powerpoint/2010/main" val="78288326"/>
              </p:ext>
            </p:extLst>
          </p:nvPr>
        </p:nvGraphicFramePr>
        <p:xfrm>
          <a:off x="171450" y="1595450"/>
          <a:ext cx="8515350" cy="1957646"/>
        </p:xfrm>
        <a:graphic>
          <a:graphicData uri="http://schemas.openxmlformats.org/drawingml/2006/table">
            <a:tbl>
              <a:tblPr>
                <a:noFill/>
                <a:tableStyleId>{43CCAA37-CF3F-4D8D-B791-F6AC452954C2}</a:tableStyleId>
              </a:tblPr>
              <a:tblGrid>
                <a:gridCol w="2219325">
                  <a:extLst>
                    <a:ext uri="{9D8B030D-6E8A-4147-A177-3AD203B41FA5}">
                      <a16:colId xmlns:a16="http://schemas.microsoft.com/office/drawing/2014/main" val="20000"/>
                    </a:ext>
                  </a:extLst>
                </a:gridCol>
                <a:gridCol w="2943225">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0">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Strengths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Weaknesses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Needs</a:t>
                      </a:r>
                      <a:endParaRPr sz="12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45732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Highly-qualified staff of certified teachers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Strong staff diversity</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Strength in on-boarding new teachers</a:t>
                      </a: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b="1" i="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PD is often “one size fits all” and not differentiated to teacher need</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Insufficient PD time</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Insufficient intervention capacity</a:t>
                      </a:r>
                      <a:endParaRPr sz="1200"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Additional intervention capacity to tailor our interventions to the needs of our students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        Additional PD time to build teacher skill and content knowledge</a:t>
                      </a:r>
                    </a:p>
                    <a:p>
                      <a:pPr lvl="0" algn="l">
                        <a:lnSpc>
                          <a:spcPct val="100000"/>
                        </a:lnSpc>
                        <a:spcBef>
                          <a:spcPts val="0"/>
                        </a:spcBef>
                        <a:spcAft>
                          <a:spcPts val="0"/>
                        </a:spcAft>
                        <a:buNone/>
                      </a:pPr>
                      <a:r>
                        <a:rPr lang="en-US" sz="1200" b="0" i="0" u="none" strike="noStrike" cap="none" noProof="0">
                          <a:latin typeface="Arial"/>
                        </a:rPr>
                        <a:t>●        Strong academic-based PD for support staff </a:t>
                      </a:r>
                    </a:p>
                    <a:p>
                      <a:pPr marL="0" marR="0" lvl="0" indent="0" algn="l" rtl="0">
                        <a:lnSpc>
                          <a:spcPct val="115000"/>
                        </a:lnSpc>
                        <a:spcBef>
                          <a:spcPts val="0"/>
                        </a:spcBef>
                        <a:spcAft>
                          <a:spcPts val="0"/>
                        </a:spcAft>
                        <a:buClr>
                          <a:srgbClr val="000000"/>
                        </a:buClr>
                        <a:buSzPts val="1200"/>
                        <a:buFont typeface="Arial"/>
                        <a:buNone/>
                      </a:pPr>
                      <a:endParaRPr lang="en-US"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8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487" name="Google Shape;487;p8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488" name="Google Shape;488;p80"/>
          <p:cNvSpPr txBox="1">
            <a:spLocks noGrp="1"/>
          </p:cNvSpPr>
          <p:nvPr>
            <p:ph type="title"/>
          </p:nvPr>
        </p:nvSpPr>
        <p:spPr>
          <a:xfrm>
            <a:off x="457200" y="0"/>
            <a:ext cx="83211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chemeClr val="dk1"/>
                </a:solidFill>
              </a:rPr>
              <a:t>We are encouraged by a number of “bright spots” in our work that will serve as a foundation to build upon in our plan</a:t>
            </a:r>
            <a:endParaRPr sz="2400" b="0" i="0" u="none" strike="noStrike" cap="none">
              <a:solidFill>
                <a:schemeClr val="dk1"/>
              </a:solidFill>
            </a:endParaRPr>
          </a:p>
        </p:txBody>
      </p:sp>
      <p:sp>
        <p:nvSpPr>
          <p:cNvPr id="489" name="Google Shape;489;p80"/>
          <p:cNvSpPr/>
          <p:nvPr/>
        </p:nvSpPr>
        <p:spPr>
          <a:xfrm>
            <a:off x="728175" y="1431150"/>
            <a:ext cx="7518300" cy="1314600"/>
          </a:xfrm>
          <a:prstGeom prst="wedgeRectCallout">
            <a:avLst>
              <a:gd name="adj1" fmla="val -15003"/>
              <a:gd name="adj2" fmla="val 61944"/>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Effective leaders </a:t>
            </a:r>
            <a:r>
              <a:rPr lang="en-US" sz="1400" b="0" i="0" u="none" strike="noStrike" cap="none">
                <a:solidFill>
                  <a:srgbClr val="000000"/>
                </a:solidFill>
                <a:latin typeface="Arial"/>
                <a:ea typeface="Arial"/>
                <a:cs typeface="Arial"/>
                <a:sym typeface="Arial"/>
              </a:rPr>
              <a:t>who have built trust and credibility with the team, model positive relationships with students, and are reflective and eager to grow</a:t>
            </a:r>
            <a:endParaRPr sz="1400" b="0" i="0" u="none" strike="noStrike" cap="none">
              <a:solidFill>
                <a:srgbClr val="000000"/>
              </a:solidFill>
              <a:latin typeface="Arial"/>
              <a:ea typeface="Arial"/>
              <a:cs typeface="Arial"/>
              <a:sym typeface="Arial"/>
            </a:endParaRPr>
          </a:p>
        </p:txBody>
      </p:sp>
      <p:sp>
        <p:nvSpPr>
          <p:cNvPr id="490" name="Google Shape;490;p80"/>
          <p:cNvSpPr/>
          <p:nvPr/>
        </p:nvSpPr>
        <p:spPr>
          <a:xfrm>
            <a:off x="660400" y="4935952"/>
            <a:ext cx="7518300" cy="1020600"/>
          </a:xfrm>
          <a:prstGeom prst="wedgeRectCallout">
            <a:avLst>
              <a:gd name="adj1" fmla="val -31075"/>
              <a:gd name="adj2" fmla="val 65329"/>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Many </a:t>
            </a:r>
            <a:r>
              <a:rPr lang="en-US" sz="1400" b="1" i="0" u="none" strike="noStrike" cap="none">
                <a:solidFill>
                  <a:srgbClr val="000000"/>
                </a:solidFill>
                <a:latin typeface="Arial"/>
                <a:ea typeface="Arial"/>
                <a:cs typeface="Arial"/>
                <a:sym typeface="Arial"/>
              </a:rPr>
              <a:t>positive relationships </a:t>
            </a:r>
            <a:r>
              <a:rPr lang="en-US" sz="1400" b="0" i="0" u="none" strike="noStrike" cap="none">
                <a:solidFill>
                  <a:srgbClr val="000000"/>
                </a:solidFill>
                <a:latin typeface="Arial"/>
                <a:ea typeface="Arial"/>
                <a:cs typeface="Arial"/>
                <a:sym typeface="Arial"/>
              </a:rPr>
              <a:t>between adults, students, and families leading to increased trust across the school</a:t>
            </a:r>
            <a:endParaRPr sz="1400" b="0" i="0" u="none" strike="noStrike" cap="none">
              <a:solidFill>
                <a:srgbClr val="000000"/>
              </a:solidFill>
              <a:latin typeface="Arial"/>
              <a:ea typeface="Arial"/>
              <a:cs typeface="Arial"/>
              <a:sym typeface="Arial"/>
            </a:endParaRPr>
          </a:p>
        </p:txBody>
      </p:sp>
      <p:sp>
        <p:nvSpPr>
          <p:cNvPr id="491" name="Google Shape;491;p80"/>
          <p:cNvSpPr/>
          <p:nvPr/>
        </p:nvSpPr>
        <p:spPr>
          <a:xfrm>
            <a:off x="660400" y="3125975"/>
            <a:ext cx="3969352" cy="1314600"/>
          </a:xfrm>
          <a:prstGeom prst="wedgeRectCallout">
            <a:avLst>
              <a:gd name="adj1" fmla="val 30986"/>
              <a:gd name="adj2" fmla="val 70025"/>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Structures in place to </a:t>
            </a:r>
            <a:r>
              <a:rPr lang="en-US" sz="1400" b="1" i="0" u="none" strike="noStrike" cap="none">
                <a:solidFill>
                  <a:srgbClr val="000000"/>
                </a:solidFill>
                <a:latin typeface="Arial"/>
                <a:ea typeface="Arial"/>
                <a:cs typeface="Arial"/>
                <a:sym typeface="Arial"/>
              </a:rPr>
              <a:t>coach and develop teachers</a:t>
            </a:r>
            <a:r>
              <a:rPr lang="en-US" sz="1400" b="0" i="0" u="none" strike="noStrike" cap="none">
                <a:solidFill>
                  <a:srgbClr val="000000"/>
                </a:solidFill>
                <a:latin typeface="Arial"/>
                <a:ea typeface="Arial"/>
                <a:cs typeface="Arial"/>
                <a:sym typeface="Arial"/>
              </a:rPr>
              <a:t> with evidence of helpful school-based PD for teachers from the Academic Instructional Coach</a:t>
            </a:r>
            <a:endParaRPr sz="1400" b="0" i="0" u="none" strike="noStrike" cap="none">
              <a:solidFill>
                <a:srgbClr val="000000"/>
              </a:solidFill>
              <a:latin typeface="Arial"/>
              <a:ea typeface="Arial"/>
              <a:cs typeface="Arial"/>
              <a:sym typeface="Arial"/>
            </a:endParaRPr>
          </a:p>
        </p:txBody>
      </p:sp>
      <p:pic>
        <p:nvPicPr>
          <p:cNvPr id="492" name="Google Shape;492;p80"/>
          <p:cNvPicPr preferRelativeResize="0"/>
          <p:nvPr/>
        </p:nvPicPr>
        <p:blipFill rotWithShape="1">
          <a:blip r:embed="rId4">
            <a:alphaModFix/>
          </a:blip>
          <a:srcRect/>
          <a:stretch/>
        </p:blipFill>
        <p:spPr>
          <a:xfrm>
            <a:off x="910249" y="1626014"/>
            <a:ext cx="709772" cy="709772"/>
          </a:xfrm>
          <a:prstGeom prst="rect">
            <a:avLst/>
          </a:prstGeom>
          <a:noFill/>
          <a:ln>
            <a:noFill/>
          </a:ln>
          <a:effectLst>
            <a:outerShdw blurRad="50800" dist="38100" dir="2700000" algn="tl" rotWithShape="0">
              <a:srgbClr val="000000">
                <a:alpha val="41960"/>
              </a:srgbClr>
            </a:outerShdw>
          </a:effectLst>
        </p:spPr>
      </p:pic>
      <p:sp>
        <p:nvSpPr>
          <p:cNvPr id="493" name="Google Shape;493;p80"/>
          <p:cNvSpPr/>
          <p:nvPr/>
        </p:nvSpPr>
        <p:spPr>
          <a:xfrm>
            <a:off x="4836650" y="3120000"/>
            <a:ext cx="3409825" cy="1314600"/>
          </a:xfrm>
          <a:prstGeom prst="wedgeRectCallout">
            <a:avLst>
              <a:gd name="adj1" fmla="val -37728"/>
              <a:gd name="adj2" fmla="val 76211"/>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91440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Positive </a:t>
            </a:r>
            <a:r>
              <a:rPr lang="en-US" sz="1400" b="1" i="0" u="none" strike="noStrike" cap="none">
                <a:solidFill>
                  <a:srgbClr val="000000"/>
                </a:solidFill>
                <a:latin typeface="Arial"/>
                <a:ea typeface="Arial"/>
                <a:cs typeface="Arial"/>
                <a:sym typeface="Arial"/>
              </a:rPr>
              <a:t>community partnerships </a:t>
            </a:r>
            <a:r>
              <a:rPr lang="en-US" sz="1400" b="0" i="0" u="none" strike="noStrike" cap="none">
                <a:solidFill>
                  <a:srgbClr val="000000"/>
                </a:solidFill>
                <a:latin typeface="Arial"/>
                <a:ea typeface="Arial"/>
                <a:cs typeface="Arial"/>
                <a:sym typeface="Arial"/>
              </a:rPr>
              <a:t>leading to frequent tutoring opportunities for students</a:t>
            </a:r>
            <a:endParaRPr sz="1400" b="0" i="0" u="none" strike="noStrike" cap="none">
              <a:solidFill>
                <a:srgbClr val="000000"/>
              </a:solidFill>
              <a:latin typeface="Arial"/>
              <a:ea typeface="Arial"/>
              <a:cs typeface="Arial"/>
              <a:sym typeface="Arial"/>
            </a:endParaRPr>
          </a:p>
          <a:p>
            <a:pPr marL="91440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4" name="Google Shape;494;p80"/>
          <p:cNvPicPr preferRelativeResize="0"/>
          <p:nvPr/>
        </p:nvPicPr>
        <p:blipFill rotWithShape="1">
          <a:blip r:embed="rId5">
            <a:alphaModFix/>
          </a:blip>
          <a:srcRect/>
          <a:stretch/>
        </p:blipFill>
        <p:spPr>
          <a:xfrm>
            <a:off x="5014636" y="3324361"/>
            <a:ext cx="709775" cy="709775"/>
          </a:xfrm>
          <a:prstGeom prst="rect">
            <a:avLst/>
          </a:prstGeom>
          <a:noFill/>
          <a:ln>
            <a:noFill/>
          </a:ln>
          <a:effectLst>
            <a:outerShdw blurRad="50800" dist="38100" dir="2700000" algn="tl" rotWithShape="0">
              <a:srgbClr val="000000">
                <a:alpha val="41960"/>
              </a:srgbClr>
            </a:outerShdw>
          </a:effectLst>
        </p:spPr>
      </p:pic>
      <p:pic>
        <p:nvPicPr>
          <p:cNvPr id="495" name="Google Shape;495;p80"/>
          <p:cNvPicPr preferRelativeResize="0"/>
          <p:nvPr/>
        </p:nvPicPr>
        <p:blipFill rotWithShape="1">
          <a:blip r:embed="rId6">
            <a:alphaModFix/>
          </a:blip>
          <a:srcRect/>
          <a:stretch/>
        </p:blipFill>
        <p:spPr>
          <a:xfrm>
            <a:off x="836626" y="5049100"/>
            <a:ext cx="767745" cy="767745"/>
          </a:xfrm>
          <a:prstGeom prst="rect">
            <a:avLst/>
          </a:prstGeom>
          <a:noFill/>
          <a:ln>
            <a:noFill/>
          </a:ln>
          <a:effectLst>
            <a:outerShdw blurRad="50800" dist="38100" dir="2700000" algn="tl" rotWithShape="0">
              <a:srgbClr val="000000">
                <a:alpha val="41960"/>
              </a:srgbClr>
            </a:outerShdw>
          </a:effectLst>
        </p:spPr>
      </p:pic>
      <p:pic>
        <p:nvPicPr>
          <p:cNvPr id="496" name="Google Shape;496;p80"/>
          <p:cNvPicPr preferRelativeResize="0"/>
          <p:nvPr/>
        </p:nvPicPr>
        <p:blipFill rotWithShape="1">
          <a:blip r:embed="rId7">
            <a:alphaModFix/>
          </a:blip>
          <a:srcRect/>
          <a:stretch/>
        </p:blipFill>
        <p:spPr>
          <a:xfrm>
            <a:off x="702157" y="3324361"/>
            <a:ext cx="877409" cy="877409"/>
          </a:xfrm>
          <a:prstGeom prst="rect">
            <a:avLst/>
          </a:prstGeom>
          <a:noFill/>
          <a:ln>
            <a:noFill/>
          </a:ln>
          <a:effectLst>
            <a:outerShdw blurRad="50800" dist="38100" dir="2700000" algn="tl" rotWithShape="0">
              <a:srgbClr val="000000">
                <a:alpha val="4196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Where are we going?</a:t>
            </a:r>
            <a:endParaRPr>
              <a:solidFill>
                <a:srgbClr val="000000"/>
              </a:solidFill>
            </a:endParaRPr>
          </a:p>
        </p:txBody>
      </p:sp>
      <p:sp>
        <p:nvSpPr>
          <p:cNvPr id="502" name="Google Shape;502;p8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03" name="Google Shape;503;p81"/>
          <p:cNvSpPr/>
          <p:nvPr/>
        </p:nvSpPr>
        <p:spPr>
          <a:xfrm>
            <a:off x="457200" y="1337025"/>
            <a:ext cx="8329200" cy="4335900"/>
          </a:xfrm>
          <a:prstGeom prst="rect">
            <a:avLst/>
          </a:pr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342900" marR="0" lvl="0" indent="-228600" algn="l" rtl="0">
              <a:lnSpc>
                <a:spcPct val="100000"/>
              </a:lnSpc>
              <a:spcBef>
                <a:spcPts val="600"/>
              </a:spcBef>
              <a:spcAft>
                <a:spcPts val="0"/>
              </a:spcAft>
              <a:buClr>
                <a:srgbClr val="000000"/>
              </a:buClr>
              <a:buSzPts val="11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How will we get there?</a:t>
            </a:r>
            <a:endParaRPr sz="24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lt1"/>
              </a:solidFill>
            </a:endParaRPr>
          </a:p>
          <a:p>
            <a:pPr marL="342900" marR="0" lvl="0" indent="-342900" algn="l" rtl="0">
              <a:lnSpc>
                <a:spcPct val="100000"/>
              </a:lnSpc>
              <a:spcBef>
                <a:spcPts val="600"/>
              </a:spcBef>
              <a:spcAft>
                <a:spcPts val="0"/>
              </a:spcAft>
              <a:buClr>
                <a:schemeClr val="lt1"/>
              </a:buClr>
              <a:buSzPts val="2400"/>
              <a:buChar char="➢"/>
            </a:pPr>
            <a:r>
              <a:rPr lang="en-US" sz="2400" b="1">
                <a:solidFill>
                  <a:schemeClr val="lt1"/>
                </a:solidFill>
              </a:rPr>
              <a:t>What will we need to get there?</a:t>
            </a:r>
            <a:endParaRPr sz="2400" b="1">
              <a:solidFill>
                <a:schemeClr val="lt1"/>
              </a:solidFill>
            </a:endParaRPr>
          </a:p>
        </p:txBody>
      </p:sp>
      <p:sp>
        <p:nvSpPr>
          <p:cNvPr id="504" name="Google Shape;504;p81"/>
          <p:cNvSpPr/>
          <p:nvPr/>
        </p:nvSpPr>
        <p:spPr>
          <a:xfrm>
            <a:off x="653497" y="3162600"/>
            <a:ext cx="7836900" cy="5328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8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10" name="Google Shape;510;p82"/>
          <p:cNvSpPr/>
          <p:nvPr/>
        </p:nvSpPr>
        <p:spPr>
          <a:xfrm>
            <a:off x="924039" y="1963556"/>
            <a:ext cx="366722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olve complex problems</a:t>
            </a:r>
            <a:endParaRPr sz="2400" b="1" i="0" u="none" strike="noStrike" cap="none">
              <a:solidFill>
                <a:schemeClr val="dk1"/>
              </a:solidFill>
              <a:latin typeface="Arial"/>
              <a:ea typeface="Arial"/>
              <a:cs typeface="Arial"/>
              <a:sym typeface="Arial"/>
            </a:endParaRPr>
          </a:p>
        </p:txBody>
      </p:sp>
      <p:sp>
        <p:nvSpPr>
          <p:cNvPr id="511" name="Google Shape;511;p82"/>
          <p:cNvSpPr/>
          <p:nvPr/>
        </p:nvSpPr>
        <p:spPr>
          <a:xfrm>
            <a:off x="924039" y="3531336"/>
            <a:ext cx="366722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ackle rigorous content</a:t>
            </a:r>
            <a:endParaRPr sz="2400" b="1" i="0" u="none" strike="noStrike" cap="none">
              <a:solidFill>
                <a:schemeClr val="dk1"/>
              </a:solidFill>
              <a:latin typeface="Arial"/>
              <a:ea typeface="Arial"/>
              <a:cs typeface="Arial"/>
              <a:sym typeface="Arial"/>
            </a:endParaRPr>
          </a:p>
        </p:txBody>
      </p:sp>
      <p:sp>
        <p:nvSpPr>
          <p:cNvPr id="512" name="Google Shape;512;p82"/>
          <p:cNvSpPr/>
          <p:nvPr/>
        </p:nvSpPr>
        <p:spPr>
          <a:xfrm>
            <a:off x="924039" y="5093605"/>
            <a:ext cx="3667222" cy="94327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ead our community </a:t>
            </a:r>
            <a:endParaRPr sz="2400" b="1" i="0" u="none" strike="noStrike" cap="none">
              <a:solidFill>
                <a:schemeClr val="dk1"/>
              </a:solidFill>
              <a:latin typeface="Arial"/>
              <a:ea typeface="Arial"/>
              <a:cs typeface="Arial"/>
              <a:sym typeface="Arial"/>
            </a:endParaRPr>
          </a:p>
        </p:txBody>
      </p:sp>
      <p:sp>
        <p:nvSpPr>
          <p:cNvPr id="513" name="Google Shape;513;p8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Drawing on our St. Louis pride, we’ve articulated three critical skills for all Meramec graduates</a:t>
            </a:r>
            <a:endParaRPr>
              <a:solidFill>
                <a:srgbClr val="000000"/>
              </a:solidFill>
            </a:endParaRPr>
          </a:p>
        </p:txBody>
      </p:sp>
      <p:sp>
        <p:nvSpPr>
          <p:cNvPr id="514" name="Google Shape;514;p8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15" name="Google Shape;515;p82"/>
          <p:cNvSpPr/>
          <p:nvPr/>
        </p:nvSpPr>
        <p:spPr>
          <a:xfrm>
            <a:off x="1164658" y="1259032"/>
            <a:ext cx="2887580" cy="43313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All Meramec graduates will be able to…</a:t>
            </a:r>
            <a:endParaRPr sz="1600" b="1" i="0" u="none" strike="noStrike" cap="none">
              <a:solidFill>
                <a:schemeClr val="dk1"/>
              </a:solidFill>
              <a:latin typeface="Arial"/>
              <a:ea typeface="Arial"/>
              <a:cs typeface="Arial"/>
              <a:sym typeface="Arial"/>
            </a:endParaRPr>
          </a:p>
        </p:txBody>
      </p:sp>
      <p:sp>
        <p:nvSpPr>
          <p:cNvPr id="516" name="Google Shape;516;p82"/>
          <p:cNvSpPr/>
          <p:nvPr/>
        </p:nvSpPr>
        <p:spPr>
          <a:xfrm>
            <a:off x="231009" y="1963556"/>
            <a:ext cx="779647" cy="943276"/>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S</a:t>
            </a:r>
            <a:endParaRPr sz="4800" b="1" i="0" u="none" strike="noStrike" cap="none">
              <a:solidFill>
                <a:schemeClr val="dk1"/>
              </a:solidFill>
              <a:latin typeface="Arial"/>
              <a:ea typeface="Arial"/>
              <a:cs typeface="Arial"/>
              <a:sym typeface="Arial"/>
            </a:endParaRPr>
          </a:p>
        </p:txBody>
      </p:sp>
      <p:sp>
        <p:nvSpPr>
          <p:cNvPr id="517" name="Google Shape;517;p82"/>
          <p:cNvSpPr/>
          <p:nvPr/>
        </p:nvSpPr>
        <p:spPr>
          <a:xfrm>
            <a:off x="231009" y="3529499"/>
            <a:ext cx="779647" cy="943276"/>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T</a:t>
            </a:r>
            <a:endParaRPr sz="4800" b="1" i="0" u="none" strike="noStrike" cap="none">
              <a:solidFill>
                <a:schemeClr val="dk1"/>
              </a:solidFill>
              <a:latin typeface="Arial"/>
              <a:ea typeface="Arial"/>
              <a:cs typeface="Arial"/>
              <a:sym typeface="Arial"/>
            </a:endParaRPr>
          </a:p>
        </p:txBody>
      </p:sp>
      <p:sp>
        <p:nvSpPr>
          <p:cNvPr id="518" name="Google Shape;518;p82"/>
          <p:cNvSpPr/>
          <p:nvPr/>
        </p:nvSpPr>
        <p:spPr>
          <a:xfrm>
            <a:off x="231009" y="5095442"/>
            <a:ext cx="779647" cy="943276"/>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L</a:t>
            </a:r>
            <a:endParaRPr sz="4800" b="1" i="0" u="none" strike="noStrike" cap="none">
              <a:solidFill>
                <a:schemeClr val="dk1"/>
              </a:solidFill>
              <a:latin typeface="Arial"/>
              <a:ea typeface="Arial"/>
              <a:cs typeface="Arial"/>
              <a:sym typeface="Arial"/>
            </a:endParaRPr>
          </a:p>
        </p:txBody>
      </p:sp>
      <p:sp>
        <p:nvSpPr>
          <p:cNvPr id="519" name="Google Shape;519;p82"/>
          <p:cNvSpPr/>
          <p:nvPr/>
        </p:nvSpPr>
        <p:spPr>
          <a:xfrm>
            <a:off x="5313145" y="1259032"/>
            <a:ext cx="3205214" cy="43313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During the school day, this will look like…</a:t>
            </a:r>
            <a:endParaRPr sz="1600" b="1" i="0" u="none" strike="noStrike" cap="none">
              <a:solidFill>
                <a:schemeClr val="dk1"/>
              </a:solidFill>
              <a:latin typeface="Arial"/>
              <a:ea typeface="Arial"/>
              <a:cs typeface="Arial"/>
              <a:sym typeface="Arial"/>
            </a:endParaRPr>
          </a:p>
        </p:txBody>
      </p:sp>
      <p:sp>
        <p:nvSpPr>
          <p:cNvPr id="520" name="Google Shape;520;p82"/>
          <p:cNvSpPr/>
          <p:nvPr/>
        </p:nvSpPr>
        <p:spPr>
          <a:xfrm>
            <a:off x="4436625" y="1963550"/>
            <a:ext cx="4612125" cy="943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engaging each other in</a:t>
            </a:r>
            <a:r>
              <a:rPr lang="en-US" sz="1400" b="1" i="0" u="none" strike="noStrike" cap="none">
                <a:solidFill>
                  <a:schemeClr val="dk1"/>
                </a:solidFill>
                <a:latin typeface="Arial"/>
                <a:ea typeface="Arial"/>
                <a:cs typeface="Arial"/>
                <a:sym typeface="Arial"/>
              </a:rPr>
              <a:t> thoughtful discussion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Teachers designing </a:t>
            </a:r>
            <a:r>
              <a:rPr lang="en-US" sz="1400" b="1" i="0" u="none" strike="noStrike" cap="none">
                <a:solidFill>
                  <a:schemeClr val="dk1"/>
                </a:solidFill>
                <a:latin typeface="Arial"/>
                <a:ea typeface="Arial"/>
                <a:cs typeface="Arial"/>
                <a:sym typeface="Arial"/>
              </a:rPr>
              <a:t>challenging projects </a:t>
            </a:r>
            <a:r>
              <a:rPr lang="en-US" sz="1400" b="0" i="0" u="none" strike="noStrike" cap="none">
                <a:solidFill>
                  <a:schemeClr val="dk1"/>
                </a:solidFill>
                <a:latin typeface="Arial"/>
                <a:ea typeface="Arial"/>
                <a:cs typeface="Arial"/>
                <a:sym typeface="Arial"/>
              </a:rPr>
              <a:t>and opportunities for student </a:t>
            </a:r>
            <a:r>
              <a:rPr lang="en-US" sz="1400" b="1" i="0" u="none" strike="noStrike" cap="none">
                <a:solidFill>
                  <a:schemeClr val="dk1"/>
                </a:solidFill>
                <a:latin typeface="Arial"/>
                <a:ea typeface="Arial"/>
                <a:cs typeface="Arial"/>
                <a:sym typeface="Arial"/>
              </a:rPr>
              <a:t>collaboration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Teachers and students practicing </a:t>
            </a:r>
            <a:r>
              <a:rPr lang="en-US" sz="1400" b="1" i="0" u="none" strike="noStrike" cap="none">
                <a:solidFill>
                  <a:schemeClr val="dk1"/>
                </a:solidFill>
                <a:latin typeface="Arial"/>
                <a:ea typeface="Arial"/>
                <a:cs typeface="Arial"/>
                <a:sym typeface="Arial"/>
              </a:rPr>
              <a:t>restorative practices to resolve differences </a:t>
            </a:r>
            <a:endParaRPr sz="1400" b="1" i="0" u="none" strike="noStrike" cap="none">
              <a:solidFill>
                <a:schemeClr val="dk1"/>
              </a:solidFill>
              <a:latin typeface="Arial"/>
              <a:ea typeface="Arial"/>
              <a:cs typeface="Arial"/>
              <a:sym typeface="Arial"/>
            </a:endParaRPr>
          </a:p>
        </p:txBody>
      </p:sp>
      <p:sp>
        <p:nvSpPr>
          <p:cNvPr id="521" name="Google Shape;521;p82"/>
          <p:cNvSpPr/>
          <p:nvPr/>
        </p:nvSpPr>
        <p:spPr>
          <a:xfrm>
            <a:off x="4436625" y="3642950"/>
            <a:ext cx="4612125" cy="943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demonstrating </a:t>
            </a:r>
            <a:r>
              <a:rPr lang="en-US" sz="1400" b="1" i="0" u="none" strike="noStrike" cap="none">
                <a:solidFill>
                  <a:schemeClr val="dk1"/>
                </a:solidFill>
                <a:latin typeface="Arial"/>
                <a:ea typeface="Arial"/>
                <a:cs typeface="Arial"/>
                <a:sym typeface="Arial"/>
              </a:rPr>
              <a:t>proficiency across grades and content areas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Teachers providing </a:t>
            </a:r>
            <a:r>
              <a:rPr lang="en-US" sz="1400" b="1" i="0" u="none" strike="noStrike" cap="none">
                <a:solidFill>
                  <a:schemeClr val="dk1"/>
                </a:solidFill>
                <a:latin typeface="Arial"/>
                <a:ea typeface="Arial"/>
                <a:cs typeface="Arial"/>
                <a:sym typeface="Arial"/>
              </a:rPr>
              <a:t>differentiated instruction </a:t>
            </a:r>
            <a:r>
              <a:rPr lang="en-US" sz="1400" b="0" i="0" u="none" strike="noStrike" cap="none">
                <a:solidFill>
                  <a:schemeClr val="dk1"/>
                </a:solidFill>
                <a:latin typeface="Arial"/>
                <a:ea typeface="Arial"/>
                <a:cs typeface="Arial"/>
                <a:sym typeface="Arial"/>
              </a:rPr>
              <a:t>to meet each students’ needs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developing </a:t>
            </a:r>
            <a:r>
              <a:rPr lang="en-US" sz="1400" b="1" i="0" u="none" strike="noStrike" cap="none">
                <a:solidFill>
                  <a:schemeClr val="dk1"/>
                </a:solidFill>
                <a:latin typeface="Arial"/>
                <a:ea typeface="Arial"/>
                <a:cs typeface="Arial"/>
                <a:sym typeface="Arial"/>
              </a:rPr>
              <a:t>passion for and expertise</a:t>
            </a:r>
            <a:r>
              <a:rPr lang="en-US" sz="1400" b="0" i="0" u="none" strike="noStrike" cap="none">
                <a:solidFill>
                  <a:schemeClr val="dk1"/>
                </a:solidFill>
                <a:latin typeface="Arial"/>
                <a:ea typeface="Arial"/>
                <a:cs typeface="Arial"/>
                <a:sym typeface="Arial"/>
              </a:rPr>
              <a:t> in academic content</a:t>
            </a:r>
            <a:endParaRPr sz="1400" b="0" i="0" u="none" strike="noStrike" cap="none">
              <a:solidFill>
                <a:schemeClr val="dk1"/>
              </a:solidFill>
              <a:latin typeface="Arial"/>
              <a:ea typeface="Arial"/>
              <a:cs typeface="Arial"/>
              <a:sym typeface="Arial"/>
            </a:endParaRPr>
          </a:p>
        </p:txBody>
      </p:sp>
      <p:sp>
        <p:nvSpPr>
          <p:cNvPr id="522" name="Google Shape;522;p82"/>
          <p:cNvSpPr/>
          <p:nvPr/>
        </p:nvSpPr>
        <p:spPr>
          <a:xfrm>
            <a:off x="4436625" y="5209800"/>
            <a:ext cx="4612125" cy="943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teachers, and families </a:t>
            </a:r>
            <a:r>
              <a:rPr lang="en-US" sz="1400" b="1" i="0" u="none" strike="noStrike" cap="none">
                <a:solidFill>
                  <a:schemeClr val="dk1"/>
                </a:solidFill>
                <a:latin typeface="Arial"/>
                <a:ea typeface="Arial"/>
                <a:cs typeface="Arial"/>
                <a:sym typeface="Arial"/>
              </a:rPr>
              <a:t>collaborating</a:t>
            </a:r>
            <a:r>
              <a:rPr lang="en-US" sz="1400" b="0" i="0" u="none" strike="noStrike" cap="none">
                <a:solidFill>
                  <a:schemeClr val="dk1"/>
                </a:solidFill>
                <a:latin typeface="Arial"/>
                <a:ea typeface="Arial"/>
                <a:cs typeface="Arial"/>
                <a:sym typeface="Arial"/>
              </a:rPr>
              <a:t> together on important issues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participating in </a:t>
            </a:r>
            <a:r>
              <a:rPr lang="en-US" sz="1400" b="1" i="0" u="none" strike="noStrike" cap="none">
                <a:solidFill>
                  <a:schemeClr val="dk1"/>
                </a:solidFill>
                <a:latin typeface="Arial"/>
                <a:ea typeface="Arial"/>
                <a:cs typeface="Arial"/>
                <a:sym typeface="Arial"/>
              </a:rPr>
              <a:t>leadership opportunities </a:t>
            </a:r>
            <a:r>
              <a:rPr lang="en-US" sz="1400" b="0" i="0" u="none" strike="noStrike" cap="none">
                <a:solidFill>
                  <a:schemeClr val="dk1"/>
                </a:solidFill>
                <a:latin typeface="Arial"/>
                <a:ea typeface="Arial"/>
                <a:cs typeface="Arial"/>
                <a:sym typeface="Arial"/>
              </a:rPr>
              <a:t>(e.g., student government)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Students participating in </a:t>
            </a:r>
            <a:r>
              <a:rPr lang="en-US" sz="1400" b="1" i="0" u="none" strike="noStrike" cap="none">
                <a:solidFill>
                  <a:schemeClr val="dk1"/>
                </a:solidFill>
                <a:latin typeface="Arial"/>
                <a:ea typeface="Arial"/>
                <a:cs typeface="Arial"/>
                <a:sym typeface="Arial"/>
              </a:rPr>
              <a:t>community service</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8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28" name="Google Shape;528;p8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r>
              <a:rPr lang="en-US">
                <a:solidFill>
                  <a:srgbClr val="000000"/>
                </a:solidFill>
              </a:rPr>
              <a:t>In order to assess our progress towards this ambitious long-term vision, we’ve set 1 year goals for 2021-22</a:t>
            </a:r>
            <a:r>
              <a:rPr lang="en-US" sz="1400">
                <a:solidFill>
                  <a:srgbClr val="000000"/>
                </a:solidFill>
              </a:rPr>
              <a:t> [Due to COVID-19, we will continue with the goals below.]</a:t>
            </a:r>
            <a:endParaRPr sz="1400">
              <a:solidFill>
                <a:srgbClr val="000000"/>
              </a:solidFill>
            </a:endParaRPr>
          </a:p>
        </p:txBody>
      </p:sp>
      <p:sp>
        <p:nvSpPr>
          <p:cNvPr id="529" name="Google Shape;529;p83"/>
          <p:cNvSpPr txBox="1">
            <a:spLocks noGrp="1"/>
          </p:cNvSpPr>
          <p:nvPr>
            <p:ph type="ftr" idx="11"/>
          </p:nvPr>
        </p:nvSpPr>
        <p:spPr>
          <a:xfrm>
            <a:off x="457200" y="62451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30" name="Google Shape;530;p83"/>
          <p:cNvSpPr/>
          <p:nvPr/>
        </p:nvSpPr>
        <p:spPr>
          <a:xfrm>
            <a:off x="457203" y="2198867"/>
            <a:ext cx="1645800" cy="1010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ELA Goal</a:t>
            </a:r>
            <a:endParaRPr sz="1400" b="1" i="0" u="none" strike="noStrike" cap="none">
              <a:solidFill>
                <a:schemeClr val="dk1"/>
              </a:solidFill>
              <a:latin typeface="Arial"/>
              <a:ea typeface="Arial"/>
              <a:cs typeface="Arial"/>
              <a:sym typeface="Arial"/>
            </a:endParaRPr>
          </a:p>
        </p:txBody>
      </p:sp>
      <p:sp>
        <p:nvSpPr>
          <p:cNvPr id="531" name="Google Shape;531;p83"/>
          <p:cNvSpPr/>
          <p:nvPr/>
        </p:nvSpPr>
        <p:spPr>
          <a:xfrm>
            <a:off x="2624565" y="2198867"/>
            <a:ext cx="1645800" cy="1010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Math Goal</a:t>
            </a:r>
            <a:endParaRPr sz="1400" b="1" i="0" u="none" strike="noStrike" cap="none">
              <a:solidFill>
                <a:schemeClr val="dk1"/>
              </a:solidFill>
              <a:latin typeface="Arial"/>
              <a:ea typeface="Arial"/>
              <a:cs typeface="Arial"/>
              <a:sym typeface="Arial"/>
            </a:endParaRPr>
          </a:p>
        </p:txBody>
      </p:sp>
      <p:sp>
        <p:nvSpPr>
          <p:cNvPr id="532" name="Google Shape;532;p83"/>
          <p:cNvSpPr/>
          <p:nvPr/>
        </p:nvSpPr>
        <p:spPr>
          <a:xfrm>
            <a:off x="4710777" y="2198867"/>
            <a:ext cx="1645800" cy="1010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Leadership Development Goal</a:t>
            </a:r>
            <a:endParaRPr sz="1400" b="1" i="0" u="none" strike="noStrike" cap="none">
              <a:solidFill>
                <a:schemeClr val="dk1"/>
              </a:solidFill>
              <a:latin typeface="Arial"/>
              <a:ea typeface="Arial"/>
              <a:cs typeface="Arial"/>
              <a:sym typeface="Arial"/>
            </a:endParaRPr>
          </a:p>
        </p:txBody>
      </p:sp>
      <p:sp>
        <p:nvSpPr>
          <p:cNvPr id="533" name="Google Shape;533;p83"/>
          <p:cNvSpPr/>
          <p:nvPr/>
        </p:nvSpPr>
        <p:spPr>
          <a:xfrm>
            <a:off x="457203" y="3374499"/>
            <a:ext cx="1645800" cy="2692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10%</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534" name="Google Shape;534;p83"/>
          <p:cNvSpPr/>
          <p:nvPr/>
        </p:nvSpPr>
        <p:spPr>
          <a:xfrm>
            <a:off x="4710777" y="3374499"/>
            <a:ext cx="1645800" cy="2692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rPr>
              <a:t>8</a:t>
            </a:r>
            <a:r>
              <a:rPr lang="en-US" sz="3600" b="1" i="0" u="none" strike="noStrike" cap="none">
                <a:solidFill>
                  <a:schemeClr val="dk1"/>
                </a:solidFill>
                <a:latin typeface="Arial"/>
                <a:ea typeface="Arial"/>
                <a:cs typeface="Arial"/>
                <a:sym typeface="Arial"/>
              </a:rPr>
              <a:t>5%</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Percentage of teachers* we’ll retain from 20-21 to 21-22</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400" b="0" i="1" u="none" strike="noStrike" cap="none">
                <a:solidFill>
                  <a:schemeClr val="dk1"/>
                </a:solidFill>
                <a:latin typeface="Arial"/>
                <a:ea typeface="Arial"/>
                <a:cs typeface="Arial"/>
                <a:sym typeface="Arial"/>
              </a:rPr>
              <a:t>*rated proficient or distinguished on the PBTE</a:t>
            </a:r>
            <a:endParaRPr sz="1400" b="0" i="1" u="none" strike="noStrike" cap="none">
              <a:solidFill>
                <a:schemeClr val="dk1"/>
              </a:solidFill>
              <a:latin typeface="Arial"/>
              <a:ea typeface="Arial"/>
              <a:cs typeface="Arial"/>
              <a:sym typeface="Arial"/>
            </a:endParaRPr>
          </a:p>
        </p:txBody>
      </p:sp>
      <p:pic>
        <p:nvPicPr>
          <p:cNvPr id="535" name="Google Shape;535;p83"/>
          <p:cNvPicPr preferRelativeResize="0"/>
          <p:nvPr/>
        </p:nvPicPr>
        <p:blipFill rotWithShape="1">
          <a:blip r:embed="rId4">
            <a:alphaModFix/>
          </a:blip>
          <a:srcRect/>
          <a:stretch/>
        </p:blipFill>
        <p:spPr>
          <a:xfrm>
            <a:off x="738590" y="1118955"/>
            <a:ext cx="1083146" cy="1083146"/>
          </a:xfrm>
          <a:prstGeom prst="rect">
            <a:avLst/>
          </a:prstGeom>
          <a:noFill/>
          <a:ln>
            <a:noFill/>
          </a:ln>
        </p:spPr>
      </p:pic>
      <p:pic>
        <p:nvPicPr>
          <p:cNvPr id="536" name="Google Shape;536;p83"/>
          <p:cNvPicPr preferRelativeResize="0"/>
          <p:nvPr/>
        </p:nvPicPr>
        <p:blipFill rotWithShape="1">
          <a:blip r:embed="rId5">
            <a:alphaModFix/>
          </a:blip>
          <a:srcRect/>
          <a:stretch/>
        </p:blipFill>
        <p:spPr>
          <a:xfrm>
            <a:off x="3032753" y="1245756"/>
            <a:ext cx="829543" cy="829543"/>
          </a:xfrm>
          <a:prstGeom prst="rect">
            <a:avLst/>
          </a:prstGeom>
          <a:noFill/>
          <a:ln>
            <a:noFill/>
          </a:ln>
        </p:spPr>
      </p:pic>
      <p:pic>
        <p:nvPicPr>
          <p:cNvPr id="537" name="Google Shape;537;p83"/>
          <p:cNvPicPr preferRelativeResize="0"/>
          <p:nvPr/>
        </p:nvPicPr>
        <p:blipFill rotWithShape="1">
          <a:blip r:embed="rId6">
            <a:alphaModFix/>
          </a:blip>
          <a:srcRect/>
          <a:stretch/>
        </p:blipFill>
        <p:spPr>
          <a:xfrm>
            <a:off x="5090132" y="1179161"/>
            <a:ext cx="962733" cy="962733"/>
          </a:xfrm>
          <a:prstGeom prst="rect">
            <a:avLst/>
          </a:prstGeom>
          <a:noFill/>
          <a:ln>
            <a:noFill/>
          </a:ln>
        </p:spPr>
      </p:pic>
      <p:sp>
        <p:nvSpPr>
          <p:cNvPr id="538" name="Google Shape;538;p83"/>
          <p:cNvSpPr/>
          <p:nvPr/>
        </p:nvSpPr>
        <p:spPr>
          <a:xfrm>
            <a:off x="2624565" y="3374499"/>
            <a:ext cx="1645800" cy="2692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pic>
        <p:nvPicPr>
          <p:cNvPr id="539" name="Google Shape;539;p83"/>
          <p:cNvPicPr preferRelativeResize="0"/>
          <p:nvPr/>
        </p:nvPicPr>
        <p:blipFill rotWithShape="1">
          <a:blip r:embed="rId7">
            <a:alphaModFix/>
          </a:blip>
          <a:srcRect/>
          <a:stretch/>
        </p:blipFill>
        <p:spPr>
          <a:xfrm>
            <a:off x="7138500" y="1179138"/>
            <a:ext cx="962750" cy="962750"/>
          </a:xfrm>
          <a:prstGeom prst="rect">
            <a:avLst/>
          </a:prstGeom>
          <a:noFill/>
          <a:ln>
            <a:noFill/>
          </a:ln>
        </p:spPr>
      </p:pic>
      <p:sp>
        <p:nvSpPr>
          <p:cNvPr id="540" name="Google Shape;540;p83"/>
          <p:cNvSpPr/>
          <p:nvPr/>
        </p:nvSpPr>
        <p:spPr>
          <a:xfrm>
            <a:off x="6796977" y="2198863"/>
            <a:ext cx="1645800" cy="1010700"/>
          </a:xfrm>
          <a:prstGeom prst="rect">
            <a:avLst/>
          </a:prstGeom>
          <a:solidFill>
            <a:srgbClr val="FFC82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Student Attendance Goal</a:t>
            </a:r>
            <a:endParaRPr sz="1400" b="1" i="0" u="none" strike="noStrike" cap="none">
              <a:solidFill>
                <a:srgbClr val="000000"/>
              </a:solidFill>
              <a:latin typeface="Arial"/>
              <a:ea typeface="Arial"/>
              <a:cs typeface="Arial"/>
              <a:sym typeface="Arial"/>
            </a:endParaRPr>
          </a:p>
        </p:txBody>
      </p:sp>
      <p:sp>
        <p:nvSpPr>
          <p:cNvPr id="541" name="Google Shape;541;p83"/>
          <p:cNvSpPr/>
          <p:nvPr/>
        </p:nvSpPr>
        <p:spPr>
          <a:xfrm>
            <a:off x="6796975" y="3374500"/>
            <a:ext cx="1645800" cy="23094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80%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90-90 attendance</a:t>
            </a:r>
            <a:br>
              <a:rPr lang="en-US" sz="1400" b="1" i="0" u="none" strike="noStrike" cap="none">
                <a:solidFill>
                  <a:srgbClr val="000000"/>
                </a:solidFill>
                <a:latin typeface="Arial"/>
                <a:ea typeface="Arial"/>
                <a:cs typeface="Arial"/>
                <a:sym typeface="Arial"/>
              </a:rPr>
            </a:br>
            <a:r>
              <a:rPr lang="en-US" sz="500" b="1" i="0" u="none" strike="noStrike" cap="none">
                <a:solidFill>
                  <a:srgbClr val="000000"/>
                </a:solidFill>
                <a:latin typeface="Arial"/>
                <a:ea typeface="Arial"/>
                <a:cs typeface="Arial"/>
                <a:sym typeface="Arial"/>
              </a:rPr>
              <a:t> </a:t>
            </a:r>
            <a:br>
              <a:rPr lang="en-US" sz="1400" b="1" i="0" u="none" strike="noStrike" cap="none">
                <a:solidFill>
                  <a:srgbClr val="000000"/>
                </a:solidFill>
                <a:latin typeface="Arial"/>
                <a:ea typeface="Arial"/>
                <a:cs typeface="Arial"/>
                <a:sym typeface="Arial"/>
              </a:rPr>
            </a:br>
            <a:r>
              <a:rPr lang="en-US" sz="1100" b="0" i="1" u="none" strike="noStrike" cap="none">
                <a:solidFill>
                  <a:srgbClr val="000000"/>
                </a:solidFill>
                <a:latin typeface="Arial"/>
                <a:ea typeface="Arial"/>
                <a:cs typeface="Arial"/>
                <a:sym typeface="Arial"/>
              </a:rPr>
              <a:t>(an increase of 9% from 71% in 2019)</a:t>
            </a:r>
          </a:p>
          <a:p>
            <a:pPr marL="0" marR="0" lvl="0" indent="0" algn="ctr" rtl="0">
              <a:lnSpc>
                <a:spcPct val="100000"/>
              </a:lnSpc>
              <a:spcBef>
                <a:spcPts val="0"/>
              </a:spcBef>
              <a:spcAft>
                <a:spcPts val="0"/>
              </a:spcAft>
              <a:buClr>
                <a:srgbClr val="000000"/>
              </a:buClr>
              <a:buSzPts val="1400"/>
              <a:buFont typeface="Arial"/>
              <a:buNone/>
            </a:pPr>
            <a:r>
              <a:rPr lang="en-US" sz="1100" i="1"/>
              <a:t>This years data was inconclusive due to </a:t>
            </a:r>
            <a:r>
              <a:rPr lang="en-US" sz="1100" i="1" err="1"/>
              <a:t>Covid</a:t>
            </a:r>
            <a:endParaRPr sz="1100" b="0" i="1" u="none" strike="noStrike" cap="none">
              <a:solidFill>
                <a:srgbClr val="000000"/>
              </a:solidFill>
              <a:latin typeface="Arial"/>
              <a:ea typeface="Arial"/>
              <a:cs typeface="Arial"/>
              <a:sym typeface="Arial"/>
            </a:endParaRPr>
          </a:p>
        </p:txBody>
      </p:sp>
      <p:sp>
        <p:nvSpPr>
          <p:cNvPr id="542" name="Google Shape;542;p83"/>
          <p:cNvSpPr txBox="1"/>
          <p:nvPr/>
        </p:nvSpPr>
        <p:spPr>
          <a:xfrm>
            <a:off x="0" y="6117450"/>
            <a:ext cx="9144000" cy="740700"/>
          </a:xfrm>
          <a:prstGeom prst="rect">
            <a:avLst/>
          </a:prstGeom>
          <a:solidFill>
            <a:srgbClr val="FFFFFF"/>
          </a:solidFill>
          <a:ln>
            <a:noFill/>
          </a:ln>
        </p:spPr>
        <p:txBody>
          <a:bodyPr spcFirstLastPara="1" wrap="square" lIns="91425" tIns="91425" rIns="91425" bIns="91425" anchor="t" anchorCtr="0">
            <a:noAutofit/>
          </a:bodyPr>
          <a:lstStyle/>
          <a:p>
            <a:pPr>
              <a:buSzPts val="1400"/>
            </a:pPr>
            <a:r>
              <a:rPr lang="en-US" sz="1400" b="0" i="0" u="none" strike="noStrike" cap="none">
                <a:solidFill>
                  <a:schemeClr val="dk1"/>
                </a:solidFill>
                <a:latin typeface="Arial"/>
                <a:ea typeface="Arial"/>
                <a:cs typeface="Arial"/>
                <a:sym typeface="Arial"/>
              </a:rPr>
              <a:t>Pending the selection of an interim assessment calendar and system, interim assessments will be used to set </a:t>
            </a:r>
            <a:r>
              <a:rPr lang="en-US" sz="1400" b="1" i="0" u="none" strike="noStrike" cap="none">
                <a:solidFill>
                  <a:schemeClr val="dk1"/>
                </a:solidFill>
                <a:latin typeface="Arial"/>
                <a:ea typeface="Arial"/>
                <a:cs typeface="Arial"/>
                <a:sym typeface="Arial"/>
              </a:rPr>
              <a:t>BOY, MOY and EOY student indicators of success </a:t>
            </a:r>
            <a:r>
              <a:rPr lang="en-US" sz="1400" b="0" i="0" u="none" strike="noStrike" cap="none">
                <a:solidFill>
                  <a:schemeClr val="dk1"/>
                </a:solidFill>
                <a:latin typeface="Arial"/>
                <a:ea typeface="Arial"/>
                <a:cs typeface="Arial"/>
                <a:sym typeface="Arial"/>
              </a:rPr>
              <a:t>during the school year.</a:t>
            </a:r>
            <a:r>
              <a:rPr lang="en-US">
                <a:solidFill>
                  <a:schemeClr val="dk1"/>
                </a:solidFill>
              </a:rPr>
              <a:t> </a:t>
            </a:r>
            <a:endParaRPr lang="en-US" sz="1400" b="0" i="0" u="none" strike="noStrike" cap="none">
              <a:solidFill>
                <a:schemeClr val="dk1"/>
              </a:solidFill>
              <a:latin typeface="Arial"/>
              <a:ea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8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28" name="Google Shape;528;p8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r>
              <a:rPr lang="en-US">
                <a:solidFill>
                  <a:srgbClr val="000000"/>
                </a:solidFill>
              </a:rPr>
              <a:t>In order to assess our progress towards this ambitious long-term vision, we’ve set 1.5 years growth goals for 2021-2022 in star.  </a:t>
            </a:r>
            <a:endParaRPr>
              <a:solidFill>
                <a:srgbClr val="000000"/>
              </a:solidFill>
            </a:endParaRPr>
          </a:p>
        </p:txBody>
      </p:sp>
      <p:sp>
        <p:nvSpPr>
          <p:cNvPr id="529" name="Google Shape;529;p83"/>
          <p:cNvSpPr txBox="1">
            <a:spLocks noGrp="1"/>
          </p:cNvSpPr>
          <p:nvPr>
            <p:ph type="ftr" idx="11"/>
          </p:nvPr>
        </p:nvSpPr>
        <p:spPr>
          <a:xfrm>
            <a:off x="457200" y="62451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30" name="Google Shape;530;p83"/>
          <p:cNvSpPr/>
          <p:nvPr/>
        </p:nvSpPr>
        <p:spPr>
          <a:xfrm>
            <a:off x="1707000" y="2252552"/>
            <a:ext cx="1645800" cy="1010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ELA Goal</a:t>
            </a:r>
            <a:endParaRPr sz="1400" b="1" i="0" u="none" strike="noStrike" cap="none">
              <a:solidFill>
                <a:schemeClr val="dk1"/>
              </a:solidFill>
              <a:latin typeface="Arial"/>
              <a:ea typeface="Arial"/>
              <a:cs typeface="Arial"/>
              <a:sym typeface="Arial"/>
            </a:endParaRPr>
          </a:p>
        </p:txBody>
      </p:sp>
      <p:sp>
        <p:nvSpPr>
          <p:cNvPr id="531" name="Google Shape;531;p83"/>
          <p:cNvSpPr/>
          <p:nvPr/>
        </p:nvSpPr>
        <p:spPr>
          <a:xfrm>
            <a:off x="5719516" y="2302862"/>
            <a:ext cx="1645800" cy="1010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Math Goal</a:t>
            </a:r>
            <a:endParaRPr sz="1400" b="1" i="0" u="none" strike="noStrike" cap="none">
              <a:solidFill>
                <a:schemeClr val="dk1"/>
              </a:solidFill>
              <a:latin typeface="Arial"/>
              <a:ea typeface="Arial"/>
              <a:cs typeface="Arial"/>
              <a:sym typeface="Arial"/>
            </a:endParaRPr>
          </a:p>
        </p:txBody>
      </p:sp>
      <p:pic>
        <p:nvPicPr>
          <p:cNvPr id="535" name="Google Shape;535;p83"/>
          <p:cNvPicPr preferRelativeResize="0"/>
          <p:nvPr/>
        </p:nvPicPr>
        <p:blipFill rotWithShape="1">
          <a:blip r:embed="rId4">
            <a:alphaModFix/>
          </a:blip>
          <a:srcRect/>
          <a:stretch/>
        </p:blipFill>
        <p:spPr>
          <a:xfrm>
            <a:off x="1905000" y="1138308"/>
            <a:ext cx="1083146" cy="1083146"/>
          </a:xfrm>
          <a:prstGeom prst="rect">
            <a:avLst/>
          </a:prstGeom>
          <a:noFill/>
          <a:ln>
            <a:noFill/>
          </a:ln>
        </p:spPr>
      </p:pic>
      <p:pic>
        <p:nvPicPr>
          <p:cNvPr id="536" name="Google Shape;536;p83"/>
          <p:cNvPicPr preferRelativeResize="0"/>
          <p:nvPr/>
        </p:nvPicPr>
        <p:blipFill rotWithShape="1">
          <a:blip r:embed="rId5">
            <a:alphaModFix/>
          </a:blip>
          <a:srcRect/>
          <a:stretch/>
        </p:blipFill>
        <p:spPr>
          <a:xfrm>
            <a:off x="6127645" y="1369324"/>
            <a:ext cx="829543" cy="829543"/>
          </a:xfrm>
          <a:prstGeom prst="rect">
            <a:avLst/>
          </a:prstGeom>
          <a:noFill/>
          <a:ln>
            <a:noFill/>
          </a:ln>
        </p:spPr>
      </p:pic>
      <p:sp>
        <p:nvSpPr>
          <p:cNvPr id="542" name="Google Shape;542;p83"/>
          <p:cNvSpPr txBox="1"/>
          <p:nvPr/>
        </p:nvSpPr>
        <p:spPr>
          <a:xfrm>
            <a:off x="0" y="6117450"/>
            <a:ext cx="9144000" cy="740700"/>
          </a:xfrm>
          <a:prstGeom prst="rect">
            <a:avLst/>
          </a:prstGeom>
          <a:solidFill>
            <a:srgbClr val="FFFFFF"/>
          </a:solidFill>
          <a:ln>
            <a:noFill/>
          </a:ln>
        </p:spPr>
        <p:txBody>
          <a:bodyPr spcFirstLastPara="1" wrap="square" lIns="91425" tIns="91425" rIns="91425" bIns="91425" anchor="t" anchorCtr="0">
            <a:noAutofit/>
          </a:bodyPr>
          <a:lstStyle/>
          <a:p>
            <a:pPr>
              <a:buSzPts val="1400"/>
            </a:pPr>
            <a:r>
              <a:rPr lang="en-US">
                <a:solidFill>
                  <a:schemeClr val="dk1"/>
                </a:solidFill>
              </a:rPr>
              <a:t>Star </a:t>
            </a:r>
            <a:r>
              <a:rPr lang="en-US" sz="1400" b="0" i="0" u="none" strike="noStrike" cap="none">
                <a:solidFill>
                  <a:schemeClr val="dk1"/>
                </a:solidFill>
                <a:latin typeface="Arial"/>
                <a:ea typeface="Arial"/>
                <a:cs typeface="Arial"/>
                <a:sym typeface="Arial"/>
              </a:rPr>
              <a:t>interim assessment system, interim assessments will be used to set </a:t>
            </a:r>
            <a:r>
              <a:rPr lang="en-US" sz="1400" b="1" i="0" u="none" strike="noStrike" cap="none">
                <a:solidFill>
                  <a:schemeClr val="dk1"/>
                </a:solidFill>
                <a:latin typeface="Arial"/>
                <a:ea typeface="Arial"/>
                <a:cs typeface="Arial"/>
                <a:sym typeface="Arial"/>
              </a:rPr>
              <a:t>BOY, MOY and EOY student indicators of success </a:t>
            </a:r>
            <a:r>
              <a:rPr lang="en-US" sz="1400" b="0" i="0" u="none" strike="noStrike" cap="none">
                <a:solidFill>
                  <a:schemeClr val="dk1"/>
                </a:solidFill>
                <a:latin typeface="Arial"/>
                <a:ea typeface="Arial"/>
                <a:cs typeface="Arial"/>
                <a:sym typeface="Arial"/>
              </a:rPr>
              <a:t>during the school year.</a:t>
            </a:r>
            <a:r>
              <a:rPr lang="en-US">
                <a:solidFill>
                  <a:schemeClr val="dk1"/>
                </a:solidFill>
              </a:rPr>
              <a:t> </a:t>
            </a:r>
            <a:r>
              <a:rPr lang="en-US" sz="1400" b="0" i="0" u="none" strike="noStrike" cap="none">
                <a:solidFill>
                  <a:schemeClr val="dk1"/>
                </a:solidFill>
                <a:latin typeface="Arial"/>
                <a:ea typeface="Arial"/>
                <a:cs typeface="Arial"/>
                <a:sym typeface="Arial"/>
              </a:rPr>
              <a:t> </a:t>
            </a:r>
            <a:r>
              <a:rPr lang="en-US">
                <a:solidFill>
                  <a:schemeClr val="dk1"/>
                </a:solidFill>
              </a:rPr>
              <a:t>T</a:t>
            </a:r>
            <a:r>
              <a:rPr lang="en-US" sz="1400" b="0" i="0" u="none" strike="noStrike" cap="none">
                <a:solidFill>
                  <a:schemeClr val="dk1"/>
                </a:solidFill>
                <a:latin typeface="Arial"/>
                <a:ea typeface="Arial"/>
                <a:cs typeface="Arial"/>
                <a:sym typeface="Arial"/>
              </a:rPr>
              <a:t>argets will be set in </a:t>
            </a:r>
            <a:r>
              <a:rPr lang="en-US">
                <a:solidFill>
                  <a:schemeClr val="dk1"/>
                </a:solidFill>
              </a:rPr>
              <a:t>Sept 2021</a:t>
            </a:r>
            <a:r>
              <a:rPr lang="en-US" sz="1400" b="0" i="0" u="none" strike="noStrike" cap="none">
                <a:solidFill>
                  <a:schemeClr val="dk1"/>
                </a:solidFill>
                <a:latin typeface="Arial"/>
                <a:ea typeface="Arial"/>
                <a:cs typeface="Arial"/>
                <a:sym typeface="Arial"/>
              </a:rPr>
              <a:t> to set </a:t>
            </a:r>
            <a:r>
              <a:rPr lang="en-US">
                <a:solidFill>
                  <a:schemeClr val="dk1"/>
                </a:solidFill>
              </a:rPr>
              <a:t>baseline</a:t>
            </a:r>
            <a:r>
              <a:rPr lang="en-US" sz="1400" b="0" i="0" u="none" strike="noStrike" cap="none">
                <a:solidFill>
                  <a:schemeClr val="dk1"/>
                </a:solidFill>
                <a:latin typeface="Arial"/>
                <a:ea typeface="Arial"/>
                <a:cs typeface="Arial"/>
                <a:sym typeface="Arial"/>
              </a:rPr>
              <a:t>, dependent on the final assessment selection in May </a:t>
            </a:r>
            <a:r>
              <a:rPr lang="en-US">
                <a:solidFill>
                  <a:schemeClr val="dk1"/>
                </a:solidFill>
              </a:rPr>
              <a:t>2022</a:t>
            </a:r>
            <a:r>
              <a:rPr lang="en-US"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0371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8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48" name="Google Shape;548;p84"/>
          <p:cNvSpPr txBox="1">
            <a:spLocks noGrp="1"/>
          </p:cNvSpPr>
          <p:nvPr>
            <p:ph type="title"/>
          </p:nvPr>
        </p:nvSpPr>
        <p:spPr>
          <a:xfrm>
            <a:off x="457200" y="0"/>
            <a:ext cx="8561672"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By 2022, 32% of Meramec students will be proficient or advanced in ELA and 31% proficient or advanced in Math</a:t>
            </a:r>
            <a:endParaRPr>
              <a:solidFill>
                <a:srgbClr val="000000"/>
              </a:solidFill>
            </a:endParaRPr>
          </a:p>
        </p:txBody>
      </p:sp>
      <p:sp>
        <p:nvSpPr>
          <p:cNvPr id="549" name="Google Shape;549;p84"/>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pic>
        <p:nvPicPr>
          <p:cNvPr id="550" name="Google Shape;550;p84"/>
          <p:cNvPicPr preferRelativeResize="0"/>
          <p:nvPr/>
        </p:nvPicPr>
        <p:blipFill rotWithShape="1">
          <a:blip r:embed="rId4">
            <a:alphaModFix/>
          </a:blip>
          <a:srcRect/>
          <a:stretch/>
        </p:blipFill>
        <p:spPr>
          <a:xfrm>
            <a:off x="457200" y="1349187"/>
            <a:ext cx="7858125" cy="471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aphicFrame>
        <p:nvGraphicFramePr>
          <p:cNvPr id="294" name="Google Shape;294;p60"/>
          <p:cNvGraphicFramePr/>
          <p:nvPr>
            <p:extLst>
              <p:ext uri="{D42A27DB-BD31-4B8C-83A1-F6EECF244321}">
                <p14:modId xmlns:p14="http://schemas.microsoft.com/office/powerpoint/2010/main" val="3281935172"/>
              </p:ext>
            </p:extLst>
          </p:nvPr>
        </p:nvGraphicFramePr>
        <p:xfrm>
          <a:off x="25" y="0"/>
          <a:ext cx="9144000" cy="6962625"/>
        </p:xfrm>
        <a:graphic>
          <a:graphicData uri="http://schemas.openxmlformats.org/drawingml/2006/table">
            <a:tbl>
              <a:tblPr>
                <a:noFill/>
                <a:tableStyleId>{43CCAA37-CF3F-4D8D-B791-F6AC452954C2}</a:tableStyleId>
              </a:tblPr>
              <a:tblGrid>
                <a:gridCol w="1682250">
                  <a:extLst>
                    <a:ext uri="{9D8B030D-6E8A-4147-A177-3AD203B41FA5}">
                      <a16:colId xmlns:a16="http://schemas.microsoft.com/office/drawing/2014/main" val="20000"/>
                    </a:ext>
                  </a:extLst>
                </a:gridCol>
                <a:gridCol w="2476925">
                  <a:extLst>
                    <a:ext uri="{9D8B030D-6E8A-4147-A177-3AD203B41FA5}">
                      <a16:colId xmlns:a16="http://schemas.microsoft.com/office/drawing/2014/main" val="20001"/>
                    </a:ext>
                  </a:extLst>
                </a:gridCol>
                <a:gridCol w="4984825">
                  <a:extLst>
                    <a:ext uri="{9D8B030D-6E8A-4147-A177-3AD203B41FA5}">
                      <a16:colId xmlns:a16="http://schemas.microsoft.com/office/drawing/2014/main" val="20002"/>
                    </a:ext>
                  </a:extLst>
                </a:gridCol>
              </a:tblGrid>
              <a:tr h="381700">
                <a:tc gridSpan="3">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Improvement/Accountability Plan</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D5DC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31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Focus of Plan (check the appropriate box):</a:t>
                      </a:r>
                      <a:endParaRPr sz="1100" b="1" u="none" strike="noStrike" cap="none">
                        <a:latin typeface="Times New Roman"/>
                        <a:ea typeface="Times New Roman"/>
                        <a:cs typeface="Times New Roman"/>
                        <a:sym typeface="Times New Roman"/>
                      </a:endParaRPr>
                    </a:p>
                    <a:p>
                      <a:pPr marL="177800" marR="0" lvl="0" indent="-11430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LEA</a:t>
                      </a:r>
                      <a:endParaRPr sz="1100" b="1" u="none" strike="noStrike" cap="none">
                        <a:latin typeface="Times New Roman"/>
                        <a:ea typeface="Times New Roman"/>
                        <a:cs typeface="Times New Roman"/>
                        <a:sym typeface="Times New Roman"/>
                      </a:endParaRPr>
                    </a:p>
                    <a:p>
                      <a:pPr marL="177800" marR="0" lvl="0" indent="-11430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School</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Name of LEA:</a:t>
                      </a:r>
                      <a:r>
                        <a:rPr lang="en-US" sz="1100" b="1" u="none" strike="noStrike" cap="none">
                          <a:latin typeface="Times New Roman"/>
                          <a:ea typeface="Times New Roman"/>
                          <a:cs typeface="Times New Roman"/>
                        </a:rPr>
                        <a:t> </a:t>
                      </a:r>
                      <a:r>
                        <a:rPr lang="en-US" sz="1100" b="1" u="none" strike="noStrike" cap="none">
                          <a:latin typeface="Times New Roman"/>
                          <a:ea typeface="Times New Roman"/>
                          <a:cs typeface="Times New Roman"/>
                          <a:sym typeface="Times New Roman"/>
                        </a:rPr>
                        <a:t> </a:t>
                      </a:r>
                      <a:r>
                        <a:rPr lang="en-US" sz="1100" u="none" strike="noStrike" cap="none">
                          <a:latin typeface="Times New Roman"/>
                          <a:ea typeface="Times New Roman"/>
                          <a:cs typeface="Times New Roman"/>
                          <a:sym typeface="Times New Roman"/>
                        </a:rPr>
                        <a:t>n/a</a:t>
                      </a:r>
                      <a:endParaRPr sz="11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Name of School: </a:t>
                      </a:r>
                      <a:r>
                        <a:rPr lang="en-US" sz="1100" u="none" strike="noStrike" cap="none">
                          <a:latin typeface="Times New Roman"/>
                          <a:ea typeface="Times New Roman"/>
                          <a:cs typeface="Times New Roman"/>
                          <a:sym typeface="Times New Roman"/>
                        </a:rPr>
                        <a:t>Meramec Elementary School</a:t>
                      </a:r>
                      <a:endParaRPr sz="11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Code: </a:t>
                      </a:r>
                      <a:r>
                        <a:rPr lang="en-US" sz="1100" u="none" strike="noStrike" cap="none">
                          <a:latin typeface="Times New Roman"/>
                          <a:ea typeface="Times New Roman"/>
                          <a:cs typeface="Times New Roman"/>
                          <a:sym typeface="Times New Roman"/>
                        </a:rPr>
                        <a:t>5500</a:t>
                      </a:r>
                      <a:endParaRPr sz="1100"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Check if appropriate</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Comprehensive School</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***Requires a Regional School Improvement Team</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Targeted School</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Title I.A</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100" b="1" u="none" strike="noStrike" cap="none">
                          <a:latin typeface="Times New Roman"/>
                          <a:ea typeface="Times New Roman"/>
                          <a:cs typeface="Times New Roman"/>
                          <a:sym typeface="Times New Roman"/>
                        </a:rPr>
                        <a:t>Autonomous</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22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Date:</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rPr>
                        <a:t>June 3, 2021 (revised)</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D5DCE4"/>
                    </a:solidFill>
                  </a:tcPr>
                </a:tc>
                <a:tc hMerge="1">
                  <a:txBody>
                    <a:bodyPr/>
                    <a:lstStyle/>
                    <a:p>
                      <a:endParaRPr lang="en-US"/>
                    </a:p>
                  </a:txBody>
                  <a:tcPr/>
                </a:tc>
                <a:extLst>
                  <a:ext uri="{0D108BD9-81ED-4DB2-BD59-A6C34878D82A}">
                    <a16:rowId xmlns:a16="http://schemas.microsoft.com/office/drawing/2014/main" val="10002"/>
                  </a:ext>
                </a:extLst>
              </a:tr>
              <a:tr h="3622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Purpose:</a:t>
                      </a:r>
                      <a:r>
                        <a:rPr lang="en-US" sz="1100" b="1" u="none" strike="noStrike" cap="none">
                          <a:latin typeface="Times New Roman"/>
                          <a:ea typeface="Times New Roman"/>
                          <a:cs typeface="Times New Roman"/>
                        </a:rPr>
                        <a:t> </a:t>
                      </a:r>
                      <a:r>
                        <a:rPr lang="en-US" sz="1100" b="1" u="none" strike="noStrike" cap="none">
                          <a:latin typeface="Times New Roman"/>
                          <a:ea typeface="Times New Roman"/>
                          <a:cs typeface="Times New Roman"/>
                          <a:sym typeface="Times New Roman"/>
                        </a:rPr>
                        <a:t> To develop a plan for improving the top 3 needs identified in the needs assessment.</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648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Mission:</a:t>
                      </a:r>
                      <a:r>
                        <a:rPr lang="en-US" sz="1100" b="1" u="none" strike="noStrike" cap="none">
                          <a:latin typeface="Times New Roman"/>
                          <a:ea typeface="Times New Roman"/>
                          <a:cs typeface="Times New Roman"/>
                        </a:rPr>
                        <a:t> </a:t>
                      </a:r>
                      <a:r>
                        <a:rPr lang="en-US" sz="1100" u="none" strike="noStrike" cap="none">
                          <a:sym typeface="Times New Roman"/>
                        </a:rPr>
                        <a:t> </a:t>
                      </a:r>
                      <a:r>
                        <a:rPr lang="en-US" sz="1100" u="none" strike="noStrike" cap="none">
                          <a:latin typeface="Times New Roman"/>
                          <a:ea typeface="Times New Roman"/>
                          <a:cs typeface="Times New Roman"/>
                          <a:sym typeface="Times New Roman"/>
                        </a:rPr>
                        <a:t>The mission of Meramec Elementary School is to successfully educate the whole child by building nurturing relationships and providing a sense of belonging and hope, in order to develop life-long learners that become innovative, productive leaders in society.</a:t>
                      </a:r>
                      <a:r>
                        <a:rPr lang="en-US" sz="1100" b="1" u="none" strike="noStrike" cap="none">
                          <a:latin typeface="Times New Roman"/>
                          <a:ea typeface="Times New Roman"/>
                          <a:cs typeface="Times New Roman"/>
                        </a:rPr>
                        <a:t> </a:t>
                      </a:r>
                      <a:endParaRPr sz="11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375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School Vision:</a:t>
                      </a:r>
                      <a:r>
                        <a:rPr lang="en-US" sz="1100" b="1" u="none" strike="noStrike" cap="none">
                          <a:latin typeface="Times New Roman"/>
                          <a:ea typeface="Times New Roman"/>
                          <a:cs typeface="Times New Roman"/>
                        </a:rPr>
                        <a:t> </a:t>
                      </a:r>
                      <a:r>
                        <a:rPr lang="en-US" sz="1100" u="none" strike="noStrike" cap="none">
                          <a:latin typeface="Times New Roman"/>
                          <a:ea typeface="Times New Roman"/>
                          <a:cs typeface="Times New Roman"/>
                        </a:rPr>
                        <a:t> </a:t>
                      </a:r>
                      <a:r>
                        <a:rPr lang="en-US" sz="1100" u="none" strike="noStrike" cap="none"/>
                        <a:t> </a:t>
                      </a:r>
                      <a:r>
                        <a:rPr lang="en-US" sz="1100" u="none" strike="noStrike" cap="none">
                          <a:latin typeface="Times New Roman"/>
                          <a:ea typeface="Times New Roman"/>
                          <a:cs typeface="Times New Roman"/>
                          <a:sym typeface="Times New Roman"/>
                        </a:rPr>
                        <a:t>The Meramec Elementary School student will be a goal-driven, problem-solver who leads with integrity in academics and everyday life.</a:t>
                      </a:r>
                      <a:endParaRPr sz="1100"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1100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One plan may meet the needs of a number of different programs. Please check all that apply.</a:t>
                      </a:r>
                      <a:endParaRPr sz="11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I.A</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School Improvement</a:t>
                      </a:r>
                      <a:r>
                        <a:rPr lang="en-US" sz="1000" b="1" u="none" strike="noStrike" cap="none">
                          <a:latin typeface="Times New Roman"/>
                          <a:ea typeface="Times New Roman"/>
                          <a:cs typeface="Times New Roman"/>
                        </a:rPr>
                        <a:t>                   	                                 </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I.C</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Education of Migratory Children</a:t>
                      </a:r>
                      <a:r>
                        <a:rPr lang="en-US" sz="1000" b="1" u="none" strike="noStrike" cap="none">
                          <a:latin typeface="Times New Roman"/>
                          <a:ea typeface="Times New Roman"/>
                          <a:cs typeface="Times New Roman"/>
                        </a:rPr>
                        <a:t>          	</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I.D</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Prevention and Intervention Programs for Children and Youth who are Neglected, Delinquent or At-Risk</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II.A</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Language Instruction for English Learners and Immigrant Children</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IV</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21</a:t>
                      </a:r>
                      <a:r>
                        <a:rPr lang="en-US" sz="1000" b="1" u="none" strike="noStrike" cap="none" baseline="30000">
                          <a:latin typeface="Times New Roman"/>
                          <a:ea typeface="Times New Roman"/>
                          <a:cs typeface="Times New Roman"/>
                          <a:sym typeface="Times New Roman"/>
                        </a:rPr>
                        <a:t>st</a:t>
                      </a:r>
                      <a:r>
                        <a:rPr lang="en-US" sz="1000" b="1" u="none" strike="noStrike" cap="none">
                          <a:latin typeface="Times New Roman"/>
                          <a:ea typeface="Times New Roman"/>
                          <a:cs typeface="Times New Roman"/>
                          <a:sym typeface="Times New Roman"/>
                        </a:rPr>
                        <a:t> Century Schools</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Title V</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Flexibility and Accountability</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Individuals with Disability Education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Rehabilitation Act of 1973</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Carl D. Perkins Career and Technical Education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Workforce Innovation and Opportunities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Head Start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McKinney Vento Homeless Assistance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Adult Education and Family Literacy Act</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a:t>
                      </a:r>
                      <a:r>
                        <a:rPr lang="en-US" sz="1000" u="none" strike="noStrike" cap="none">
                          <a:latin typeface="Noto Sans Symbols"/>
                          <a:ea typeface="Noto Sans Symbols"/>
                          <a:cs typeface="Noto Sans Symbols"/>
                        </a:rPr>
                        <a:t>         </a:t>
                      </a:r>
                      <a:r>
                        <a:rPr lang="en-US" sz="10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MSIP</a:t>
                      </a:r>
                      <a:endParaRPr sz="1000" b="1" u="none" strike="noStrike" cap="none">
                        <a:latin typeface="Times New Roman"/>
                        <a:ea typeface="Times New Roman"/>
                        <a:cs typeface="Times New Roman"/>
                        <a:sym typeface="Times New Roman"/>
                      </a:endParaRPr>
                    </a:p>
                    <a:p>
                      <a:pPr marL="482600" marR="0" lvl="0" indent="0" algn="l" rtl="0">
                        <a:lnSpc>
                          <a:spcPct val="115000"/>
                        </a:lnSpc>
                        <a:spcBef>
                          <a:spcPts val="0"/>
                        </a:spcBef>
                        <a:spcAft>
                          <a:spcPts val="0"/>
                        </a:spcAft>
                        <a:buClr>
                          <a:srgbClr val="000000"/>
                        </a:buClr>
                        <a:buSzPts val="1100"/>
                        <a:buFont typeface="Arial"/>
                        <a:buNone/>
                      </a:pPr>
                      <a:r>
                        <a:rPr lang="en-US" sz="1100" u="none" strike="noStrike" cap="none">
                          <a:latin typeface="Noto Sans Symbols"/>
                          <a:ea typeface="Noto Sans Symbols"/>
                          <a:cs typeface="Noto Sans Symbols"/>
                          <a:sym typeface="Noto Sans Symbols"/>
                        </a:rPr>
                        <a:t>•</a:t>
                      </a:r>
                      <a:r>
                        <a:rPr lang="en-US" sz="1100" u="none" strike="noStrike" cap="none">
                          <a:latin typeface="Noto Sans Symbols"/>
                          <a:ea typeface="Noto Sans Symbols"/>
                          <a:cs typeface="Noto Sans Symbols"/>
                        </a:rPr>
                        <a:t>         </a:t>
                      </a:r>
                      <a:r>
                        <a:rPr lang="en-US" sz="1100" u="none" strike="noStrike" cap="none">
                          <a:latin typeface="Noto Sans Symbols"/>
                          <a:ea typeface="Noto Sans Symbols"/>
                          <a:cs typeface="Noto Sans Symbols"/>
                          <a:sym typeface="Noto Sans Symbols"/>
                        </a:rPr>
                        <a:t> </a:t>
                      </a:r>
                      <a:r>
                        <a:rPr lang="en-US" sz="1000" b="1" u="none" strike="noStrike" cap="none">
                          <a:latin typeface="Times New Roman"/>
                          <a:ea typeface="Times New Roman"/>
                          <a:cs typeface="Times New Roman"/>
                          <a:sym typeface="Times New Roman"/>
                        </a:rPr>
                        <a:t>Other State and Local Requirements/Needs</a:t>
                      </a:r>
                      <a:r>
                        <a:rPr lang="en-US" sz="1000" b="1" u="none" strike="noStrike" cap="none">
                          <a:latin typeface="Times New Roman"/>
                          <a:ea typeface="Times New Roman"/>
                          <a:cs typeface="Times New Roman"/>
                        </a:rPr>
                        <a:t>  </a:t>
                      </a:r>
                      <a:r>
                        <a:rPr lang="en-US" sz="1000" b="1" u="none" strike="noStrike" cap="none">
                          <a:latin typeface="Times New Roman"/>
                          <a:ea typeface="Times New Roman"/>
                          <a:cs typeface="Times New Roman"/>
                          <a:sym typeface="Times New Roman"/>
                        </a:rPr>
                        <a:t> __________________________________________________________</a:t>
                      </a:r>
                      <a:endParaRPr sz="1000" b="1" u="none" strike="noStrike" cap="none">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lgn="ctr">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8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56" name="Google Shape;556;p85"/>
          <p:cNvSpPr txBox="1">
            <a:spLocks noGrp="1"/>
          </p:cNvSpPr>
          <p:nvPr>
            <p:ph type="title"/>
          </p:nvPr>
        </p:nvSpPr>
        <p:spPr>
          <a:xfrm>
            <a:off x="664141" y="0"/>
            <a:ext cx="8479859"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In ELA, the percent of students at the below basic level would decrease from 48% to 17% by 2022</a:t>
            </a:r>
            <a:endParaRPr>
              <a:solidFill>
                <a:srgbClr val="000000"/>
              </a:solidFill>
            </a:endParaRPr>
          </a:p>
        </p:txBody>
      </p:sp>
      <p:sp>
        <p:nvSpPr>
          <p:cNvPr id="557" name="Google Shape;557;p85"/>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58" name="Google Shape;558;p85"/>
          <p:cNvSpPr/>
          <p:nvPr/>
        </p:nvSpPr>
        <p:spPr>
          <a:xfrm>
            <a:off x="115503" y="6275673"/>
            <a:ext cx="3400810"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These projections assume Meramec can achieve its goals around moving students to proficient / advanced and decreasing the number of below basic students over the next 3 years</a:t>
            </a:r>
            <a:endParaRPr sz="1000" b="0" i="0" u="none" strike="noStrike" cap="none">
              <a:solidFill>
                <a:schemeClr val="dk1"/>
              </a:solidFill>
              <a:latin typeface="Arial"/>
              <a:ea typeface="Arial"/>
              <a:cs typeface="Arial"/>
              <a:sym typeface="Arial"/>
            </a:endParaRPr>
          </a:p>
        </p:txBody>
      </p:sp>
      <p:pic>
        <p:nvPicPr>
          <p:cNvPr id="559" name="Google Shape;559;p85"/>
          <p:cNvPicPr preferRelativeResize="0"/>
          <p:nvPr/>
        </p:nvPicPr>
        <p:blipFill rotWithShape="1">
          <a:blip r:embed="rId4">
            <a:alphaModFix/>
          </a:blip>
          <a:srcRect/>
          <a:stretch/>
        </p:blipFill>
        <p:spPr>
          <a:xfrm>
            <a:off x="152400" y="1209300"/>
            <a:ext cx="8839199" cy="45788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87"/>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74" name="Google Shape;574;p87"/>
          <p:cNvSpPr txBox="1">
            <a:spLocks noGrp="1"/>
          </p:cNvSpPr>
          <p:nvPr>
            <p:ph type="title"/>
          </p:nvPr>
        </p:nvSpPr>
        <p:spPr>
          <a:xfrm>
            <a:off x="457200" y="0"/>
            <a:ext cx="8561672"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If we sustain this progress over 3 years, we’ll far exceed the state’s minimum requirements for MPI growth</a:t>
            </a:r>
            <a:endParaRPr>
              <a:solidFill>
                <a:srgbClr val="000000"/>
              </a:solidFill>
            </a:endParaRPr>
          </a:p>
        </p:txBody>
      </p:sp>
      <p:sp>
        <p:nvSpPr>
          <p:cNvPr id="575" name="Google Shape;575;p8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76" name="Google Shape;576;p87"/>
          <p:cNvSpPr/>
          <p:nvPr/>
        </p:nvSpPr>
        <p:spPr>
          <a:xfrm>
            <a:off x="115503" y="6314173"/>
            <a:ext cx="3320716"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MPI growth targets are projections based on assumptions of how students will move between levels (e.g., how many proficient students move to advanced). </a:t>
            </a:r>
            <a:endParaRPr sz="1000" b="0" i="0" u="none" strike="noStrike" cap="none">
              <a:solidFill>
                <a:schemeClr val="dk1"/>
              </a:solidFill>
              <a:latin typeface="Arial"/>
              <a:ea typeface="Arial"/>
              <a:cs typeface="Arial"/>
              <a:sym typeface="Arial"/>
            </a:endParaRPr>
          </a:p>
        </p:txBody>
      </p:sp>
      <p:pic>
        <p:nvPicPr>
          <p:cNvPr id="577" name="Google Shape;577;p87"/>
          <p:cNvPicPr preferRelativeResize="0"/>
          <p:nvPr/>
        </p:nvPicPr>
        <p:blipFill rotWithShape="1">
          <a:blip r:embed="rId4">
            <a:alphaModFix/>
          </a:blip>
          <a:srcRect/>
          <a:stretch/>
        </p:blipFill>
        <p:spPr>
          <a:xfrm>
            <a:off x="152400" y="1209300"/>
            <a:ext cx="8653020" cy="49524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8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65" name="Google Shape;565;p86"/>
          <p:cNvSpPr txBox="1">
            <a:spLocks noGrp="1"/>
          </p:cNvSpPr>
          <p:nvPr>
            <p:ph type="title"/>
          </p:nvPr>
        </p:nvSpPr>
        <p:spPr>
          <a:xfrm>
            <a:off x="664141" y="0"/>
            <a:ext cx="843733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In Math, the percent of students at the below basic level would decrease from 80% to 60% by 2022</a:t>
            </a:r>
            <a:endParaRPr>
              <a:solidFill>
                <a:srgbClr val="000000"/>
              </a:solidFill>
            </a:endParaRPr>
          </a:p>
        </p:txBody>
      </p:sp>
      <p:sp>
        <p:nvSpPr>
          <p:cNvPr id="566" name="Google Shape;566;p8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67" name="Google Shape;567;p86"/>
          <p:cNvSpPr/>
          <p:nvPr/>
        </p:nvSpPr>
        <p:spPr>
          <a:xfrm>
            <a:off x="115503" y="6275673"/>
            <a:ext cx="3320716" cy="4283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Note: * These projections assume Meramec can achieve its goals around moving students to proficient / advanced and decreasing the number of below basic students over the next 3 years</a:t>
            </a:r>
            <a:endParaRPr sz="1000" b="0" i="0" u="none" strike="noStrike" cap="none">
              <a:solidFill>
                <a:schemeClr val="dk1"/>
              </a:solidFill>
              <a:latin typeface="Arial"/>
              <a:ea typeface="Arial"/>
              <a:cs typeface="Arial"/>
              <a:sym typeface="Arial"/>
            </a:endParaRPr>
          </a:p>
        </p:txBody>
      </p:sp>
      <p:pic>
        <p:nvPicPr>
          <p:cNvPr id="568" name="Google Shape;568;p86"/>
          <p:cNvPicPr preferRelativeResize="0"/>
          <p:nvPr/>
        </p:nvPicPr>
        <p:blipFill rotWithShape="1">
          <a:blip r:embed="rId4">
            <a:alphaModFix/>
          </a:blip>
          <a:srcRect/>
          <a:stretch/>
        </p:blipFill>
        <p:spPr>
          <a:xfrm>
            <a:off x="152400" y="1209300"/>
            <a:ext cx="8839199" cy="45185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How will we get there?</a:t>
            </a:r>
            <a:endParaRPr>
              <a:solidFill>
                <a:srgbClr val="000000"/>
              </a:solidFill>
            </a:endParaRPr>
          </a:p>
        </p:txBody>
      </p:sp>
      <p:sp>
        <p:nvSpPr>
          <p:cNvPr id="583" name="Google Shape;583;p88"/>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84" name="Google Shape;584;p88"/>
          <p:cNvSpPr/>
          <p:nvPr/>
        </p:nvSpPr>
        <p:spPr>
          <a:xfrm>
            <a:off x="457200" y="1337025"/>
            <a:ext cx="8329200" cy="4335900"/>
          </a:xfrm>
          <a:prstGeom prst="rect">
            <a:avLst/>
          </a:pr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342900" marR="0" lvl="0" indent="-228600" algn="l" rtl="0">
              <a:lnSpc>
                <a:spcPct val="100000"/>
              </a:lnSpc>
              <a:spcBef>
                <a:spcPts val="600"/>
              </a:spcBef>
              <a:spcAft>
                <a:spcPts val="0"/>
              </a:spcAft>
              <a:buClr>
                <a:srgbClr val="000000"/>
              </a:buClr>
              <a:buSzPts val="11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How will we get there?</a:t>
            </a:r>
            <a:endParaRPr sz="24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lt1"/>
              </a:solidFill>
            </a:endParaRPr>
          </a:p>
          <a:p>
            <a:pPr marL="342900" marR="0" lvl="0" indent="-342900" algn="l" rtl="0">
              <a:lnSpc>
                <a:spcPct val="100000"/>
              </a:lnSpc>
              <a:spcBef>
                <a:spcPts val="600"/>
              </a:spcBef>
              <a:spcAft>
                <a:spcPts val="0"/>
              </a:spcAft>
              <a:buClr>
                <a:schemeClr val="lt1"/>
              </a:buClr>
              <a:buSzPts val="2400"/>
              <a:buChar char="➢"/>
            </a:pPr>
            <a:r>
              <a:rPr lang="en-US" sz="2400" b="1">
                <a:solidFill>
                  <a:schemeClr val="lt1"/>
                </a:solidFill>
              </a:rPr>
              <a:t>What will we need to get there?</a:t>
            </a:r>
            <a:endParaRPr sz="2400" b="1">
              <a:solidFill>
                <a:schemeClr val="lt1"/>
              </a:solidFill>
            </a:endParaRPr>
          </a:p>
        </p:txBody>
      </p:sp>
      <p:sp>
        <p:nvSpPr>
          <p:cNvPr id="585" name="Google Shape;585;p88"/>
          <p:cNvSpPr/>
          <p:nvPr/>
        </p:nvSpPr>
        <p:spPr>
          <a:xfrm>
            <a:off x="653497" y="4090550"/>
            <a:ext cx="7836900" cy="5328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89"/>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591" name="Google Shape;591;p89"/>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92" name="Google Shape;592;p89"/>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Working back from our 1-year ELA goal, we’ve analyzed root causes and identified focused priorities</a:t>
            </a:r>
            <a:endParaRPr>
              <a:solidFill>
                <a:srgbClr val="000000"/>
              </a:solidFill>
            </a:endParaRPr>
          </a:p>
        </p:txBody>
      </p:sp>
      <p:sp>
        <p:nvSpPr>
          <p:cNvPr id="593" name="Google Shape;593;p89"/>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594" name="Google Shape;594;p89"/>
          <p:cNvSpPr txBox="1"/>
          <p:nvPr/>
        </p:nvSpPr>
        <p:spPr>
          <a:xfrm>
            <a:off x="693019" y="1099685"/>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595" name="Google Shape;595;p89"/>
          <p:cNvSpPr/>
          <p:nvPr/>
        </p:nvSpPr>
        <p:spPr>
          <a:xfrm>
            <a:off x="3797166" y="2648870"/>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6" name="Google Shape;596;p89"/>
          <p:cNvSpPr/>
          <p:nvPr/>
        </p:nvSpPr>
        <p:spPr>
          <a:xfrm>
            <a:off x="96118" y="1561350"/>
            <a:ext cx="3617360" cy="72378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Curriculum:</a:t>
            </a:r>
            <a:endParaRPr sz="1400" b="0" i="0" u="none" strike="noStrike" cap="none">
              <a:solidFill>
                <a:srgbClr val="000000"/>
              </a:solidFill>
              <a:latin typeface="Arial"/>
              <a:ea typeface="Arial"/>
              <a:cs typeface="Arial"/>
              <a:sym typeface="Arial"/>
            </a:endParaRPr>
          </a:p>
          <a:p>
            <a:pPr marL="171450" lvl="0" indent="-171450">
              <a:buSzPts val="1200"/>
              <a:buFont typeface="Arial"/>
              <a:buChar char="•"/>
            </a:pPr>
            <a:r>
              <a:rPr lang="en-US" sz="1200">
                <a:solidFill>
                  <a:schemeClr val="dk1"/>
                </a:solidFill>
              </a:rPr>
              <a:t>Curriculum is </a:t>
            </a:r>
            <a:r>
              <a:rPr lang="en-US" sz="1200" err="1">
                <a:solidFill>
                  <a:schemeClr val="dk1"/>
                </a:solidFill>
              </a:rPr>
              <a:t>scaffolded</a:t>
            </a:r>
            <a:r>
              <a:rPr lang="en-US" sz="1200">
                <a:solidFill>
                  <a:schemeClr val="dk1"/>
                </a:solidFill>
              </a:rPr>
              <a:t> PK-5- but needs to focus on increasing students background knowledge and real world application </a:t>
            </a:r>
            <a:endParaRPr lang="en-US"/>
          </a:p>
        </p:txBody>
      </p:sp>
      <p:sp>
        <p:nvSpPr>
          <p:cNvPr id="597" name="Google Shape;597;p89"/>
          <p:cNvSpPr/>
          <p:nvPr/>
        </p:nvSpPr>
        <p:spPr>
          <a:xfrm>
            <a:off x="231007" y="3399313"/>
            <a:ext cx="3407400" cy="7191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Teacher Skill: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Teachers are not adequately trained in guided reading, running records, and phonics</a:t>
            </a:r>
            <a:endParaRPr sz="1400" b="0" i="0" u="none" strike="noStrike" cap="none">
              <a:solidFill>
                <a:srgbClr val="000000"/>
              </a:solidFill>
              <a:latin typeface="Arial"/>
              <a:ea typeface="Arial"/>
              <a:cs typeface="Arial"/>
              <a:sym typeface="Arial"/>
            </a:endParaRPr>
          </a:p>
        </p:txBody>
      </p:sp>
      <p:sp>
        <p:nvSpPr>
          <p:cNvPr id="598" name="Google Shape;598;p89"/>
          <p:cNvSpPr/>
          <p:nvPr/>
        </p:nvSpPr>
        <p:spPr>
          <a:xfrm>
            <a:off x="231007" y="4281418"/>
            <a:ext cx="3407400" cy="854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High student mobility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Students enter Meramec with significant gaps in ELA skill</a:t>
            </a:r>
            <a:endParaRPr sz="1400" b="0" i="0" u="none" strike="noStrike" cap="none">
              <a:solidFill>
                <a:srgbClr val="000000"/>
              </a:solidFill>
              <a:latin typeface="Arial"/>
              <a:ea typeface="Arial"/>
              <a:cs typeface="Arial"/>
              <a:sym typeface="Arial"/>
            </a:endParaRPr>
          </a:p>
        </p:txBody>
      </p:sp>
      <p:sp>
        <p:nvSpPr>
          <p:cNvPr id="599" name="Google Shape;599;p89"/>
          <p:cNvSpPr/>
          <p:nvPr/>
        </p:nvSpPr>
        <p:spPr>
          <a:xfrm>
            <a:off x="231007" y="5299176"/>
            <a:ext cx="3407400" cy="6708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School Culture: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Low student attendance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Frequent interruptions to learning</a:t>
            </a:r>
            <a:endParaRPr sz="1400" b="0" i="0" u="none" strike="noStrike" cap="none">
              <a:solidFill>
                <a:srgbClr val="000000"/>
              </a:solidFill>
              <a:latin typeface="Arial"/>
              <a:ea typeface="Arial"/>
              <a:cs typeface="Arial"/>
              <a:sym typeface="Arial"/>
            </a:endParaRPr>
          </a:p>
        </p:txBody>
      </p:sp>
      <p:sp>
        <p:nvSpPr>
          <p:cNvPr id="600" name="Google Shape;600;p89"/>
          <p:cNvSpPr/>
          <p:nvPr/>
        </p:nvSpPr>
        <p:spPr>
          <a:xfrm>
            <a:off x="231007" y="2380661"/>
            <a:ext cx="3407400" cy="8556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Data &amp; Assessment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consistent progress monitoring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more frequent usage of data to modify instruction</a:t>
            </a:r>
            <a:endParaRPr sz="1200" b="0" i="0" u="none" strike="noStrike" cap="none">
              <a:solidFill>
                <a:schemeClr val="dk1"/>
              </a:solidFill>
              <a:latin typeface="Arial"/>
              <a:ea typeface="Arial"/>
              <a:cs typeface="Arial"/>
              <a:sym typeface="Arial"/>
            </a:endParaRPr>
          </a:p>
        </p:txBody>
      </p:sp>
      <p:sp>
        <p:nvSpPr>
          <p:cNvPr id="601" name="Google Shape;601;p89"/>
          <p:cNvSpPr/>
          <p:nvPr/>
        </p:nvSpPr>
        <p:spPr>
          <a:xfrm>
            <a:off x="4225503" y="1706075"/>
            <a:ext cx="2584500" cy="511500"/>
          </a:xfrm>
          <a:prstGeom prst="rect">
            <a:avLst/>
          </a:prstGeom>
          <a:solidFill>
            <a:srgbClr val="FFC000"/>
          </a:solidFill>
          <a:ln w="190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Increase ELA Proficiency</a:t>
            </a:r>
            <a:endParaRPr sz="1200" b="0" i="0" u="none" strike="noStrike" cap="none">
              <a:solidFill>
                <a:srgbClr val="000000"/>
              </a:solidFill>
              <a:latin typeface="Arial"/>
              <a:ea typeface="Arial"/>
              <a:cs typeface="Arial"/>
              <a:sym typeface="Arial"/>
            </a:endParaRPr>
          </a:p>
        </p:txBody>
      </p:sp>
      <p:sp>
        <p:nvSpPr>
          <p:cNvPr id="602" name="Google Shape;602;p89"/>
          <p:cNvSpPr/>
          <p:nvPr/>
        </p:nvSpPr>
        <p:spPr>
          <a:xfrm>
            <a:off x="4225500" y="2380654"/>
            <a:ext cx="2661268" cy="3738772"/>
          </a:xfrm>
          <a:prstGeom prst="rect">
            <a:avLst/>
          </a:prstGeom>
          <a:solidFill>
            <a:schemeClr val="lt1"/>
          </a:solid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342900" indent="-336550">
              <a:buSzPts val="1400"/>
              <a:buFont typeface="Arial"/>
              <a:buAutoNum type="arabicPeriod"/>
            </a:pPr>
            <a:r>
              <a:rPr lang="en-US" sz="1300">
                <a:solidFill>
                  <a:schemeClr val="dk1"/>
                </a:solidFill>
              </a:rPr>
              <a:t>Revise the implementation of the KG – 5 ELA curriculum.</a:t>
            </a:r>
            <a:endParaRPr lang="en-US" sz="1300" b="0" i="0" u="none" strike="noStrike" cap="none">
              <a:solidFill>
                <a:schemeClr val="dk1"/>
              </a:solidFill>
              <a:latin typeface="Arial"/>
              <a:ea typeface="Arial"/>
              <a:cs typeface="Arial"/>
            </a:endParaRPr>
          </a:p>
          <a:p>
            <a:pPr marL="342900" marR="0" lvl="0" indent="-336550" algn="l" rtl="0">
              <a:lnSpc>
                <a:spcPct val="100000"/>
              </a:lnSpc>
              <a:spcBef>
                <a:spcPts val="0"/>
              </a:spcBef>
              <a:spcAft>
                <a:spcPts val="0"/>
              </a:spcAft>
              <a:buClr>
                <a:srgbClr val="000000"/>
              </a:buClr>
              <a:buSzPts val="1400"/>
              <a:buFont typeface="Arial"/>
              <a:buAutoNum type="arabicPeriod"/>
            </a:pPr>
            <a:r>
              <a:rPr lang="en-US" sz="1300" b="0" i="0" u="none" strike="noStrike" cap="none">
                <a:solidFill>
                  <a:schemeClr val="dk1"/>
                </a:solidFill>
                <a:latin typeface="Arial"/>
                <a:ea typeface="Arial"/>
                <a:cs typeface="Arial"/>
                <a:sym typeface="Arial"/>
              </a:rPr>
              <a:t>Implement an RTI system in ELA that progress monitors student growth and provides students with tailored supports.</a:t>
            </a:r>
            <a:endParaRPr sz="1300" b="0" i="0" u="none" strike="noStrike" cap="none">
              <a:solidFill>
                <a:schemeClr val="dk1"/>
              </a:solidFill>
              <a:latin typeface="Arial"/>
              <a:ea typeface="Arial"/>
              <a:cs typeface="Arial"/>
            </a:endParaRPr>
          </a:p>
          <a:p>
            <a:pPr marL="342900" indent="-336550">
              <a:buSzPts val="1400"/>
              <a:buFont typeface="Arial"/>
              <a:buAutoNum type="arabicPeriod"/>
            </a:pPr>
            <a:r>
              <a:rPr lang="en-US" sz="1300" b="0" i="0" u="none" strike="noStrike" cap="none">
                <a:solidFill>
                  <a:schemeClr val="dk1"/>
                </a:solidFill>
                <a:latin typeface="Arial"/>
                <a:ea typeface="Arial"/>
                <a:cs typeface="Arial"/>
                <a:sym typeface="Arial"/>
              </a:rPr>
              <a:t>Implement high-quality professional development for teachers </a:t>
            </a:r>
            <a:r>
              <a:rPr lang="en-US" sz="1300">
                <a:solidFill>
                  <a:schemeClr val="dk1"/>
                </a:solidFill>
              </a:rPr>
              <a:t>and support staff  running records</a:t>
            </a:r>
            <a:r>
              <a:rPr lang="en-US" sz="1300" b="0" i="0" u="none" strike="noStrike" cap="none">
                <a:solidFill>
                  <a:schemeClr val="dk1"/>
                </a:solidFill>
                <a:latin typeface="Arial"/>
                <a:ea typeface="Arial"/>
                <a:cs typeface="Arial"/>
                <a:sym typeface="Arial"/>
              </a:rPr>
              <a:t>, and phonics to strengthen teachers’ literacy content knowledge.</a:t>
            </a:r>
            <a:endParaRPr lang="en-US" sz="1300" b="0" i="0" u="none" strike="noStrike" cap="none">
              <a:solidFill>
                <a:schemeClr val="dk1"/>
              </a:solidFill>
              <a:latin typeface="Arial"/>
              <a:ea typeface="Arial"/>
              <a:cs typeface="Arial"/>
            </a:endParaRPr>
          </a:p>
          <a:p>
            <a:pPr marL="342900" indent="-336550">
              <a:buSzPts val="1400"/>
              <a:buAutoNum type="arabicPeriod"/>
            </a:pPr>
            <a:r>
              <a:rPr lang="en-US" sz="1300">
                <a:solidFill>
                  <a:schemeClr val="dk1"/>
                </a:solidFill>
              </a:rPr>
              <a:t>Develop a literacy-STEM lab that connects our ELA content with science and math. </a:t>
            </a:r>
          </a:p>
          <a:p>
            <a:pPr marL="342900" indent="-336550">
              <a:buSzPts val="1400"/>
              <a:buAutoNum type="arabicPeriod"/>
            </a:pPr>
            <a:endParaRPr lang="en-US" sz="1200">
              <a:solidFill>
                <a:schemeClr val="dk1"/>
              </a:solidFill>
            </a:endParaRPr>
          </a:p>
        </p:txBody>
      </p:sp>
      <p:sp>
        <p:nvSpPr>
          <p:cNvPr id="603" name="Google Shape;603;p89"/>
          <p:cNvSpPr txBox="1"/>
          <p:nvPr/>
        </p:nvSpPr>
        <p:spPr>
          <a:xfrm>
            <a:off x="4153300" y="1099685"/>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2400" b="1" i="0" u="none" strike="noStrike" cap="none">
              <a:solidFill>
                <a:srgbClr val="000000"/>
              </a:solidFill>
              <a:latin typeface="Arial"/>
              <a:ea typeface="Arial"/>
              <a:cs typeface="Arial"/>
              <a:sym typeface="Arial"/>
            </a:endParaRPr>
          </a:p>
        </p:txBody>
      </p:sp>
      <p:sp>
        <p:nvSpPr>
          <p:cNvPr id="604" name="Google Shape;604;p89"/>
          <p:cNvSpPr/>
          <p:nvPr/>
        </p:nvSpPr>
        <p:spPr>
          <a:xfrm>
            <a:off x="6931324" y="2648870"/>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5" name="Google Shape;605;p89"/>
          <p:cNvSpPr txBox="1"/>
          <p:nvPr/>
        </p:nvSpPr>
        <p:spPr>
          <a:xfrm>
            <a:off x="7103450" y="1561350"/>
            <a:ext cx="1966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 goal*</a:t>
            </a:r>
            <a:endParaRPr sz="2400" b="1" i="0" u="none" strike="noStrike" cap="none">
              <a:solidFill>
                <a:srgbClr val="000000"/>
              </a:solidFill>
              <a:latin typeface="Arial"/>
              <a:ea typeface="Arial"/>
              <a:cs typeface="Arial"/>
              <a:sym typeface="Arial"/>
            </a:endParaRPr>
          </a:p>
        </p:txBody>
      </p:sp>
      <p:sp>
        <p:nvSpPr>
          <p:cNvPr id="606" name="Google Shape;606;p89"/>
          <p:cNvSpPr/>
          <p:nvPr/>
        </p:nvSpPr>
        <p:spPr>
          <a:xfrm>
            <a:off x="7322028" y="2179069"/>
            <a:ext cx="1645800" cy="2692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10%</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608" name="Google Shape;608;p89"/>
          <p:cNvSpPr txBox="1"/>
          <p:nvPr/>
        </p:nvSpPr>
        <p:spPr>
          <a:xfrm>
            <a:off x="0" y="6050850"/>
            <a:ext cx="9144000" cy="77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*Pending the selection of an interim assessment system, interim assessments will be used to set </a:t>
            </a:r>
            <a:r>
              <a:rPr lang="en-US" sz="1400" b="1" i="0" u="none" strike="noStrike" cap="none">
                <a:solidFill>
                  <a:schemeClr val="dk1"/>
                </a:solidFill>
                <a:latin typeface="Arial"/>
                <a:ea typeface="Arial"/>
                <a:cs typeface="Arial"/>
                <a:sym typeface="Arial"/>
              </a:rPr>
              <a:t>BOY, MOY and EOY student indicators of success </a:t>
            </a:r>
            <a:r>
              <a:rPr lang="en-US" sz="1400" b="0" i="0" u="none" strike="noStrike" cap="none">
                <a:solidFill>
                  <a:schemeClr val="dk1"/>
                </a:solidFill>
                <a:latin typeface="Arial"/>
                <a:ea typeface="Arial"/>
                <a:cs typeface="Arial"/>
                <a:sym typeface="Arial"/>
              </a:rPr>
              <a:t>during the school year. Final targets will be set in August </a:t>
            </a:r>
            <a:r>
              <a:rPr lang="en-US">
                <a:solidFill>
                  <a:schemeClr val="dk1"/>
                </a:solidFill>
              </a:rPr>
              <a:t>2021</a:t>
            </a:r>
            <a:r>
              <a:rPr lang="en-US" sz="1400" b="0" i="0" u="none" strike="noStrike" cap="none">
                <a:solidFill>
                  <a:schemeClr val="dk1"/>
                </a:solidFill>
                <a:latin typeface="Arial"/>
                <a:ea typeface="Arial"/>
                <a:cs typeface="Arial"/>
                <a:sym typeface="Arial"/>
              </a:rPr>
              <a:t> dependent on the final assessment selection in May </a:t>
            </a:r>
            <a:r>
              <a:rPr lang="en-US">
                <a:solidFill>
                  <a:schemeClr val="dk1"/>
                </a:solidFill>
              </a:rPr>
              <a:t>2022</a:t>
            </a:r>
            <a:r>
              <a:rPr lang="en-US"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90"/>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614" name="Google Shape;614;p9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615" name="Google Shape;615;p9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We’ve also analyzed root causes and identified focused priorities to achieve our Math goal</a:t>
            </a:r>
            <a:endParaRPr>
              <a:solidFill>
                <a:srgbClr val="000000"/>
              </a:solidFill>
            </a:endParaRPr>
          </a:p>
        </p:txBody>
      </p:sp>
      <p:sp>
        <p:nvSpPr>
          <p:cNvPr id="616" name="Google Shape;616;p90"/>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617" name="Google Shape;617;p90"/>
          <p:cNvSpPr txBox="1"/>
          <p:nvPr/>
        </p:nvSpPr>
        <p:spPr>
          <a:xfrm>
            <a:off x="687450" y="1064586"/>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618" name="Google Shape;618;p90"/>
          <p:cNvSpPr/>
          <p:nvPr/>
        </p:nvSpPr>
        <p:spPr>
          <a:xfrm>
            <a:off x="3797166" y="2668120"/>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9" name="Google Shape;619;p90"/>
          <p:cNvSpPr/>
          <p:nvPr/>
        </p:nvSpPr>
        <p:spPr>
          <a:xfrm>
            <a:off x="158803" y="1482462"/>
            <a:ext cx="3705850" cy="83592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Curriculum: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Curriculum is not </a:t>
            </a:r>
            <a:r>
              <a:rPr lang="en-US" sz="1200" b="0" i="0" u="none" strike="noStrike" cap="none" err="1">
                <a:solidFill>
                  <a:schemeClr val="dk1"/>
                </a:solidFill>
                <a:latin typeface="Arial"/>
                <a:ea typeface="Arial"/>
                <a:cs typeface="Arial"/>
                <a:sym typeface="Arial"/>
              </a:rPr>
              <a:t>scaffolded</a:t>
            </a:r>
            <a:r>
              <a:rPr lang="en-US" sz="1200" b="0" i="0" u="none" strike="noStrike" cap="none">
                <a:solidFill>
                  <a:schemeClr val="dk1"/>
                </a:solidFill>
                <a:latin typeface="Arial"/>
                <a:ea typeface="Arial"/>
                <a:cs typeface="Arial"/>
                <a:sym typeface="Arial"/>
              </a:rPr>
              <a:t> PK-5- needs to focus on increasing students background knowledge and real world application </a:t>
            </a:r>
            <a:endParaRPr sz="1400" b="0" i="0" u="none" strike="noStrike" cap="none">
              <a:solidFill>
                <a:srgbClr val="000000"/>
              </a:solidFill>
              <a:latin typeface="Arial"/>
              <a:ea typeface="Arial"/>
              <a:cs typeface="Arial"/>
              <a:sym typeface="Arial"/>
            </a:endParaRPr>
          </a:p>
        </p:txBody>
      </p:sp>
      <p:sp>
        <p:nvSpPr>
          <p:cNvPr id="620" name="Google Shape;620;p90"/>
          <p:cNvSpPr/>
          <p:nvPr/>
        </p:nvSpPr>
        <p:spPr>
          <a:xfrm>
            <a:off x="231007" y="3418563"/>
            <a:ext cx="3407400" cy="7191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Teacher Skill: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Teachers are not adequately trained in guided reading, running records, and phonics</a:t>
            </a:r>
            <a:endParaRPr sz="1400" b="0" i="0" u="none" strike="noStrike" cap="none">
              <a:solidFill>
                <a:srgbClr val="000000"/>
              </a:solidFill>
              <a:latin typeface="Arial"/>
              <a:ea typeface="Arial"/>
              <a:cs typeface="Arial"/>
              <a:sym typeface="Arial"/>
            </a:endParaRPr>
          </a:p>
        </p:txBody>
      </p:sp>
      <p:sp>
        <p:nvSpPr>
          <p:cNvPr id="621" name="Google Shape;621;p90"/>
          <p:cNvSpPr/>
          <p:nvPr/>
        </p:nvSpPr>
        <p:spPr>
          <a:xfrm>
            <a:off x="231007" y="4300668"/>
            <a:ext cx="3407400" cy="854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High student mobility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Students enter Meramec with significant gaps in Math skills</a:t>
            </a:r>
            <a:endParaRPr sz="1400" b="0" i="0" u="none" strike="noStrike" cap="none">
              <a:solidFill>
                <a:srgbClr val="000000"/>
              </a:solidFill>
              <a:latin typeface="Arial"/>
              <a:ea typeface="Arial"/>
              <a:cs typeface="Arial"/>
              <a:sym typeface="Arial"/>
            </a:endParaRPr>
          </a:p>
        </p:txBody>
      </p:sp>
      <p:sp>
        <p:nvSpPr>
          <p:cNvPr id="622" name="Google Shape;622;p90"/>
          <p:cNvSpPr/>
          <p:nvPr/>
        </p:nvSpPr>
        <p:spPr>
          <a:xfrm>
            <a:off x="231007" y="5318426"/>
            <a:ext cx="3407400" cy="6708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School Culture: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Low student attendance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Frequent interruptions to learning</a:t>
            </a:r>
            <a:endParaRPr sz="1400" b="0" i="0" u="none" strike="noStrike" cap="none">
              <a:solidFill>
                <a:srgbClr val="000000"/>
              </a:solidFill>
              <a:latin typeface="Arial"/>
              <a:ea typeface="Arial"/>
              <a:cs typeface="Arial"/>
              <a:sym typeface="Arial"/>
            </a:endParaRPr>
          </a:p>
        </p:txBody>
      </p:sp>
      <p:sp>
        <p:nvSpPr>
          <p:cNvPr id="623" name="Google Shape;623;p90"/>
          <p:cNvSpPr/>
          <p:nvPr/>
        </p:nvSpPr>
        <p:spPr>
          <a:xfrm>
            <a:off x="231007" y="2399911"/>
            <a:ext cx="3407400" cy="8556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Data &amp; Assessment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consistent progress monitoring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more frequent usage of data to modify instruction</a:t>
            </a:r>
            <a:endParaRPr sz="1200" b="0" i="0" u="none" strike="noStrike" cap="none">
              <a:solidFill>
                <a:schemeClr val="dk1"/>
              </a:solidFill>
              <a:latin typeface="Arial"/>
              <a:ea typeface="Arial"/>
              <a:cs typeface="Arial"/>
              <a:sym typeface="Arial"/>
            </a:endParaRPr>
          </a:p>
        </p:txBody>
      </p:sp>
      <p:sp>
        <p:nvSpPr>
          <p:cNvPr id="624" name="Google Shape;624;p90"/>
          <p:cNvSpPr/>
          <p:nvPr/>
        </p:nvSpPr>
        <p:spPr>
          <a:xfrm>
            <a:off x="4225503" y="1725325"/>
            <a:ext cx="2589300" cy="511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Increase Math Proficiency</a:t>
            </a:r>
            <a:endParaRPr sz="1200" b="0" i="0" u="none" strike="noStrike" cap="none">
              <a:solidFill>
                <a:schemeClr val="lt1"/>
              </a:solidFill>
              <a:latin typeface="Arial"/>
              <a:ea typeface="Arial"/>
              <a:cs typeface="Arial"/>
              <a:sym typeface="Arial"/>
            </a:endParaRPr>
          </a:p>
        </p:txBody>
      </p:sp>
      <p:sp>
        <p:nvSpPr>
          <p:cNvPr id="625" name="Google Shape;625;p90"/>
          <p:cNvSpPr/>
          <p:nvPr/>
        </p:nvSpPr>
        <p:spPr>
          <a:xfrm>
            <a:off x="4225501" y="2399907"/>
            <a:ext cx="2589300" cy="3589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3655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Implement an RTI system in Math that progress monitors student growth and provides students with tailored supports.</a:t>
            </a:r>
            <a:endParaRPr sz="1400" b="0" i="0" u="none" strike="noStrike" cap="none">
              <a:solidFill>
                <a:schemeClr val="dk1"/>
              </a:solidFill>
              <a:latin typeface="Arial"/>
              <a:ea typeface="Arial"/>
              <a:cs typeface="Arial"/>
              <a:sym typeface="Arial"/>
            </a:endParaRPr>
          </a:p>
          <a:p>
            <a:pPr marL="342900" indent="-342900">
              <a:buSzPts val="1400"/>
              <a:buFont typeface="Arial"/>
              <a:buAutoNum type="arabicPeriod"/>
            </a:pPr>
            <a:r>
              <a:rPr lang="en-US" sz="1400" b="0" i="0" u="none" strike="noStrike" cap="none">
                <a:solidFill>
                  <a:schemeClr val="dk1"/>
                </a:solidFill>
                <a:latin typeface="Arial"/>
                <a:ea typeface="Arial"/>
                <a:cs typeface="Arial"/>
                <a:sym typeface="Arial"/>
              </a:rPr>
              <a:t>Ensure teachers</a:t>
            </a:r>
            <a:r>
              <a:rPr lang="en-US">
                <a:solidFill>
                  <a:schemeClr val="dk1"/>
                </a:solidFill>
              </a:rPr>
              <a:t> and support</a:t>
            </a:r>
            <a:r>
              <a:rPr lang="en-US" sz="1400" b="0" i="0" u="none" strike="noStrike" cap="none">
                <a:solidFill>
                  <a:schemeClr val="dk1"/>
                </a:solidFill>
                <a:latin typeface="Arial"/>
                <a:ea typeface="Arial"/>
                <a:cs typeface="Arial"/>
                <a:sym typeface="Arial"/>
              </a:rPr>
              <a:t> </a:t>
            </a:r>
            <a:r>
              <a:rPr lang="en-US">
                <a:solidFill>
                  <a:schemeClr val="dk1"/>
                </a:solidFill>
              </a:rPr>
              <a:t>staff </a:t>
            </a:r>
            <a:r>
              <a:rPr lang="en-US" sz="1400" b="0" i="0" u="none" strike="noStrike" cap="none">
                <a:solidFill>
                  <a:schemeClr val="dk1"/>
                </a:solidFill>
                <a:latin typeface="Arial"/>
                <a:ea typeface="Arial"/>
                <a:cs typeface="Arial"/>
                <a:sym typeface="Arial"/>
              </a:rPr>
              <a:t>have access to high quality professional development.</a:t>
            </a:r>
          </a:p>
          <a:p>
            <a:pPr marL="342900" indent="-342900">
              <a:buSzPts val="1400"/>
              <a:buAutoNum type="arabicPeriod"/>
            </a:pPr>
            <a:endParaRPr lang="en-US">
              <a:solidFill>
                <a:schemeClr val="dk1"/>
              </a:solidFill>
            </a:endParaRPr>
          </a:p>
        </p:txBody>
      </p:sp>
      <p:sp>
        <p:nvSpPr>
          <p:cNvPr id="626" name="Google Shape;626;p90"/>
          <p:cNvSpPr txBox="1"/>
          <p:nvPr/>
        </p:nvSpPr>
        <p:spPr>
          <a:xfrm>
            <a:off x="4153300" y="1118935"/>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2400" b="1" i="0" u="none" strike="noStrike" cap="none">
              <a:solidFill>
                <a:srgbClr val="000000"/>
              </a:solidFill>
              <a:latin typeface="Arial"/>
              <a:ea typeface="Arial"/>
              <a:cs typeface="Arial"/>
              <a:sym typeface="Arial"/>
            </a:endParaRPr>
          </a:p>
        </p:txBody>
      </p:sp>
      <p:sp>
        <p:nvSpPr>
          <p:cNvPr id="627" name="Google Shape;627;p90"/>
          <p:cNvSpPr/>
          <p:nvPr/>
        </p:nvSpPr>
        <p:spPr>
          <a:xfrm>
            <a:off x="6973299" y="2668120"/>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p90"/>
          <p:cNvSpPr txBox="1"/>
          <p:nvPr/>
        </p:nvSpPr>
        <p:spPr>
          <a:xfrm>
            <a:off x="7103450" y="1580600"/>
            <a:ext cx="19422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1-year goal*</a:t>
            </a:r>
            <a:endParaRPr sz="2400" b="1" i="0" u="none" strike="noStrike" cap="none">
              <a:solidFill>
                <a:srgbClr val="000000"/>
              </a:solidFill>
              <a:latin typeface="Arial"/>
              <a:ea typeface="Arial"/>
              <a:cs typeface="Arial"/>
              <a:sym typeface="Arial"/>
            </a:endParaRPr>
          </a:p>
        </p:txBody>
      </p:sp>
      <p:sp>
        <p:nvSpPr>
          <p:cNvPr id="629" name="Google Shape;629;p90"/>
          <p:cNvSpPr/>
          <p:nvPr/>
        </p:nvSpPr>
        <p:spPr>
          <a:xfrm>
            <a:off x="7322028" y="2198319"/>
            <a:ext cx="1645800" cy="26925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Increase in the % of students proficient / advanced on the MAP exam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Decrease in the % of students scoring below basic</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631" name="Google Shape;631;p90"/>
          <p:cNvSpPr txBox="1"/>
          <p:nvPr/>
        </p:nvSpPr>
        <p:spPr>
          <a:xfrm>
            <a:off x="0" y="6050850"/>
            <a:ext cx="9144000" cy="777900"/>
          </a:xfrm>
          <a:prstGeom prst="rect">
            <a:avLst/>
          </a:prstGeom>
          <a:solidFill>
            <a:srgbClr val="FFFFFF"/>
          </a:solidFill>
          <a:ln>
            <a:noFill/>
          </a:ln>
        </p:spPr>
        <p:txBody>
          <a:bodyPr spcFirstLastPara="1" wrap="square" lIns="91425" tIns="91425" rIns="91425" bIns="91425" anchor="t" anchorCtr="0">
            <a:noAutofit/>
          </a:bodyPr>
          <a:lstStyle/>
          <a:p>
            <a:pPr>
              <a:buSzPts val="1400"/>
            </a:pPr>
            <a:r>
              <a:rPr lang="en-US" sz="1400" b="0" i="0" u="none" strike="noStrike" cap="none">
                <a:solidFill>
                  <a:srgbClr val="000000"/>
                </a:solidFill>
                <a:latin typeface="Arial"/>
                <a:ea typeface="Arial"/>
                <a:cs typeface="Arial"/>
                <a:sym typeface="Arial"/>
              </a:rPr>
              <a:t>*Pending the selection of an interim assessment system</a:t>
            </a:r>
            <a:r>
              <a:rPr lang="en-US"/>
              <a:t> and calendar,  </a:t>
            </a:r>
            <a:r>
              <a:rPr lang="en-US" sz="1400" b="0" i="0" u="none" strike="noStrike" cap="none">
                <a:solidFill>
                  <a:srgbClr val="000000"/>
                </a:solidFill>
                <a:latin typeface="Arial"/>
                <a:ea typeface="Arial"/>
                <a:cs typeface="Arial"/>
                <a:sym typeface="Arial"/>
              </a:rPr>
              <a:t>interim assessments will be used to set </a:t>
            </a:r>
            <a:r>
              <a:rPr lang="en-US" sz="1400" b="1" i="0" u="none" strike="noStrike" cap="none">
                <a:solidFill>
                  <a:srgbClr val="000000"/>
                </a:solidFill>
                <a:latin typeface="Arial"/>
                <a:ea typeface="Arial"/>
                <a:cs typeface="Arial"/>
                <a:sym typeface="Arial"/>
              </a:rPr>
              <a:t>BOY, MOY and EOY student indicators of success </a:t>
            </a:r>
            <a:r>
              <a:rPr lang="en-US" sz="1400" b="0" i="0" u="none" strike="noStrike" cap="none">
                <a:solidFill>
                  <a:srgbClr val="000000"/>
                </a:solidFill>
                <a:latin typeface="Arial"/>
                <a:ea typeface="Arial"/>
                <a:cs typeface="Arial"/>
                <a:sym typeface="Arial"/>
              </a:rPr>
              <a:t>during the school year. Final targets will be set in August </a:t>
            </a:r>
            <a:r>
              <a:rPr lang="en-US"/>
              <a:t>2021</a:t>
            </a:r>
            <a:r>
              <a:rPr lang="en-US" sz="1400" b="0" i="0" u="none" strike="noStrike" cap="none">
                <a:solidFill>
                  <a:srgbClr val="000000"/>
                </a:solidFill>
                <a:latin typeface="Arial"/>
                <a:ea typeface="Arial"/>
                <a:cs typeface="Arial"/>
                <a:sym typeface="Arial"/>
              </a:rPr>
              <a:t>, dependent on the </a:t>
            </a:r>
            <a:r>
              <a:rPr lang="en-US" sz="1400" b="0" i="0" u="none" strike="noStrike" cap="none">
                <a:solidFill>
                  <a:schemeClr val="dk1"/>
                </a:solidFill>
                <a:latin typeface="Arial"/>
                <a:ea typeface="Arial"/>
                <a:cs typeface="Arial"/>
                <a:sym typeface="Arial"/>
              </a:rPr>
              <a:t>final assessment</a:t>
            </a:r>
            <a:r>
              <a:rPr lang="en-US" sz="1400" b="0" i="0" u="none" strike="noStrike" cap="none">
                <a:solidFill>
                  <a:srgbClr val="000000"/>
                </a:solidFill>
                <a:latin typeface="Arial"/>
                <a:ea typeface="Arial"/>
                <a:cs typeface="Arial"/>
                <a:sym typeface="Arial"/>
              </a:rPr>
              <a:t> selection in May </a:t>
            </a:r>
            <a:r>
              <a:rPr lang="en-US"/>
              <a:t>2022</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91"/>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637" name="Google Shape;637;p9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We’ve performed this same analysis for teacher retention</a:t>
            </a:r>
            <a:endParaRPr>
              <a:solidFill>
                <a:srgbClr val="000000"/>
              </a:solidFill>
            </a:endParaRPr>
          </a:p>
        </p:txBody>
      </p:sp>
      <p:sp>
        <p:nvSpPr>
          <p:cNvPr id="638" name="Google Shape;638;p9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639" name="Google Shape;639;p91"/>
          <p:cNvSpPr txBox="1"/>
          <p:nvPr/>
        </p:nvSpPr>
        <p:spPr>
          <a:xfrm>
            <a:off x="693019" y="1204760"/>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640" name="Google Shape;640;p91"/>
          <p:cNvSpPr/>
          <p:nvPr/>
        </p:nvSpPr>
        <p:spPr>
          <a:xfrm>
            <a:off x="3797166" y="2753945"/>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1" name="Google Shape;641;p91"/>
          <p:cNvSpPr/>
          <p:nvPr/>
        </p:nvSpPr>
        <p:spPr>
          <a:xfrm>
            <a:off x="231008" y="1811156"/>
            <a:ext cx="3407400" cy="596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Adult Climate:</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Lack of trust/strong relationships across staff</a:t>
            </a:r>
            <a:endParaRPr sz="1400" b="0" i="0" u="none" strike="noStrike" cap="none">
              <a:solidFill>
                <a:srgbClr val="000000"/>
              </a:solidFill>
              <a:latin typeface="Arial"/>
              <a:ea typeface="Arial"/>
              <a:cs typeface="Arial"/>
              <a:sym typeface="Arial"/>
            </a:endParaRPr>
          </a:p>
        </p:txBody>
      </p:sp>
      <p:sp>
        <p:nvSpPr>
          <p:cNvPr id="642" name="Google Shape;642;p91"/>
          <p:cNvSpPr/>
          <p:nvPr/>
        </p:nvSpPr>
        <p:spPr>
          <a:xfrm>
            <a:off x="231007" y="3162089"/>
            <a:ext cx="3407400" cy="6666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Resources:</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Inadequate resources/rewards to support teachers in this challenging work</a:t>
            </a:r>
            <a:endParaRPr sz="1400" b="0" i="0" u="none" strike="noStrike" cap="none">
              <a:solidFill>
                <a:srgbClr val="000000"/>
              </a:solidFill>
              <a:latin typeface="Arial"/>
              <a:ea typeface="Arial"/>
              <a:cs typeface="Arial"/>
              <a:sym typeface="Arial"/>
            </a:endParaRPr>
          </a:p>
        </p:txBody>
      </p:sp>
      <p:sp>
        <p:nvSpPr>
          <p:cNvPr id="643" name="Google Shape;643;p91"/>
          <p:cNvSpPr/>
          <p:nvPr/>
        </p:nvSpPr>
        <p:spPr>
          <a:xfrm>
            <a:off x="231007" y="3891463"/>
            <a:ext cx="3407400" cy="7164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Emotionally challenging work supporting students suffering from trauma and poverty</a:t>
            </a:r>
            <a:endParaRPr sz="1400" b="0" i="0" u="none" strike="noStrike" cap="none">
              <a:solidFill>
                <a:srgbClr val="000000"/>
              </a:solidFill>
              <a:latin typeface="Arial"/>
              <a:ea typeface="Arial"/>
              <a:cs typeface="Arial"/>
              <a:sym typeface="Arial"/>
            </a:endParaRPr>
          </a:p>
        </p:txBody>
      </p:sp>
      <p:sp>
        <p:nvSpPr>
          <p:cNvPr id="644" name="Google Shape;644;p91"/>
          <p:cNvSpPr/>
          <p:nvPr/>
        </p:nvSpPr>
        <p:spPr>
          <a:xfrm>
            <a:off x="231007" y="5404251"/>
            <a:ext cx="3407400" cy="6708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School Culture: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Emotional stress caused by student misbehavior challenges</a:t>
            </a:r>
            <a:endParaRPr sz="1400" b="0" i="0" u="none" strike="noStrike" cap="none">
              <a:solidFill>
                <a:srgbClr val="000000"/>
              </a:solidFill>
              <a:latin typeface="Arial"/>
              <a:ea typeface="Arial"/>
              <a:cs typeface="Arial"/>
              <a:sym typeface="Arial"/>
            </a:endParaRPr>
          </a:p>
        </p:txBody>
      </p:sp>
      <p:sp>
        <p:nvSpPr>
          <p:cNvPr id="645" name="Google Shape;645;p91"/>
          <p:cNvSpPr/>
          <p:nvPr/>
        </p:nvSpPr>
        <p:spPr>
          <a:xfrm>
            <a:off x="231007" y="2470618"/>
            <a:ext cx="3407400" cy="6288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Communications</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stronger communication systems to ensure teachers are informed</a:t>
            </a:r>
            <a:endParaRPr sz="1400" b="0" i="0" u="none" strike="noStrike" cap="none">
              <a:solidFill>
                <a:srgbClr val="000000"/>
              </a:solidFill>
              <a:latin typeface="Arial"/>
              <a:ea typeface="Arial"/>
              <a:cs typeface="Arial"/>
              <a:sym typeface="Arial"/>
            </a:endParaRPr>
          </a:p>
        </p:txBody>
      </p:sp>
      <p:sp>
        <p:nvSpPr>
          <p:cNvPr id="646" name="Google Shape;646;p91"/>
          <p:cNvSpPr/>
          <p:nvPr/>
        </p:nvSpPr>
        <p:spPr>
          <a:xfrm>
            <a:off x="4225491" y="1811156"/>
            <a:ext cx="2290800" cy="511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Improve teacher retention</a:t>
            </a:r>
            <a:endParaRPr sz="1200" b="0" i="0" u="none" strike="noStrike" cap="none">
              <a:solidFill>
                <a:srgbClr val="000000"/>
              </a:solidFill>
              <a:latin typeface="Arial"/>
              <a:ea typeface="Arial"/>
              <a:cs typeface="Arial"/>
              <a:sym typeface="Arial"/>
            </a:endParaRPr>
          </a:p>
        </p:txBody>
      </p:sp>
      <p:sp>
        <p:nvSpPr>
          <p:cNvPr id="647" name="Google Shape;647;p91"/>
          <p:cNvSpPr/>
          <p:nvPr/>
        </p:nvSpPr>
        <p:spPr>
          <a:xfrm>
            <a:off x="4225490" y="2485736"/>
            <a:ext cx="2290800" cy="35895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Improve the quality and clarity of communications by streamlining structures.</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Using committees, data, and staff meetings, build team trust and morale.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Align resources and incentives so staff are adequately supported.</a:t>
            </a:r>
            <a:endParaRPr sz="1400" b="0" i="0" u="none" strike="noStrike" cap="none">
              <a:solidFill>
                <a:schemeClr val="dk1"/>
              </a:solidFill>
              <a:latin typeface="Arial"/>
              <a:ea typeface="Arial"/>
              <a:cs typeface="Arial"/>
              <a:sym typeface="Arial"/>
            </a:endParaRPr>
          </a:p>
        </p:txBody>
      </p:sp>
      <p:sp>
        <p:nvSpPr>
          <p:cNvPr id="648" name="Google Shape;648;p91"/>
          <p:cNvSpPr txBox="1"/>
          <p:nvPr/>
        </p:nvSpPr>
        <p:spPr>
          <a:xfrm>
            <a:off x="4153300" y="1204760"/>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2400" b="1" i="0" u="none" strike="noStrike" cap="none">
              <a:solidFill>
                <a:srgbClr val="000000"/>
              </a:solidFill>
              <a:latin typeface="Arial"/>
              <a:ea typeface="Arial"/>
              <a:cs typeface="Arial"/>
              <a:sym typeface="Arial"/>
            </a:endParaRPr>
          </a:p>
        </p:txBody>
      </p:sp>
      <p:sp>
        <p:nvSpPr>
          <p:cNvPr id="649" name="Google Shape;649;p91"/>
          <p:cNvSpPr/>
          <p:nvPr/>
        </p:nvSpPr>
        <p:spPr>
          <a:xfrm>
            <a:off x="6695574" y="2753945"/>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91"/>
          <p:cNvSpPr txBox="1"/>
          <p:nvPr/>
        </p:nvSpPr>
        <p:spPr>
          <a:xfrm>
            <a:off x="7103450" y="1946250"/>
            <a:ext cx="1966800" cy="461700"/>
          </a:xfrm>
          <a:prstGeom prst="rect">
            <a:avLst/>
          </a:prstGeom>
          <a:noFill/>
          <a:ln>
            <a:noFill/>
          </a:ln>
        </p:spPr>
        <p:txBody>
          <a:bodyPr spcFirstLastPara="1" wrap="square" lIns="91425" tIns="45700" rIns="91425" bIns="45700" anchor="t" anchorCtr="0">
            <a:noAutofit/>
          </a:bodyPr>
          <a:lstStyle/>
          <a:p>
            <a:pPr algn="ctr">
              <a:buSzPts val="2400"/>
            </a:pPr>
            <a:r>
              <a:rPr lang="en-US" sz="2400" b="1"/>
              <a:t>Goal</a:t>
            </a:r>
            <a:endParaRPr sz="2400" b="1" i="0" u="none" strike="noStrike" cap="none">
              <a:solidFill>
                <a:srgbClr val="000000"/>
              </a:solidFill>
              <a:latin typeface="Arial"/>
              <a:ea typeface="Arial"/>
              <a:cs typeface="Arial"/>
              <a:sym typeface="Arial"/>
            </a:endParaRPr>
          </a:p>
        </p:txBody>
      </p:sp>
      <p:sp>
        <p:nvSpPr>
          <p:cNvPr id="651" name="Google Shape;651;p91"/>
          <p:cNvSpPr/>
          <p:nvPr/>
        </p:nvSpPr>
        <p:spPr>
          <a:xfrm>
            <a:off x="7370550" y="2549849"/>
            <a:ext cx="1299300" cy="2724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rPr>
              <a:t>80</a:t>
            </a:r>
            <a:r>
              <a:rPr lang="en-US" sz="3600" b="1" i="0" u="none" strike="noStrike" cap="none">
                <a:solidFill>
                  <a:schemeClr val="dk1"/>
                </a:solidFill>
                <a:latin typeface="Arial"/>
                <a:ea typeface="Arial"/>
                <a:cs typeface="Arial"/>
                <a:sym typeface="Arial"/>
              </a:rPr>
              <a:t>%</a:t>
            </a:r>
            <a:endParaRPr sz="3600" b="1" i="0" u="none" strike="noStrike" cap="none">
              <a:solidFill>
                <a:schemeClr val="dk1"/>
              </a:solidFill>
              <a:latin typeface="Arial"/>
              <a:ea typeface="Arial"/>
              <a:cs typeface="Arial"/>
              <a:sym typeface="Arial"/>
            </a:endParaRPr>
          </a:p>
          <a:p>
            <a:pPr algn="ctr">
              <a:buSzPts val="1400"/>
            </a:pPr>
            <a:r>
              <a:rPr lang="en-US" sz="1400" b="1" i="0" u="none" strike="noStrike" cap="none">
                <a:solidFill>
                  <a:schemeClr val="dk1"/>
                </a:solidFill>
                <a:latin typeface="Arial"/>
                <a:ea typeface="Arial"/>
                <a:cs typeface="Arial"/>
                <a:sym typeface="Arial"/>
              </a:rPr>
              <a:t>Percentage of teachers* we’ll retain from 20-21</a:t>
            </a:r>
            <a:r>
              <a:rPr lang="en-US" b="1">
                <a:solidFill>
                  <a:schemeClr val="dk1"/>
                </a:solidFill>
              </a:rPr>
              <a:t> to 21 - 22</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400" b="0" i="1" u="none" strike="noStrike" cap="none">
                <a:solidFill>
                  <a:schemeClr val="dk1"/>
                </a:solidFill>
                <a:latin typeface="Arial"/>
                <a:ea typeface="Arial"/>
                <a:cs typeface="Arial"/>
                <a:sym typeface="Arial"/>
              </a:rPr>
              <a:t>*rated proficient or distinguished on the PBTE</a:t>
            </a:r>
            <a:endParaRPr sz="1400" b="1" i="0" u="none" strike="noStrike" cap="none">
              <a:solidFill>
                <a:schemeClr val="dk1"/>
              </a:solidFill>
              <a:latin typeface="Arial"/>
              <a:ea typeface="Arial"/>
              <a:cs typeface="Arial"/>
              <a:sym typeface="Arial"/>
            </a:endParaRPr>
          </a:p>
        </p:txBody>
      </p:sp>
      <p:sp>
        <p:nvSpPr>
          <p:cNvPr id="652" name="Google Shape;652;p91"/>
          <p:cNvSpPr/>
          <p:nvPr/>
        </p:nvSpPr>
        <p:spPr>
          <a:xfrm>
            <a:off x="231007" y="4670661"/>
            <a:ext cx="3407400" cy="6708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Data and Assessment:</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chemeClr val="dk1"/>
                </a:solidFill>
                <a:latin typeface="Arial"/>
                <a:ea typeface="Arial"/>
                <a:cs typeface="Arial"/>
                <a:sym typeface="Arial"/>
              </a:rPr>
              <a:t>Need for a means of assessing the health of the team’s culture to course correct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9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659" name="Google Shape;659;p9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Finally, we’ve performed this same analysis for student attendance</a:t>
            </a:r>
            <a:endParaRPr>
              <a:solidFill>
                <a:srgbClr val="000000"/>
              </a:solidFill>
            </a:endParaRPr>
          </a:p>
        </p:txBody>
      </p:sp>
      <p:sp>
        <p:nvSpPr>
          <p:cNvPr id="660" name="Google Shape;660;p92"/>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661" name="Google Shape;661;p92"/>
          <p:cNvSpPr txBox="1"/>
          <p:nvPr/>
        </p:nvSpPr>
        <p:spPr>
          <a:xfrm>
            <a:off x="693019" y="1204760"/>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Root Causes</a:t>
            </a:r>
            <a:endParaRPr sz="2400" b="1" i="0" u="none" strike="noStrike" cap="none">
              <a:solidFill>
                <a:srgbClr val="000000"/>
              </a:solidFill>
              <a:latin typeface="Arial"/>
              <a:ea typeface="Arial"/>
              <a:cs typeface="Arial"/>
              <a:sym typeface="Arial"/>
            </a:endParaRPr>
          </a:p>
        </p:txBody>
      </p:sp>
      <p:sp>
        <p:nvSpPr>
          <p:cNvPr id="662" name="Google Shape;662;p92"/>
          <p:cNvSpPr/>
          <p:nvPr/>
        </p:nvSpPr>
        <p:spPr>
          <a:xfrm>
            <a:off x="3797166" y="2753945"/>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3" name="Google Shape;663;p92"/>
          <p:cNvSpPr/>
          <p:nvPr/>
        </p:nvSpPr>
        <p:spPr>
          <a:xfrm>
            <a:off x="231000" y="1811149"/>
            <a:ext cx="3407400" cy="7164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Student Factors</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a:solidFill>
                  <a:schemeClr val="dk1"/>
                </a:solidFill>
              </a:rPr>
              <a:t>Disconnect with staff</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Lack of feeling successful academically</a:t>
            </a:r>
            <a:endParaRPr sz="1200">
              <a:solidFill>
                <a:schemeClr val="dk1"/>
              </a:solidFill>
            </a:endParaRPr>
          </a:p>
        </p:txBody>
      </p:sp>
      <p:sp>
        <p:nvSpPr>
          <p:cNvPr id="664" name="Google Shape;664;p92"/>
          <p:cNvSpPr/>
          <p:nvPr/>
        </p:nvSpPr>
        <p:spPr>
          <a:xfrm>
            <a:off x="231000" y="4083699"/>
            <a:ext cx="3407400" cy="14583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Home Factors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a:solidFill>
                  <a:schemeClr val="dk1"/>
                </a:solidFill>
              </a:rPr>
              <a:t>Basic needs not met (e.g., hunger, dirty clothing, bathing)</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Homelessness or insecure housing</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Lack of routine</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Emotional stress, trauma, abuse</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Students’ responsibilities beyond school</a:t>
            </a:r>
            <a:endParaRPr sz="1200">
              <a:solidFill>
                <a:schemeClr val="dk1"/>
              </a:solidFill>
            </a:endParaRPr>
          </a:p>
        </p:txBody>
      </p:sp>
      <p:sp>
        <p:nvSpPr>
          <p:cNvPr id="665" name="Google Shape;665;p92"/>
          <p:cNvSpPr/>
          <p:nvPr/>
        </p:nvSpPr>
        <p:spPr>
          <a:xfrm>
            <a:off x="231000" y="2669774"/>
            <a:ext cx="3407400" cy="1271700"/>
          </a:xfrm>
          <a:prstGeom prst="rect">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School Factors</a:t>
            </a:r>
            <a:endParaRPr sz="1400" b="1"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a:solidFill>
                  <a:schemeClr val="dk1"/>
                </a:solidFill>
              </a:rPr>
              <a:t>Lack of deep relationships between staff and students’ families</a:t>
            </a:r>
            <a:endParaRPr sz="1200">
              <a:solidFill>
                <a:schemeClr val="dk1"/>
              </a:solidFill>
            </a:endParaRPr>
          </a:p>
          <a:p>
            <a:pPr marL="171450" marR="0" lvl="0" indent="-171450" algn="l" rtl="0">
              <a:lnSpc>
                <a:spcPct val="100000"/>
              </a:lnSpc>
              <a:spcBef>
                <a:spcPts val="0"/>
              </a:spcBef>
              <a:spcAft>
                <a:spcPts val="0"/>
              </a:spcAft>
              <a:buClr>
                <a:schemeClr val="dk1"/>
              </a:buClr>
              <a:buSzPts val="1200"/>
              <a:buChar char="•"/>
            </a:pPr>
            <a:r>
              <a:rPr lang="en-US" sz="1200">
                <a:solidFill>
                  <a:schemeClr val="dk1"/>
                </a:solidFill>
              </a:rPr>
              <a:t>Lack of engagement in lessons</a:t>
            </a:r>
            <a:endParaRPr sz="1200">
              <a:solidFill>
                <a:schemeClr val="dk1"/>
              </a:solidFill>
            </a:endParaRPr>
          </a:p>
          <a:p>
            <a:pPr marL="171450" marR="0" lvl="0" indent="-171450" algn="l" rtl="0">
              <a:lnSpc>
                <a:spcPct val="100000"/>
              </a:lnSpc>
              <a:spcBef>
                <a:spcPts val="0"/>
              </a:spcBef>
              <a:spcAft>
                <a:spcPts val="0"/>
              </a:spcAft>
              <a:buClr>
                <a:srgbClr val="000000"/>
              </a:buClr>
              <a:buSzPts val="1200"/>
              <a:buFont typeface="Arial"/>
              <a:buChar char="•"/>
            </a:pPr>
            <a:r>
              <a:rPr lang="en-US" sz="1200">
                <a:solidFill>
                  <a:schemeClr val="dk1"/>
                </a:solidFill>
              </a:rPr>
              <a:t>Need for more regularly recognizing/ celebrating students</a:t>
            </a:r>
            <a:endParaRPr sz="1400" b="0" i="0" u="none" strike="noStrike" cap="none">
              <a:solidFill>
                <a:srgbClr val="000000"/>
              </a:solidFill>
              <a:latin typeface="Arial"/>
              <a:ea typeface="Arial"/>
              <a:cs typeface="Arial"/>
              <a:sym typeface="Arial"/>
            </a:endParaRPr>
          </a:p>
        </p:txBody>
      </p:sp>
      <p:sp>
        <p:nvSpPr>
          <p:cNvPr id="666" name="Google Shape;666;p92"/>
          <p:cNvSpPr/>
          <p:nvPr/>
        </p:nvSpPr>
        <p:spPr>
          <a:xfrm>
            <a:off x="4225491" y="1811156"/>
            <a:ext cx="2290800" cy="511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Improve </a:t>
            </a:r>
            <a:r>
              <a:rPr lang="en-US" sz="1600" b="1"/>
              <a:t>school culture</a:t>
            </a:r>
            <a:endParaRPr sz="1200" b="0" i="0" u="none" strike="noStrike" cap="none">
              <a:solidFill>
                <a:srgbClr val="000000"/>
              </a:solidFill>
              <a:latin typeface="Arial"/>
              <a:ea typeface="Arial"/>
              <a:cs typeface="Arial"/>
              <a:sym typeface="Arial"/>
            </a:endParaRPr>
          </a:p>
        </p:txBody>
      </p:sp>
      <p:sp>
        <p:nvSpPr>
          <p:cNvPr id="667" name="Google Shape;667;p92"/>
          <p:cNvSpPr/>
          <p:nvPr/>
        </p:nvSpPr>
        <p:spPr>
          <a:xfrm>
            <a:off x="4225500" y="2485725"/>
            <a:ext cx="2290800" cy="19569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400"/>
              <a:buAutoNum type="arabicPeriod"/>
            </a:pPr>
            <a:r>
              <a:rPr lang="en-US">
                <a:solidFill>
                  <a:schemeClr val="dk1"/>
                </a:solidFill>
              </a:rPr>
              <a:t>Improve student attendance</a:t>
            </a:r>
            <a:endParaRPr>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342900" marR="0" lvl="0" indent="-342900" algn="l" rtl="0">
              <a:lnSpc>
                <a:spcPct val="100000"/>
              </a:lnSpc>
              <a:spcBef>
                <a:spcPts val="0"/>
              </a:spcBef>
              <a:spcAft>
                <a:spcPts val="0"/>
              </a:spcAft>
              <a:buClr>
                <a:schemeClr val="dk1"/>
              </a:buClr>
              <a:buSzPts val="1400"/>
              <a:buAutoNum type="arabicPeriod"/>
            </a:pPr>
            <a:r>
              <a:rPr lang="en-US">
                <a:solidFill>
                  <a:schemeClr val="dk1"/>
                </a:solidFill>
              </a:rPr>
              <a:t>Strengthen family engagement</a:t>
            </a:r>
            <a:endParaRPr>
              <a:solidFill>
                <a:schemeClr val="dk1"/>
              </a:solidFill>
            </a:endParaRPr>
          </a:p>
        </p:txBody>
      </p:sp>
      <p:sp>
        <p:nvSpPr>
          <p:cNvPr id="668" name="Google Shape;668;p92"/>
          <p:cNvSpPr txBox="1"/>
          <p:nvPr/>
        </p:nvSpPr>
        <p:spPr>
          <a:xfrm>
            <a:off x="4153300" y="1204760"/>
            <a:ext cx="2435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Priorities</a:t>
            </a:r>
            <a:endParaRPr sz="2400" b="1" i="0" u="none" strike="noStrike" cap="none">
              <a:solidFill>
                <a:srgbClr val="000000"/>
              </a:solidFill>
              <a:latin typeface="Arial"/>
              <a:ea typeface="Arial"/>
              <a:cs typeface="Arial"/>
              <a:sym typeface="Arial"/>
            </a:endParaRPr>
          </a:p>
        </p:txBody>
      </p:sp>
      <p:sp>
        <p:nvSpPr>
          <p:cNvPr id="669" name="Google Shape;669;p92"/>
          <p:cNvSpPr/>
          <p:nvPr/>
        </p:nvSpPr>
        <p:spPr>
          <a:xfrm>
            <a:off x="6695574" y="2753945"/>
            <a:ext cx="269400" cy="1752900"/>
          </a:xfrm>
          <a:prstGeom prst="rightArrow">
            <a:avLst>
              <a:gd name="adj1" fmla="val 50000"/>
              <a:gd name="adj2" fmla="val 50000"/>
            </a:avLst>
          </a:prstGeom>
          <a:solidFill>
            <a:srgbClr val="FFC82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0" name="Google Shape;670;p92"/>
          <p:cNvSpPr txBox="1"/>
          <p:nvPr/>
        </p:nvSpPr>
        <p:spPr>
          <a:xfrm>
            <a:off x="7103450" y="2047375"/>
            <a:ext cx="1966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t>Goal</a:t>
            </a:r>
            <a:endParaRPr sz="2400" b="1" i="0" u="none" strike="noStrike" cap="none">
              <a:solidFill>
                <a:srgbClr val="000000"/>
              </a:solidFill>
              <a:latin typeface="Arial"/>
              <a:ea typeface="Arial"/>
              <a:cs typeface="Arial"/>
              <a:sym typeface="Arial"/>
            </a:endParaRPr>
          </a:p>
        </p:txBody>
      </p:sp>
      <p:sp>
        <p:nvSpPr>
          <p:cNvPr id="671" name="Google Shape;671;p92"/>
          <p:cNvSpPr/>
          <p:nvPr/>
        </p:nvSpPr>
        <p:spPr>
          <a:xfrm>
            <a:off x="7370550" y="2650975"/>
            <a:ext cx="1299300" cy="1956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rPr>
              <a:t>80</a:t>
            </a:r>
            <a:r>
              <a:rPr lang="en-US" sz="3600" b="1" i="0" u="none" strike="noStrike" cap="none">
                <a:solidFill>
                  <a:schemeClr val="dk1"/>
                </a:solidFill>
                <a:latin typeface="Arial"/>
                <a:ea typeface="Arial"/>
                <a:cs typeface="Arial"/>
                <a:sym typeface="Arial"/>
              </a:rPr>
              <a:t>%</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b="1">
                <a:solidFill>
                  <a:schemeClr val="dk1"/>
                </a:solidFill>
              </a:rPr>
              <a:t>Attendance Rate (90-90)</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i="1">
                <a:solidFill>
                  <a:schemeClr val="dk1"/>
                </a:solidFill>
              </a:rPr>
              <a:t>*An increase of 9% from current state</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pic>
        <p:nvPicPr>
          <p:cNvPr id="677" name="Google Shape;677;p93"/>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678" name="Google Shape;678;p93"/>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679" name="Google Shape;679;p9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As a result, we have highlighted the following </a:t>
            </a:r>
            <a:r>
              <a:rPr lang="en-US" b="1" u="sng">
                <a:solidFill>
                  <a:schemeClr val="dk1"/>
                </a:solidFill>
              </a:rPr>
              <a:t>priorities</a:t>
            </a:r>
            <a:r>
              <a:rPr lang="en-US" b="1">
                <a:solidFill>
                  <a:schemeClr val="dk1"/>
                </a:solidFill>
              </a:rPr>
              <a:t> </a:t>
            </a:r>
            <a:r>
              <a:rPr lang="en-US">
                <a:solidFill>
                  <a:schemeClr val="dk1"/>
                </a:solidFill>
              </a:rPr>
              <a:t>to focus on for next year</a:t>
            </a:r>
            <a:endParaRPr>
              <a:solidFill>
                <a:srgbClr val="000000"/>
              </a:solidFill>
            </a:endParaRPr>
          </a:p>
        </p:txBody>
      </p:sp>
      <p:sp>
        <p:nvSpPr>
          <p:cNvPr id="680" name="Google Shape;680;p93"/>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681" name="Google Shape;681;p93"/>
          <p:cNvSpPr/>
          <p:nvPr/>
        </p:nvSpPr>
        <p:spPr>
          <a:xfrm>
            <a:off x="4910038" y="2492950"/>
            <a:ext cx="2076000" cy="5391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Improve teacher retention</a:t>
            </a:r>
            <a:endParaRPr sz="1200" b="0" i="0" u="none" strike="noStrike" cap="none">
              <a:solidFill>
                <a:srgbClr val="000000"/>
              </a:solidFill>
              <a:latin typeface="Arial"/>
              <a:ea typeface="Arial"/>
              <a:cs typeface="Arial"/>
              <a:sym typeface="Arial"/>
            </a:endParaRPr>
          </a:p>
        </p:txBody>
      </p:sp>
      <p:sp>
        <p:nvSpPr>
          <p:cNvPr id="682" name="Google Shape;682;p93"/>
          <p:cNvSpPr/>
          <p:nvPr/>
        </p:nvSpPr>
        <p:spPr>
          <a:xfrm>
            <a:off x="341478" y="1157238"/>
            <a:ext cx="8345400" cy="508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C820"/>
                </a:solidFill>
                <a:latin typeface="Arial"/>
                <a:ea typeface="Arial"/>
                <a:cs typeface="Arial"/>
                <a:sym typeface="Arial"/>
              </a:rPr>
              <a:t>Meramec graduates who solve complex problems, tackle rigorous content, and lead our community</a:t>
            </a:r>
            <a:endParaRPr sz="1600" b="0" i="1" u="none" strike="noStrike" cap="none">
              <a:solidFill>
                <a:srgbClr val="FFC820"/>
              </a:solidFill>
              <a:latin typeface="Arial"/>
              <a:ea typeface="Arial"/>
              <a:cs typeface="Arial"/>
              <a:sym typeface="Arial"/>
            </a:endParaRPr>
          </a:p>
        </p:txBody>
      </p:sp>
      <p:sp>
        <p:nvSpPr>
          <p:cNvPr id="683" name="Google Shape;683;p93"/>
          <p:cNvSpPr/>
          <p:nvPr/>
        </p:nvSpPr>
        <p:spPr>
          <a:xfrm>
            <a:off x="128175" y="2492950"/>
            <a:ext cx="2325300" cy="539100"/>
          </a:xfrm>
          <a:prstGeom prst="rect">
            <a:avLst/>
          </a:prstGeom>
          <a:solidFill>
            <a:srgbClr val="FFC000"/>
          </a:solidFill>
          <a:ln w="190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Increase ELA Proficiency</a:t>
            </a:r>
            <a:endParaRPr sz="1200" b="0" i="0" u="none" strike="noStrike" cap="none">
              <a:solidFill>
                <a:srgbClr val="000000"/>
              </a:solidFill>
              <a:latin typeface="Arial"/>
              <a:ea typeface="Arial"/>
              <a:cs typeface="Arial"/>
              <a:sym typeface="Arial"/>
            </a:endParaRPr>
          </a:p>
        </p:txBody>
      </p:sp>
      <p:sp>
        <p:nvSpPr>
          <p:cNvPr id="684" name="Google Shape;684;p93"/>
          <p:cNvSpPr/>
          <p:nvPr/>
        </p:nvSpPr>
        <p:spPr>
          <a:xfrm>
            <a:off x="2626529" y="2492950"/>
            <a:ext cx="2110500" cy="539100"/>
          </a:xfrm>
          <a:prstGeom prst="rect">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Increase Math Proficiency</a:t>
            </a:r>
            <a:endParaRPr sz="1200" b="0" i="0" u="none" strike="noStrike" cap="none">
              <a:solidFill>
                <a:srgbClr val="FFFFFF"/>
              </a:solidFill>
              <a:latin typeface="Arial"/>
              <a:ea typeface="Arial"/>
              <a:cs typeface="Arial"/>
              <a:sym typeface="Arial"/>
            </a:endParaRPr>
          </a:p>
        </p:txBody>
      </p:sp>
      <p:sp>
        <p:nvSpPr>
          <p:cNvPr id="685" name="Google Shape;685;p93"/>
          <p:cNvSpPr/>
          <p:nvPr/>
        </p:nvSpPr>
        <p:spPr>
          <a:xfrm>
            <a:off x="4910050" y="3137849"/>
            <a:ext cx="2076000" cy="3082842"/>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Improve the quality and clarity of communications by streamlining structures.</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Arial"/>
                <a:ea typeface="Arial"/>
                <a:cs typeface="Arial"/>
                <a:sym typeface="Arial"/>
              </a:rPr>
              <a:t>Using committees, data, and staff meetings, build team trust and morale.</a:t>
            </a:r>
          </a:p>
          <a:p>
            <a:pPr marL="342900" marR="0" lvl="0" indent="-342900" algn="l" rtl="0">
              <a:lnSpc>
                <a:spcPct val="100000"/>
              </a:lnSpc>
              <a:spcBef>
                <a:spcPts val="0"/>
              </a:spcBef>
              <a:spcAft>
                <a:spcPts val="0"/>
              </a:spcAft>
              <a:buClr>
                <a:srgbClr val="000000"/>
              </a:buClr>
              <a:buSzPts val="1400"/>
              <a:buFont typeface="Arial"/>
              <a:buAutoNum type="arabicPeriod"/>
            </a:pPr>
            <a:r>
              <a:rPr lang="en-US">
                <a:solidFill>
                  <a:schemeClr val="dk1"/>
                </a:solidFill>
              </a:rPr>
              <a:t>Provide more building leadership opportunities for staff</a:t>
            </a:r>
            <a:endParaRPr sz="1400" b="0" i="0" u="none" strike="noStrike" cap="none">
              <a:solidFill>
                <a:schemeClr val="dk1"/>
              </a:solidFill>
              <a:latin typeface="Arial"/>
              <a:ea typeface="Arial"/>
              <a:cs typeface="Arial"/>
              <a:sym typeface="Arial"/>
            </a:endParaRPr>
          </a:p>
        </p:txBody>
      </p:sp>
      <p:sp>
        <p:nvSpPr>
          <p:cNvPr id="686" name="Google Shape;686;p93"/>
          <p:cNvSpPr/>
          <p:nvPr/>
        </p:nvSpPr>
        <p:spPr>
          <a:xfrm>
            <a:off x="247593" y="5354401"/>
            <a:ext cx="3169755" cy="1276520"/>
          </a:xfrm>
          <a:prstGeom prst="rect">
            <a:avLst/>
          </a:prstGeom>
          <a:solidFill>
            <a:schemeClr val="lt1"/>
          </a:solidFill>
          <a:ln w="190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342900" indent="-336550">
              <a:buSzPts val="1400"/>
              <a:buFont typeface="Arial"/>
              <a:buAutoNum type="arabicPeriod"/>
            </a:pPr>
            <a:r>
              <a:rPr lang="en-US" sz="1400" b="0" i="0" u="none" strike="noStrike" cap="none">
                <a:solidFill>
                  <a:schemeClr val="dk1"/>
                </a:solidFill>
                <a:latin typeface="Arial"/>
                <a:ea typeface="Arial"/>
                <a:cs typeface="Arial"/>
                <a:sym typeface="Arial"/>
              </a:rPr>
              <a:t>Implement </a:t>
            </a:r>
            <a:r>
              <a:rPr lang="en-US">
                <a:solidFill>
                  <a:schemeClr val="dk1"/>
                </a:solidFill>
              </a:rPr>
              <a:t>revised implementation of comprehensive PK-5 ELA curriculum to reflect place-based learning. .</a:t>
            </a:r>
            <a:endParaRPr lang="en-US" sz="1400" b="0" i="0" u="none" strike="noStrike" cap="none">
              <a:solidFill>
                <a:schemeClr val="dk1"/>
              </a:solidFill>
              <a:latin typeface="Arial"/>
              <a:ea typeface="Arial"/>
              <a:cs typeface="Arial"/>
            </a:endParaRPr>
          </a:p>
        </p:txBody>
      </p:sp>
      <p:sp>
        <p:nvSpPr>
          <p:cNvPr id="687" name="Google Shape;687;p93"/>
          <p:cNvSpPr/>
          <p:nvPr/>
        </p:nvSpPr>
        <p:spPr>
          <a:xfrm>
            <a:off x="341478" y="1884403"/>
            <a:ext cx="8345400" cy="294300"/>
          </a:xfrm>
          <a:prstGeom prst="rect">
            <a:avLst/>
          </a:prstGeom>
          <a:solidFill>
            <a:srgbClr val="FFC82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a:solidFill>
                  <a:schemeClr val="dk1"/>
                </a:solidFill>
              </a:rPr>
              <a:t>G</a:t>
            </a:r>
            <a:r>
              <a:rPr lang="en-US" sz="1600" b="1" i="0" u="none" strike="noStrike" cap="none">
                <a:solidFill>
                  <a:schemeClr val="dk1"/>
                </a:solidFill>
                <a:latin typeface="Arial"/>
                <a:ea typeface="Arial"/>
                <a:cs typeface="Arial"/>
                <a:sym typeface="Arial"/>
              </a:rPr>
              <a:t>oals in ELA, Math, and Leadership Development</a:t>
            </a:r>
            <a:endParaRPr sz="1600" b="0" i="1" u="none" strike="noStrike" cap="none">
              <a:solidFill>
                <a:schemeClr val="dk1"/>
              </a:solidFill>
              <a:latin typeface="Arial"/>
              <a:ea typeface="Arial"/>
              <a:cs typeface="Arial"/>
              <a:sym typeface="Arial"/>
            </a:endParaRPr>
          </a:p>
        </p:txBody>
      </p:sp>
      <p:sp>
        <p:nvSpPr>
          <p:cNvPr id="688" name="Google Shape;688;p93"/>
          <p:cNvSpPr/>
          <p:nvPr/>
        </p:nvSpPr>
        <p:spPr>
          <a:xfrm rot="10800000">
            <a:off x="3581397" y="2284670"/>
            <a:ext cx="1981200" cy="96300"/>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9" name="Google Shape;689;p93"/>
          <p:cNvSpPr/>
          <p:nvPr/>
        </p:nvSpPr>
        <p:spPr>
          <a:xfrm rot="10800000">
            <a:off x="3581397" y="1736295"/>
            <a:ext cx="1981200" cy="96300"/>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1" name="Google Shape;691;p93"/>
          <p:cNvSpPr/>
          <p:nvPr/>
        </p:nvSpPr>
        <p:spPr>
          <a:xfrm>
            <a:off x="128175" y="3150420"/>
            <a:ext cx="4608900" cy="1942882"/>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indent="-336550">
              <a:buSzPts val="1400"/>
              <a:buFont typeface="Arial"/>
              <a:buAutoNum type="arabicPeriod"/>
            </a:pPr>
            <a:r>
              <a:rPr lang="en-US" sz="1400" b="0" i="0" u="none" strike="noStrike" cap="none">
                <a:solidFill>
                  <a:schemeClr val="dk1"/>
                </a:solidFill>
                <a:latin typeface="Arial"/>
                <a:ea typeface="Arial"/>
                <a:cs typeface="Arial"/>
                <a:sym typeface="Arial"/>
              </a:rPr>
              <a:t>Improve currant</a:t>
            </a:r>
            <a:r>
              <a:rPr lang="en-US">
                <a:solidFill>
                  <a:schemeClr val="dk1"/>
                </a:solidFill>
              </a:rPr>
              <a:t> </a:t>
            </a:r>
            <a:r>
              <a:rPr lang="en-US" sz="1400" b="0" i="0" u="none" strike="noStrike" cap="none">
                <a:solidFill>
                  <a:schemeClr val="dk1"/>
                </a:solidFill>
                <a:latin typeface="Arial"/>
                <a:ea typeface="Arial"/>
                <a:cs typeface="Arial"/>
                <a:sym typeface="Arial"/>
              </a:rPr>
              <a:t> RTI system in ELA &amp; Math that progress monitors student growth and provides students with tailored supports.</a:t>
            </a:r>
            <a:endParaRPr lang="en-US" sz="1400" b="0" i="0" u="none" strike="noStrike" cap="none">
              <a:solidFill>
                <a:schemeClr val="dk1"/>
              </a:solidFill>
              <a:latin typeface="Arial"/>
              <a:ea typeface="Arial"/>
              <a:cs typeface="Arial"/>
            </a:endParaRPr>
          </a:p>
          <a:p>
            <a:pPr marL="342900" indent="-336550">
              <a:buSzPts val="1400"/>
              <a:buFont typeface="Arial"/>
              <a:buAutoNum type="arabicPeriod"/>
            </a:pPr>
            <a:r>
              <a:rPr lang="en-US" sz="1400" b="0" i="0" u="none" strike="noStrike" cap="none">
                <a:solidFill>
                  <a:schemeClr val="dk1"/>
                </a:solidFill>
                <a:latin typeface="Arial"/>
                <a:ea typeface="Arial"/>
                <a:cs typeface="Arial"/>
                <a:sym typeface="Arial"/>
              </a:rPr>
              <a:t>Implement high-quality professional development for teachers in E LA &amp; Math</a:t>
            </a:r>
            <a:r>
              <a:rPr lang="en-US">
                <a:solidFill>
                  <a:schemeClr val="dk1"/>
                </a:solidFill>
              </a:rPr>
              <a:t>  (the Science of Learning and Writing across all context)</a:t>
            </a:r>
          </a:p>
          <a:p>
            <a:pPr marL="342900" indent="-336550">
              <a:buSzPts val="1400"/>
              <a:buAutoNum type="arabicPeriod"/>
            </a:pPr>
            <a:r>
              <a:rPr lang="en-US">
                <a:solidFill>
                  <a:schemeClr val="dk1"/>
                </a:solidFill>
              </a:rPr>
              <a:t>Implement high-quality professional development for support staff.</a:t>
            </a:r>
            <a:endParaRPr lang="en-US" sz="1400" b="0" i="0" u="none" strike="noStrike" cap="none">
              <a:solidFill>
                <a:schemeClr val="dk1"/>
              </a:solidFill>
              <a:latin typeface="Arial"/>
              <a:ea typeface="Arial"/>
              <a:cs typeface="Arial"/>
            </a:endParaRPr>
          </a:p>
          <a:p>
            <a:pPr marL="342900" marR="0" lvl="0" indent="-336550" algn="l" rtl="0">
              <a:lnSpc>
                <a:spcPct val="100000"/>
              </a:lnSpc>
              <a:spcBef>
                <a:spcPts val="0"/>
              </a:spcBef>
              <a:spcAft>
                <a:spcPts val="0"/>
              </a:spcAft>
              <a:buClr>
                <a:srgbClr val="000000"/>
              </a:buClr>
              <a:buSzPts val="1400"/>
              <a:buAutoNum type="arabicPeriod"/>
            </a:pPr>
            <a:endParaRPr lang="en-US" sz="1400" b="0" i="0" u="none" strike="noStrike" cap="none">
              <a:solidFill>
                <a:schemeClr val="dk1"/>
              </a:solidFill>
              <a:latin typeface="Arial"/>
              <a:ea typeface="Arial"/>
              <a:cs typeface="Arial"/>
            </a:endParaRPr>
          </a:p>
          <a:p>
            <a:pPr marL="6350" marR="0" lvl="0" algn="l" rtl="0">
              <a:lnSpc>
                <a:spcPct val="100000"/>
              </a:lnSpc>
              <a:spcBef>
                <a:spcPts val="0"/>
              </a:spcBef>
              <a:spcAft>
                <a:spcPts val="0"/>
              </a:spcAft>
              <a:buClr>
                <a:srgbClr val="000000"/>
              </a:buClr>
              <a:buSzPts val="1400"/>
            </a:pPr>
            <a:endParaRPr lang="en-US" sz="1400" b="0" i="0" u="none" strike="noStrike" cap="none">
              <a:solidFill>
                <a:schemeClr val="dk1"/>
              </a:solidFill>
              <a:latin typeface="Arial"/>
              <a:ea typeface="Arial"/>
              <a:cs typeface="Arial"/>
            </a:endParaRPr>
          </a:p>
          <a:p>
            <a:pPr marL="342900" indent="-336550">
              <a:buSzPts val="1400"/>
              <a:buFont typeface="Arial"/>
              <a:buAutoNum type="arabicPeriod"/>
            </a:pPr>
            <a:endParaRPr lang="en-US">
              <a:solidFill>
                <a:schemeClr val="dk1"/>
              </a:solidFill>
            </a:endParaRPr>
          </a:p>
        </p:txBody>
      </p:sp>
      <p:sp>
        <p:nvSpPr>
          <p:cNvPr id="692" name="Google Shape;692;p93"/>
          <p:cNvSpPr/>
          <p:nvPr/>
        </p:nvSpPr>
        <p:spPr>
          <a:xfrm>
            <a:off x="7110049" y="2492950"/>
            <a:ext cx="1929900" cy="539100"/>
          </a:xfrm>
          <a:prstGeom prst="rect">
            <a:avLst/>
          </a:prstGeom>
          <a:solidFill>
            <a:srgbClr val="FFFFCC"/>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a:t>Improve school culture</a:t>
            </a:r>
            <a:endParaRPr sz="1200" b="0" i="0" u="none" strike="noStrike" cap="none">
              <a:solidFill>
                <a:srgbClr val="000000"/>
              </a:solidFill>
              <a:latin typeface="Arial"/>
              <a:ea typeface="Arial"/>
              <a:cs typeface="Arial"/>
              <a:sym typeface="Arial"/>
            </a:endParaRPr>
          </a:p>
        </p:txBody>
      </p:sp>
      <p:sp>
        <p:nvSpPr>
          <p:cNvPr id="693" name="Google Shape;693;p93"/>
          <p:cNvSpPr/>
          <p:nvPr/>
        </p:nvSpPr>
        <p:spPr>
          <a:xfrm>
            <a:off x="7110050" y="3137850"/>
            <a:ext cx="1929900" cy="6039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a:solidFill>
                  <a:schemeClr val="dk1"/>
                </a:solidFill>
              </a:rPr>
              <a:t>Improve student attendance</a:t>
            </a:r>
          </a:p>
          <a:p>
            <a:pPr marL="342900" marR="0" lvl="0" indent="-342900" algn="l" rtl="0">
              <a:lnSpc>
                <a:spcPct val="100000"/>
              </a:lnSpc>
              <a:spcBef>
                <a:spcPts val="0"/>
              </a:spcBef>
              <a:spcAft>
                <a:spcPts val="0"/>
              </a:spcAft>
              <a:buClr>
                <a:srgbClr val="000000"/>
              </a:buClr>
              <a:buSzPts val="1400"/>
              <a:buFont typeface="Arial"/>
              <a:buAutoNum type="arabicPeriod"/>
            </a:pPr>
            <a:r>
              <a:rPr lang="en-US">
                <a:solidFill>
                  <a:schemeClr val="dk1"/>
                </a:solidFill>
              </a:rPr>
              <a:t>Increase student celebration and incentives </a:t>
            </a:r>
          </a:p>
          <a:p>
            <a:pPr marL="342900" marR="0" lvl="0" indent="-342900" algn="l" rtl="0">
              <a:lnSpc>
                <a:spcPct val="100000"/>
              </a:lnSpc>
              <a:spcBef>
                <a:spcPts val="0"/>
              </a:spcBef>
              <a:spcAft>
                <a:spcPts val="0"/>
              </a:spcAft>
              <a:buClr>
                <a:srgbClr val="000000"/>
              </a:buClr>
              <a:buSzPts val="1400"/>
              <a:buFont typeface="Arial"/>
              <a:buAutoNum type="arabicPeriod"/>
            </a:pPr>
            <a:r>
              <a:rPr lang="en-US">
                <a:solidFill>
                  <a:schemeClr val="dk1"/>
                </a:solidFill>
              </a:rPr>
              <a:t>Disciplining with dignity practices </a:t>
            </a:r>
          </a:p>
          <a:p>
            <a:pPr marL="342900" marR="0" lvl="0" indent="-342900" algn="l" rtl="0">
              <a:lnSpc>
                <a:spcPct val="100000"/>
              </a:lnSpc>
              <a:spcBef>
                <a:spcPts val="0"/>
              </a:spcBef>
              <a:spcAft>
                <a:spcPts val="0"/>
              </a:spcAft>
              <a:buClr>
                <a:srgbClr val="000000"/>
              </a:buClr>
              <a:buSzPts val="1400"/>
              <a:buFont typeface="Arial"/>
              <a:buAutoNum type="arabicPeriod"/>
            </a:pP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4"/>
          <p:cNvSpPr/>
          <p:nvPr/>
        </p:nvSpPr>
        <p:spPr>
          <a:xfrm>
            <a:off x="3549250" y="5983550"/>
            <a:ext cx="2700300" cy="874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9" name="Google Shape;699;p94"/>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700" name="Google Shape;700;p94"/>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701" name="Google Shape;701;p94"/>
          <p:cNvSpPr txBox="1">
            <a:spLocks noGrp="1"/>
          </p:cNvSpPr>
          <p:nvPr>
            <p:ph type="title"/>
          </p:nvPr>
        </p:nvSpPr>
        <p:spPr>
          <a:xfrm>
            <a:off x="114350" y="0"/>
            <a:ext cx="90297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chemeClr val="dk1"/>
                </a:solidFill>
              </a:rPr>
              <a:t>After developing strategies from our root cause analysis, we narrowed to </a:t>
            </a:r>
            <a:r>
              <a:rPr lang="en-US" b="1" u="sng">
                <a:solidFill>
                  <a:schemeClr val="dk1"/>
                </a:solidFill>
              </a:rPr>
              <a:t>1-2 highest-leverage strategies</a:t>
            </a:r>
            <a:r>
              <a:rPr lang="en-US">
                <a:solidFill>
                  <a:schemeClr val="dk1"/>
                </a:solidFill>
              </a:rPr>
              <a:t> per priority</a:t>
            </a:r>
            <a:endParaRPr>
              <a:solidFill>
                <a:srgbClr val="000000"/>
              </a:solidFill>
            </a:endParaRPr>
          </a:p>
        </p:txBody>
      </p:sp>
      <p:graphicFrame>
        <p:nvGraphicFramePr>
          <p:cNvPr id="702" name="Google Shape;702;p94"/>
          <p:cNvGraphicFramePr/>
          <p:nvPr>
            <p:extLst>
              <p:ext uri="{D42A27DB-BD31-4B8C-83A1-F6EECF244321}">
                <p14:modId xmlns:p14="http://schemas.microsoft.com/office/powerpoint/2010/main" val="2763563565"/>
              </p:ext>
            </p:extLst>
          </p:nvPr>
        </p:nvGraphicFramePr>
        <p:xfrm>
          <a:off x="428627" y="1158170"/>
          <a:ext cx="8467725" cy="5882710"/>
        </p:xfrm>
        <a:graphic>
          <a:graphicData uri="http://schemas.openxmlformats.org/drawingml/2006/table">
            <a:tbl>
              <a:tblPr firstRow="1" bandRow="1">
                <a:noFill/>
                <a:tableStyleId>{43CCAA37-CF3F-4D8D-B791-F6AC452954C2}</a:tableStyleId>
              </a:tblPr>
              <a:tblGrid>
                <a:gridCol w="2904475">
                  <a:extLst>
                    <a:ext uri="{9D8B030D-6E8A-4147-A177-3AD203B41FA5}">
                      <a16:colId xmlns:a16="http://schemas.microsoft.com/office/drawing/2014/main" val="20000"/>
                    </a:ext>
                  </a:extLst>
                </a:gridCol>
                <a:gridCol w="5563250">
                  <a:extLst>
                    <a:ext uri="{9D8B030D-6E8A-4147-A177-3AD203B41FA5}">
                      <a16:colId xmlns:a16="http://schemas.microsoft.com/office/drawing/2014/main" val="20001"/>
                    </a:ext>
                  </a:extLst>
                </a:gridCol>
              </a:tblGrid>
              <a:tr h="158975">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Priorities</a:t>
                      </a:r>
                      <a:endParaRPr sz="2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Arial"/>
                          <a:ea typeface="Arial"/>
                          <a:cs typeface="Arial"/>
                          <a:sym typeface="Arial"/>
                        </a:rPr>
                        <a:t>Strategies</a:t>
                      </a:r>
                      <a:endParaRPr sz="2000"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8977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1. Implement a </a:t>
                      </a:r>
                      <a:r>
                        <a:rPr lang="en-US" sz="1200" u="none" strike="noStrike" cap="none"/>
                        <a:t>comprehensive</a:t>
                      </a:r>
                      <a:r>
                        <a:rPr lang="en-US" sz="1200" b="0" i="0" u="none" strike="noStrike" cap="none">
                          <a:latin typeface="Arial"/>
                          <a:ea typeface="Arial"/>
                          <a:cs typeface="Arial"/>
                          <a:sym typeface="Arial"/>
                        </a:rPr>
                        <a:t> PK-5 curriculum in Reading and Writing</a:t>
                      </a:r>
                      <a:endParaRPr sz="12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820"/>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Continue to use CKLA</a:t>
                      </a:r>
                      <a:r>
                        <a:rPr lang="en-US" sz="1200" u="none" strike="noStrike" cap="none" baseline="0">
                          <a:highlight>
                            <a:srgbClr val="FFFFFF"/>
                          </a:highlight>
                        </a:rPr>
                        <a:t> as core curriculum.</a:t>
                      </a: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baseline="0">
                          <a:highlight>
                            <a:srgbClr val="FFFFFF"/>
                          </a:highlight>
                        </a:rPr>
                        <a:t>Overlay Curriculum with deeper writing component that address writing structure </a:t>
                      </a: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baseline="0">
                          <a:highlight>
                            <a:srgbClr val="FFFFFF"/>
                          </a:highlight>
                        </a:rPr>
                        <a:t>Overlay curriculum with real word experiences and applications that enhances student knowledge base through project base learning. </a:t>
                      </a:r>
                      <a:endParaRPr sz="12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222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latin typeface="Arial"/>
                          <a:ea typeface="Arial"/>
                          <a:cs typeface="Arial"/>
                          <a:sym typeface="Arial"/>
                        </a:rPr>
                        <a:t>2. Implement an RTI system in ELA &amp; Math that progress monitors student growth and provides students with tailored supports</a:t>
                      </a:r>
                      <a:endParaRPr sz="12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820"/>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Adjust data dashboard to monitor specific skills along with overall growth </a:t>
                      </a:r>
                      <a:endParaRPr sz="1200" u="none" strike="noStrike" cap="none">
                        <a:highlight>
                          <a:srgbClr val="FFFFFF"/>
                        </a:highlight>
                      </a:endParaRPr>
                    </a:p>
                    <a:p>
                      <a:pPr marL="285750" marR="0" lvl="0" indent="-285750" algn="l" rtl="0">
                        <a:lnSpc>
                          <a:spcPct val="100000"/>
                        </a:lnSpc>
                        <a:spcBef>
                          <a:spcPts val="0"/>
                        </a:spcBef>
                        <a:spcAft>
                          <a:spcPts val="0"/>
                        </a:spcAft>
                        <a:buClr>
                          <a:srgbClr val="000000"/>
                        </a:buClr>
                        <a:buSzPts val="1000"/>
                        <a:buFont typeface="Arial"/>
                        <a:buAutoNum type="arabicPeriod"/>
                      </a:pPr>
                      <a:r>
                        <a:rPr lang="en-US" sz="1200" u="none" strike="noStrike" cap="none">
                          <a:solidFill>
                            <a:srgbClr val="000000"/>
                          </a:solidFill>
                          <a:highlight>
                            <a:srgbClr val="FFFFFF"/>
                          </a:highlight>
                        </a:rPr>
                        <a:t>Create year-long assessment scope and sequence with prioritized standards to cover before assessments, and ensure instructional minutes support</a:t>
                      </a:r>
                    </a:p>
                    <a:p>
                      <a:pPr marL="285750" marR="0" lvl="0" indent="-285750" algn="l" rtl="0">
                        <a:lnSpc>
                          <a:spcPct val="100000"/>
                        </a:lnSpc>
                        <a:spcBef>
                          <a:spcPts val="0"/>
                        </a:spcBef>
                        <a:spcAft>
                          <a:spcPts val="0"/>
                        </a:spcAft>
                        <a:buClr>
                          <a:srgbClr val="000000"/>
                        </a:buClr>
                        <a:buSzPts val="1000"/>
                        <a:buFont typeface="Arial"/>
                        <a:buAutoNum type="arabicPeriod"/>
                      </a:pPr>
                      <a:r>
                        <a:rPr lang="en-US" sz="1200" i="0" u="none" strike="noStrike" cap="none">
                          <a:solidFill>
                            <a:srgbClr val="000000"/>
                          </a:solidFill>
                          <a:highlight>
                            <a:srgbClr val="FFFFFF"/>
                          </a:highlight>
                        </a:rPr>
                        <a:t>Create</a:t>
                      </a:r>
                      <a:r>
                        <a:rPr lang="en-US" sz="1200" i="0" u="none" strike="noStrike" cap="none" baseline="0">
                          <a:solidFill>
                            <a:srgbClr val="000000"/>
                          </a:solidFill>
                          <a:highlight>
                            <a:srgbClr val="FFFFFF"/>
                          </a:highlight>
                        </a:rPr>
                        <a:t> a data base of skill-specific activities, lesson, and inks. </a:t>
                      </a:r>
                      <a:endParaRPr sz="12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88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3</a:t>
                      </a:r>
                      <a:r>
                        <a:rPr lang="en-US" sz="1200" b="0" i="0" u="none" strike="noStrike" cap="none">
                          <a:latin typeface="Arial"/>
                          <a:ea typeface="Arial"/>
                          <a:cs typeface="Arial"/>
                          <a:sym typeface="Arial"/>
                        </a:rPr>
                        <a:t>. Implement high-quality professional development for teachers</a:t>
                      </a:r>
                      <a:r>
                        <a:rPr lang="en-US" sz="1200" u="none" strike="noStrike" cap="none"/>
                        <a:t> in ELA &amp; Math</a:t>
                      </a:r>
                      <a:endParaRPr sz="12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820"/>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Identify high-impact PD opportunities (internal or external) and </a:t>
                      </a:r>
                      <a:r>
                        <a:rPr lang="en-US" sz="1200" u="none" strike="noStrike" cap="none">
                          <a:solidFill>
                            <a:srgbClr val="000000"/>
                          </a:solidFill>
                          <a:highlight>
                            <a:srgbClr val="FFFFFF"/>
                          </a:highlight>
                        </a:rPr>
                        <a:t>create year-long PD scope and sequence</a:t>
                      </a:r>
                      <a:r>
                        <a:rPr lang="en-US" sz="1200" u="none" strike="noStrike" cap="none">
                          <a:highlight>
                            <a:srgbClr val="FFFFFF"/>
                          </a:highlight>
                        </a:rPr>
                        <a:t>, including v</a:t>
                      </a:r>
                      <a:r>
                        <a:rPr lang="en-US" sz="1200" u="none" strike="noStrike" cap="none">
                          <a:solidFill>
                            <a:srgbClr val="000000"/>
                          </a:solidFill>
                          <a:highlight>
                            <a:srgbClr val="FFFFFF"/>
                          </a:highlight>
                        </a:rPr>
                        <a:t>ertically-aligned PLCs</a:t>
                      </a:r>
                    </a:p>
                    <a:p>
                      <a:pPr marL="285750" marR="0" lvl="0" indent="-273050" algn="l" rtl="0">
                        <a:lnSpc>
                          <a:spcPct val="100000"/>
                        </a:lnSpc>
                        <a:spcBef>
                          <a:spcPts val="0"/>
                        </a:spcBef>
                        <a:spcAft>
                          <a:spcPts val="0"/>
                        </a:spcAft>
                        <a:buClr>
                          <a:srgbClr val="000000"/>
                        </a:buClr>
                        <a:buSzPts val="1000"/>
                        <a:buFont typeface="Arial"/>
                        <a:buAutoNum type="arabicPeriod"/>
                      </a:pPr>
                      <a:r>
                        <a:rPr lang="en-US" sz="1200" i="0" u="none" strike="noStrike" cap="none">
                          <a:solidFill>
                            <a:srgbClr val="000000"/>
                          </a:solidFill>
                          <a:highlight>
                            <a:srgbClr val="FFFFFF"/>
                          </a:highlight>
                        </a:rPr>
                        <a:t>Align weekly</a:t>
                      </a:r>
                      <a:r>
                        <a:rPr lang="en-US" sz="1200" i="0" u="none" strike="noStrike" cap="none" baseline="0">
                          <a:solidFill>
                            <a:srgbClr val="000000"/>
                          </a:solidFill>
                          <a:highlight>
                            <a:srgbClr val="FFFFFF"/>
                          </a:highlight>
                        </a:rPr>
                        <a:t> / monthly schedule to provide additional opportunities for coaching and professional development.  </a:t>
                      </a:r>
                      <a:endParaRPr sz="12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82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 Improve the quality and clarity of communications by streamlining structures</a:t>
                      </a:r>
                      <a:endParaRPr sz="12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Create systems and structures to share information (memos, calendars, etc.) and designate teacher leaders to help disseminate to the team </a:t>
                      </a:r>
                      <a:endParaRPr sz="12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82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 Using committees, data, and staff meetings, build team trust and morale</a:t>
                      </a:r>
                      <a:endParaRPr sz="12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Form staff and student morale committees to lead celebrations/birthdays, etc./own staff morale efforts</a:t>
                      </a:r>
                      <a:endParaRPr sz="1200" u="none" strike="noStrike" cap="none">
                        <a:highlight>
                          <a:srgbClr val="FFFFFF"/>
                        </a:highlight>
                      </a:endParaRP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Research, plan and execute PD opportunities to increase staff trust and build socioemotional skills for adults</a:t>
                      </a:r>
                      <a:r>
                        <a:rPr lang="en-US" sz="1200" u="none" strike="noStrike" cap="none" baseline="0">
                          <a:highlight>
                            <a:srgbClr val="FFFFFF"/>
                          </a:highlight>
                        </a:rPr>
                        <a:t> and develop building leaders</a:t>
                      </a:r>
                      <a:endParaRPr lang="en-US" sz="1200" u="none" strike="noStrike" cap="none">
                        <a:solidFill>
                          <a:schemeClr val="tx1"/>
                        </a:solidFill>
                        <a:highlight>
                          <a:srgbClr val="FFFFFF"/>
                        </a:highlight>
                      </a:endParaRP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solidFill>
                            <a:schemeClr val="tx1"/>
                          </a:solidFill>
                          <a:highlight>
                            <a:srgbClr val="FFFFFF"/>
                          </a:highlight>
                        </a:rPr>
                        <a:t>Attend Building</a:t>
                      </a:r>
                      <a:r>
                        <a:rPr lang="en-US" sz="1200" u="none" strike="noStrike" cap="none" baseline="0">
                          <a:solidFill>
                            <a:schemeClr val="tx1"/>
                          </a:solidFill>
                          <a:highlight>
                            <a:srgbClr val="FFFFFF"/>
                          </a:highlight>
                        </a:rPr>
                        <a:t> Leader Professional Development </a:t>
                      </a: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baseline="0">
                          <a:solidFill>
                            <a:schemeClr val="tx1"/>
                          </a:solidFill>
                          <a:highlight>
                            <a:srgbClr val="FFFFFF"/>
                          </a:highlight>
                        </a:rPr>
                        <a:t>Visit schools with similar demographic.  </a:t>
                      </a:r>
                      <a:endParaRPr sz="1200" u="none" strike="noStrike" cap="none">
                        <a:solidFill>
                          <a:schemeClr val="tx1"/>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8825">
                <a:tc>
                  <a:txBody>
                    <a:bodyPr/>
                    <a:lstStyle/>
                    <a:p>
                      <a:pPr marL="0" marR="0" lvl="0" indent="0" algn="l" rtl="0">
                        <a:lnSpc>
                          <a:spcPct val="100000"/>
                        </a:lnSpc>
                        <a:spcBef>
                          <a:spcPts val="0"/>
                        </a:spcBef>
                        <a:spcAft>
                          <a:spcPts val="0"/>
                        </a:spcAft>
                        <a:buNone/>
                      </a:pPr>
                      <a:r>
                        <a:rPr lang="en-US" sz="1200"/>
                        <a:t>1. Improve student attendance </a:t>
                      </a:r>
                      <a:endParaRPr sz="120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285750" lvl="0" indent="-273050" algn="l" rtl="0">
                        <a:spcBef>
                          <a:spcPts val="0"/>
                        </a:spcBef>
                        <a:spcAft>
                          <a:spcPts val="0"/>
                        </a:spcAft>
                        <a:buClr>
                          <a:schemeClr val="dk1"/>
                        </a:buClr>
                        <a:buSzPts val="1000"/>
                        <a:buAutoNum type="arabicPeriod"/>
                      </a:pPr>
                      <a:r>
                        <a:rPr lang="en-US" sz="1200">
                          <a:solidFill>
                            <a:schemeClr val="dk1"/>
                          </a:solidFill>
                          <a:highlight>
                            <a:srgbClr val="FFFFFF"/>
                          </a:highlight>
                        </a:rPr>
                        <a:t>Build a stronger school-home connection(including technology)</a:t>
                      </a:r>
                      <a:endParaRPr sz="1200">
                        <a:solidFill>
                          <a:schemeClr val="dk1"/>
                        </a:solidFill>
                        <a:highlight>
                          <a:srgbClr val="FFFFFF"/>
                        </a:highlight>
                      </a:endParaRPr>
                    </a:p>
                    <a:p>
                      <a:pPr marL="285750" lvl="0" indent="-285750" algn="l" rtl="0">
                        <a:spcBef>
                          <a:spcPts val="0"/>
                        </a:spcBef>
                        <a:spcAft>
                          <a:spcPts val="0"/>
                        </a:spcAft>
                        <a:buClr>
                          <a:schemeClr val="dk1"/>
                        </a:buClr>
                        <a:buSzPts val="1200"/>
                        <a:buAutoNum type="arabicPeriod"/>
                      </a:pPr>
                      <a:r>
                        <a:rPr lang="en-US" sz="1200">
                          <a:solidFill>
                            <a:schemeClr val="dk1"/>
                          </a:solidFill>
                          <a:highlight>
                            <a:srgbClr val="FFFFFF"/>
                          </a:highlight>
                        </a:rPr>
                        <a:t>Create shared responsibility for student attendance monitoring</a:t>
                      </a:r>
                      <a:endParaRPr sz="1200">
                        <a:solidFill>
                          <a:schemeClr val="dk1"/>
                        </a:solidFill>
                        <a:highlight>
                          <a:srgbClr val="FFFFFF"/>
                        </a:highlight>
                      </a:endParaRPr>
                    </a:p>
                    <a:p>
                      <a:pPr marL="0" marR="0" lvl="0" indent="0" algn="l" rtl="0">
                        <a:lnSpc>
                          <a:spcPct val="100000"/>
                        </a:lnSpc>
                        <a:spcBef>
                          <a:spcPts val="0"/>
                        </a:spcBef>
                        <a:spcAft>
                          <a:spcPts val="0"/>
                        </a:spcAft>
                        <a:buNone/>
                      </a:pPr>
                      <a:endParaRPr sz="1200">
                        <a:highlight>
                          <a:srgbClr val="FFFFFF"/>
                        </a:highlight>
                      </a:endParaRPr>
                    </a:p>
                    <a:p>
                      <a:pPr marL="0" marR="0" lvl="0" indent="0" algn="l" rtl="0">
                        <a:lnSpc>
                          <a:spcPct val="100000"/>
                        </a:lnSpc>
                        <a:spcBef>
                          <a:spcPts val="0"/>
                        </a:spcBef>
                        <a:spcAft>
                          <a:spcPts val="0"/>
                        </a:spcAft>
                        <a:buNone/>
                      </a:pPr>
                      <a:endParaRPr sz="1200">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703" name="Google Shape;703;p94"/>
          <p:cNvSpPr txBox="1"/>
          <p:nvPr/>
        </p:nvSpPr>
        <p:spPr>
          <a:xfrm rot="-5400000">
            <a:off x="-964278" y="2902430"/>
            <a:ext cx="2454010" cy="33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ELA and Math</a:t>
            </a:r>
            <a:endParaRPr sz="1400" b="1" i="0" u="none" strike="noStrike" cap="none">
              <a:solidFill>
                <a:srgbClr val="000000"/>
              </a:solidFill>
              <a:latin typeface="Arial"/>
              <a:ea typeface="Arial"/>
              <a:cs typeface="Arial"/>
              <a:sym typeface="Arial"/>
            </a:endParaRPr>
          </a:p>
        </p:txBody>
      </p:sp>
      <p:sp>
        <p:nvSpPr>
          <p:cNvPr id="704" name="Google Shape;704;p94"/>
          <p:cNvSpPr txBox="1"/>
          <p:nvPr/>
        </p:nvSpPr>
        <p:spPr>
          <a:xfrm rot="-5400000">
            <a:off x="-555297" y="4747970"/>
            <a:ext cx="1463100" cy="5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Leadership / Retention</a:t>
            </a:r>
            <a:endParaRPr sz="1400" b="1" i="0" u="none" strike="noStrike" cap="none">
              <a:solidFill>
                <a:srgbClr val="000000"/>
              </a:solidFill>
              <a:latin typeface="Arial"/>
              <a:ea typeface="Arial"/>
              <a:cs typeface="Arial"/>
              <a:sym typeface="Arial"/>
            </a:endParaRPr>
          </a:p>
        </p:txBody>
      </p:sp>
      <p:sp>
        <p:nvSpPr>
          <p:cNvPr id="705" name="Google Shape;705;p94"/>
          <p:cNvSpPr txBox="1"/>
          <p:nvPr/>
        </p:nvSpPr>
        <p:spPr>
          <a:xfrm rot="-5400000">
            <a:off x="-355200" y="5858452"/>
            <a:ext cx="1062900" cy="5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School culture</a:t>
            </a:r>
            <a:endParaRPr sz="1400" b="1" i="0" u="none" strike="noStrike" cap="none">
              <a:solidFill>
                <a:srgbClr val="000000"/>
              </a:solidFill>
              <a:latin typeface="Arial"/>
              <a:ea typeface="Arial"/>
              <a:cs typeface="Arial"/>
              <a:sym typeface="Arial"/>
            </a:endParaRPr>
          </a:p>
        </p:txBody>
      </p:sp>
      <p:sp>
        <p:nvSpPr>
          <p:cNvPr id="706" name="Google Shape;706;p94"/>
          <p:cNvSpPr txBox="1"/>
          <p:nvPr/>
        </p:nvSpPr>
        <p:spPr>
          <a:xfrm>
            <a:off x="96825" y="6551250"/>
            <a:ext cx="5340900" cy="3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Who are we?</a:t>
            </a:r>
            <a:endParaRPr>
              <a:solidFill>
                <a:srgbClr val="000000"/>
              </a:solidFill>
            </a:endParaRPr>
          </a:p>
        </p:txBody>
      </p:sp>
      <p:sp>
        <p:nvSpPr>
          <p:cNvPr id="300" name="Google Shape;300;p61"/>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01" name="Google Shape;301;p61"/>
          <p:cNvSpPr/>
          <p:nvPr/>
        </p:nvSpPr>
        <p:spPr>
          <a:xfrm>
            <a:off x="457200" y="1337025"/>
            <a:ext cx="8329200" cy="4335900"/>
          </a:xfrm>
          <a:prstGeom prst="rect">
            <a:avLst/>
          </a:pr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342900" marR="0" lvl="0" indent="-228600" algn="l" rtl="0">
              <a:lnSpc>
                <a:spcPct val="100000"/>
              </a:lnSpc>
              <a:spcBef>
                <a:spcPts val="600"/>
              </a:spcBef>
              <a:spcAft>
                <a:spcPts val="0"/>
              </a:spcAft>
              <a:buClr>
                <a:srgbClr val="000000"/>
              </a:buClr>
              <a:buSzPts val="11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How will we get there?</a:t>
            </a:r>
            <a:endParaRPr sz="24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lt1"/>
              </a:solidFill>
            </a:endParaRPr>
          </a:p>
          <a:p>
            <a:pPr marL="342900" marR="0" lvl="0" indent="-342900" algn="l" rtl="0">
              <a:lnSpc>
                <a:spcPct val="100000"/>
              </a:lnSpc>
              <a:spcBef>
                <a:spcPts val="600"/>
              </a:spcBef>
              <a:spcAft>
                <a:spcPts val="0"/>
              </a:spcAft>
              <a:buClr>
                <a:schemeClr val="lt1"/>
              </a:buClr>
              <a:buSzPts val="2400"/>
              <a:buChar char="➢"/>
            </a:pPr>
            <a:r>
              <a:rPr lang="en-US" sz="2400" b="1">
                <a:solidFill>
                  <a:schemeClr val="lt1"/>
                </a:solidFill>
              </a:rPr>
              <a:t>What will we need to get there?</a:t>
            </a:r>
            <a:endParaRPr sz="2400" b="1">
              <a:solidFill>
                <a:schemeClr val="lt1"/>
              </a:solidFill>
            </a:endParaRPr>
          </a:p>
        </p:txBody>
      </p:sp>
      <p:sp>
        <p:nvSpPr>
          <p:cNvPr id="302" name="Google Shape;302;p61"/>
          <p:cNvSpPr/>
          <p:nvPr/>
        </p:nvSpPr>
        <p:spPr>
          <a:xfrm>
            <a:off x="653497" y="1521375"/>
            <a:ext cx="7836900" cy="5328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9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712" name="Google Shape;712;p95"/>
          <p:cNvSpPr/>
          <p:nvPr/>
        </p:nvSpPr>
        <p:spPr>
          <a:xfrm>
            <a:off x="3549250" y="5974761"/>
            <a:ext cx="2700300" cy="874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3" name="Google Shape;713;p95"/>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714" name="Google Shape;714;p95"/>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715" name="Google Shape;715;p95"/>
          <p:cNvSpPr txBox="1">
            <a:spLocks noGrp="1"/>
          </p:cNvSpPr>
          <p:nvPr>
            <p:ph type="title"/>
          </p:nvPr>
        </p:nvSpPr>
        <p:spPr>
          <a:xfrm>
            <a:off x="114350" y="0"/>
            <a:ext cx="9029700" cy="1056900"/>
          </a:xfrm>
          <a:prstGeom prst="rect">
            <a:avLst/>
          </a:prstGeom>
          <a:noFill/>
          <a:ln>
            <a:noFill/>
          </a:ln>
        </p:spPr>
        <p:txBody>
          <a:bodyPr spcFirstLastPara="1" wrap="square" lIns="91425" tIns="45700" rIns="91425" bIns="45700" anchor="ctr" anchorCtr="0">
            <a:noAutofit/>
          </a:bodyPr>
          <a:lstStyle/>
          <a:p>
            <a:r>
              <a:rPr lang="en-US">
                <a:solidFill>
                  <a:schemeClr val="dk1"/>
                </a:solidFill>
              </a:rPr>
              <a:t>Funding </a:t>
            </a:r>
          </a:p>
        </p:txBody>
      </p:sp>
      <p:sp>
        <p:nvSpPr>
          <p:cNvPr id="717" name="Google Shape;717;p95"/>
          <p:cNvSpPr/>
          <p:nvPr/>
        </p:nvSpPr>
        <p:spPr>
          <a:xfrm>
            <a:off x="198475" y="1146197"/>
            <a:ext cx="3787229" cy="5222973"/>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chemeClr val="dk1"/>
                </a:solidFill>
                <a:latin typeface="Arial"/>
                <a:ea typeface="Arial"/>
                <a:cs typeface="Arial"/>
                <a:sym typeface="Arial"/>
              </a:rPr>
              <a:t>For </a:t>
            </a:r>
            <a:r>
              <a:rPr lang="en-US" sz="1600" b="0" i="0" u="sng" strike="noStrike" cap="none">
                <a:solidFill>
                  <a:schemeClr val="dk1"/>
                </a:solidFill>
                <a:latin typeface="Arial"/>
                <a:ea typeface="Arial"/>
                <a:cs typeface="Arial"/>
                <a:sym typeface="Arial"/>
              </a:rPr>
              <a:t>ELA/Math strategies</a:t>
            </a:r>
            <a:r>
              <a:rPr lang="en-US" sz="1600" b="0" i="0" u="none" strike="noStrike" cap="none">
                <a:solidFill>
                  <a:schemeClr val="dk1"/>
                </a:solidFill>
                <a:latin typeface="Arial"/>
                <a:ea typeface="Arial"/>
                <a:cs typeface="Arial"/>
                <a:sym typeface="Arial"/>
              </a:rPr>
              <a:t>, funds will be needed for:</a:t>
            </a:r>
            <a:endParaRPr lang="en-US" sz="1600" b="0" i="0" u="none" strike="noStrike" cap="none">
              <a:solidFill>
                <a:schemeClr val="dk1"/>
              </a:solidFill>
              <a:latin typeface="Arial"/>
              <a:ea typeface="Arial"/>
              <a:cs typeface="Arial"/>
            </a:endParaRPr>
          </a:p>
          <a:p>
            <a:pPr marL="285750" indent="-266700">
              <a:buSzPts val="900"/>
              <a:buFont typeface="Arial"/>
              <a:buChar char="•"/>
            </a:pPr>
            <a:r>
              <a:rPr lang="en-US" sz="1600">
                <a:solidFill>
                  <a:schemeClr val="dk1"/>
                </a:solidFill>
              </a:rPr>
              <a:t>Place-based learning implementation $10,000</a:t>
            </a:r>
          </a:p>
          <a:p>
            <a:pPr marL="285750" indent="-266700">
              <a:buSzPts val="900"/>
              <a:buFont typeface="Arial"/>
              <a:buChar char="•"/>
            </a:pPr>
            <a:r>
              <a:rPr lang="en-US" sz="1600">
                <a:solidFill>
                  <a:schemeClr val="dk1"/>
                </a:solidFill>
              </a:rPr>
              <a:t>Development of new data tracker $5,000</a:t>
            </a:r>
            <a:endParaRPr lang="en-US">
              <a:solidFill>
                <a:schemeClr val="dk1"/>
              </a:solidFill>
            </a:endParaRPr>
          </a:p>
          <a:p>
            <a:pPr marL="285750" indent="-266700">
              <a:buSzPts val="900"/>
              <a:buFont typeface="Arial"/>
              <a:buChar char="•"/>
            </a:pPr>
            <a:r>
              <a:rPr lang="en-US" sz="1600" b="0" i="0" u="none" strike="noStrike" cap="none">
                <a:solidFill>
                  <a:schemeClr val="dk1"/>
                </a:solidFill>
                <a:latin typeface="Arial"/>
                <a:ea typeface="Arial"/>
                <a:cs typeface="Arial"/>
                <a:sym typeface="Arial"/>
              </a:rPr>
              <a:t>Funding math </a:t>
            </a:r>
            <a:r>
              <a:rPr lang="en-US" sz="1600">
                <a:solidFill>
                  <a:schemeClr val="dk1"/>
                </a:solidFill>
              </a:rPr>
              <a:t>interventionist and Literacy-STEM teacher</a:t>
            </a:r>
            <a:r>
              <a:rPr lang="en-US" sz="1600" b="0" i="0" u="none" strike="noStrike" cap="none">
                <a:solidFill>
                  <a:schemeClr val="dk1"/>
                </a:solidFill>
                <a:latin typeface="Arial"/>
                <a:ea typeface="Arial"/>
                <a:cs typeface="Arial"/>
                <a:sym typeface="Arial"/>
              </a:rPr>
              <a:t> for </a:t>
            </a:r>
            <a:r>
              <a:rPr lang="en-US" sz="1600" b="0" i="0" u="none" strike="noStrike" cap="none" err="1">
                <a:solidFill>
                  <a:schemeClr val="dk1"/>
                </a:solidFill>
                <a:latin typeface="Arial"/>
                <a:ea typeface="Arial"/>
                <a:cs typeface="Arial"/>
                <a:sym typeface="Arial"/>
              </a:rPr>
              <a:t>add’l</a:t>
            </a:r>
            <a:r>
              <a:rPr lang="en-US" sz="1600" b="0" i="0" u="none" strike="noStrike" cap="none">
                <a:solidFill>
                  <a:schemeClr val="dk1"/>
                </a:solidFill>
                <a:latin typeface="Arial"/>
                <a:ea typeface="Arial"/>
                <a:cs typeface="Arial"/>
                <a:sym typeface="Arial"/>
              </a:rPr>
              <a:t> capacity to support RTI</a:t>
            </a:r>
            <a:r>
              <a:rPr lang="en-US" sz="1600">
                <a:solidFill>
                  <a:schemeClr val="dk1"/>
                </a:solidFill>
              </a:rPr>
              <a:t>  $120,000</a:t>
            </a:r>
            <a:endParaRPr lang="en-US" sz="1600" b="0" i="0" u="none" strike="noStrike" cap="none">
              <a:solidFill>
                <a:schemeClr val="dk1"/>
              </a:solidFill>
              <a:latin typeface="Arial"/>
              <a:ea typeface="Arial"/>
              <a:cs typeface="Arial"/>
            </a:endParaRPr>
          </a:p>
          <a:p>
            <a:pPr marL="285750" indent="-266700">
              <a:buSzPts val="900"/>
              <a:buFont typeface="Arial"/>
              <a:buChar char="•"/>
            </a:pPr>
            <a:r>
              <a:rPr lang="en-US" sz="1600" b="0" i="0" u="none" strike="noStrike" cap="none">
                <a:solidFill>
                  <a:schemeClr val="dk1"/>
                </a:solidFill>
                <a:latin typeface="Arial"/>
                <a:ea typeface="Arial"/>
                <a:cs typeface="Arial"/>
                <a:sym typeface="Arial"/>
              </a:rPr>
              <a:t>Cost of teacher PD </a:t>
            </a:r>
            <a:r>
              <a:rPr lang="en-US" sz="1600">
                <a:solidFill>
                  <a:schemeClr val="dk1"/>
                </a:solidFill>
              </a:rPr>
              <a:t>(focusing on a train the train approach)  $25,000</a:t>
            </a:r>
            <a:endParaRPr lang="en-US" sz="1600" b="0" i="0" u="none" strike="noStrike" cap="none">
              <a:solidFill>
                <a:schemeClr val="dk1"/>
              </a:solidFill>
              <a:latin typeface="Arial"/>
              <a:ea typeface="Arial"/>
              <a:cs typeface="Arial"/>
            </a:endParaRPr>
          </a:p>
          <a:p>
            <a:pPr marL="285750" indent="-266700">
              <a:buClr>
                <a:schemeClr val="dk1"/>
              </a:buClr>
              <a:buSzPts val="900"/>
              <a:buFont typeface="Arial"/>
              <a:buChar char="•"/>
            </a:pPr>
            <a:r>
              <a:rPr lang="en-US" sz="1600">
                <a:solidFill>
                  <a:schemeClr val="dk1"/>
                </a:solidFill>
              </a:rPr>
              <a:t>Online supplemental programming $10,000</a:t>
            </a:r>
          </a:p>
          <a:p>
            <a:pPr marL="285750" indent="-266700">
              <a:buClr>
                <a:schemeClr val="dk1"/>
              </a:buClr>
              <a:buSzPts val="900"/>
              <a:buFont typeface="Arial"/>
              <a:buChar char="•"/>
            </a:pPr>
            <a:r>
              <a:rPr lang="en-US" sz="1600">
                <a:solidFill>
                  <a:schemeClr val="dk1"/>
                </a:solidFill>
              </a:rPr>
              <a:t>Funding for expedition experience tied to curriculum  $10,000</a:t>
            </a:r>
          </a:p>
          <a:p>
            <a:pPr marL="285750" indent="-266700">
              <a:buClr>
                <a:schemeClr val="dk1"/>
              </a:buClr>
              <a:buSzPts val="900"/>
              <a:buFont typeface="Arial"/>
              <a:buChar char="•"/>
            </a:pPr>
            <a:r>
              <a:rPr lang="en-US" sz="1600">
                <a:solidFill>
                  <a:schemeClr val="dk1"/>
                </a:solidFill>
              </a:rPr>
              <a:t>Funiture for to support flexible and creative literacy spaces $20,000</a:t>
            </a:r>
          </a:p>
          <a:p>
            <a:pPr marL="285750" indent="-266700">
              <a:buClr>
                <a:schemeClr val="dk1"/>
              </a:buClr>
              <a:buSzPts val="900"/>
              <a:buFont typeface="Arial"/>
              <a:buChar char="•"/>
            </a:pPr>
            <a:r>
              <a:rPr lang="en-US" sz="1600">
                <a:solidFill>
                  <a:schemeClr val="dk1"/>
                </a:solidFill>
              </a:rPr>
              <a:t>Technology needs to support math and Literacy-STEM library $20,000</a:t>
            </a:r>
          </a:p>
        </p:txBody>
      </p:sp>
      <p:sp>
        <p:nvSpPr>
          <p:cNvPr id="720" name="Google Shape;720;p95"/>
          <p:cNvSpPr/>
          <p:nvPr/>
        </p:nvSpPr>
        <p:spPr>
          <a:xfrm>
            <a:off x="4687135" y="1059933"/>
            <a:ext cx="3602128" cy="5227154"/>
          </a:xfrm>
          <a:prstGeom prst="rect">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rgbClr val="000000"/>
                </a:solidFill>
                <a:latin typeface="Arial"/>
                <a:ea typeface="Arial"/>
                <a:cs typeface="Arial"/>
                <a:sym typeface="Arial"/>
              </a:rPr>
              <a:t>For </a:t>
            </a:r>
            <a:r>
              <a:rPr lang="en-US" sz="1600" b="0" i="0" u="sng" strike="noStrike" cap="none">
                <a:solidFill>
                  <a:srgbClr val="000000"/>
                </a:solidFill>
                <a:latin typeface="Arial"/>
                <a:ea typeface="Arial"/>
                <a:cs typeface="Arial"/>
                <a:sym typeface="Arial"/>
              </a:rPr>
              <a:t>teacher retention strategies</a:t>
            </a:r>
            <a:r>
              <a:rPr lang="en-US" sz="1600" b="0" i="0" u="none" strike="noStrike" cap="none">
                <a:solidFill>
                  <a:srgbClr val="000000"/>
                </a:solidFill>
                <a:latin typeface="Arial"/>
                <a:ea typeface="Arial"/>
                <a:cs typeface="Arial"/>
                <a:sym typeface="Arial"/>
              </a:rPr>
              <a:t>, funds will be needed for:</a:t>
            </a:r>
            <a:endParaRPr lang="en-US" sz="1600" b="0" i="0" u="none" strike="noStrike" cap="none">
              <a:solidFill>
                <a:srgbClr val="000000"/>
              </a:solidFill>
              <a:latin typeface="Arial"/>
              <a:ea typeface="Arial"/>
              <a:cs typeface="Arial"/>
            </a:endParaRPr>
          </a:p>
          <a:p>
            <a:pPr marL="285750" marR="0" lvl="0" indent="-266700" algn="l" rtl="0">
              <a:lnSpc>
                <a:spcPct val="100000"/>
              </a:lnSpc>
              <a:spcBef>
                <a:spcPts val="0"/>
              </a:spcBef>
              <a:spcAft>
                <a:spcPts val="0"/>
              </a:spcAft>
              <a:buClr>
                <a:srgbClr val="000000"/>
              </a:buClr>
              <a:buSzPts val="900"/>
              <a:buFont typeface="Arial"/>
              <a:buChar char="•"/>
            </a:pPr>
            <a:r>
              <a:rPr lang="en-US" sz="1600" b="0" i="0" u="none" strike="noStrike" cap="none">
                <a:solidFill>
                  <a:srgbClr val="000000"/>
                </a:solidFill>
                <a:latin typeface="Arial"/>
                <a:ea typeface="Arial"/>
                <a:cs typeface="Arial"/>
                <a:sym typeface="Arial"/>
              </a:rPr>
              <a:t>Budgets for committees</a:t>
            </a:r>
            <a:endParaRPr sz="1600" b="0" i="0" u="none" strike="noStrike" cap="none">
              <a:solidFill>
                <a:srgbClr val="000000"/>
              </a:solidFill>
              <a:latin typeface="Arial"/>
              <a:ea typeface="Arial"/>
              <a:cs typeface="Arial"/>
            </a:endParaRPr>
          </a:p>
          <a:p>
            <a:pPr marL="285750" indent="-266700">
              <a:buSzPts val="900"/>
              <a:buFont typeface="Arial"/>
              <a:buChar char="•"/>
            </a:pPr>
            <a:r>
              <a:rPr lang="en-US" sz="1600" b="0" i="0" u="none" strike="noStrike" cap="none">
                <a:solidFill>
                  <a:srgbClr val="000000"/>
                </a:solidFill>
                <a:latin typeface="Arial"/>
                <a:ea typeface="Arial"/>
                <a:cs typeface="Arial"/>
                <a:sym typeface="Arial"/>
              </a:rPr>
              <a:t>Team retreat</a:t>
            </a:r>
            <a:r>
              <a:rPr lang="en-US" sz="1600"/>
              <a:t> </a:t>
            </a:r>
            <a:endParaRPr sz="1600" b="0" i="0" u="none" strike="noStrike" cap="none">
              <a:solidFill>
                <a:srgbClr val="000000"/>
              </a:solidFill>
              <a:latin typeface="Arial"/>
              <a:ea typeface="Arial"/>
              <a:cs typeface="Arial"/>
            </a:endParaRPr>
          </a:p>
          <a:p>
            <a:pPr marL="285750" marR="0" lvl="0" indent="-266700" algn="l" rtl="0">
              <a:lnSpc>
                <a:spcPct val="100000"/>
              </a:lnSpc>
              <a:spcBef>
                <a:spcPts val="0"/>
              </a:spcBef>
              <a:spcAft>
                <a:spcPts val="0"/>
              </a:spcAft>
              <a:buClr>
                <a:srgbClr val="000000"/>
              </a:buClr>
              <a:buSzPts val="900"/>
              <a:buFont typeface="Arial"/>
              <a:buChar char="•"/>
            </a:pPr>
            <a:r>
              <a:rPr lang="en-US" sz="1600" b="0" i="0" u="none" strike="noStrike" cap="none">
                <a:solidFill>
                  <a:srgbClr val="000000"/>
                </a:solidFill>
                <a:latin typeface="Arial"/>
                <a:ea typeface="Arial"/>
                <a:cs typeface="Arial"/>
                <a:sym typeface="Arial"/>
              </a:rPr>
              <a:t>PD and team building activities</a:t>
            </a:r>
            <a:endParaRPr sz="1600" b="0" i="0" u="none" strike="noStrike" cap="none">
              <a:solidFill>
                <a:srgbClr val="000000"/>
              </a:solidFill>
              <a:latin typeface="Arial"/>
              <a:ea typeface="Arial"/>
              <a:cs typeface="Arial"/>
            </a:endParaRPr>
          </a:p>
          <a:p>
            <a:pPr marL="285750" indent="-266700">
              <a:buSzPts val="900"/>
              <a:buFont typeface="Arial"/>
              <a:buChar char="•"/>
            </a:pPr>
            <a:r>
              <a:rPr lang="en-US" sz="1600" b="0" i="0" u="none" strike="noStrike" cap="none">
                <a:solidFill>
                  <a:srgbClr val="000000"/>
                </a:solidFill>
                <a:latin typeface="Arial"/>
                <a:ea typeface="Arial"/>
                <a:cs typeface="Arial"/>
                <a:sym typeface="Arial"/>
              </a:rPr>
              <a:t>Staff incentives</a:t>
            </a:r>
            <a:endParaRPr lang="en-US" sz="1600"/>
          </a:p>
          <a:p>
            <a:pPr marL="285750" marR="0" lvl="0" indent="-266700" algn="l" rtl="0">
              <a:lnSpc>
                <a:spcPct val="100000"/>
              </a:lnSpc>
              <a:spcBef>
                <a:spcPts val="0"/>
              </a:spcBef>
              <a:spcAft>
                <a:spcPts val="0"/>
              </a:spcAft>
              <a:buClr>
                <a:srgbClr val="000000"/>
              </a:buClr>
              <a:buSzPts val="900"/>
              <a:buFont typeface="Arial"/>
              <a:buChar char="•"/>
            </a:pPr>
            <a:r>
              <a:rPr lang="en-US" sz="1600" b="0" i="0" u="none" strike="noStrike" cap="none">
                <a:solidFill>
                  <a:srgbClr val="000000"/>
                </a:solidFill>
                <a:latin typeface="Arial"/>
                <a:ea typeface="Arial"/>
                <a:cs typeface="Arial"/>
                <a:sym typeface="Arial"/>
              </a:rPr>
              <a:t>Additional staff resources identified by staff morale committees</a:t>
            </a:r>
            <a:endParaRPr lang="en-US" sz="1600" b="0" i="0" u="none" strike="noStrike" cap="none">
              <a:solidFill>
                <a:srgbClr val="000000"/>
              </a:solidFill>
              <a:latin typeface="Arial"/>
              <a:ea typeface="Arial"/>
              <a:cs typeface="Arial"/>
            </a:endParaRPr>
          </a:p>
          <a:p>
            <a:pPr marL="285750" marR="0" lvl="0" indent="-266700" algn="l" rtl="0">
              <a:lnSpc>
                <a:spcPct val="100000"/>
              </a:lnSpc>
              <a:spcBef>
                <a:spcPts val="0"/>
              </a:spcBef>
              <a:spcAft>
                <a:spcPts val="0"/>
              </a:spcAft>
              <a:buClr>
                <a:srgbClr val="000000"/>
              </a:buClr>
              <a:buSzPts val="900"/>
              <a:buFont typeface="Arial"/>
              <a:buChar char="•"/>
            </a:pPr>
            <a:r>
              <a:rPr lang="en-US" sz="1600"/>
              <a:t>Funding to design a inquiry-based learning environment (future and materials)</a:t>
            </a:r>
          </a:p>
          <a:p>
            <a:pPr marL="285750" indent="-266700">
              <a:buSzPts val="900"/>
              <a:buFont typeface="Arial"/>
              <a:buChar char="•"/>
            </a:pPr>
            <a:r>
              <a:rPr lang="en-US" sz="1600"/>
              <a:t>Social emotional environments </a:t>
            </a:r>
          </a:p>
          <a:p>
            <a:pPr marL="285750" indent="-266700">
              <a:buSzPts val="900"/>
              <a:buFont typeface="Arial"/>
              <a:buChar char="•"/>
            </a:pPr>
            <a:endParaRPr lang="en-US" sz="1600"/>
          </a:p>
          <a:p>
            <a:pPr marL="19050">
              <a:buSzPts val="900"/>
            </a:pPr>
            <a:r>
              <a:rPr lang="en-US" sz="1600"/>
              <a:t>These action items can be supported from the GOB    </a:t>
            </a:r>
            <a:endParaRPr lang="en-US"/>
          </a:p>
          <a:p>
            <a:pPr marL="19050" marR="0" lvl="0" algn="l" rtl="0">
              <a:lnSpc>
                <a:spcPct val="100000"/>
              </a:lnSpc>
              <a:spcBef>
                <a:spcPts val="0"/>
              </a:spcBef>
              <a:spcAft>
                <a:spcPts val="0"/>
              </a:spcAft>
              <a:buClr>
                <a:srgbClr val="000000"/>
              </a:buClr>
              <a:buSzPts val="900"/>
            </a:pPr>
            <a:endParaRPr sz="1600" b="0" i="0" u="none" strike="noStrike" cap="none">
              <a:solidFill>
                <a:srgbClr val="000000"/>
              </a:solidFill>
              <a:latin typeface="Arial"/>
              <a:ea typeface="Arial"/>
              <a:cs typeface="Arial"/>
            </a:endParaRPr>
          </a:p>
        </p:txBody>
      </p:sp>
      <p:sp>
        <p:nvSpPr>
          <p:cNvPr id="723" name="Google Shape;723;p95"/>
          <p:cNvSpPr txBox="1"/>
          <p:nvPr/>
        </p:nvSpPr>
        <p:spPr>
          <a:xfrm>
            <a:off x="0" y="6733068"/>
            <a:ext cx="9144000" cy="385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88888"/>
                </a:solidFill>
                <a:latin typeface="Arial"/>
                <a:ea typeface="Arial"/>
                <a:cs typeface="Arial"/>
                <a:sym typeface="Arial"/>
              </a:rPr>
              <a:t>*Pending the selection of an interim assessment system, interim assessments will be used to set BOY, MOY and EOY student indicators of success during the school year. Final targets will be set by August 2019, dependent on the final assessment selection in May 2019.</a:t>
            </a:r>
            <a:endParaRPr sz="8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427816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7"/>
          <p:cNvSpPr txBox="1">
            <a:spLocks noGrp="1"/>
          </p:cNvSpPr>
          <p:nvPr>
            <p:ph type="title"/>
          </p:nvPr>
        </p:nvSpPr>
        <p:spPr>
          <a:xfrm>
            <a:off x="114300" y="0"/>
            <a:ext cx="9029700" cy="64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solidFill>
                  <a:srgbClr val="000000"/>
                </a:solidFill>
              </a:rPr>
              <a:t>We have assigned the following teams and owners:</a:t>
            </a:r>
            <a:endParaRPr b="1">
              <a:solidFill>
                <a:srgbClr val="000000"/>
              </a:solidFill>
            </a:endParaRPr>
          </a:p>
        </p:txBody>
      </p:sp>
      <p:sp>
        <p:nvSpPr>
          <p:cNvPr id="760" name="Google Shape;760;p97"/>
          <p:cNvSpPr txBox="1"/>
          <p:nvPr/>
        </p:nvSpPr>
        <p:spPr>
          <a:xfrm rot="-5400000">
            <a:off x="-1091625" y="2558525"/>
            <a:ext cx="29820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ELA and Math</a:t>
            </a:r>
            <a:endParaRPr b="1"/>
          </a:p>
        </p:txBody>
      </p:sp>
      <p:sp>
        <p:nvSpPr>
          <p:cNvPr id="761" name="Google Shape;761;p97"/>
          <p:cNvSpPr txBox="1"/>
          <p:nvPr/>
        </p:nvSpPr>
        <p:spPr>
          <a:xfrm rot="-5400000">
            <a:off x="-335550" y="4715650"/>
            <a:ext cx="1312500" cy="6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Teacher Retention</a:t>
            </a:r>
            <a:endParaRPr b="1"/>
          </a:p>
        </p:txBody>
      </p:sp>
      <p:graphicFrame>
        <p:nvGraphicFramePr>
          <p:cNvPr id="762" name="Google Shape;762;p97"/>
          <p:cNvGraphicFramePr/>
          <p:nvPr>
            <p:extLst>
              <p:ext uri="{D42A27DB-BD31-4B8C-83A1-F6EECF244321}">
                <p14:modId xmlns:p14="http://schemas.microsoft.com/office/powerpoint/2010/main" val="4179038689"/>
              </p:ext>
            </p:extLst>
          </p:nvPr>
        </p:nvGraphicFramePr>
        <p:xfrm>
          <a:off x="570941" y="514613"/>
          <a:ext cx="8277925" cy="7482918"/>
        </p:xfrm>
        <a:graphic>
          <a:graphicData uri="http://schemas.openxmlformats.org/drawingml/2006/table">
            <a:tbl>
              <a:tblPr firstRow="1" bandRow="1">
                <a:noFill/>
                <a:tableStyleId>{43CCAA37-CF3F-4D8D-B791-F6AC452954C2}</a:tableStyleId>
              </a:tblPr>
              <a:tblGrid>
                <a:gridCol w="1765425">
                  <a:extLst>
                    <a:ext uri="{9D8B030D-6E8A-4147-A177-3AD203B41FA5}">
                      <a16:colId xmlns:a16="http://schemas.microsoft.com/office/drawing/2014/main" val="20000"/>
                    </a:ext>
                  </a:extLst>
                </a:gridCol>
                <a:gridCol w="4784750">
                  <a:extLst>
                    <a:ext uri="{9D8B030D-6E8A-4147-A177-3AD203B41FA5}">
                      <a16:colId xmlns:a16="http://schemas.microsoft.com/office/drawing/2014/main" val="20001"/>
                    </a:ext>
                  </a:extLst>
                </a:gridCol>
                <a:gridCol w="1727750">
                  <a:extLst>
                    <a:ext uri="{9D8B030D-6E8A-4147-A177-3AD203B41FA5}">
                      <a16:colId xmlns:a16="http://schemas.microsoft.com/office/drawing/2014/main" val="20002"/>
                    </a:ext>
                  </a:extLst>
                </a:gridCol>
              </a:tblGrid>
              <a:tr h="163200">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a:solidFill>
                            <a:srgbClr val="000000"/>
                          </a:solidFill>
                        </a:rPr>
                        <a:t>Priorities</a:t>
                      </a:r>
                      <a:endParaRPr sz="1500" b="1"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a:solidFill>
                            <a:srgbClr val="000000"/>
                          </a:solidFill>
                        </a:rPr>
                        <a:t>Strategies</a:t>
                      </a:r>
                      <a:endParaRPr sz="1500" b="1"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US" sz="1500" b="1">
                          <a:solidFill>
                            <a:srgbClr val="FFFF00"/>
                          </a:solidFill>
                        </a:rPr>
                        <a:t>Owners</a:t>
                      </a:r>
                      <a:endParaRPr sz="1500" b="1" i="0" u="none" strike="noStrike" cap="none">
                        <a:solidFill>
                          <a:srgbClr val="FFFF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30750">
                <a:tc>
                  <a:txBody>
                    <a:bodyPr/>
                    <a:lstStyle/>
                    <a:p>
                      <a:pPr marL="0" marR="0" lvl="0" indent="0" algn="l" rtl="0">
                        <a:lnSpc>
                          <a:spcPct val="100000"/>
                        </a:lnSpc>
                        <a:spcBef>
                          <a:spcPts val="0"/>
                        </a:spcBef>
                        <a:spcAft>
                          <a:spcPts val="0"/>
                        </a:spcAft>
                        <a:buClr>
                          <a:srgbClr val="000000"/>
                        </a:buClr>
                        <a:buSzPts val="1200"/>
                        <a:buFont typeface="Arial"/>
                        <a:buNone/>
                      </a:pPr>
                      <a:r>
                        <a:rPr lang="en-US" sz="1100" i="0" u="none" strike="noStrike" cap="none"/>
                        <a:t>1. Implement a </a:t>
                      </a:r>
                      <a:r>
                        <a:rPr lang="en-US" sz="1100"/>
                        <a:t>comprehensive</a:t>
                      </a:r>
                      <a:r>
                        <a:rPr lang="en-US" sz="1100" i="0" u="none" strike="noStrike" cap="none"/>
                        <a:t> PK-5 curriculum in Reading and Writing</a:t>
                      </a:r>
                      <a:endParaRPr sz="1100" i="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285750" marR="0" lvl="0" indent="-273050" algn="l" rtl="0">
                        <a:lnSpc>
                          <a:spcPct val="100000"/>
                        </a:lnSpc>
                        <a:spcBef>
                          <a:spcPts val="0"/>
                        </a:spcBef>
                        <a:spcAft>
                          <a:spcPts val="0"/>
                        </a:spcAft>
                        <a:buFont typeface="Arial"/>
                        <a:buAutoNum type="arabicPeriod"/>
                      </a:pPr>
                      <a:r>
                        <a:rPr lang="en-US" sz="1200" u="none" strike="noStrike" cap="none" baseline="0">
                          <a:highlight>
                            <a:srgbClr val="FFFFFF"/>
                          </a:highlight>
                        </a:rPr>
                        <a:t>Overlay Curriculum with deeper writing component that address writing structure </a:t>
                      </a:r>
                    </a:p>
                    <a:p>
                      <a:pPr marL="285750" marR="0" lvl="0" indent="-273050" algn="l" rtl="0">
                        <a:lnSpc>
                          <a:spcPct val="100000"/>
                        </a:lnSpc>
                        <a:spcBef>
                          <a:spcPts val="0"/>
                        </a:spcBef>
                        <a:spcAft>
                          <a:spcPts val="0"/>
                        </a:spcAft>
                        <a:buFont typeface="Arial"/>
                        <a:buAutoNum type="arabicPeriod"/>
                      </a:pPr>
                      <a:r>
                        <a:rPr lang="en-US" sz="1200" u="none" strike="noStrike" cap="none" baseline="0">
                          <a:highlight>
                            <a:srgbClr val="FFFFFF"/>
                          </a:highlight>
                        </a:rPr>
                        <a:t>Overlay curriculum with real word experiences and applications that enhances student knowledge base through project base learning/ inquiry learning. </a:t>
                      </a:r>
                      <a:endParaRPr sz="12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1"/>
                        <a:t>Mr. Besse (3-5), Ms. Ransom (1-2)</a:t>
                      </a:r>
                      <a:r>
                        <a:rPr lang="en-US" sz="1100"/>
                        <a:t>, </a:t>
                      </a:r>
                      <a:r>
                        <a:rPr lang="en-US" sz="1100">
                          <a:solidFill>
                            <a:srgbClr val="000000"/>
                          </a:solidFill>
                        </a:rPr>
                        <a:t>Dr. Mac [Support]</a:t>
                      </a:r>
                      <a:endParaRPr sz="1100"/>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4900">
                <a:tc>
                  <a:txBody>
                    <a:bodyPr/>
                    <a:lstStyle/>
                    <a:p>
                      <a:pPr marL="0" marR="0" lvl="0" indent="0" algn="l" rtl="0">
                        <a:lnSpc>
                          <a:spcPct val="100000"/>
                        </a:lnSpc>
                        <a:spcBef>
                          <a:spcPts val="0"/>
                        </a:spcBef>
                        <a:spcAft>
                          <a:spcPts val="0"/>
                        </a:spcAft>
                        <a:buClr>
                          <a:srgbClr val="000000"/>
                        </a:buClr>
                        <a:buSzPts val="1200"/>
                        <a:buFont typeface="Arial"/>
                        <a:buNone/>
                      </a:pPr>
                      <a:r>
                        <a:rPr lang="en-US" sz="1100" i="0" u="none" strike="noStrike" cap="none"/>
                        <a:t>2. Implement an RTI system in ELA &amp; Math that progress monitors student growth and provides students with tailored supports</a:t>
                      </a:r>
                      <a:endParaRPr sz="1100" i="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Overlay state standards</a:t>
                      </a:r>
                      <a:r>
                        <a:rPr lang="en-US" sz="1200" u="none" strike="noStrike" cap="none" baseline="0">
                          <a:highlight>
                            <a:srgbClr val="FFFFFF"/>
                          </a:highlight>
                        </a:rPr>
                        <a:t> with current pacing guide</a:t>
                      </a:r>
                      <a:endParaRPr sz="1200" u="none" strike="noStrike" cap="none">
                        <a:highlight>
                          <a:srgbClr val="FFFFFF"/>
                        </a:highlight>
                      </a:endParaRPr>
                    </a:p>
                    <a:p>
                      <a:pPr marL="285750" marR="0" lvl="0" indent="-285750" algn="l" rtl="0">
                        <a:lnSpc>
                          <a:spcPct val="100000"/>
                        </a:lnSpc>
                        <a:spcBef>
                          <a:spcPts val="0"/>
                        </a:spcBef>
                        <a:spcAft>
                          <a:spcPts val="0"/>
                        </a:spcAft>
                        <a:buClr>
                          <a:srgbClr val="000000"/>
                        </a:buClr>
                        <a:buSzPts val="1000"/>
                        <a:buFont typeface="Arial"/>
                        <a:buAutoNum type="arabicPeriod"/>
                      </a:pPr>
                      <a:r>
                        <a:rPr lang="en-US" sz="1200" u="none" strike="noStrike" cap="none">
                          <a:solidFill>
                            <a:srgbClr val="000000"/>
                          </a:solidFill>
                          <a:highlight>
                            <a:srgbClr val="FFFFFF"/>
                          </a:highlight>
                        </a:rPr>
                        <a:t>Create year-long assessment scope and sequence with prioritized standards to cover before assessments, and ensure instructional minutes support</a:t>
                      </a:r>
                    </a:p>
                    <a:p>
                      <a:pPr marL="285750" marR="0" lvl="0" indent="-285750" algn="l" rtl="0">
                        <a:lnSpc>
                          <a:spcPct val="100000"/>
                        </a:lnSpc>
                        <a:spcBef>
                          <a:spcPts val="0"/>
                        </a:spcBef>
                        <a:spcAft>
                          <a:spcPts val="0"/>
                        </a:spcAft>
                        <a:buFont typeface="Arial"/>
                        <a:buAutoNum type="arabicPeriod"/>
                      </a:pPr>
                      <a:r>
                        <a:rPr lang="en-US" sz="1200" i="0" u="none" strike="noStrike" cap="none">
                          <a:solidFill>
                            <a:srgbClr val="000000"/>
                          </a:solidFill>
                          <a:highlight>
                            <a:srgbClr val="FFFFFF"/>
                          </a:highlight>
                        </a:rPr>
                        <a:t>Create</a:t>
                      </a:r>
                      <a:r>
                        <a:rPr lang="en-US" sz="1200" i="0" u="none" strike="noStrike" cap="none" baseline="0">
                          <a:solidFill>
                            <a:srgbClr val="000000"/>
                          </a:solidFill>
                          <a:highlight>
                            <a:srgbClr val="FFFFFF"/>
                          </a:highlight>
                        </a:rPr>
                        <a:t> a data base to monitor and address  skills with  specific activities, lesson, and inks. </a:t>
                      </a:r>
                      <a:endParaRPr sz="12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highlight>
                            <a:srgbClr val="FFFFFF"/>
                          </a:highlight>
                        </a:rPr>
                        <a:t>Dr. Mac</a:t>
                      </a:r>
                      <a:r>
                        <a:rPr lang="en-US" sz="1100">
                          <a:highlight>
                            <a:srgbClr val="FFFFFF"/>
                          </a:highlight>
                        </a:rPr>
                        <a:t>, Mrs. Rogers</a:t>
                      </a:r>
                    </a:p>
                    <a:p>
                      <a:pPr marL="0" marR="0" lvl="0" indent="0" algn="l" rtl="0">
                        <a:lnSpc>
                          <a:spcPct val="100000"/>
                        </a:lnSpc>
                        <a:spcBef>
                          <a:spcPts val="0"/>
                        </a:spcBef>
                        <a:spcAft>
                          <a:spcPts val="0"/>
                        </a:spcAft>
                        <a:buNone/>
                      </a:pPr>
                      <a:r>
                        <a:rPr lang="en-US" sz="1100">
                          <a:highlight>
                            <a:srgbClr val="FFFFFF"/>
                          </a:highlight>
                        </a:rPr>
                        <a:t>Mrs. Ransom </a:t>
                      </a:r>
                      <a:endParaRPr sz="1100">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06250">
                <a:tc>
                  <a:txBody>
                    <a:bodyPr/>
                    <a:lstStyle/>
                    <a:p>
                      <a:pPr marL="0" marR="0" lvl="0" indent="0" algn="l" rtl="0">
                        <a:lnSpc>
                          <a:spcPct val="100000"/>
                        </a:lnSpc>
                        <a:spcBef>
                          <a:spcPts val="0"/>
                        </a:spcBef>
                        <a:spcAft>
                          <a:spcPts val="0"/>
                        </a:spcAft>
                        <a:buClr>
                          <a:srgbClr val="000000"/>
                        </a:buClr>
                        <a:buSzPts val="1200"/>
                        <a:buFont typeface="Arial"/>
                        <a:buNone/>
                      </a:pPr>
                      <a:r>
                        <a:rPr lang="en-US" sz="1100"/>
                        <a:t>3</a:t>
                      </a:r>
                      <a:r>
                        <a:rPr lang="en-US" sz="1100" i="0" u="none" strike="noStrike" cap="none"/>
                        <a:t>. Implement high-quality professional development for teachers</a:t>
                      </a:r>
                      <a:r>
                        <a:rPr lang="en-US" sz="1100"/>
                        <a:t> in ELA &amp; Math</a:t>
                      </a:r>
                      <a:endParaRPr sz="1100" i="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Identify high-impact PD opportunities (internal or external) and </a:t>
                      </a:r>
                      <a:r>
                        <a:rPr lang="en-US" sz="1200" u="none" strike="noStrike" cap="none">
                          <a:solidFill>
                            <a:srgbClr val="000000"/>
                          </a:solidFill>
                          <a:highlight>
                            <a:srgbClr val="FFFFFF"/>
                          </a:highlight>
                        </a:rPr>
                        <a:t>create year-long PD scope and sequence</a:t>
                      </a:r>
                      <a:r>
                        <a:rPr lang="en-US" sz="1200" u="none" strike="noStrike" cap="none">
                          <a:highlight>
                            <a:srgbClr val="FFFFFF"/>
                          </a:highlight>
                        </a:rPr>
                        <a:t>, including v</a:t>
                      </a:r>
                      <a:r>
                        <a:rPr lang="en-US" sz="1200" u="none" strike="noStrike" cap="none">
                          <a:solidFill>
                            <a:srgbClr val="000000"/>
                          </a:solidFill>
                          <a:highlight>
                            <a:srgbClr val="FFFFFF"/>
                          </a:highlight>
                        </a:rPr>
                        <a:t>ertically-aligned PLCs</a:t>
                      </a:r>
                    </a:p>
                    <a:p>
                      <a:pPr marL="285750" marR="0" lvl="0" indent="-273050" algn="l" rtl="0">
                        <a:lnSpc>
                          <a:spcPct val="100000"/>
                        </a:lnSpc>
                        <a:spcBef>
                          <a:spcPts val="0"/>
                        </a:spcBef>
                        <a:spcAft>
                          <a:spcPts val="0"/>
                        </a:spcAft>
                        <a:buFont typeface="Arial"/>
                        <a:buAutoNum type="arabicPeriod"/>
                      </a:pPr>
                      <a:r>
                        <a:rPr lang="en-US" sz="1200" i="0" u="none" strike="noStrike" cap="none">
                          <a:solidFill>
                            <a:srgbClr val="000000"/>
                          </a:solidFill>
                          <a:highlight>
                            <a:srgbClr val="FFFFFF"/>
                          </a:highlight>
                        </a:rPr>
                        <a:t>Align weekly</a:t>
                      </a:r>
                      <a:r>
                        <a:rPr lang="en-US" sz="1200" i="0" u="none" strike="noStrike" cap="none" baseline="0">
                          <a:solidFill>
                            <a:srgbClr val="000000"/>
                          </a:solidFill>
                          <a:highlight>
                            <a:srgbClr val="FFFFFF"/>
                          </a:highlight>
                        </a:rPr>
                        <a:t> / monthly schedule to provide additional opportunities for coaching and professional development.  </a:t>
                      </a:r>
                      <a:endParaRPr sz="12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a:highlight>
                            <a:srgbClr val="FFFFFF"/>
                          </a:highlight>
                        </a:rPr>
                        <a:t>Mr. Strong, Mrs.</a:t>
                      </a:r>
                      <a:r>
                        <a:rPr lang="en-US" sz="1100" baseline="0">
                          <a:highlight>
                            <a:srgbClr val="FFFFFF"/>
                          </a:highlight>
                        </a:rPr>
                        <a:t> Rodgers Dr. Mac Jay Hartman </a:t>
                      </a:r>
                      <a:r>
                        <a:rPr lang="en-US" sz="1100">
                          <a:highlight>
                            <a:srgbClr val="FFFFFF"/>
                          </a:highlight>
                        </a:rPr>
                        <a:t> </a:t>
                      </a:r>
                      <a:r>
                        <a:rPr lang="en-US" sz="1100" b="1">
                          <a:highlight>
                            <a:srgbClr val="FFFFFF"/>
                          </a:highlight>
                        </a:rPr>
                        <a:t>[co-leadership]</a:t>
                      </a:r>
                      <a:endParaRPr sz="1100" b="1">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06250">
                <a:tc>
                  <a:txBody>
                    <a:bodyPr/>
                    <a:lstStyle/>
                    <a:p>
                      <a:pPr marL="0" lvl="0" indent="0" algn="l">
                        <a:lnSpc>
                          <a:spcPct val="100000"/>
                        </a:lnSpc>
                        <a:spcBef>
                          <a:spcPts val="0"/>
                        </a:spcBef>
                        <a:spcAft>
                          <a:spcPts val="0"/>
                        </a:spcAft>
                        <a:buNone/>
                      </a:pPr>
                      <a:r>
                        <a:rPr lang="en-US" sz="1100" i="0" u="none" strike="noStrike" cap="none">
                          <a:solidFill>
                            <a:srgbClr val="000000"/>
                          </a:solidFill>
                        </a:rPr>
                        <a:t>4. Creation of a literacy-STEM library.  </a:t>
                      </a:r>
                      <a:endParaRPr sz="1100" i="0" u="none" strike="noStrike" cap="none">
                        <a:solidFill>
                          <a:srgbClr val="000000"/>
                        </a:solidFill>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E2E6BE"/>
                    </a:solidFill>
                  </a:tcPr>
                </a:tc>
                <a:tc>
                  <a:txBody>
                    <a:bodyPr/>
                    <a:lstStyle/>
                    <a:p>
                      <a:pPr marL="285750" lvl="0" indent="-273050" algn="l">
                        <a:lnSpc>
                          <a:spcPct val="100000"/>
                        </a:lnSpc>
                        <a:spcBef>
                          <a:spcPts val="0"/>
                        </a:spcBef>
                        <a:spcAft>
                          <a:spcPts val="0"/>
                        </a:spcAft>
                        <a:buAutoNum type="arabicPeriod"/>
                      </a:pPr>
                      <a:r>
                        <a:rPr lang="en-US" sz="1200" u="none" strike="noStrike" cap="none">
                          <a:highlight>
                            <a:srgbClr val="FFFFFF"/>
                          </a:highlight>
                        </a:rPr>
                        <a:t>Analyze ELA curriculum and to see interdisciplinary opportunities. </a:t>
                      </a:r>
                    </a:p>
                    <a:p>
                      <a:pPr marL="285750" lvl="0" indent="-273050" algn="l">
                        <a:lnSpc>
                          <a:spcPct val="100000"/>
                        </a:lnSpc>
                        <a:spcBef>
                          <a:spcPts val="0"/>
                        </a:spcBef>
                        <a:spcAft>
                          <a:spcPts val="0"/>
                        </a:spcAft>
                        <a:buAutoNum type="arabicPeriod"/>
                      </a:pPr>
                      <a:r>
                        <a:rPr lang="en-US" sz="1200" u="none" strike="noStrike" cap="none">
                          <a:highlight>
                            <a:srgbClr val="FFFFFF"/>
                          </a:highlight>
                        </a:rPr>
                        <a:t>Repurpose the school library to support literacy and STEM learning. </a:t>
                      </a:r>
                    </a:p>
                    <a:p>
                      <a:pPr marL="285750" lvl="0" indent="-273050" algn="l">
                        <a:lnSpc>
                          <a:spcPct val="100000"/>
                        </a:lnSpc>
                        <a:spcBef>
                          <a:spcPts val="0"/>
                        </a:spcBef>
                        <a:spcAft>
                          <a:spcPts val="0"/>
                        </a:spcAft>
                        <a:buAutoNum type="arabicPeriod"/>
                      </a:pPr>
                      <a:r>
                        <a:rPr lang="en-US" sz="1200" u="none" strike="noStrike" cap="none">
                          <a:highlight>
                            <a:srgbClr val="FFFFFF"/>
                          </a:highlight>
                        </a:rPr>
                        <a:t>Purchase needed materials for the literacy-STEM library.  </a:t>
                      </a: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FF"/>
                    </a:solidFill>
                  </a:tcPr>
                </a:tc>
                <a:tc>
                  <a:txBody>
                    <a:bodyPr/>
                    <a:lstStyle/>
                    <a:p>
                      <a:pPr marL="0" lvl="0" indent="0" algn="l">
                        <a:spcBef>
                          <a:spcPts val="0"/>
                        </a:spcBef>
                        <a:spcAft>
                          <a:spcPts val="0"/>
                        </a:spcAft>
                        <a:buNone/>
                      </a:pPr>
                      <a:r>
                        <a:rPr lang="en-US" sz="1100" b="0">
                          <a:solidFill>
                            <a:srgbClr val="000000"/>
                          </a:solidFill>
                          <a:highlight>
                            <a:srgbClr val="FFFFFF"/>
                          </a:highlight>
                        </a:rPr>
                        <a:t>Dr. Mac, Strong, Ramos, Hartman</a:t>
                      </a:r>
                      <a:endParaRPr sz="1100" b="0">
                        <a:solidFill>
                          <a:srgbClr val="000000"/>
                        </a:solidFill>
                        <a:highlight>
                          <a:srgbClr val="FFFFFF"/>
                        </a:highlight>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FF"/>
                    </a:solidFill>
                  </a:tcPr>
                </a:tc>
                <a:extLst>
                  <a:ext uri="{0D108BD9-81ED-4DB2-BD59-A6C34878D82A}">
                    <a16:rowId xmlns:a16="http://schemas.microsoft.com/office/drawing/2014/main" val="1039296650"/>
                  </a:ext>
                </a:extLst>
              </a:tr>
              <a:tr h="406250">
                <a:tc>
                  <a:txBody>
                    <a:bodyPr/>
                    <a:lstStyle/>
                    <a:p>
                      <a:pPr marL="0" marR="0" lvl="0" indent="0" algn="l" rtl="0">
                        <a:lnSpc>
                          <a:spcPct val="100000"/>
                        </a:lnSpc>
                        <a:spcBef>
                          <a:spcPts val="0"/>
                        </a:spcBef>
                        <a:spcAft>
                          <a:spcPts val="0"/>
                        </a:spcAft>
                        <a:buClr>
                          <a:srgbClr val="000000"/>
                        </a:buClr>
                        <a:buSzPts val="1200"/>
                        <a:buFont typeface="Arial"/>
                        <a:buNone/>
                      </a:pPr>
                      <a:r>
                        <a:rPr lang="en-US" sz="1100" i="0" u="none" strike="noStrike" cap="none">
                          <a:solidFill>
                            <a:srgbClr val="000000"/>
                          </a:solidFill>
                        </a:rPr>
                        <a:t>1. Improve the quality and clarity of communications by streamlining structures</a:t>
                      </a:r>
                      <a:endParaRPr sz="11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4" cap="flat" cmpd="sng" algn="ctr">
                      <a:solidFill>
                        <a:srgbClr val="000000"/>
                      </a:solidFill>
                      <a:prstDash val="solid"/>
                      <a:round/>
                      <a:headEnd type="none" w="med" len="med"/>
                      <a:tailEnd type="none" w="med" len="med"/>
                    </a:lnT>
                    <a:lnB w="9525" cap="flat" cmpd="sng">
                      <a:solidFill>
                        <a:srgbClr val="000000"/>
                      </a:solidFill>
                      <a:prstDash val="solid"/>
                      <a:round/>
                      <a:headEnd type="none" w="sm" len="sm"/>
                      <a:tailEnd type="none" w="sm" len="sm"/>
                    </a:lnB>
                    <a:solidFill>
                      <a:srgbClr val="BDBDBD"/>
                    </a:solidFill>
                  </a:tcPr>
                </a:tc>
                <a:tc>
                  <a:txBody>
                    <a:bodyPr/>
                    <a:lstStyle/>
                    <a:p>
                      <a:pPr marL="285750" marR="0" lvl="0" indent="-273050" algn="l" rtl="0">
                        <a:lnSpc>
                          <a:spcPct val="100000"/>
                        </a:lnSpc>
                        <a:spcBef>
                          <a:spcPts val="0"/>
                        </a:spcBef>
                        <a:spcAft>
                          <a:spcPts val="0"/>
                        </a:spcAft>
                        <a:buFont typeface="Arial"/>
                        <a:buAutoNum type="arabicPeriod"/>
                      </a:pPr>
                      <a:r>
                        <a:rPr lang="en-US" sz="1200" u="none" strike="noStrike" cap="none">
                          <a:highlight>
                            <a:srgbClr val="FFFFFF"/>
                          </a:highlight>
                        </a:rPr>
                        <a:t>Create systems</a:t>
                      </a:r>
                      <a:r>
                        <a:rPr lang="en-US" sz="1200" u="none" strike="noStrike" cap="none" baseline="0">
                          <a:highlight>
                            <a:srgbClr val="FFFFFF"/>
                          </a:highlight>
                        </a:rPr>
                        <a:t> </a:t>
                      </a:r>
                      <a:r>
                        <a:rPr lang="en-US" sz="1200" u="none" strike="noStrike" cap="none">
                          <a:highlight>
                            <a:srgbClr val="FFFFFF"/>
                          </a:highlight>
                        </a:rPr>
                        <a:t>and structures to share information (memos, calendars, etc.) and designate teacher leaders to help disseminate to the team </a:t>
                      </a:r>
                      <a:endParaRPr sz="12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4" cap="flat" cmpd="sng" algn="ctr">
                      <a:solidFill>
                        <a:srgbClr val="000000"/>
                      </a:solidFill>
                      <a:prstDash val="solid"/>
                      <a:round/>
                      <a:headEnd type="none" w="med" len="med"/>
                      <a:tailEnd type="none" w="med" len="med"/>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a:highlight>
                            <a:srgbClr val="FFFFFF"/>
                          </a:highlight>
                        </a:rPr>
                        <a:t>Mr. Strong, Ms. Williams</a:t>
                      </a:r>
                      <a:endParaRPr sz="1100">
                        <a:highlight>
                          <a:srgbClr val="FFFFFF"/>
                        </a:highlight>
                      </a:endParaRPr>
                    </a:p>
                    <a:p>
                      <a:pPr marL="0" lvl="0" indent="0" algn="l" rtl="0">
                        <a:spcBef>
                          <a:spcPts val="0"/>
                        </a:spcBef>
                        <a:spcAft>
                          <a:spcPts val="0"/>
                        </a:spcAft>
                        <a:buClr>
                          <a:srgbClr val="000000"/>
                        </a:buClr>
                        <a:buSzPts val="1100"/>
                        <a:buFont typeface="Arial"/>
                        <a:buNone/>
                      </a:pPr>
                      <a:r>
                        <a:rPr lang="en-US" sz="1100" b="1">
                          <a:solidFill>
                            <a:srgbClr val="000000"/>
                          </a:solidFill>
                          <a:highlight>
                            <a:srgbClr val="FFFFFF"/>
                          </a:highlight>
                        </a:rPr>
                        <a:t>[co-leadership]</a:t>
                      </a:r>
                      <a:endParaRPr sz="1100">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4" cap="flat" cmpd="sng" algn="ctr">
                      <a:solidFill>
                        <a:srgbClr val="000000"/>
                      </a:solidFill>
                      <a:prstDash val="solid"/>
                      <a:round/>
                      <a:headEnd type="none" w="med" len="med"/>
                      <a:tailEnd type="none" w="med" len="med"/>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06250">
                <a:tc>
                  <a:txBody>
                    <a:bodyPr/>
                    <a:lstStyle/>
                    <a:p>
                      <a:pPr marL="0" marR="0" lvl="0" indent="0" algn="l" rtl="0">
                        <a:lnSpc>
                          <a:spcPct val="100000"/>
                        </a:lnSpc>
                        <a:spcBef>
                          <a:spcPts val="0"/>
                        </a:spcBef>
                        <a:spcAft>
                          <a:spcPts val="0"/>
                        </a:spcAft>
                        <a:buClr>
                          <a:srgbClr val="000000"/>
                        </a:buClr>
                        <a:buSzPts val="1200"/>
                        <a:buFont typeface="Arial"/>
                        <a:buNone/>
                      </a:pPr>
                      <a:r>
                        <a:rPr lang="en-US" sz="1100" i="0" u="none" strike="noStrike" cap="none">
                          <a:solidFill>
                            <a:srgbClr val="000000"/>
                          </a:solidFill>
                        </a:rPr>
                        <a:t>2. Using committees, data, and staff meetings, build team trust and morale</a:t>
                      </a:r>
                      <a:endParaRPr sz="11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Redesign staff and student morale committees to lead celebrations/birthdays, etc./own staff morale efforts</a:t>
                      </a:r>
                      <a:endParaRPr sz="1200" u="none" strike="noStrike" cap="none">
                        <a:highlight>
                          <a:srgbClr val="FFFFFF"/>
                        </a:highlight>
                      </a:endParaRPr>
                    </a:p>
                    <a:p>
                      <a:pPr marL="285750" marR="0" lvl="0" indent="-273050" algn="l" rtl="0">
                        <a:lnSpc>
                          <a:spcPct val="100000"/>
                        </a:lnSpc>
                        <a:spcBef>
                          <a:spcPts val="0"/>
                        </a:spcBef>
                        <a:spcAft>
                          <a:spcPts val="0"/>
                        </a:spcAft>
                        <a:buClr>
                          <a:srgbClr val="000000"/>
                        </a:buClr>
                        <a:buSzPts val="1000"/>
                        <a:buFont typeface="Arial"/>
                        <a:buAutoNum type="arabicPeriod"/>
                      </a:pPr>
                      <a:r>
                        <a:rPr lang="en-US" sz="1200" u="none" strike="noStrike" cap="none">
                          <a:highlight>
                            <a:srgbClr val="FFFFFF"/>
                          </a:highlight>
                        </a:rPr>
                        <a:t>Research, plan and execute PD opportunities to increase staff trust and build socioemotional skills for adults</a:t>
                      </a:r>
                      <a:r>
                        <a:rPr lang="en-US" sz="1200" u="none" strike="noStrike" cap="none" baseline="0">
                          <a:highlight>
                            <a:srgbClr val="FFFFFF"/>
                          </a:highlight>
                        </a:rPr>
                        <a:t> and develop building leaders</a:t>
                      </a:r>
                      <a:endParaRPr lang="en-US" sz="1200" u="none" strike="noStrike" cap="none">
                        <a:solidFill>
                          <a:schemeClr val="tx1"/>
                        </a:solidFill>
                        <a:highlight>
                          <a:srgbClr val="FFFFFF"/>
                        </a:highlight>
                      </a:endParaRPr>
                    </a:p>
                    <a:p>
                      <a:pPr marL="285750" marR="0" lvl="0" indent="-273050" algn="l" rtl="0">
                        <a:lnSpc>
                          <a:spcPct val="100000"/>
                        </a:lnSpc>
                        <a:spcBef>
                          <a:spcPts val="0"/>
                        </a:spcBef>
                        <a:spcAft>
                          <a:spcPts val="0"/>
                        </a:spcAft>
                        <a:buFont typeface="Arial"/>
                        <a:buAutoNum type="arabicPeriod"/>
                      </a:pPr>
                      <a:r>
                        <a:rPr lang="en-US" sz="1200" u="none" strike="noStrike" cap="none">
                          <a:solidFill>
                            <a:schemeClr val="tx1"/>
                          </a:solidFill>
                          <a:highlight>
                            <a:srgbClr val="FFFFFF"/>
                          </a:highlight>
                        </a:rPr>
                        <a:t>Attend Building</a:t>
                      </a:r>
                      <a:r>
                        <a:rPr lang="en-US" sz="1200" u="none" strike="noStrike" cap="none" baseline="0">
                          <a:solidFill>
                            <a:schemeClr val="tx1"/>
                          </a:solidFill>
                          <a:highlight>
                            <a:srgbClr val="FFFFFF"/>
                          </a:highlight>
                        </a:rPr>
                        <a:t> Leader Professional Development </a:t>
                      </a:r>
                    </a:p>
                    <a:p>
                      <a:pPr marL="285750" marR="0" lvl="0" indent="-273050" algn="l" rtl="0">
                        <a:lnSpc>
                          <a:spcPct val="100000"/>
                        </a:lnSpc>
                        <a:spcBef>
                          <a:spcPts val="0"/>
                        </a:spcBef>
                        <a:spcAft>
                          <a:spcPts val="0"/>
                        </a:spcAft>
                        <a:buFont typeface="Arial"/>
                        <a:buAutoNum type="arabicPeriod"/>
                      </a:pPr>
                      <a:r>
                        <a:rPr lang="en-US" sz="1200" u="none" strike="noStrike" cap="none" baseline="0">
                          <a:solidFill>
                            <a:schemeClr val="tx1"/>
                          </a:solidFill>
                          <a:highlight>
                            <a:srgbClr val="FFFFFF"/>
                          </a:highlight>
                        </a:rPr>
                        <a:t>Partnership with outside agency provide social emotional needs for staff.  </a:t>
                      </a:r>
                      <a:endParaRPr sz="1200" u="none" strike="noStrike" cap="none">
                        <a:solidFill>
                          <a:schemeClr val="tx1"/>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highlight>
                            <a:srgbClr val="FFFFFF"/>
                          </a:highlight>
                        </a:rPr>
                        <a:t>Teacher</a:t>
                      </a:r>
                      <a:r>
                        <a:rPr lang="en-US" sz="1100" b="1" baseline="0">
                          <a:highlight>
                            <a:srgbClr val="FFFFFF"/>
                          </a:highlight>
                        </a:rPr>
                        <a:t> Leadership Team </a:t>
                      </a:r>
                      <a:endParaRPr sz="1100" b="1">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06250">
                <a:tc>
                  <a:txBody>
                    <a:bodyPr/>
                    <a:lstStyle/>
                    <a:p>
                      <a:pPr marL="0" marR="0" lvl="0" indent="0" algn="l" rtl="0">
                        <a:lnSpc>
                          <a:spcPct val="100000"/>
                        </a:lnSpc>
                        <a:spcBef>
                          <a:spcPts val="0"/>
                        </a:spcBef>
                        <a:spcAft>
                          <a:spcPts val="0"/>
                        </a:spcAft>
                        <a:buNone/>
                      </a:pPr>
                      <a:r>
                        <a:rPr lang="en-US" sz="1100"/>
                        <a:t>1. Improve student attendance </a:t>
                      </a:r>
                      <a:endParaRPr sz="1100" i="0" u="none" strike="noStrike" cap="none">
                        <a:solidFill>
                          <a:srgbClr val="000000"/>
                        </a:solidFill>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CC"/>
                    </a:solidFill>
                  </a:tcPr>
                </a:tc>
                <a:tc>
                  <a:txBody>
                    <a:bodyPr/>
                    <a:lstStyle/>
                    <a:p>
                      <a:pPr marL="285750" lvl="0" indent="-273050" algn="l" rtl="0">
                        <a:spcBef>
                          <a:spcPts val="0"/>
                        </a:spcBef>
                        <a:spcAft>
                          <a:spcPts val="0"/>
                        </a:spcAft>
                        <a:buClr>
                          <a:schemeClr val="dk1"/>
                        </a:buClr>
                        <a:buSzPts val="1000"/>
                        <a:buAutoNum type="arabicPeriod"/>
                      </a:pPr>
                      <a:r>
                        <a:rPr lang="en-US" sz="1200">
                          <a:solidFill>
                            <a:schemeClr val="dk1"/>
                          </a:solidFill>
                          <a:highlight>
                            <a:srgbClr val="FFFFFF"/>
                          </a:highlight>
                        </a:rPr>
                        <a:t>Build a stronger school-home connection (including technology)</a:t>
                      </a:r>
                      <a:endParaRPr sz="1200">
                        <a:solidFill>
                          <a:schemeClr val="dk1"/>
                        </a:solidFill>
                        <a:highlight>
                          <a:srgbClr val="FFFFFF"/>
                        </a:highlight>
                      </a:endParaRPr>
                    </a:p>
                    <a:p>
                      <a:pPr marL="285750" lvl="0" indent="-285750" algn="l" rtl="0">
                        <a:spcBef>
                          <a:spcPts val="0"/>
                        </a:spcBef>
                        <a:spcAft>
                          <a:spcPts val="0"/>
                        </a:spcAft>
                        <a:buClr>
                          <a:schemeClr val="dk1"/>
                        </a:buClr>
                        <a:buSzPts val="1200"/>
                        <a:buAutoNum type="arabicPeriod"/>
                      </a:pPr>
                      <a:r>
                        <a:rPr lang="en-US" sz="1200">
                          <a:solidFill>
                            <a:schemeClr val="dk1"/>
                          </a:solidFill>
                          <a:highlight>
                            <a:srgbClr val="FFFFFF"/>
                          </a:highlight>
                        </a:rPr>
                        <a:t>Create shared responsibility for student attendance monitoring</a:t>
                      </a:r>
                      <a:endParaRPr sz="1200">
                        <a:solidFill>
                          <a:schemeClr val="dk1"/>
                        </a:solidFill>
                        <a:highlight>
                          <a:srgbClr val="FFFFFF"/>
                        </a:highlight>
                      </a:endParaRPr>
                    </a:p>
                    <a:p>
                      <a:pPr marL="0" marR="0" lvl="0" indent="0" algn="l" rtl="0">
                        <a:lnSpc>
                          <a:spcPct val="100000"/>
                        </a:lnSpc>
                        <a:spcBef>
                          <a:spcPts val="0"/>
                        </a:spcBef>
                        <a:spcAft>
                          <a:spcPts val="0"/>
                        </a:spcAft>
                        <a:buNone/>
                      </a:pPr>
                      <a:endParaRPr sz="1200">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b="1">
                          <a:highlight>
                            <a:srgbClr val="FFFFFF"/>
                          </a:highlight>
                        </a:rPr>
                        <a:t>Ms. Williams, Ms. McClellan Ms. White Mr. Jackson</a:t>
                      </a:r>
                      <a:endParaRPr sz="1100" b="1">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763" name="Google Shape;763;p97"/>
          <p:cNvSpPr txBox="1"/>
          <p:nvPr/>
        </p:nvSpPr>
        <p:spPr>
          <a:xfrm rot="-5400000">
            <a:off x="-335550" y="6123950"/>
            <a:ext cx="1312500" cy="6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School Culture</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8"/>
          <p:cNvSpPr txBox="1">
            <a:spLocks noGrp="1"/>
          </p:cNvSpPr>
          <p:nvPr>
            <p:ph type="title"/>
          </p:nvPr>
        </p:nvSpPr>
        <p:spPr>
          <a:xfrm>
            <a:off x="1162200" y="2325100"/>
            <a:ext cx="6819600" cy="1056900"/>
          </a:xfrm>
          <a:prstGeom prst="rect">
            <a:avLst/>
          </a:prstGeom>
        </p:spPr>
        <p:txBody>
          <a:bodyPr spcFirstLastPara="1" wrap="square" lIns="91425" tIns="45700" rIns="91425" bIns="45700" anchor="ctr" anchorCtr="0">
            <a:noAutofit/>
          </a:bodyPr>
          <a:lstStyle/>
          <a:p>
            <a:pPr algn="ctr"/>
            <a:r>
              <a:rPr lang="en-US"/>
              <a:t>For each Year 2 strategy, we have also developed a set of </a:t>
            </a:r>
            <a:r>
              <a:rPr lang="en-US" b="1"/>
              <a:t>working action plans </a:t>
            </a:r>
            <a:r>
              <a:rPr lang="en-US"/>
              <a:t>to enable our success, which follow this slide. We will continue with these strategies due to COVID.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9"/>
          <p:cNvSpPr txBox="1">
            <a:spLocks noGrp="1"/>
          </p:cNvSpPr>
          <p:nvPr>
            <p:ph type="title"/>
          </p:nvPr>
        </p:nvSpPr>
        <p:spPr>
          <a:xfrm>
            <a:off x="139875" y="0"/>
            <a:ext cx="8864400" cy="1056900"/>
          </a:xfrm>
          <a:prstGeom prst="rect">
            <a:avLst/>
          </a:prstGeom>
        </p:spPr>
        <p:txBody>
          <a:bodyPr spcFirstLastPara="1" wrap="square" lIns="91425" tIns="45700" rIns="91425" bIns="45700" anchor="ctr" anchorCtr="0">
            <a:noAutofit/>
          </a:bodyPr>
          <a:lstStyle/>
          <a:p>
            <a:r>
              <a:rPr lang="en-US" b="1"/>
              <a:t>ELA/Math Strategy 1.1 </a:t>
            </a:r>
            <a:r>
              <a:rPr lang="en-US"/>
              <a:t> </a:t>
            </a:r>
            <a:r>
              <a:rPr lang="en-US">
                <a:highlight>
                  <a:srgbClr val="FFFFFF"/>
                </a:highlight>
              </a:rPr>
              <a:t>Overlay Curriculum with deeper writing component that address writing structure and all components.  </a:t>
            </a:r>
            <a:br>
              <a:rPr lang="en-US">
                <a:highlight>
                  <a:srgbClr val="FFFFFF"/>
                </a:highlight>
              </a:rPr>
            </a:br>
            <a:endParaRPr/>
          </a:p>
        </p:txBody>
      </p:sp>
      <p:graphicFrame>
        <p:nvGraphicFramePr>
          <p:cNvPr id="776" name="Google Shape;776;p99"/>
          <p:cNvGraphicFramePr/>
          <p:nvPr>
            <p:extLst>
              <p:ext uri="{D42A27DB-BD31-4B8C-83A1-F6EECF244321}">
                <p14:modId xmlns:p14="http://schemas.microsoft.com/office/powerpoint/2010/main" val="3405532057"/>
              </p:ext>
            </p:extLst>
          </p:nvPr>
        </p:nvGraphicFramePr>
        <p:xfrm>
          <a:off x="139950" y="1290475"/>
          <a:ext cx="8864325" cy="4616275"/>
        </p:xfrm>
        <a:graphic>
          <a:graphicData uri="http://schemas.openxmlformats.org/drawingml/2006/table">
            <a:tbl>
              <a:tblPr>
                <a:noFill/>
                <a:tableStyleId>{23565340-4EC4-42C7-80B6-79AD6BD59D17}</a:tableStyleId>
              </a:tblPr>
              <a:tblGrid>
                <a:gridCol w="5369050">
                  <a:extLst>
                    <a:ext uri="{9D8B030D-6E8A-4147-A177-3AD203B41FA5}">
                      <a16:colId xmlns:a16="http://schemas.microsoft.com/office/drawing/2014/main" val="20000"/>
                    </a:ext>
                  </a:extLst>
                </a:gridCol>
                <a:gridCol w="1658125">
                  <a:extLst>
                    <a:ext uri="{9D8B030D-6E8A-4147-A177-3AD203B41FA5}">
                      <a16:colId xmlns:a16="http://schemas.microsoft.com/office/drawing/2014/main" val="20001"/>
                    </a:ext>
                  </a:extLst>
                </a:gridCol>
                <a:gridCol w="1837150">
                  <a:extLst>
                    <a:ext uri="{9D8B030D-6E8A-4147-A177-3AD203B41FA5}">
                      <a16:colId xmlns:a16="http://schemas.microsoft.com/office/drawing/2014/main" val="20002"/>
                    </a:ext>
                  </a:extLst>
                </a:gridCol>
              </a:tblGrid>
              <a:tr h="38780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443775">
                <a:tc>
                  <a:txBody>
                    <a:bodyPr/>
                    <a:lstStyle/>
                    <a:p>
                      <a:pPr marL="0" lvl="0" indent="0" algn="l" rtl="0">
                        <a:spcBef>
                          <a:spcPts val="0"/>
                        </a:spcBef>
                        <a:spcAft>
                          <a:spcPts val="0"/>
                        </a:spcAft>
                        <a:buNone/>
                      </a:pPr>
                      <a:r>
                        <a:rPr lang="en-US" sz="1000"/>
                        <a:t>1. Identify</a:t>
                      </a:r>
                      <a:r>
                        <a:rPr lang="en-US" sz="1000" baseline="0"/>
                        <a:t> and procure writing professional development for teachers. </a:t>
                      </a:r>
                      <a:endParaRPr sz="1000"/>
                    </a:p>
                  </a:txBody>
                  <a:tcPr marL="91450" marR="91450" marT="45725" marB="45725" anchor="ctr">
                    <a:lnL w="9525" cap="flat" cmpd="sng">
                      <a:solidFill>
                        <a:srgbClr val="B7B7B7"/>
                      </a:solidFill>
                      <a:prstDash val="dash"/>
                      <a:round/>
                      <a:headEnd type="none" w="sm" len="sm"/>
                      <a:tailEnd type="none" w="sm" len="sm"/>
                    </a:lnL>
                    <a:lnR w="9525" cap="flat" cmpd="sng" algn="ctr">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Strong,</a:t>
                      </a:r>
                      <a:r>
                        <a:rPr lang="en-US" sz="1000" baseline="0"/>
                        <a:t> Instructional Team</a:t>
                      </a:r>
                      <a:endParaRPr sz="1000"/>
                    </a:p>
                  </a:txBody>
                  <a:tcPr marL="91425" marR="91425" marT="91425" marB="91425">
                    <a:lnL w="9525" cap="flat" cmpd="sng" algn="ctr">
                      <a:solidFill>
                        <a:srgbClr val="B7B7B7"/>
                      </a:solidFill>
                      <a:prstDash val="dash"/>
                      <a:round/>
                      <a:headEnd type="none" w="sm" len="sm"/>
                      <a:tailEnd type="none" w="sm" len="sm"/>
                    </a:lnL>
                    <a:lnR w="9525" cap="flat" cmpd="sng" algn="ctr">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May-June 2022</a:t>
                      </a:r>
                      <a:endParaRPr sz="1000"/>
                    </a:p>
                  </a:txBody>
                  <a:tcPr marL="91425" marR="91425" marT="91425" marB="91425">
                    <a:lnL w="9525" cap="flat" cmpd="sng" algn="ctr">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2"/>
                  </a:ext>
                </a:extLst>
              </a:tr>
              <a:tr h="443775">
                <a:tc>
                  <a:txBody>
                    <a:bodyPr/>
                    <a:lstStyle/>
                    <a:p>
                      <a:pPr marL="0" lvl="0" indent="0" algn="l" rtl="0">
                        <a:spcBef>
                          <a:spcPts val="0"/>
                        </a:spcBef>
                        <a:spcAft>
                          <a:spcPts val="0"/>
                        </a:spcAft>
                        <a:buNone/>
                      </a:pPr>
                      <a:r>
                        <a:rPr lang="en-US" sz="1000"/>
                        <a:t>2. Align on unified vision for literacy and Math instruction</a:t>
                      </a:r>
                      <a:r>
                        <a:rPr lang="en-US" sz="1000" baseline="0"/>
                        <a:t> in </a:t>
                      </a:r>
                      <a:r>
                        <a:rPr lang="en-US" sz="1000"/>
                        <a:t>Writing Workshop.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Strong Rodgers Dr. Mac</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June 2022</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3"/>
                  </a:ext>
                </a:extLst>
              </a:tr>
              <a:tr h="620925">
                <a:tc>
                  <a:txBody>
                    <a:bodyPr/>
                    <a:lstStyle/>
                    <a:p>
                      <a:pPr marL="0" lvl="0" indent="0" algn="l" rtl="0">
                        <a:spcBef>
                          <a:spcPts val="0"/>
                        </a:spcBef>
                        <a:spcAft>
                          <a:spcPts val="0"/>
                        </a:spcAft>
                        <a:buFont typeface="Arial"/>
                        <a:buNone/>
                      </a:pPr>
                      <a:r>
                        <a:rPr lang="en-US" sz="1000">
                          <a:solidFill>
                            <a:schemeClr val="dk1"/>
                          </a:solidFill>
                        </a:rPr>
                        <a:t>3. Revise master schedule to ensure ample number of instructional minutes dedicated for use of </a:t>
                      </a:r>
                      <a:r>
                        <a:rPr lang="en-US" sz="1000" baseline="0">
                          <a:solidFill>
                            <a:schemeClr val="dk1"/>
                          </a:solidFill>
                        </a:rPr>
                        <a:t>writing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Strong, UHL, Dr. Mac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June 2022</a:t>
                      </a:r>
                      <a:endParaRPr sz="10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4"/>
                  </a:ext>
                </a:extLst>
              </a:tr>
              <a:tr h="620925">
                <a:tc>
                  <a:txBody>
                    <a:bodyPr/>
                    <a:lstStyle/>
                    <a:p>
                      <a:pPr marL="0" lvl="0" indent="0" algn="l" rtl="0">
                        <a:spcBef>
                          <a:spcPts val="0"/>
                        </a:spcBef>
                        <a:spcAft>
                          <a:spcPts val="0"/>
                        </a:spcAft>
                        <a:buFont typeface="Arial"/>
                        <a:buNone/>
                      </a:pPr>
                      <a:r>
                        <a:rPr lang="en-US" sz="1000">
                          <a:solidFill>
                            <a:schemeClr val="dk1"/>
                          </a:solidFill>
                        </a:rPr>
                        <a:t>4. Create comprehensive PK-5 pacing guides/ rubric ; create master document</a:t>
                      </a:r>
                      <a:r>
                        <a:rPr lang="en-US" sz="1000" baseline="0">
                          <a:solidFill>
                            <a:schemeClr val="dk1"/>
                          </a:solidFill>
                        </a:rPr>
                        <a:t> (with exemplars)</a:t>
                      </a:r>
                      <a:r>
                        <a:rPr lang="en-US" sz="1000">
                          <a:solidFill>
                            <a:schemeClr val="dk1"/>
                          </a:solidFill>
                        </a:rPr>
                        <a:t> showing  vertical alignment and the progression of learning outcomes and writing skills across all contents PK-5.</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Instructional Team, Besse</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June 2022</a:t>
                      </a:r>
                      <a:endParaRPr sz="1000">
                        <a:solidFill>
                          <a:schemeClr val="dk1"/>
                        </a:solidFill>
                      </a:endParaRPr>
                    </a:p>
                    <a:p>
                      <a:pPr marL="0" lvl="0" indent="0" algn="l" rtl="0">
                        <a:spcBef>
                          <a:spcPts val="0"/>
                        </a:spcBef>
                        <a:spcAft>
                          <a:spcPts val="0"/>
                        </a:spcAft>
                        <a:buNone/>
                      </a:pPr>
                      <a:r>
                        <a:rPr lang="en-US" sz="1000"/>
                        <a:t>(can we sequence the work of creating pacing and rubric guides so it doesn’t all happen in June)</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5"/>
                  </a:ext>
                </a:extLst>
              </a:tr>
              <a:tr h="324900">
                <a:tc>
                  <a:txBody>
                    <a:bodyPr/>
                    <a:lstStyle/>
                    <a:p>
                      <a:pPr marL="0" lvl="0" indent="0" algn="l" rtl="0">
                        <a:spcBef>
                          <a:spcPts val="0"/>
                        </a:spcBef>
                        <a:spcAft>
                          <a:spcPts val="0"/>
                        </a:spcAft>
                        <a:buNone/>
                      </a:pPr>
                      <a:r>
                        <a:rPr lang="en-US" sz="1000"/>
                        <a:t>5. Deliver professional development on</a:t>
                      </a:r>
                      <a:r>
                        <a:rPr lang="en-US" sz="1000" baseline="0"/>
                        <a:t> </a:t>
                      </a:r>
                      <a:r>
                        <a:rPr lang="en-US" sz="1000">
                          <a:solidFill>
                            <a:schemeClr val="dk1"/>
                          </a:solidFill>
                        </a:rPr>
                        <a:t>selected </a:t>
                      </a:r>
                      <a:r>
                        <a:rPr lang="en-US" sz="1000" baseline="0">
                          <a:solidFill>
                            <a:schemeClr val="dk1"/>
                          </a:solidFill>
                        </a:rPr>
                        <a:t> </a:t>
                      </a:r>
                      <a:r>
                        <a:rPr lang="en-US" sz="1000">
                          <a:solidFill>
                            <a:schemeClr val="dk1"/>
                          </a:solidFill>
                        </a:rPr>
                        <a:t>Reading and Writing Workshop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Font typeface="Arial"/>
                        <a:buNone/>
                      </a:pPr>
                      <a:r>
                        <a:rPr lang="en-US" sz="1000">
                          <a:solidFill>
                            <a:schemeClr val="dk1"/>
                          </a:solidFill>
                        </a:rPr>
                        <a:t>External Facilitator Strong</a:t>
                      </a:r>
                      <a:endParaRPr sz="1000">
                        <a:solidFill>
                          <a:schemeClr val="dk1"/>
                        </a:solidFill>
                      </a:endParaRPr>
                    </a:p>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July 2022; August-May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6"/>
                  </a:ext>
                </a:extLst>
              </a:tr>
              <a:tr h="533250">
                <a:tc>
                  <a:txBody>
                    <a:bodyPr/>
                    <a:lstStyle/>
                    <a:p>
                      <a:pPr marL="0" lvl="0" indent="0" algn="l" rtl="0">
                        <a:spcBef>
                          <a:spcPts val="0"/>
                        </a:spcBef>
                        <a:spcAft>
                          <a:spcPts val="0"/>
                        </a:spcAft>
                        <a:buNone/>
                      </a:pPr>
                      <a:r>
                        <a:rPr lang="en-US" sz="1000"/>
                        <a:t>6. Support teachers on implementation via monthly coaching, observations, and planning meetings.</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McMurray Strong Rodgers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solidFill>
                            <a:schemeClr val="dk1"/>
                          </a:solidFill>
                        </a:rPr>
                        <a:t>August/September 2022</a:t>
                      </a:r>
                      <a:endParaRPr sz="1000">
                        <a:solidFill>
                          <a:schemeClr val="dk1"/>
                        </a:solidFill>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7"/>
                  </a:ext>
                </a:extLst>
              </a:tr>
              <a:tr h="710375">
                <a:tc>
                  <a:txBody>
                    <a:bodyPr/>
                    <a:lstStyle/>
                    <a:p>
                      <a:pPr marL="0" lvl="0" indent="0" algn="l" rtl="0">
                        <a:spcBef>
                          <a:spcPts val="0"/>
                        </a:spcBef>
                        <a:spcAft>
                          <a:spcPts val="0"/>
                        </a:spcAft>
                        <a:buNone/>
                      </a:pPr>
                      <a:r>
                        <a:rPr lang="en-US" sz="1000"/>
                        <a:t>7. Analyze student data and disseminate teacher surveys throughout year to gauge effectiveness of new curriculum.</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Staff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August 2021, December 2021, February 2022, May 2022</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0"/>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285750" lvl="0" indent="-273050">
              <a:buClr>
                <a:srgbClr val="000000"/>
              </a:buClr>
              <a:buSzPts val="1000"/>
              <a:buFont typeface="Arial"/>
              <a:buAutoNum type="arabicPeriod"/>
            </a:pPr>
            <a:r>
              <a:rPr lang="en-US" b="1"/>
              <a:t>ELA/Math Strategy 1.2 </a:t>
            </a:r>
            <a:r>
              <a:rPr lang="en-US"/>
              <a:t> </a:t>
            </a:r>
            <a:r>
              <a:rPr lang="en-US" sz="2000">
                <a:highlight>
                  <a:srgbClr val="FFFFFF"/>
                </a:highlight>
              </a:rPr>
              <a:t>Overlay curriculum with real word experiences and applications that enhances student knowledge base through project base learning/ inquiry learning. </a:t>
            </a:r>
          </a:p>
        </p:txBody>
      </p:sp>
      <p:graphicFrame>
        <p:nvGraphicFramePr>
          <p:cNvPr id="784" name="Google Shape;784;p100"/>
          <p:cNvGraphicFramePr/>
          <p:nvPr>
            <p:extLst>
              <p:ext uri="{D42A27DB-BD31-4B8C-83A1-F6EECF244321}">
                <p14:modId xmlns:p14="http://schemas.microsoft.com/office/powerpoint/2010/main" val="2740402958"/>
              </p:ext>
            </p:extLst>
          </p:nvPr>
        </p:nvGraphicFramePr>
        <p:xfrm>
          <a:off x="139875" y="1329850"/>
          <a:ext cx="8864250" cy="4238875"/>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1990925">
                  <a:extLst>
                    <a:ext uri="{9D8B030D-6E8A-4147-A177-3AD203B41FA5}">
                      <a16:colId xmlns:a16="http://schemas.microsoft.com/office/drawing/2014/main" val="20001"/>
                    </a:ext>
                  </a:extLst>
                </a:gridCol>
                <a:gridCol w="1743800">
                  <a:extLst>
                    <a:ext uri="{9D8B030D-6E8A-4147-A177-3AD203B41FA5}">
                      <a16:colId xmlns:a16="http://schemas.microsoft.com/office/drawing/2014/main" val="20002"/>
                    </a:ext>
                  </a:extLst>
                </a:gridCol>
              </a:tblGrid>
              <a:tr h="36240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lgn="ctr">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lgn="ctr">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lgn="ctr">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558200">
                <a:tc>
                  <a:txBody>
                    <a:bodyPr/>
                    <a:lstStyle/>
                    <a:p>
                      <a:pPr marL="0" lvl="0" indent="0" algn="l" rtl="0">
                        <a:spcBef>
                          <a:spcPts val="0"/>
                        </a:spcBef>
                        <a:spcAft>
                          <a:spcPts val="0"/>
                        </a:spcAft>
                        <a:buNone/>
                      </a:pPr>
                      <a:r>
                        <a:rPr lang="en-US" sz="1000">
                          <a:solidFill>
                            <a:schemeClr val="dk1"/>
                          </a:solidFill>
                        </a:rPr>
                        <a:t>1. Develop subcommittee to review the CKLA</a:t>
                      </a:r>
                      <a:r>
                        <a:rPr lang="en-US" sz="1000" baseline="0">
                          <a:solidFill>
                            <a:schemeClr val="dk1"/>
                          </a:solidFill>
                        </a:rPr>
                        <a:t>  and Math  curriculum and provide resources for deeper learning experiences (</a:t>
                      </a:r>
                      <a:r>
                        <a:rPr lang="en-US" sz="1000" baseline="0" err="1">
                          <a:solidFill>
                            <a:schemeClr val="dk1"/>
                          </a:solidFill>
                        </a:rPr>
                        <a:t>ie</a:t>
                      </a:r>
                      <a:r>
                        <a:rPr lang="en-US" sz="1000" baseline="0">
                          <a:solidFill>
                            <a:schemeClr val="dk1"/>
                          </a:solidFill>
                        </a:rPr>
                        <a:t>…-fieldtrips, web quest reading list)</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Jay</a:t>
                      </a:r>
                      <a:r>
                        <a:rPr lang="en-US" sz="1000" baseline="0"/>
                        <a:t> Hartman May-Dec</a:t>
                      </a:r>
                    </a:p>
                    <a:p>
                      <a:pPr marL="0" lvl="0" indent="0" algn="l" rtl="0">
                        <a:spcBef>
                          <a:spcPts val="0"/>
                        </a:spcBef>
                        <a:spcAft>
                          <a:spcPts val="0"/>
                        </a:spcAft>
                        <a:buNone/>
                      </a:pPr>
                      <a:r>
                        <a:rPr lang="en-US" sz="1000" baseline="0"/>
                        <a:t>Instructional Team Dec-May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 8-29, 2021</a:t>
                      </a:r>
                      <a:r>
                        <a:rPr lang="en-US" sz="1000" baseline="0"/>
                        <a:t> 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485325">
                <a:tc>
                  <a:txBody>
                    <a:bodyPr/>
                    <a:lstStyle/>
                    <a:p>
                      <a:pPr marL="0" lvl="0" indent="0" algn="l" rtl="0">
                        <a:spcBef>
                          <a:spcPts val="0"/>
                        </a:spcBef>
                        <a:spcAft>
                          <a:spcPts val="0"/>
                        </a:spcAft>
                        <a:buNone/>
                      </a:pPr>
                      <a:r>
                        <a:rPr lang="en-US" sz="1000"/>
                        <a:t>2. Identify</a:t>
                      </a:r>
                      <a:r>
                        <a:rPr lang="en-US" sz="1000" baseline="0"/>
                        <a:t> and procure  project base learning professional development for teachers.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err="1"/>
                        <a:t>Dr.Mac</a:t>
                      </a:r>
                      <a:r>
                        <a:rPr lang="en-US" sz="1000" baseline="0"/>
                        <a:t> Rodgers Strong Jay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a:t>
                      </a:r>
                      <a:r>
                        <a:rPr lang="en-US" sz="1000" baseline="0"/>
                        <a:t> </a:t>
                      </a:r>
                      <a:r>
                        <a:rPr lang="en-US" sz="1000"/>
                        <a:t> 2021</a:t>
                      </a:r>
                      <a:r>
                        <a:rPr lang="en-US" sz="1000" baseline="0"/>
                        <a:t> (complete)</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585875">
                <a:tc>
                  <a:txBody>
                    <a:bodyPr/>
                    <a:lstStyle/>
                    <a:p>
                      <a:pPr marL="0" lvl="0" indent="0" algn="l" rtl="0">
                        <a:spcBef>
                          <a:spcPts val="0"/>
                        </a:spcBef>
                        <a:spcAft>
                          <a:spcPts val="0"/>
                        </a:spcAft>
                        <a:buNone/>
                      </a:pPr>
                      <a:r>
                        <a:rPr lang="en-US" sz="1000"/>
                        <a:t>3. Create a calendar for deeper learning based on</a:t>
                      </a:r>
                      <a:r>
                        <a:rPr lang="en-US" sz="1000" baseline="0"/>
                        <a:t> the units and topics in current curriculum including  expeditionary and virtual fieldtrips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Instructional Team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t>June-August 2021 (in-progress)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US" sz="1000" i="1"/>
                        <a:t>Finalize by end of July/August</a:t>
                      </a:r>
                      <a:endParaRPr sz="1000" i="1"/>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eaLnBrk="1" fontAlgn="auto" latinLnBrk="0" hangingPunct="1">
                        <a:lnSpc>
                          <a:spcPct val="100000"/>
                        </a:lnSpc>
                        <a:spcBef>
                          <a:spcPts val="0"/>
                        </a:spcBef>
                        <a:spcAft>
                          <a:spcPts val="0"/>
                        </a:spcAft>
                        <a:buFont typeface="Arial"/>
                        <a:buNone/>
                      </a:pPr>
                      <a:r>
                        <a:rPr lang="en-US" sz="1000"/>
                        <a:t>4.  Develop a schedule of release time for teacher to work on project based planning with supports</a:t>
                      </a:r>
                      <a:r>
                        <a:rPr lang="en-US" sz="1000" baseline="0"/>
                        <a:t> </a:t>
                      </a:r>
                      <a:endParaRPr sz="1000"/>
                    </a:p>
                  </a:txBody>
                  <a:tcPr marL="91450" marR="91450" marT="45725" marB="45725" anchor="ctr">
                    <a:lnL w="9525" cap="flat" cmpd="sng">
                      <a:solidFill>
                        <a:srgbClr val="B7B7B7"/>
                      </a:solidFill>
                      <a:prstDash val="dash"/>
                      <a:round/>
                      <a:headEnd type="none" w="sm" len="sm"/>
                      <a:tailEnd type="none" w="sm" len="sm"/>
                    </a:lnL>
                    <a:lnR w="9525" cap="flat" cmpd="sng" algn="ctr">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 </a:t>
                      </a:r>
                      <a:r>
                        <a:rPr lang="en-US" sz="1000" err="1"/>
                        <a:t>Dr.Mac</a:t>
                      </a:r>
                      <a:endParaRPr sz="1000" err="1"/>
                    </a:p>
                  </a:txBody>
                  <a:tcPr marL="91425" marR="91425" marT="91425" marB="91425">
                    <a:lnL w="9525" cap="flat" cmpd="sng" algn="ctr">
                      <a:solidFill>
                        <a:srgbClr val="B7B7B7"/>
                      </a:solidFill>
                      <a:prstDash val="dash"/>
                      <a:round/>
                      <a:headEnd type="none" w="sm" len="sm"/>
                      <a:tailEnd type="none" w="sm" len="sm"/>
                    </a:lnL>
                    <a:lnR w="9525" cap="flat" cmpd="sng" algn="ctr">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September, October,</a:t>
                      </a:r>
                      <a:r>
                        <a:rPr lang="en-US" sz="1000" baseline="0">
                          <a:solidFill>
                            <a:schemeClr val="dk1"/>
                          </a:solidFill>
                        </a:rPr>
                        <a:t> </a:t>
                      </a:r>
                      <a:r>
                        <a:rPr lang="en-US" sz="1000">
                          <a:solidFill>
                            <a:schemeClr val="dk1"/>
                          </a:solidFill>
                        </a:rPr>
                        <a:t>November, February, April</a:t>
                      </a:r>
                      <a:endParaRPr sz="1000"/>
                    </a:p>
                  </a:txBody>
                  <a:tcPr marL="91425" marR="91425" marT="91425" marB="91425">
                    <a:lnL w="9525" cap="flat" cmpd="sng" algn="ctr">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lgn="ctr">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814575">
                <a:tc>
                  <a:txBody>
                    <a:bodyPr/>
                    <a:lstStyle/>
                    <a:p>
                      <a:pPr marL="0" marR="0" lvl="0" indent="0" algn="l" rtl="0" eaLnBrk="1" fontAlgn="auto" latinLnBrk="0" hangingPunct="1">
                        <a:lnSpc>
                          <a:spcPct val="100000"/>
                        </a:lnSpc>
                        <a:spcBef>
                          <a:spcPts val="0"/>
                        </a:spcBef>
                        <a:spcAft>
                          <a:spcPts val="0"/>
                        </a:spcAft>
                        <a:buFont typeface="Arial"/>
                        <a:buNone/>
                      </a:pPr>
                      <a:r>
                        <a:rPr lang="en-US" sz="1000"/>
                        <a:t>5. </a:t>
                      </a:r>
                      <a:r>
                        <a:rPr lang="en-US" sz="1000" baseline="0"/>
                        <a:t>I</a:t>
                      </a:r>
                      <a:r>
                        <a:rPr lang="en-US" sz="1000" b="1"/>
                        <a:t>mplement curriculum and provide real time feedback and coaching on  teaching fidelity</a:t>
                      </a:r>
                      <a:endParaRPr lang="en-US" sz="1000"/>
                    </a:p>
                    <a:p>
                      <a:pPr marL="0" lvl="0" indent="0" algn="l" rtl="0">
                        <a:lnSpc>
                          <a:spcPct val="100000"/>
                        </a:lnSpc>
                        <a:spcBef>
                          <a:spcPts val="0"/>
                        </a:spcBef>
                        <a:spcAft>
                          <a:spcPts val="0"/>
                        </a:spcAft>
                        <a:buNone/>
                      </a:pP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Dr. Mac,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 December, March, May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r h="585875">
                <a:tc>
                  <a:txBody>
                    <a:bodyPr/>
                    <a:lstStyle/>
                    <a:p>
                      <a:pPr marL="0" lvl="0" indent="0" algn="l" rtl="0">
                        <a:lnSpc>
                          <a:spcPct val="100000"/>
                        </a:lnSpc>
                        <a:spcBef>
                          <a:spcPts val="0"/>
                        </a:spcBef>
                        <a:spcAft>
                          <a:spcPts val="0"/>
                        </a:spcAft>
                        <a:buNone/>
                      </a:pP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01"/>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2.1-2.2 </a:t>
            </a:r>
            <a:r>
              <a:rPr lang="en-US"/>
              <a:t> Implement data dashboard for collecting and analyzing assessment data</a:t>
            </a:r>
            <a:endParaRPr/>
          </a:p>
        </p:txBody>
      </p:sp>
      <p:graphicFrame>
        <p:nvGraphicFramePr>
          <p:cNvPr id="792" name="Google Shape;792;p101"/>
          <p:cNvGraphicFramePr/>
          <p:nvPr>
            <p:extLst>
              <p:ext uri="{D42A27DB-BD31-4B8C-83A1-F6EECF244321}">
                <p14:modId xmlns:p14="http://schemas.microsoft.com/office/powerpoint/2010/main" val="2173360734"/>
              </p:ext>
            </p:extLst>
          </p:nvPr>
        </p:nvGraphicFramePr>
        <p:xfrm>
          <a:off x="139875" y="1329850"/>
          <a:ext cx="8864250" cy="4811650"/>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2054725">
                  <a:extLst>
                    <a:ext uri="{9D8B030D-6E8A-4147-A177-3AD203B41FA5}">
                      <a16:colId xmlns:a16="http://schemas.microsoft.com/office/drawing/2014/main" val="20001"/>
                    </a:ext>
                  </a:extLst>
                </a:gridCol>
                <a:gridCol w="1680000">
                  <a:extLst>
                    <a:ext uri="{9D8B030D-6E8A-4147-A177-3AD203B41FA5}">
                      <a16:colId xmlns:a16="http://schemas.microsoft.com/office/drawing/2014/main" val="20002"/>
                    </a:ext>
                  </a:extLst>
                </a:gridCol>
              </a:tblGrid>
              <a:tr h="32937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604425">
                <a:tc>
                  <a:txBody>
                    <a:bodyPr/>
                    <a:lstStyle/>
                    <a:p>
                      <a:pPr marL="0" marR="0" lvl="0" indent="0" algn="l" rtl="0">
                        <a:spcBef>
                          <a:spcPts val="0"/>
                        </a:spcBef>
                        <a:spcAft>
                          <a:spcPts val="0"/>
                        </a:spcAft>
                        <a:buClr>
                          <a:srgbClr val="000000"/>
                        </a:buClr>
                        <a:buSzPts val="1400"/>
                        <a:buFont typeface="Arial"/>
                        <a:buNone/>
                      </a:pPr>
                      <a:r>
                        <a:rPr lang="en-US" sz="1000"/>
                        <a:t>1. Develop subcommittee to</a:t>
                      </a:r>
                      <a:r>
                        <a:rPr lang="en-US" sz="1000" baseline="0"/>
                        <a:t> review state standard alongside current pacing guide</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Mac Rodger  Strong </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May-August</a:t>
                      </a:r>
                      <a:r>
                        <a:rPr lang="en-US" sz="1000" baseline="0"/>
                        <a:t> </a:t>
                      </a:r>
                      <a:r>
                        <a:rPr lang="en-US" sz="1000"/>
                        <a:t> 2021(in-progress)</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1"/>
                  </a:ext>
                </a:extLst>
              </a:tr>
              <a:tr h="525500">
                <a:tc>
                  <a:txBody>
                    <a:bodyPr/>
                    <a:lstStyle/>
                    <a:p>
                      <a:pPr marL="0" lvl="0" indent="0" algn="l" rtl="0">
                        <a:spcBef>
                          <a:spcPts val="0"/>
                        </a:spcBef>
                        <a:spcAft>
                          <a:spcPts val="0"/>
                        </a:spcAft>
                        <a:buFont typeface="Arial"/>
                        <a:buNone/>
                      </a:pPr>
                      <a:r>
                        <a:rPr lang="en-US" sz="1000"/>
                        <a:t>2. Import standards into</a:t>
                      </a:r>
                      <a:r>
                        <a:rPr lang="en-US" sz="1000" baseline="0"/>
                        <a:t> current data tacker.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lang="en-US" sz="1000"/>
                        <a:t>Mac Rodger  Strong </a:t>
                      </a:r>
                    </a:p>
                    <a:p>
                      <a:pPr marL="0" lvl="0" indent="0" algn="l" rtl="0">
                        <a:spcBef>
                          <a:spcPts val="0"/>
                        </a:spcBef>
                        <a:spcAft>
                          <a:spcPts val="0"/>
                        </a:spcAft>
                        <a:buNone/>
                      </a:pP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Jun-Jul  2021</a:t>
                      </a:r>
                      <a:r>
                        <a:rPr lang="en-US" sz="1000" b="0" i="0" u="none" strike="noStrike" noProof="0">
                          <a:latin typeface="Arial"/>
                        </a:rPr>
                        <a:t>(in-progress)</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2"/>
                  </a:ext>
                </a:extLst>
              </a:tr>
              <a:tr h="525500">
                <a:tc>
                  <a:txBody>
                    <a:bodyPr/>
                    <a:lstStyle/>
                    <a:p>
                      <a:pPr marL="0" lvl="0" indent="0" algn="l" rtl="0">
                        <a:spcBef>
                          <a:spcPts val="0"/>
                        </a:spcBef>
                        <a:spcAft>
                          <a:spcPts val="0"/>
                        </a:spcAft>
                        <a:buFont typeface="Arial"/>
                        <a:buNone/>
                      </a:pPr>
                      <a:r>
                        <a:rPr lang="en-US" sz="1000"/>
                        <a:t>3. Determine the mastery cutoff points you will use to flag students or concepts for re-teaching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lang="en-US" sz="1000"/>
                        <a:t>Mac Rodger  Strong </a:t>
                      </a:r>
                    </a:p>
                    <a:p>
                      <a:pPr marL="0" lvl="0" indent="0" algn="l" rtl="0">
                        <a:spcBef>
                          <a:spcPts val="0"/>
                        </a:spcBef>
                        <a:spcAft>
                          <a:spcPts val="0"/>
                        </a:spcAft>
                        <a:buNone/>
                      </a:pP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July  2021 </a:t>
                      </a:r>
                      <a:r>
                        <a:rPr lang="en-US" sz="1000" b="0" i="0" u="none" strike="noStrike" noProof="0">
                          <a:latin typeface="Arial"/>
                        </a:rPr>
                        <a:t>(in-progress)</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3"/>
                  </a:ext>
                </a:extLst>
              </a:tr>
              <a:tr h="525500">
                <a:tc>
                  <a:txBody>
                    <a:bodyPr/>
                    <a:lstStyle/>
                    <a:p>
                      <a:pPr marL="0" lvl="0" indent="0" algn="l" rtl="0">
                        <a:spcBef>
                          <a:spcPts val="0"/>
                        </a:spcBef>
                        <a:spcAft>
                          <a:spcPts val="0"/>
                        </a:spcAft>
                        <a:buClr>
                          <a:srgbClr val="000000"/>
                        </a:buClr>
                        <a:buSzPts val="1400"/>
                        <a:buFont typeface="Arial"/>
                        <a:buNone/>
                      </a:pPr>
                      <a:r>
                        <a:rPr lang="en-US" sz="1000"/>
                        <a:t>4. Develop coaching protocol to support teachers in using dashboard to inform daily instruction</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lang="en-US" sz="1000"/>
                        <a:t>Mac Rodger  Strong</a:t>
                      </a:r>
                    </a:p>
                    <a:p>
                      <a:pPr marL="0" lvl="0" indent="0" algn="l" rtl="0">
                        <a:spcBef>
                          <a:spcPts val="0"/>
                        </a:spcBef>
                        <a:spcAft>
                          <a:spcPts val="0"/>
                        </a:spcAft>
                        <a:buNone/>
                      </a:pP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July 2021 </a:t>
                      </a:r>
                      <a:r>
                        <a:rPr lang="en-US" sz="1000" b="0" i="0" u="none" strike="noStrike" noProof="0">
                          <a:latin typeface="Arial"/>
                        </a:rPr>
                        <a:t>(in-progress)</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4"/>
                  </a:ext>
                </a:extLst>
              </a:tr>
              <a:tr h="604425">
                <a:tc>
                  <a:txBody>
                    <a:bodyPr/>
                    <a:lstStyle/>
                    <a:p>
                      <a:pPr marL="0" lvl="0" indent="0" algn="l" rtl="0">
                        <a:spcBef>
                          <a:spcPts val="0"/>
                        </a:spcBef>
                        <a:spcAft>
                          <a:spcPts val="0"/>
                        </a:spcAft>
                        <a:buNone/>
                      </a:pPr>
                      <a:r>
                        <a:rPr lang="en-US" sz="1000"/>
                        <a:t>5. Provide PD for staff on using the data dashboard tool (uploading classroom data, reading class and school wide reports, etc.)  </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kumimoji="0" lang="en-US" sz="1000" b="0" i="0" u="none" strike="noStrike" kern="0" cap="none" spc="0" normalizeH="0" baseline="0" noProof="0">
                          <a:ln>
                            <a:noFill/>
                          </a:ln>
                          <a:solidFill>
                            <a:srgbClr val="000000"/>
                          </a:solidFill>
                          <a:effectLst/>
                          <a:uLnTx/>
                          <a:uFillTx/>
                          <a:latin typeface="Arial"/>
                          <a:cs typeface="Arial"/>
                          <a:sym typeface="Arial"/>
                        </a:rPr>
                        <a:t>Mac Rodger</a:t>
                      </a:r>
                      <a:r>
                        <a:rPr lang="en-US" sz="1000" b="0" i="0" u="none" strike="noStrike" kern="0" cap="none" spc="0" normalizeH="0" baseline="0" noProof="0">
                          <a:ln>
                            <a:noFill/>
                          </a:ln>
                          <a:solidFill>
                            <a:srgbClr val="000000"/>
                          </a:solidFill>
                          <a:effectLst/>
                          <a:uLnTx/>
                          <a:uFillTx/>
                          <a:latin typeface="Arial"/>
                          <a:cs typeface="Arial"/>
                        </a:rPr>
                        <a:t> </a:t>
                      </a:r>
                      <a:r>
                        <a:rPr kumimoji="0" lang="en-US" sz="1000" b="0" i="0" u="none" strike="noStrike" kern="0" cap="none" spc="0" normalizeH="0" baseline="0" noProof="0">
                          <a:ln>
                            <a:noFill/>
                          </a:ln>
                          <a:solidFill>
                            <a:srgbClr val="000000"/>
                          </a:solidFill>
                          <a:effectLst/>
                          <a:uLnTx/>
                          <a:uFillTx/>
                          <a:latin typeface="Arial"/>
                          <a:cs typeface="Arial"/>
                          <a:sym typeface="Arial"/>
                        </a:rPr>
                        <a:t> Strong</a:t>
                      </a:r>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Aug-Sep 2021 </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5"/>
                  </a:ext>
                </a:extLst>
              </a:tr>
              <a:tr h="525500">
                <a:tc>
                  <a:txBody>
                    <a:bodyPr/>
                    <a:lstStyle/>
                    <a:p>
                      <a:pPr marL="0" marR="0" lvl="0" indent="0" algn="l" rtl="0">
                        <a:lnSpc>
                          <a:spcPct val="100000"/>
                        </a:lnSpc>
                        <a:spcBef>
                          <a:spcPts val="0"/>
                        </a:spcBef>
                        <a:spcAft>
                          <a:spcPts val="0"/>
                        </a:spcAft>
                        <a:buClr>
                          <a:srgbClr val="000000"/>
                        </a:buClr>
                        <a:buSzPts val="1400"/>
                        <a:buFont typeface="Arial"/>
                        <a:buNone/>
                      </a:pPr>
                      <a:r>
                        <a:rPr lang="en-US" sz="1000"/>
                        <a:t>6. Ensure teachers have a weekly deadline for uploading their student data -- make clear that this isn’t weekly standards, but weekly formative assessments. </a:t>
                      </a:r>
                      <a:r>
                        <a:rPr lang="en-US" sz="1000" i="1"/>
                        <a:t>(Potentially this can be automated depending on system purchased)</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kumimoji="0" lang="en-US" sz="1000" b="0" i="0" u="none" strike="noStrike" kern="0" cap="none" spc="0" normalizeH="0" baseline="0" noProof="0">
                          <a:ln>
                            <a:noFill/>
                          </a:ln>
                          <a:solidFill>
                            <a:srgbClr val="000000"/>
                          </a:solidFill>
                          <a:effectLst/>
                          <a:uLnTx/>
                          <a:uFillTx/>
                          <a:latin typeface="Arial"/>
                          <a:cs typeface="Arial"/>
                          <a:sym typeface="Arial"/>
                        </a:rPr>
                        <a:t>Mac Rodger</a:t>
                      </a:r>
                      <a:r>
                        <a:rPr lang="en-US" sz="1000" b="0" i="0" u="none" strike="noStrike" kern="0" cap="none" spc="0" normalizeH="0" baseline="0" noProof="0">
                          <a:ln>
                            <a:noFill/>
                          </a:ln>
                          <a:solidFill>
                            <a:srgbClr val="000000"/>
                          </a:solidFill>
                          <a:effectLst/>
                          <a:uLnTx/>
                          <a:uFillTx/>
                          <a:latin typeface="Arial"/>
                          <a:cs typeface="Arial"/>
                        </a:rPr>
                        <a:t> </a:t>
                      </a:r>
                      <a:r>
                        <a:rPr kumimoji="0" lang="en-US" sz="1000" b="0" i="0" u="none" strike="noStrike" kern="0" cap="none" spc="0" normalizeH="0" baseline="0" noProof="0">
                          <a:ln>
                            <a:noFill/>
                          </a:ln>
                          <a:solidFill>
                            <a:srgbClr val="000000"/>
                          </a:solidFill>
                          <a:effectLst/>
                          <a:uLnTx/>
                          <a:uFillTx/>
                          <a:latin typeface="Arial"/>
                          <a:cs typeface="Arial"/>
                          <a:sym typeface="Arial"/>
                        </a:rPr>
                        <a:t> Strong</a:t>
                      </a:r>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Aug 2021 (create calendar; show during summer &amp; BOY PD)</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6"/>
                  </a:ext>
                </a:extLst>
              </a:tr>
              <a:tr h="525500">
                <a:tc>
                  <a:txBody>
                    <a:bodyPr/>
                    <a:lstStyle/>
                    <a:p>
                      <a:pPr marL="0" marR="0" lvl="0" indent="0" algn="l" rtl="0">
                        <a:lnSpc>
                          <a:spcPct val="100000"/>
                        </a:lnSpc>
                        <a:spcBef>
                          <a:spcPts val="0"/>
                        </a:spcBef>
                        <a:spcAft>
                          <a:spcPts val="0"/>
                        </a:spcAft>
                        <a:buClr>
                          <a:srgbClr val="000000"/>
                        </a:buClr>
                        <a:buSzPts val="1400"/>
                        <a:buFont typeface="Arial"/>
                        <a:buNone/>
                      </a:pPr>
                      <a:r>
                        <a:rPr lang="en-US" sz="1000"/>
                        <a:t>7. Develop weekly report that analyzes classroom data and pulls out trends (** if using excel, then a template needs to be created in July for data analysis)</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marR="0" lvl="0" indent="0" algn="l" rtl="0" eaLnBrk="1" fontAlgn="auto" latinLnBrk="0" hangingPunct="1">
                        <a:lnSpc>
                          <a:spcPct val="100000"/>
                        </a:lnSpc>
                        <a:spcBef>
                          <a:spcPts val="0"/>
                        </a:spcBef>
                        <a:spcAft>
                          <a:spcPts val="0"/>
                        </a:spcAft>
                        <a:buFont typeface="Arial"/>
                        <a:buNone/>
                      </a:pPr>
                      <a:r>
                        <a:rPr kumimoji="0" lang="en-US" sz="1000" b="0" i="0" u="none" strike="noStrike" kern="0" cap="none" spc="0" normalizeH="0" baseline="0" noProof="0">
                          <a:ln>
                            <a:noFill/>
                          </a:ln>
                          <a:solidFill>
                            <a:srgbClr val="000000"/>
                          </a:solidFill>
                          <a:effectLst/>
                          <a:uLnTx/>
                          <a:uFillTx/>
                          <a:latin typeface="Arial"/>
                          <a:cs typeface="Arial"/>
                          <a:sym typeface="Arial"/>
                        </a:rPr>
                        <a:t>Mac Rodger</a:t>
                      </a:r>
                      <a:r>
                        <a:rPr lang="en-US" sz="1000" b="0" i="0" u="none" strike="noStrike" kern="0" cap="none" spc="0" normalizeH="0" baseline="0" noProof="0">
                          <a:ln>
                            <a:noFill/>
                          </a:ln>
                          <a:solidFill>
                            <a:srgbClr val="000000"/>
                          </a:solidFill>
                          <a:effectLst/>
                          <a:uLnTx/>
                          <a:uFillTx/>
                          <a:latin typeface="Arial"/>
                          <a:cs typeface="Arial"/>
                        </a:rPr>
                        <a:t> </a:t>
                      </a:r>
                      <a:r>
                        <a:rPr kumimoji="0" lang="en-US" sz="1000" b="0" i="0" u="none" strike="noStrike" kern="0" cap="none" spc="0" normalizeH="0" baseline="0" noProof="0">
                          <a:ln>
                            <a:noFill/>
                          </a:ln>
                          <a:solidFill>
                            <a:srgbClr val="000000"/>
                          </a:solidFill>
                          <a:effectLst/>
                          <a:uLnTx/>
                          <a:uFillTx/>
                          <a:latin typeface="Arial"/>
                          <a:cs typeface="Arial"/>
                          <a:sym typeface="Arial"/>
                        </a:rPr>
                        <a:t> Strong</a:t>
                      </a:r>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tc>
                  <a:txBody>
                    <a:bodyPr/>
                    <a:lstStyle/>
                    <a:p>
                      <a:pPr marL="0" lvl="0" indent="0" algn="l" rtl="0">
                        <a:spcBef>
                          <a:spcPts val="0"/>
                        </a:spcBef>
                        <a:spcAft>
                          <a:spcPts val="0"/>
                        </a:spcAft>
                        <a:buNone/>
                      </a:pPr>
                      <a:r>
                        <a:rPr lang="en-US" sz="1000"/>
                        <a:t>Aug 2021</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tcPr>
                </a:tc>
                <a:extLst>
                  <a:ext uri="{0D108BD9-81ED-4DB2-BD59-A6C34878D82A}">
                    <a16:rowId xmlns:a16="http://schemas.microsoft.com/office/drawing/2014/main" val="10007"/>
                  </a:ext>
                </a:extLst>
              </a:tr>
              <a:tr h="525500">
                <a:tc>
                  <a:txBody>
                    <a:bodyPr/>
                    <a:lstStyle/>
                    <a:p>
                      <a:pPr marL="0" marR="0" lvl="0" indent="0" algn="l" rtl="0">
                        <a:lnSpc>
                          <a:spcPct val="100000"/>
                        </a:lnSpc>
                        <a:spcBef>
                          <a:spcPts val="0"/>
                        </a:spcBef>
                        <a:spcAft>
                          <a:spcPts val="0"/>
                        </a:spcAft>
                        <a:buNone/>
                      </a:pPr>
                      <a:r>
                        <a:rPr lang="en-US" sz="1000"/>
                        <a:t>8. Plan and facilitate data days to analyze data and develop re-teach plans</a:t>
                      </a:r>
                      <a:endParaRPr sz="1000"/>
                    </a:p>
                  </a:txBody>
                  <a:tcPr marL="91450" marR="91450" marT="45725" marB="45725" anchor="ctr">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marR="0" lvl="0" indent="0" algn="l" rtl="0" eaLnBrk="1" fontAlgn="auto" latinLnBrk="0" hangingPunct="1">
                        <a:lnSpc>
                          <a:spcPct val="100000"/>
                        </a:lnSpc>
                        <a:spcBef>
                          <a:spcPts val="0"/>
                        </a:spcBef>
                        <a:spcAft>
                          <a:spcPts val="0"/>
                        </a:spcAft>
                        <a:buFont typeface="Arial"/>
                        <a:buNone/>
                      </a:pPr>
                      <a:r>
                        <a:rPr lang="en-US" sz="1000"/>
                        <a:t>Mac Rodger  Strong</a:t>
                      </a:r>
                    </a:p>
                    <a:p>
                      <a:pPr marL="0" lvl="0" indent="0" algn="l" rtl="0">
                        <a:spcBef>
                          <a:spcPts val="0"/>
                        </a:spcBef>
                        <a:spcAft>
                          <a:spcPts val="0"/>
                        </a:spcAft>
                        <a:buNone/>
                      </a:pP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Aug-Sep 2021 (plan); Sep 2020-May 2021 (facilitate)</a:t>
                      </a:r>
                      <a:endParaRPr sz="1000"/>
                    </a:p>
                  </a:txBody>
                  <a:tcPr marL="91425" marR="91425" marT="91425" marB="91425">
                    <a:lnL w="9525" cap="flat" cmpd="sng">
                      <a:solidFill>
                        <a:srgbClr val="999999"/>
                      </a:solidFill>
                      <a:prstDash val="dash"/>
                      <a:round/>
                      <a:headEnd type="none" w="sm" len="sm"/>
                      <a:tailEnd type="none" w="sm" len="sm"/>
                    </a:lnL>
                    <a:lnR w="9525" cap="flat" cmpd="sng">
                      <a:solidFill>
                        <a:srgbClr val="999999"/>
                      </a:solidFill>
                      <a:prstDash val="dash"/>
                      <a:round/>
                      <a:headEnd type="none" w="sm" len="sm"/>
                      <a:tailEnd type="none" w="sm" len="sm"/>
                    </a:lnR>
                    <a:lnT w="9525" cap="flat" cmpd="sng">
                      <a:solidFill>
                        <a:srgbClr val="999999"/>
                      </a:solidFill>
                      <a:prstDash val="dash"/>
                      <a:round/>
                      <a:headEnd type="none" w="sm" len="sm"/>
                      <a:tailEnd type="none" w="sm" len="sm"/>
                    </a:lnT>
                    <a:lnB w="9525" cap="flat" cmpd="sng">
                      <a:solidFill>
                        <a:srgbClr val="999999"/>
                      </a:solidFill>
                      <a:prstDash val="dash"/>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02"/>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Strategy 2.3 </a:t>
            </a:r>
            <a:r>
              <a:rPr lang="en-US"/>
              <a:t> Create year-long assessment scope and sequence with prioritized standards to cover before assessments and ensure instructional minutes support</a:t>
            </a:r>
            <a:endParaRPr/>
          </a:p>
        </p:txBody>
      </p:sp>
      <p:graphicFrame>
        <p:nvGraphicFramePr>
          <p:cNvPr id="800" name="Google Shape;800;p102"/>
          <p:cNvGraphicFramePr/>
          <p:nvPr>
            <p:extLst>
              <p:ext uri="{D42A27DB-BD31-4B8C-83A1-F6EECF244321}">
                <p14:modId xmlns:p14="http://schemas.microsoft.com/office/powerpoint/2010/main" val="3375001926"/>
              </p:ext>
            </p:extLst>
          </p:nvPr>
        </p:nvGraphicFramePr>
        <p:xfrm>
          <a:off x="139875" y="1253650"/>
          <a:ext cx="8864250" cy="5545475"/>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1990925">
                  <a:extLst>
                    <a:ext uri="{9D8B030D-6E8A-4147-A177-3AD203B41FA5}">
                      <a16:colId xmlns:a16="http://schemas.microsoft.com/office/drawing/2014/main" val="20001"/>
                    </a:ext>
                  </a:extLst>
                </a:gridCol>
                <a:gridCol w="1743800">
                  <a:extLst>
                    <a:ext uri="{9D8B030D-6E8A-4147-A177-3AD203B41FA5}">
                      <a16:colId xmlns:a16="http://schemas.microsoft.com/office/drawing/2014/main" val="20002"/>
                    </a:ext>
                  </a:extLst>
                </a:gridCol>
              </a:tblGrid>
              <a:tr h="35362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587475">
                <a:tc>
                  <a:txBody>
                    <a:bodyPr/>
                    <a:lstStyle/>
                    <a:p>
                      <a:pPr marL="0" lvl="0" indent="0" algn="l" rtl="0">
                        <a:spcBef>
                          <a:spcPts val="0"/>
                        </a:spcBef>
                        <a:spcAft>
                          <a:spcPts val="0"/>
                        </a:spcAft>
                        <a:buNone/>
                      </a:pPr>
                      <a:r>
                        <a:rPr lang="en-US" sz="1000"/>
                        <a:t>0. Poll teachers to identify who is available to work during the summer.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Hearty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Complete </a:t>
                      </a:r>
                    </a:p>
                    <a:p>
                      <a:pPr marL="0" lvl="0" indent="0" algn="l">
                        <a:spcBef>
                          <a:spcPts val="0"/>
                        </a:spcBef>
                        <a:spcAft>
                          <a:spcPts val="0"/>
                        </a:spcAft>
                        <a:buNone/>
                      </a:pPr>
                      <a:r>
                        <a:rPr lang="en-US" sz="1000"/>
                        <a:t>[Teachers will work August 2 – 6, 2021]</a:t>
                      </a: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587475">
                <a:tc>
                  <a:txBody>
                    <a:bodyPr/>
                    <a:lstStyle/>
                    <a:p>
                      <a:pPr marL="0" lvl="0" indent="0" algn="l" rtl="0">
                        <a:spcBef>
                          <a:spcPts val="0"/>
                        </a:spcBef>
                        <a:spcAft>
                          <a:spcPts val="0"/>
                        </a:spcAft>
                        <a:buNone/>
                      </a:pPr>
                      <a:r>
                        <a:rPr lang="en-US" sz="1000"/>
                        <a:t>1. Develop subcommittee to work on scope and sequence (or hire an external consultant to develop guides); allocate funds for this work</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Hearty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May-Jun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588825">
                <a:tc>
                  <a:txBody>
                    <a:bodyPr/>
                    <a:lstStyle/>
                    <a:p>
                      <a:pPr marL="0" lvl="0" indent="0" algn="l" rtl="0">
                        <a:spcBef>
                          <a:spcPts val="0"/>
                        </a:spcBef>
                        <a:spcAft>
                          <a:spcPts val="0"/>
                        </a:spcAft>
                        <a:buNone/>
                      </a:pPr>
                      <a:r>
                        <a:rPr lang="en-US" sz="1000"/>
                        <a:t>2. Create a template/calendar onto which each grade and content area will be mapped; </a:t>
                      </a:r>
                      <a:r>
                        <a:rPr lang="en-US" sz="1000">
                          <a:solidFill>
                            <a:schemeClr val="dk1"/>
                          </a:solidFill>
                        </a:rPr>
                        <a:t>divide template/calendar into units, each of which will be roughly aligned to grading periods.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Ransom Mac Rodgers 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By Jun 1,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510775">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3. Enter all assessments onto the template (state, district, Meramec-specific)</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Jun-Jul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r h="588825">
                <a:tc>
                  <a:txBody>
                    <a:bodyPr/>
                    <a:lstStyle/>
                    <a:p>
                      <a:pPr marL="0" lvl="0" indent="0" algn="l" rtl="0">
                        <a:spcBef>
                          <a:spcPts val="0"/>
                        </a:spcBef>
                        <a:spcAft>
                          <a:spcPts val="0"/>
                        </a:spcAft>
                        <a:buNone/>
                      </a:pPr>
                      <a:r>
                        <a:rPr lang="en-US" sz="1000">
                          <a:solidFill>
                            <a:schemeClr val="dk1"/>
                          </a:solidFill>
                        </a:rPr>
                        <a:t>4. Working backwards, prioritize content based on state standards, district requirements, MAP assessed learning outcomes, critical/foundational skills, etc.</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Jun-Jul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588825">
                <a:tc>
                  <a:txBody>
                    <a:bodyPr/>
                    <a:lstStyle/>
                    <a:p>
                      <a:pPr marL="0" lvl="0" indent="0" algn="l" rtl="0">
                        <a:spcBef>
                          <a:spcPts val="0"/>
                        </a:spcBef>
                        <a:spcAft>
                          <a:spcPts val="0"/>
                        </a:spcAft>
                        <a:buNone/>
                      </a:pPr>
                      <a:r>
                        <a:rPr lang="en-US" sz="1000">
                          <a:solidFill>
                            <a:schemeClr val="dk1"/>
                          </a:solidFill>
                        </a:rPr>
                        <a:t>5. Sort prioritized content standards into preliminary units, ensuring student learning is scaffolded and concepts build upon one another. Leverage tools to support coherent mapping (e.g. Fountas and Pinnell Literacy Continuum)</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Jun-Jul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r h="588825">
                <a:tc>
                  <a:txBody>
                    <a:bodyPr/>
                    <a:lstStyle/>
                    <a:p>
                      <a:pPr marL="0" lvl="0" indent="0" algn="l" rtl="0">
                        <a:spcBef>
                          <a:spcPts val="0"/>
                        </a:spcBef>
                        <a:spcAft>
                          <a:spcPts val="0"/>
                        </a:spcAft>
                        <a:buNone/>
                      </a:pPr>
                      <a:r>
                        <a:rPr lang="en-US" sz="1000"/>
                        <a:t>6. Overlay curricular resources onto this template/calendar, explicitly naming which lessons/materials will be used in each unit. Build in time for reteaching and differentiation. Adjust unit lengths/ shift content standards accordingly.</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Jul-Aug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7"/>
                  </a:ext>
                </a:extLst>
              </a:tr>
              <a:tr h="510775">
                <a:tc>
                  <a:txBody>
                    <a:bodyPr/>
                    <a:lstStyle/>
                    <a:p>
                      <a:pPr marL="0" lvl="0" indent="0" algn="l" rtl="0">
                        <a:spcBef>
                          <a:spcPts val="0"/>
                        </a:spcBef>
                        <a:spcAft>
                          <a:spcPts val="0"/>
                        </a:spcAft>
                        <a:buNone/>
                      </a:pPr>
                      <a:r>
                        <a:rPr lang="en-US" sz="1000">
                          <a:solidFill>
                            <a:schemeClr val="dk1"/>
                          </a:solidFill>
                        </a:rPr>
                        <a:t>7. Publish finalized scope and sequence for each grade and subject area.</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 2021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8"/>
                  </a:ext>
                </a:extLst>
              </a:tr>
              <a:tr h="587475">
                <a:tc>
                  <a:txBody>
                    <a:bodyPr/>
                    <a:lstStyle/>
                    <a:p>
                      <a:pPr marL="0" lvl="0" indent="0" algn="l" rtl="0">
                        <a:spcBef>
                          <a:spcPts val="0"/>
                        </a:spcBef>
                        <a:spcAft>
                          <a:spcPts val="0"/>
                        </a:spcAft>
                        <a:buNone/>
                      </a:pPr>
                      <a:r>
                        <a:rPr lang="en-US" sz="1000"/>
                        <a:t>8. Regularly leverage the scope and sequence in weekly grade-level planning meetings.</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a:spcBef>
                          <a:spcPts val="0"/>
                        </a:spcBef>
                        <a:spcAft>
                          <a:spcPts val="0"/>
                        </a:spcAft>
                        <a:buNone/>
                      </a:pPr>
                      <a:r>
                        <a:rPr lang="en-US" sz="1000" b="0" i="0" u="none" strike="noStrike" noProof="0">
                          <a:latin typeface="Arial"/>
                        </a:rPr>
                        <a:t>Ransom Mac Rodgers Strong</a:t>
                      </a:r>
                      <a:endParaRPr/>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Ongoing throughout school year</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aphicFrame>
        <p:nvGraphicFramePr>
          <p:cNvPr id="807" name="Google Shape;807;p103"/>
          <p:cNvGraphicFramePr/>
          <p:nvPr>
            <p:extLst>
              <p:ext uri="{D42A27DB-BD31-4B8C-83A1-F6EECF244321}">
                <p14:modId xmlns:p14="http://schemas.microsoft.com/office/powerpoint/2010/main" val="372134053"/>
              </p:ext>
            </p:extLst>
          </p:nvPr>
        </p:nvGraphicFramePr>
        <p:xfrm>
          <a:off x="139875" y="1177450"/>
          <a:ext cx="8864250" cy="5467600"/>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1990925">
                  <a:extLst>
                    <a:ext uri="{9D8B030D-6E8A-4147-A177-3AD203B41FA5}">
                      <a16:colId xmlns:a16="http://schemas.microsoft.com/office/drawing/2014/main" val="20001"/>
                    </a:ext>
                  </a:extLst>
                </a:gridCol>
                <a:gridCol w="1743800">
                  <a:extLst>
                    <a:ext uri="{9D8B030D-6E8A-4147-A177-3AD203B41FA5}">
                      <a16:colId xmlns:a16="http://schemas.microsoft.com/office/drawing/2014/main" val="20002"/>
                    </a:ext>
                  </a:extLst>
                </a:gridCol>
              </a:tblGrid>
              <a:tr h="32937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604425">
                <a:tc>
                  <a:txBody>
                    <a:bodyPr/>
                    <a:lstStyle/>
                    <a:p>
                      <a:pPr marL="0" lvl="0" indent="0" algn="l" rtl="0">
                        <a:spcBef>
                          <a:spcPts val="0"/>
                        </a:spcBef>
                        <a:spcAft>
                          <a:spcPts val="0"/>
                        </a:spcAft>
                        <a:buNone/>
                      </a:pPr>
                      <a:r>
                        <a:rPr lang="en-US" sz="1000"/>
                        <a:t>1. Develop subcommittee to create a prioritized list and survey teachers on their PD need and development goals.  Ensure specialists (music, PE, etc.) can still go to the district PDs when it makes sense.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525500">
                <a:tc>
                  <a:txBody>
                    <a:bodyPr/>
                    <a:lstStyle/>
                    <a:p>
                      <a:pPr marL="0" lvl="0" indent="0" algn="l" rtl="0">
                        <a:spcBef>
                          <a:spcPts val="0"/>
                        </a:spcBef>
                        <a:spcAft>
                          <a:spcPts val="0"/>
                        </a:spcAft>
                        <a:buNone/>
                      </a:pPr>
                      <a:r>
                        <a:rPr lang="en-US" sz="1000"/>
                        <a:t>2. </a:t>
                      </a:r>
                      <a:r>
                        <a:rPr lang="en-US" sz="1000">
                          <a:solidFill>
                            <a:schemeClr val="dk1"/>
                          </a:solidFill>
                        </a:rPr>
                        <a:t>Use student assessment data to gather information on grade-level and content-specific needs that exist across the school. </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525500">
                <a:tc>
                  <a:txBody>
                    <a:bodyPr/>
                    <a:lstStyle/>
                    <a:p>
                      <a:pPr marL="0" lvl="0" indent="0" algn="l" rtl="0">
                        <a:spcBef>
                          <a:spcPts val="0"/>
                        </a:spcBef>
                        <a:spcAft>
                          <a:spcPts val="0"/>
                        </a:spcAft>
                        <a:buNone/>
                      </a:pPr>
                      <a:r>
                        <a:rPr lang="en-US" sz="1000"/>
                        <a:t>3. Based on needs, research and </a:t>
                      </a:r>
                      <a:r>
                        <a:rPr lang="en-US" sz="1000">
                          <a:solidFill>
                            <a:schemeClr val="dk1"/>
                          </a:solidFill>
                        </a:rPr>
                        <a:t>develop a list of potential PD sessions that would meet those needs, along with cost of PD, travel considerations, and times/days offered.</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525500">
                <a:tc>
                  <a:txBody>
                    <a:bodyPr/>
                    <a:lstStyle/>
                    <a:p>
                      <a:pPr marL="0" lvl="0" indent="0" algn="l" rtl="0">
                        <a:spcBef>
                          <a:spcPts val="0"/>
                        </a:spcBef>
                        <a:spcAft>
                          <a:spcPts val="0"/>
                        </a:spcAft>
                        <a:buNone/>
                      </a:pPr>
                      <a:r>
                        <a:rPr lang="en-US" sz="1000"/>
                        <a:t>4. Based on </a:t>
                      </a:r>
                      <a:r>
                        <a:rPr lang="en-US" sz="1000">
                          <a:solidFill>
                            <a:schemeClr val="dk1"/>
                          </a:solidFill>
                        </a:rPr>
                        <a:t>list of PD sessions to cover, prioritize the highest-leverage PD sessions that would meet the most individual needs of teachers to create a scope and sequence; add participants.</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r h="604425">
                <a:tc>
                  <a:txBody>
                    <a:bodyPr/>
                    <a:lstStyle/>
                    <a:p>
                      <a:pPr marL="0" lvl="0" indent="0" algn="l" rtl="0">
                        <a:spcBef>
                          <a:spcPts val="0"/>
                        </a:spcBef>
                        <a:spcAft>
                          <a:spcPts val="0"/>
                        </a:spcAft>
                        <a:buNone/>
                      </a:pPr>
                      <a:r>
                        <a:rPr lang="en-US" sz="1000"/>
                        <a:t>5.. Overlay this PD scope and sequence onto the master staff calendar of events, to ensure adequate classroom coverage for staff who would be traveling off-site or participating on-site.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525500">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6.. Work with school leader to sequence and calendar the PD sessions that are most relevant for subsets of teachers, and to set up coverage for those teachers participating in PDs.</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Hearty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Jul-Aug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r h="525500">
                <a:tc>
                  <a:txBody>
                    <a:bodyPr/>
                    <a:lstStyle/>
                    <a:p>
                      <a:pPr marL="0" lvl="0" indent="0" algn="l" rtl="0">
                        <a:spcBef>
                          <a:spcPts val="0"/>
                        </a:spcBef>
                        <a:spcAft>
                          <a:spcPts val="0"/>
                        </a:spcAft>
                        <a:buNone/>
                      </a:pPr>
                      <a:r>
                        <a:rPr lang="en-US" sz="1000">
                          <a:solidFill>
                            <a:schemeClr val="dk1"/>
                          </a:solidFill>
                        </a:rPr>
                        <a:t>7. Form mixed grade professional learning communities (PLCs) based on content-specific and/or professional development needs. Ensure a diversity of grade-level and content level perspectives within each group.</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McMurray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7"/>
                  </a:ext>
                </a:extLst>
              </a:tr>
              <a:tr h="525500">
                <a:tc>
                  <a:txBody>
                    <a:bodyPr/>
                    <a:lstStyle/>
                    <a:p>
                      <a:pPr marL="0" lvl="0" indent="0" algn="l" rtl="0">
                        <a:spcBef>
                          <a:spcPts val="0"/>
                        </a:spcBef>
                        <a:spcAft>
                          <a:spcPts val="0"/>
                        </a:spcAft>
                        <a:buNone/>
                      </a:pPr>
                      <a:r>
                        <a:rPr lang="en-US" sz="1000">
                          <a:solidFill>
                            <a:schemeClr val="dk1"/>
                          </a:solidFill>
                        </a:rPr>
                        <a:t>8.. Schedule PLC convenings. Identify topics and materials for each convening. Add PLC meetings to PD scope and sequence. Ensure there are quarterly meetings of PK-5 teachers to discuss content and vertical progression-- throughout the year -- and determine protocol for these meetings.</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8"/>
                  </a:ext>
                </a:extLst>
              </a:tr>
              <a:tr h="525500">
                <a:tc>
                  <a:txBody>
                    <a:bodyPr/>
                    <a:lstStyle/>
                    <a:p>
                      <a:pPr marL="0" lvl="0" indent="0" algn="l" rtl="0">
                        <a:spcBef>
                          <a:spcPts val="0"/>
                        </a:spcBef>
                        <a:spcAft>
                          <a:spcPts val="0"/>
                        </a:spcAft>
                        <a:buNone/>
                      </a:pPr>
                      <a:r>
                        <a:rPr lang="en-US" sz="1000"/>
                        <a:t>9.. Solicit feedback from participating teachers on effectiveness of PDs to inform next year’s scope and sequence.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Year-round, after each PD session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9"/>
                  </a:ext>
                </a:extLst>
              </a:tr>
            </a:tbl>
          </a:graphicData>
        </a:graphic>
      </p:graphicFrame>
      <p:sp>
        <p:nvSpPr>
          <p:cNvPr id="808" name="Google Shape;808;p103"/>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ELA/Math 3.1 </a:t>
            </a:r>
            <a:r>
              <a:rPr lang="en-US"/>
              <a:t> Identify high-impact PD opportunities (internal or external), create year-long PD scope and sequence and decide which teachers to attend; vertically-align PLCs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4"/>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Teacher Retention 1.1 </a:t>
            </a:r>
            <a:r>
              <a:rPr lang="en-US"/>
              <a:t> Refine systems and structures to share information (memos &amp; calendars) and designate teacher leaders to help disseminate to the team </a:t>
            </a:r>
            <a:endParaRPr/>
          </a:p>
        </p:txBody>
      </p:sp>
      <p:graphicFrame>
        <p:nvGraphicFramePr>
          <p:cNvPr id="816" name="Google Shape;816;p104"/>
          <p:cNvGraphicFramePr/>
          <p:nvPr>
            <p:extLst>
              <p:ext uri="{D42A27DB-BD31-4B8C-83A1-F6EECF244321}">
                <p14:modId xmlns:p14="http://schemas.microsoft.com/office/powerpoint/2010/main" val="4277690141"/>
              </p:ext>
            </p:extLst>
          </p:nvPr>
        </p:nvGraphicFramePr>
        <p:xfrm>
          <a:off x="139875" y="1329850"/>
          <a:ext cx="8864250" cy="3860875"/>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1990925">
                  <a:extLst>
                    <a:ext uri="{9D8B030D-6E8A-4147-A177-3AD203B41FA5}">
                      <a16:colId xmlns:a16="http://schemas.microsoft.com/office/drawing/2014/main" val="20001"/>
                    </a:ext>
                  </a:extLst>
                </a:gridCol>
                <a:gridCol w="17438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694450">
                <a:tc>
                  <a:txBody>
                    <a:bodyPr/>
                    <a:lstStyle/>
                    <a:p>
                      <a:pPr marL="0" lvl="0" indent="0" algn="l" rtl="0">
                        <a:spcBef>
                          <a:spcPts val="0"/>
                        </a:spcBef>
                        <a:spcAft>
                          <a:spcPts val="0"/>
                        </a:spcAft>
                        <a:buNone/>
                      </a:pPr>
                      <a:r>
                        <a:rPr lang="en-US" sz="1000"/>
                        <a:t>1. Develop subcommittee to make a list of all the touchpoints to: staff, parents, students (e.g., printed parent newsletters, daily email digest, website announcements, grade-level letters, website), and </a:t>
                      </a:r>
                      <a:r>
                        <a:rPr lang="en-US" sz="1000" b="1"/>
                        <a:t>decide on ideal cadence for each touchpoint </a:t>
                      </a:r>
                      <a:r>
                        <a:rPr lang="en-US" sz="1000"/>
                        <a:t>(e.g., daily, quarterly, weekly)</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Early Aug 2021 (on-going)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509400">
                <a:tc>
                  <a:txBody>
                    <a:bodyPr/>
                    <a:lstStyle/>
                    <a:p>
                      <a:pPr marL="0" lvl="0" indent="0" algn="l" rtl="0">
                        <a:spcBef>
                          <a:spcPts val="0"/>
                        </a:spcBef>
                        <a:spcAft>
                          <a:spcPts val="0"/>
                        </a:spcAft>
                        <a:buNone/>
                      </a:pPr>
                      <a:r>
                        <a:rPr lang="en-US" sz="1000"/>
                        <a:t>2. Place them all on a calendar (shared if possible, like Google), with one “event” per touchpoint</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End of Aug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509400">
                <a:tc>
                  <a:txBody>
                    <a:bodyPr/>
                    <a:lstStyle/>
                    <a:p>
                      <a:pPr marL="0" lvl="0" indent="0" algn="l" rtl="0">
                        <a:spcBef>
                          <a:spcPts val="0"/>
                        </a:spcBef>
                        <a:spcAft>
                          <a:spcPts val="0"/>
                        </a:spcAft>
                        <a:buNone/>
                      </a:pPr>
                      <a:r>
                        <a:rPr lang="en-US" sz="1000"/>
                        <a:t>3. Distribute link to calendar/website; AND post calendar up in visible location (e.g., bulletin board in teacher’s lounge)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509400">
                <a:tc>
                  <a:txBody>
                    <a:bodyPr/>
                    <a:lstStyle/>
                    <a:p>
                      <a:pPr marL="0" lvl="0" indent="0" algn="l" rtl="0">
                        <a:spcBef>
                          <a:spcPts val="0"/>
                        </a:spcBef>
                        <a:spcAft>
                          <a:spcPts val="0"/>
                        </a:spcAft>
                        <a:buNone/>
                      </a:pPr>
                      <a:r>
                        <a:rPr lang="en-US" sz="1000"/>
                        <a:t>4. Designate teacher leads who will be appointed to disseminate information and decide on the mode and frequency of communication</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r h="786975">
                <a:tc>
                  <a:txBody>
                    <a:bodyPr/>
                    <a:lstStyle/>
                    <a:p>
                      <a:pPr marL="0" lvl="0" indent="0" algn="l" rtl="0">
                        <a:spcBef>
                          <a:spcPts val="0"/>
                        </a:spcBef>
                        <a:spcAft>
                          <a:spcPts val="0"/>
                        </a:spcAft>
                        <a:buNone/>
                      </a:pPr>
                      <a:r>
                        <a:rPr lang="en-US" sz="1000"/>
                        <a:t>5. Create protocol for adding to the master calendar -- e.g., if you would like to submit an event to be added to the daily digest, email </a:t>
                      </a:r>
                      <a:r>
                        <a:rPr lang="en-US" sz="1000" u="sng">
                          <a:solidFill>
                            <a:schemeClr val="hlink"/>
                          </a:solidFill>
                          <a:hlinkClick r:id="rId3"/>
                        </a:rPr>
                        <a:t>xxxx@gmail.com</a:t>
                      </a:r>
                      <a:r>
                        <a:rPr lang="en-US" sz="1000"/>
                        <a:t> at least 24h in advance.  </a:t>
                      </a:r>
                      <a:r>
                        <a:rPr lang="en-US" sz="1000" i="1"/>
                        <a:t>*If possible, automate this system as much as possible so someone isn’t having to manually check this account and update the calendar every time a request is submitted.</a:t>
                      </a:r>
                      <a:endParaRPr sz="1000" i="1"/>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Early Aug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509400">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6. Update master communications calendar monthly</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Ms. Williams, Mr. Strong,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Throughout school year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5"/>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Teacher Retention 2.1</a:t>
            </a:r>
            <a:r>
              <a:rPr lang="en-US"/>
              <a:t>  Form staff morale and student morale committees to lead celebrations/birthdays, etc./own staff morale efforts</a:t>
            </a:r>
            <a:endParaRPr/>
          </a:p>
        </p:txBody>
      </p:sp>
      <p:graphicFrame>
        <p:nvGraphicFramePr>
          <p:cNvPr id="824" name="Google Shape;824;p105"/>
          <p:cNvGraphicFramePr/>
          <p:nvPr>
            <p:extLst>
              <p:ext uri="{D42A27DB-BD31-4B8C-83A1-F6EECF244321}">
                <p14:modId xmlns:p14="http://schemas.microsoft.com/office/powerpoint/2010/main" val="3005887307"/>
              </p:ext>
            </p:extLst>
          </p:nvPr>
        </p:nvGraphicFramePr>
        <p:xfrm>
          <a:off x="139875" y="1329850"/>
          <a:ext cx="8864250" cy="2956550"/>
        </p:xfrm>
        <a:graphic>
          <a:graphicData uri="http://schemas.openxmlformats.org/drawingml/2006/table">
            <a:tbl>
              <a:tblPr>
                <a:noFill/>
                <a:tableStyleId>{23565340-4EC4-42C7-80B6-79AD6BD59D17}</a:tableStyleId>
              </a:tblPr>
              <a:tblGrid>
                <a:gridCol w="5129525">
                  <a:extLst>
                    <a:ext uri="{9D8B030D-6E8A-4147-A177-3AD203B41FA5}">
                      <a16:colId xmlns:a16="http://schemas.microsoft.com/office/drawing/2014/main" val="20000"/>
                    </a:ext>
                  </a:extLst>
                </a:gridCol>
                <a:gridCol w="1990925">
                  <a:extLst>
                    <a:ext uri="{9D8B030D-6E8A-4147-A177-3AD203B41FA5}">
                      <a16:colId xmlns:a16="http://schemas.microsoft.com/office/drawing/2014/main" val="20001"/>
                    </a:ext>
                  </a:extLst>
                </a:gridCol>
                <a:gridCol w="17438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262950">
                <a:tc>
                  <a:txBody>
                    <a:bodyPr/>
                    <a:lstStyle/>
                    <a:p>
                      <a:pPr marL="0" lvl="0" indent="0" algn="l" rtl="0">
                        <a:spcBef>
                          <a:spcPts val="0"/>
                        </a:spcBef>
                        <a:spcAft>
                          <a:spcPts val="0"/>
                        </a:spcAft>
                        <a:buNone/>
                      </a:pPr>
                      <a:r>
                        <a:rPr lang="en-US" sz="1000"/>
                        <a:t>1. Create 2 committees (1 for staff, 1 for students) by having sign up sheets at BOY events.  Select a leader of each committee, and calendar regular (bi-monthly?) times and places to meet.</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Williams/McClellan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228625">
                <a:tc>
                  <a:txBody>
                    <a:bodyPr/>
                    <a:lstStyle/>
                    <a:p>
                      <a:pPr marL="0" lvl="0" indent="0" algn="l" rtl="0">
                        <a:spcBef>
                          <a:spcPts val="0"/>
                        </a:spcBef>
                        <a:spcAft>
                          <a:spcPts val="0"/>
                        </a:spcAft>
                        <a:buNone/>
                      </a:pPr>
                      <a:r>
                        <a:rPr lang="en-US" sz="1000"/>
                        <a:t>2. Committee creates a survey (e.g., Google Form) to a) pulse check on morale and b) obtain ideas for ideas for celebrations and resource requests for classroom needs.</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Ms. McClellan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228625">
                <a:tc>
                  <a:txBody>
                    <a:bodyPr/>
                    <a:lstStyle/>
                    <a:p>
                      <a:pPr marL="0" lvl="0" indent="0" algn="l" rtl="0">
                        <a:spcBef>
                          <a:spcPts val="0"/>
                        </a:spcBef>
                        <a:spcAft>
                          <a:spcPts val="0"/>
                        </a:spcAft>
                        <a:buNone/>
                      </a:pPr>
                      <a:r>
                        <a:rPr lang="en-US" sz="1000"/>
                        <a:t>3. Staff and student committees submit a year-long calendar with dates, ideas, and budget requests to the school leader for approval.</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Williams/ Strong? Mclellan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August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262950">
                <a:tc>
                  <a:txBody>
                    <a:bodyPr/>
                    <a:lstStyle/>
                    <a:p>
                      <a:pPr marL="0" lvl="0" indent="0" algn="l" rtl="0">
                        <a:spcBef>
                          <a:spcPts val="0"/>
                        </a:spcBef>
                        <a:spcAft>
                          <a:spcPts val="0"/>
                        </a:spcAft>
                        <a:buNone/>
                      </a:pPr>
                      <a:r>
                        <a:rPr lang="en-US" sz="1000"/>
                        <a:t>4. Once requests are approved, plan celebrations on master calendar.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McClellan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August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r h="228625">
                <a:tc>
                  <a:txBody>
                    <a:bodyPr/>
                    <a:lstStyle/>
                    <a:p>
                      <a:pPr marL="0" lvl="0" indent="0" algn="l" rtl="0">
                        <a:spcBef>
                          <a:spcPts val="0"/>
                        </a:spcBef>
                        <a:spcAft>
                          <a:spcPts val="0"/>
                        </a:spcAft>
                        <a:buNone/>
                      </a:pPr>
                      <a:r>
                        <a:rPr lang="en-US" sz="1000"/>
                        <a:t>5. Staff and student committees submit budget request to school leader for approval to purchase these resources on a monthly basis.</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Strong/Williams</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August 2021 </a:t>
                      </a:r>
                      <a:r>
                        <a:rPr lang="en-US" sz="1000" b="0" i="0" u="none" strike="noStrike" noProof="0">
                          <a:latin typeface="Arial"/>
                        </a:rPr>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238700">
                <a:tc>
                  <a:txBody>
                    <a:bodyPr/>
                    <a:lstStyle/>
                    <a:p>
                      <a:pPr marL="0" lvl="0" indent="0" algn="l" rtl="0">
                        <a:spcBef>
                          <a:spcPts val="0"/>
                        </a:spcBef>
                        <a:spcAft>
                          <a:spcPts val="0"/>
                        </a:spcAft>
                        <a:buNone/>
                      </a:pPr>
                      <a:r>
                        <a:rPr lang="en-US" sz="1000"/>
                        <a:t>6. “Ensure regular meeting cadence to plan events, </a:t>
                      </a:r>
                      <a:r>
                        <a:rPr lang="en-US" sz="1000" err="1"/>
                        <a:t>etc</a:t>
                      </a:r>
                      <a:r>
                        <a:rPr lang="en-US" sz="1000"/>
                        <a:t>”: Beginning of each quarter / prior to each meeting, assigning an owner to gather everyone, and check in that the meetings are happening.</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On-going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6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09" name="Google Shape;309;p62"/>
          <p:cNvSpPr txBox="1">
            <a:spLocks noGrp="1"/>
          </p:cNvSpPr>
          <p:nvPr>
            <p:ph type="title"/>
          </p:nvPr>
        </p:nvSpPr>
        <p:spPr>
          <a:xfrm>
            <a:off x="457200" y="0"/>
            <a:ext cx="84504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Meramec Elementary is a PK-5 elementary school on the southside of St. Louis</a:t>
            </a:r>
            <a:endParaRPr>
              <a:solidFill>
                <a:srgbClr val="000000"/>
              </a:solidFill>
            </a:endParaRPr>
          </a:p>
        </p:txBody>
      </p:sp>
      <p:pic>
        <p:nvPicPr>
          <p:cNvPr id="310" name="Google Shape;310;p62"/>
          <p:cNvPicPr preferRelativeResize="0"/>
          <p:nvPr/>
        </p:nvPicPr>
        <p:blipFill rotWithShape="1">
          <a:blip r:embed="rId4">
            <a:alphaModFix/>
          </a:blip>
          <a:srcRect/>
          <a:stretch/>
        </p:blipFill>
        <p:spPr>
          <a:xfrm>
            <a:off x="5534524" y="1244328"/>
            <a:ext cx="3147461" cy="2360596"/>
          </a:xfrm>
          <a:prstGeom prst="rect">
            <a:avLst/>
          </a:prstGeom>
          <a:noFill/>
          <a:ln>
            <a:noFill/>
          </a:ln>
          <a:effectLst>
            <a:outerShdw blurRad="292100" dist="139700" dir="2700000" algn="tl" rotWithShape="0">
              <a:srgbClr val="333333">
                <a:alpha val="63921"/>
              </a:srgbClr>
            </a:outerShdw>
          </a:effectLst>
        </p:spPr>
      </p:pic>
      <p:pic>
        <p:nvPicPr>
          <p:cNvPr id="311" name="Google Shape;311;p62"/>
          <p:cNvPicPr preferRelativeResize="0"/>
          <p:nvPr/>
        </p:nvPicPr>
        <p:blipFill rotWithShape="1">
          <a:blip r:embed="rId5">
            <a:alphaModFix/>
          </a:blip>
          <a:srcRect/>
          <a:stretch/>
        </p:blipFill>
        <p:spPr>
          <a:xfrm>
            <a:off x="2225910" y="3869354"/>
            <a:ext cx="4656152" cy="2263407"/>
          </a:xfrm>
          <a:prstGeom prst="rect">
            <a:avLst/>
          </a:prstGeom>
          <a:noFill/>
          <a:ln>
            <a:noFill/>
          </a:ln>
          <a:effectLst>
            <a:outerShdw blurRad="292100" dist="139700" dir="2700000" algn="tl" rotWithShape="0">
              <a:srgbClr val="333333">
                <a:alpha val="63921"/>
              </a:srgbClr>
            </a:outerShdw>
          </a:effectLst>
        </p:spPr>
      </p:pic>
      <p:pic>
        <p:nvPicPr>
          <p:cNvPr id="312" name="Google Shape;312;p62"/>
          <p:cNvPicPr preferRelativeResize="0"/>
          <p:nvPr/>
        </p:nvPicPr>
        <p:blipFill rotWithShape="1">
          <a:blip r:embed="rId6">
            <a:alphaModFix/>
          </a:blip>
          <a:srcRect/>
          <a:stretch/>
        </p:blipFill>
        <p:spPr>
          <a:xfrm>
            <a:off x="293280" y="1244328"/>
            <a:ext cx="4389120" cy="2133600"/>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6"/>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Teacher Retention 2.2</a:t>
            </a:r>
            <a:r>
              <a:rPr lang="en-US"/>
              <a:t>  Research, plan and execute PD opportunities to increase staff trust and build socioemotional skills for adults/outside facilitation of team building activities </a:t>
            </a:r>
            <a:endParaRPr/>
          </a:p>
        </p:txBody>
      </p:sp>
      <p:graphicFrame>
        <p:nvGraphicFramePr>
          <p:cNvPr id="832" name="Google Shape;832;p106"/>
          <p:cNvGraphicFramePr/>
          <p:nvPr>
            <p:extLst>
              <p:ext uri="{D42A27DB-BD31-4B8C-83A1-F6EECF244321}">
                <p14:modId xmlns:p14="http://schemas.microsoft.com/office/powerpoint/2010/main" val="2624980045"/>
              </p:ext>
            </p:extLst>
          </p:nvPr>
        </p:nvGraphicFramePr>
        <p:xfrm>
          <a:off x="139875" y="1329850"/>
          <a:ext cx="8864250" cy="3169800"/>
        </p:xfrm>
        <a:graphic>
          <a:graphicData uri="http://schemas.openxmlformats.org/drawingml/2006/table">
            <a:tbl>
              <a:tblPr>
                <a:noFill/>
                <a:tableStyleId>{23565340-4EC4-42C7-80B6-79AD6BD59D17}</a:tableStyleId>
              </a:tblPr>
              <a:tblGrid>
                <a:gridCol w="5706150">
                  <a:extLst>
                    <a:ext uri="{9D8B030D-6E8A-4147-A177-3AD203B41FA5}">
                      <a16:colId xmlns:a16="http://schemas.microsoft.com/office/drawing/2014/main" val="20000"/>
                    </a:ext>
                  </a:extLst>
                </a:gridCol>
                <a:gridCol w="1377200">
                  <a:extLst>
                    <a:ext uri="{9D8B030D-6E8A-4147-A177-3AD203B41FA5}">
                      <a16:colId xmlns:a16="http://schemas.microsoft.com/office/drawing/2014/main" val="20001"/>
                    </a:ext>
                  </a:extLst>
                </a:gridCol>
                <a:gridCol w="1780900">
                  <a:extLst>
                    <a:ext uri="{9D8B030D-6E8A-4147-A177-3AD203B41FA5}">
                      <a16:colId xmlns:a16="http://schemas.microsoft.com/office/drawing/2014/main" val="20002"/>
                    </a:ext>
                  </a:extLst>
                </a:gridCol>
              </a:tblGrid>
              <a:tr h="212225">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382625">
                <a:tc>
                  <a:txBody>
                    <a:bodyPr/>
                    <a:lstStyle/>
                    <a:p>
                      <a:pPr marL="0" lvl="0" indent="0" algn="l" rtl="0">
                        <a:spcBef>
                          <a:spcPts val="0"/>
                        </a:spcBef>
                        <a:spcAft>
                          <a:spcPts val="0"/>
                        </a:spcAft>
                        <a:buNone/>
                      </a:pPr>
                      <a:r>
                        <a:rPr lang="en-US" sz="1000"/>
                        <a:t>1. </a:t>
                      </a:r>
                      <a:r>
                        <a:rPr lang="en-US" sz="1000">
                          <a:solidFill>
                            <a:schemeClr val="dk1"/>
                          </a:solidFill>
                        </a:rPr>
                        <a:t>Develop sub-committee to </a:t>
                      </a:r>
                      <a:r>
                        <a:rPr lang="en-US" sz="1000"/>
                        <a:t>research and identify options for PD focused on trust-building and developing socio-emotional skills for educators, targeted specifically for our staff (e.g., emotional regulation, restorative justice circles); including planning for staff retreat</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Hearty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May-June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382625">
                <a:tc>
                  <a:txBody>
                    <a:bodyPr/>
                    <a:lstStyle/>
                    <a:p>
                      <a:pPr marL="0" lvl="0" indent="0" algn="l" rtl="0">
                        <a:spcBef>
                          <a:spcPts val="0"/>
                        </a:spcBef>
                        <a:spcAft>
                          <a:spcPts val="0"/>
                        </a:spcAft>
                        <a:buNone/>
                      </a:pPr>
                      <a:r>
                        <a:rPr lang="en-US" sz="1000"/>
                        <a:t>2. Bring option set to TLTs (or subset of staff and leadership) to vote on options to include for Meramec PDs and retreat plan</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332675">
                <a:tc>
                  <a:txBody>
                    <a:bodyPr/>
                    <a:lstStyle/>
                    <a:p>
                      <a:pPr marL="0" lvl="0" indent="0" algn="l" rtl="0">
                        <a:spcBef>
                          <a:spcPts val="0"/>
                        </a:spcBef>
                        <a:spcAft>
                          <a:spcPts val="0"/>
                        </a:spcAft>
                        <a:buNone/>
                      </a:pPr>
                      <a:r>
                        <a:rPr lang="en-US" sz="1000"/>
                        <a:t>3. Sync with school and existing PD calendar to identify implementation windows for selected PD (at least 2-3 sessions throughout year)</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 2021(prior to school)</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332675">
                <a:tc>
                  <a:txBody>
                    <a:bodyPr/>
                    <a:lstStyle/>
                    <a:p>
                      <a:pPr marL="0" lvl="0" indent="0" algn="l" rtl="0">
                        <a:spcBef>
                          <a:spcPts val="0"/>
                        </a:spcBef>
                        <a:spcAft>
                          <a:spcPts val="0"/>
                        </a:spcAft>
                        <a:buNone/>
                      </a:pPr>
                      <a:r>
                        <a:rPr lang="en-US" sz="1000"/>
                        <a:t>4. Secure outside facilitator for retreat/events/PD sessions as relevant</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 Williams</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 July</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r h="332675">
                <a:tc>
                  <a:txBody>
                    <a:bodyPr/>
                    <a:lstStyle/>
                    <a:p>
                      <a:pPr marL="0" lvl="0" indent="0" algn="l" rtl="0">
                        <a:spcBef>
                          <a:spcPts val="0"/>
                        </a:spcBef>
                        <a:spcAft>
                          <a:spcPts val="0"/>
                        </a:spcAft>
                        <a:buClr>
                          <a:schemeClr val="dk1"/>
                        </a:buClr>
                        <a:buSzPts val="1100"/>
                        <a:buFont typeface="Arial"/>
                        <a:buNone/>
                      </a:pPr>
                      <a:r>
                        <a:rPr lang="en-US" sz="1000">
                          <a:solidFill>
                            <a:schemeClr val="dk1"/>
                          </a:solidFill>
                        </a:rPr>
                        <a:t>5. Hold team retreat</a:t>
                      </a:r>
                      <a:endParaRPr sz="1000">
                        <a:solidFill>
                          <a:schemeClr val="dk1"/>
                        </a:solidFill>
                      </a:endParaRPr>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Strong</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Aug 2021 (prior to school)</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5"/>
                  </a:ext>
                </a:extLst>
              </a:tr>
              <a:tr h="332675">
                <a:tc>
                  <a:txBody>
                    <a:bodyPr/>
                    <a:lstStyle/>
                    <a:p>
                      <a:pPr marL="0" lvl="0" indent="0" algn="l" rtl="0">
                        <a:spcBef>
                          <a:spcPts val="0"/>
                        </a:spcBef>
                        <a:spcAft>
                          <a:spcPts val="0"/>
                        </a:spcAft>
                        <a:buNone/>
                      </a:pPr>
                      <a:r>
                        <a:rPr lang="en-US" sz="1000"/>
                        <a:t>6. Create and distribute staff survey to get feedback on PDs, adjust PD plan based on feedback</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Shannon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Ongoing after PD sessions</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6"/>
                  </a:ext>
                </a:extLst>
              </a:tr>
              <a:tr h="332675">
                <a:tc>
                  <a:txBody>
                    <a:bodyPr/>
                    <a:lstStyle/>
                    <a:p>
                      <a:pPr marL="0" lvl="0" indent="0" algn="l" rtl="0">
                        <a:spcBef>
                          <a:spcPts val="0"/>
                        </a:spcBef>
                        <a:spcAft>
                          <a:spcPts val="0"/>
                        </a:spcAft>
                        <a:buNone/>
                      </a:pPr>
                      <a:r>
                        <a:rPr lang="en-US" sz="1000"/>
                        <a:t>7. Adjust PD plan for next year (both retreat and year-long PD)</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Ransom Strong Shannon</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(Dec 2020 as midpoint; May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8"/>
          <p:cNvSpPr txBox="1">
            <a:spLocks noGrp="1"/>
          </p:cNvSpPr>
          <p:nvPr>
            <p:ph type="title"/>
          </p:nvPr>
        </p:nvSpPr>
        <p:spPr>
          <a:xfrm>
            <a:off x="139875" y="0"/>
            <a:ext cx="90042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Student Attendance 1.2</a:t>
            </a:r>
            <a:r>
              <a:rPr lang="en-US"/>
              <a:t>  Refine shared responsibility for student attendance monitoring</a:t>
            </a:r>
            <a:endParaRPr/>
          </a:p>
        </p:txBody>
      </p:sp>
      <p:graphicFrame>
        <p:nvGraphicFramePr>
          <p:cNvPr id="848" name="Google Shape;848;p108"/>
          <p:cNvGraphicFramePr/>
          <p:nvPr>
            <p:extLst>
              <p:ext uri="{D42A27DB-BD31-4B8C-83A1-F6EECF244321}">
                <p14:modId xmlns:p14="http://schemas.microsoft.com/office/powerpoint/2010/main" val="2868911637"/>
              </p:ext>
            </p:extLst>
          </p:nvPr>
        </p:nvGraphicFramePr>
        <p:xfrm>
          <a:off x="139875" y="1329849"/>
          <a:ext cx="8864250" cy="4018005"/>
        </p:xfrm>
        <a:graphic>
          <a:graphicData uri="http://schemas.openxmlformats.org/drawingml/2006/table">
            <a:tbl>
              <a:tblPr>
                <a:noFill/>
                <a:tableStyleId>{23565340-4EC4-42C7-80B6-79AD6BD59D17}</a:tableStyleId>
              </a:tblPr>
              <a:tblGrid>
                <a:gridCol w="5706150">
                  <a:extLst>
                    <a:ext uri="{9D8B030D-6E8A-4147-A177-3AD203B41FA5}">
                      <a16:colId xmlns:a16="http://schemas.microsoft.com/office/drawing/2014/main" val="20000"/>
                    </a:ext>
                  </a:extLst>
                </a:gridCol>
                <a:gridCol w="1377200">
                  <a:extLst>
                    <a:ext uri="{9D8B030D-6E8A-4147-A177-3AD203B41FA5}">
                      <a16:colId xmlns:a16="http://schemas.microsoft.com/office/drawing/2014/main" val="20001"/>
                    </a:ext>
                  </a:extLst>
                </a:gridCol>
                <a:gridCol w="1780900">
                  <a:extLst>
                    <a:ext uri="{9D8B030D-6E8A-4147-A177-3AD203B41FA5}">
                      <a16:colId xmlns:a16="http://schemas.microsoft.com/office/drawing/2014/main" val="20002"/>
                    </a:ext>
                  </a:extLst>
                </a:gridCol>
              </a:tblGrid>
              <a:tr h="381310">
                <a:tc>
                  <a:txBody>
                    <a:bodyPr/>
                    <a:lstStyle/>
                    <a:p>
                      <a:pPr marL="0" lvl="0" indent="0" algn="l" rtl="0">
                        <a:spcBef>
                          <a:spcPts val="0"/>
                        </a:spcBef>
                        <a:spcAft>
                          <a:spcPts val="0"/>
                        </a:spcAft>
                        <a:buNone/>
                      </a:pPr>
                      <a:r>
                        <a:rPr lang="en-US" sz="1000" b="1"/>
                        <a:t>Action Step</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Owner/Performers</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tc>
                  <a:txBody>
                    <a:bodyPr/>
                    <a:lstStyle/>
                    <a:p>
                      <a:pPr marL="0" lvl="0" indent="0" algn="l" rtl="0">
                        <a:spcBef>
                          <a:spcPts val="0"/>
                        </a:spcBef>
                        <a:spcAft>
                          <a:spcPts val="0"/>
                        </a:spcAft>
                        <a:buNone/>
                      </a:pPr>
                      <a:r>
                        <a:rPr lang="en-US" sz="1000" b="1"/>
                        <a:t>Timing</a:t>
                      </a:r>
                      <a:endParaRPr sz="1000" b="1"/>
                    </a:p>
                  </a:txBody>
                  <a:tcPr marL="91425" marR="91425" marT="91425" marB="91425">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solidFill>
                      <a:srgbClr val="D9D9D9"/>
                    </a:solidFill>
                  </a:tcPr>
                </a:tc>
                <a:extLst>
                  <a:ext uri="{0D108BD9-81ED-4DB2-BD59-A6C34878D82A}">
                    <a16:rowId xmlns:a16="http://schemas.microsoft.com/office/drawing/2014/main" val="10000"/>
                  </a:ext>
                </a:extLst>
              </a:tr>
              <a:tr h="687468">
                <a:tc>
                  <a:txBody>
                    <a:bodyPr/>
                    <a:lstStyle/>
                    <a:p>
                      <a:pPr marL="0" lvl="0" indent="0" algn="l" rtl="0">
                        <a:spcBef>
                          <a:spcPts val="0"/>
                        </a:spcBef>
                        <a:spcAft>
                          <a:spcPts val="0"/>
                        </a:spcAft>
                        <a:buNone/>
                      </a:pPr>
                      <a:r>
                        <a:rPr lang="en-US" sz="1000"/>
                        <a:t>1. Starting with 2018-2019 school year (SY) attendance data, identify which KG – 4th grade students did not meet the 90-90 attendance benchmark.  Assign staff members who will be responsible for monitoring identified students’ attendance during the 2021-2022 SY.</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Student Support Team (SST) </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June/July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1"/>
                  </a:ext>
                </a:extLst>
              </a:tr>
              <a:tr h="687468">
                <a:tc>
                  <a:txBody>
                    <a:bodyPr/>
                    <a:lstStyle/>
                    <a:p>
                      <a:pPr marL="0" lvl="0" indent="0" algn="l" rtl="0">
                        <a:spcBef>
                          <a:spcPts val="0"/>
                        </a:spcBef>
                        <a:spcAft>
                          <a:spcPts val="0"/>
                        </a:spcAft>
                        <a:buNone/>
                      </a:pPr>
                      <a:r>
                        <a:rPr lang="en-US" sz="1000"/>
                        <a:t>2. Develop and mail an “Attendance Contract” and an attendance survey to all parents (of identified students) to complete. Survey will include questions regarding why identified parents say their child’s attendance was low during the 2020-2021 school year.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SST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July/August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2"/>
                  </a:ext>
                </a:extLst>
              </a:tr>
              <a:tr h="597699">
                <a:tc>
                  <a:txBody>
                    <a:bodyPr/>
                    <a:lstStyle/>
                    <a:p>
                      <a:pPr marL="0" lvl="0" indent="0" algn="l" rtl="0">
                        <a:spcBef>
                          <a:spcPts val="0"/>
                        </a:spcBef>
                        <a:spcAft>
                          <a:spcPts val="0"/>
                        </a:spcAft>
                        <a:buNone/>
                      </a:pPr>
                      <a:r>
                        <a:rPr lang="en-US" sz="1000"/>
                        <a:t>3. Develop a list of consequences and incentives for the parents &amp; students identified in Action Step 1 relative to attendance. </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SST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3"/>
                  </a:ext>
                </a:extLst>
              </a:tr>
              <a:tr h="1664060">
                <a:tc>
                  <a:txBody>
                    <a:bodyPr/>
                    <a:lstStyle/>
                    <a:p>
                      <a:pPr marL="0" lvl="0" indent="0" algn="l" rtl="0">
                        <a:spcBef>
                          <a:spcPts val="0"/>
                        </a:spcBef>
                        <a:spcAft>
                          <a:spcPts val="0"/>
                        </a:spcAft>
                        <a:buClr>
                          <a:schemeClr val="dk1"/>
                        </a:buClr>
                        <a:buSzPts val="1100"/>
                        <a:buFont typeface="Arial"/>
                        <a:buNone/>
                      </a:pPr>
                      <a:r>
                        <a:rPr lang="en-US" sz="1000"/>
                        <a:t>4. Develop a year-long calendar that includes: </a:t>
                      </a:r>
                      <a:endParaRPr sz="1000"/>
                    </a:p>
                    <a:p>
                      <a:pPr marL="457200" lvl="0" indent="-292100" algn="l" rtl="0">
                        <a:spcBef>
                          <a:spcPts val="0"/>
                        </a:spcBef>
                        <a:spcAft>
                          <a:spcPts val="0"/>
                        </a:spcAft>
                        <a:buSzPts val="1000"/>
                        <a:buChar char="●"/>
                      </a:pPr>
                      <a:r>
                        <a:rPr lang="en-US" sz="1000"/>
                        <a:t>dates when staff (from Action Step 1) will meet with their assigned students (one-on-one) in order to “check-in” regarding attendance. </a:t>
                      </a:r>
                      <a:endParaRPr sz="1000"/>
                    </a:p>
                    <a:p>
                      <a:pPr marL="457200" lvl="0" indent="-292100" algn="l" rtl="0">
                        <a:spcBef>
                          <a:spcPts val="0"/>
                        </a:spcBef>
                        <a:spcAft>
                          <a:spcPts val="0"/>
                        </a:spcAft>
                        <a:buSzPts val="1000"/>
                        <a:buChar char="●"/>
                      </a:pPr>
                      <a:r>
                        <a:rPr lang="en-US" sz="1000"/>
                        <a:t>dates when staff (from will call parents (of identified students) in order to discuss, congratulate, and/or warn parents about attendance rate to date.  </a:t>
                      </a:r>
                      <a:endParaRPr sz="1000"/>
                    </a:p>
                    <a:p>
                      <a:pPr marL="457200" lvl="0" indent="-292100" algn="l" rtl="0">
                        <a:spcBef>
                          <a:spcPts val="0"/>
                        </a:spcBef>
                        <a:spcAft>
                          <a:spcPts val="0"/>
                        </a:spcAft>
                        <a:buSzPts val="1000"/>
                        <a:buChar char="●"/>
                      </a:pPr>
                      <a:r>
                        <a:rPr lang="en-US" sz="1000"/>
                        <a:t>dates when staff (from Action Step 1) will meet as a team to discuss the attendance status of identified students, add (new) students to the identified list. </a:t>
                      </a:r>
                      <a:endParaRPr sz="1000"/>
                    </a:p>
                    <a:p>
                      <a:pPr marL="457200" lvl="0" indent="-292100" algn="l" rtl="0">
                        <a:spcBef>
                          <a:spcPts val="0"/>
                        </a:spcBef>
                        <a:spcAft>
                          <a:spcPts val="0"/>
                        </a:spcAft>
                        <a:buSzPts val="1000"/>
                        <a:buChar char="●"/>
                      </a:pPr>
                      <a:r>
                        <a:rPr lang="en-US" sz="1000"/>
                        <a:t>dates when parents and students will be recognized/celebrated/congratulated for maintaining 90-90 attendance.</a:t>
                      </a:r>
                      <a:endParaRPr sz="1000"/>
                    </a:p>
                  </a:txBody>
                  <a:tcPr marL="91450" marR="91450" marT="45725" marB="45725" anchor="ctr">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Teachers/SST</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tc>
                  <a:txBody>
                    <a:bodyPr/>
                    <a:lstStyle/>
                    <a:p>
                      <a:pPr marL="0" lvl="0" indent="0" algn="l" rtl="0">
                        <a:spcBef>
                          <a:spcPts val="0"/>
                        </a:spcBef>
                        <a:spcAft>
                          <a:spcPts val="0"/>
                        </a:spcAft>
                        <a:buNone/>
                      </a:pPr>
                      <a:r>
                        <a:rPr lang="en-US" sz="1000"/>
                        <a:t>July/August 2021</a:t>
                      </a:r>
                      <a:endParaRPr sz="1000"/>
                    </a:p>
                  </a:txBody>
                  <a:tcPr marL="91425" marR="91425" marT="91425" marB="91425">
                    <a:lnL w="9525" cap="flat" cmpd="sng">
                      <a:solidFill>
                        <a:srgbClr val="B7B7B7"/>
                      </a:solidFill>
                      <a:prstDash val="dash"/>
                      <a:round/>
                      <a:headEnd type="none" w="sm" len="sm"/>
                      <a:tailEnd type="none" w="sm" len="sm"/>
                    </a:lnL>
                    <a:lnR w="9525" cap="flat" cmpd="sng">
                      <a:solidFill>
                        <a:srgbClr val="B7B7B7"/>
                      </a:solidFill>
                      <a:prstDash val="dash"/>
                      <a:round/>
                      <a:headEnd type="none" w="sm" len="sm"/>
                      <a:tailEnd type="none" w="sm" len="sm"/>
                    </a:lnR>
                    <a:lnT w="9525" cap="flat" cmpd="sng">
                      <a:solidFill>
                        <a:srgbClr val="B7B7B7"/>
                      </a:solidFill>
                      <a:prstDash val="dash"/>
                      <a:round/>
                      <a:headEnd type="none" w="sm" len="sm"/>
                      <a:tailEnd type="none" w="sm" len="sm"/>
                    </a:lnT>
                    <a:lnB w="9525" cap="flat" cmpd="sng">
                      <a:solidFill>
                        <a:srgbClr val="B7B7B7"/>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566942320"/>
              </p:ext>
            </p:extLst>
          </p:nvPr>
        </p:nvGraphicFramePr>
        <p:xfrm>
          <a:off x="139875" y="5432568"/>
          <a:ext cx="8864250" cy="370840"/>
        </p:xfrm>
        <a:graphic>
          <a:graphicData uri="http://schemas.openxmlformats.org/drawingml/2006/table">
            <a:tbl>
              <a:tblPr firstRow="1" bandRow="1">
                <a:tableStyleId>{43CCAA37-CF3F-4D8D-B791-F6AC452954C2}</a:tableStyleId>
              </a:tblPr>
              <a:tblGrid>
                <a:gridCol w="5706743">
                  <a:extLst>
                    <a:ext uri="{9D8B030D-6E8A-4147-A177-3AD203B41FA5}">
                      <a16:colId xmlns:a16="http://schemas.microsoft.com/office/drawing/2014/main" val="2418282780"/>
                    </a:ext>
                  </a:extLst>
                </a:gridCol>
                <a:gridCol w="1371600">
                  <a:extLst>
                    <a:ext uri="{9D8B030D-6E8A-4147-A177-3AD203B41FA5}">
                      <a16:colId xmlns:a16="http://schemas.microsoft.com/office/drawing/2014/main" val="2261677402"/>
                    </a:ext>
                  </a:extLst>
                </a:gridCol>
                <a:gridCol w="1785907">
                  <a:extLst>
                    <a:ext uri="{9D8B030D-6E8A-4147-A177-3AD203B41FA5}">
                      <a16:colId xmlns:a16="http://schemas.microsoft.com/office/drawing/2014/main" val="3489762364"/>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59747023"/>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9"/>
          <p:cNvSpPr txBox="1">
            <a:spLocks noGrp="1"/>
          </p:cNvSpPr>
          <p:nvPr>
            <p:ph type="title"/>
          </p:nvPr>
        </p:nvSpPr>
        <p:spPr/>
        <p:txBody>
          <a:bodyPr/>
          <a:lstStyle/>
          <a:p>
            <a:pPr lvl="0"/>
            <a:r>
              <a:rPr lang="en-US" b="1">
                <a:solidFill>
                  <a:schemeClr val="tx1"/>
                </a:solidFill>
              </a:rPr>
              <a:t>This is our roadmap for 3 years:</a:t>
            </a:r>
          </a:p>
        </p:txBody>
      </p:sp>
      <p:graphicFrame>
        <p:nvGraphicFramePr>
          <p:cNvPr id="856" name="Google Shape;856;p109"/>
          <p:cNvGraphicFramePr/>
          <p:nvPr>
            <p:extLst>
              <p:ext uri="{D42A27DB-BD31-4B8C-83A1-F6EECF244321}">
                <p14:modId xmlns:p14="http://schemas.microsoft.com/office/powerpoint/2010/main" val="1091327384"/>
              </p:ext>
            </p:extLst>
          </p:nvPr>
        </p:nvGraphicFramePr>
        <p:xfrm>
          <a:off x="427040" y="1292031"/>
          <a:ext cx="8872875" cy="5384434"/>
        </p:xfrm>
        <a:graphic>
          <a:graphicData uri="http://schemas.openxmlformats.org/drawingml/2006/table">
            <a:tbl>
              <a:tblPr firstRow="1" bandRow="1">
                <a:noFill/>
                <a:tableStyleId>{43CCAA37-CF3F-4D8D-B791-F6AC452954C2}</a:tableStyleId>
              </a:tblPr>
              <a:tblGrid>
                <a:gridCol w="1545225">
                  <a:extLst>
                    <a:ext uri="{9D8B030D-6E8A-4147-A177-3AD203B41FA5}">
                      <a16:colId xmlns:a16="http://schemas.microsoft.com/office/drawing/2014/main" val="20000"/>
                    </a:ext>
                  </a:extLst>
                </a:gridCol>
                <a:gridCol w="2623250">
                  <a:extLst>
                    <a:ext uri="{9D8B030D-6E8A-4147-A177-3AD203B41FA5}">
                      <a16:colId xmlns:a16="http://schemas.microsoft.com/office/drawing/2014/main" val="20001"/>
                    </a:ext>
                  </a:extLst>
                </a:gridCol>
                <a:gridCol w="2458425">
                  <a:extLst>
                    <a:ext uri="{9D8B030D-6E8A-4147-A177-3AD203B41FA5}">
                      <a16:colId xmlns:a16="http://schemas.microsoft.com/office/drawing/2014/main" val="20002"/>
                    </a:ext>
                  </a:extLst>
                </a:gridCol>
                <a:gridCol w="2245975">
                  <a:extLst>
                    <a:ext uri="{9D8B030D-6E8A-4147-A177-3AD203B41FA5}">
                      <a16:colId xmlns:a16="http://schemas.microsoft.com/office/drawing/2014/main" val="20003"/>
                    </a:ext>
                  </a:extLst>
                </a:gridCol>
              </a:tblGrid>
              <a:tr h="260556">
                <a:tc>
                  <a:txBody>
                    <a:bodyPr/>
                    <a:lstStyle/>
                    <a:p>
                      <a:pPr marL="0" marR="0" lvl="0" indent="0" algn="ctr" rtl="0">
                        <a:lnSpc>
                          <a:spcPct val="100000"/>
                        </a:lnSpc>
                        <a:spcBef>
                          <a:spcPts val="0"/>
                        </a:spcBef>
                        <a:spcAft>
                          <a:spcPts val="0"/>
                        </a:spcAft>
                        <a:buClr>
                          <a:srgbClr val="000000"/>
                        </a:buClr>
                        <a:buSzPts val="2000"/>
                        <a:buFont typeface="Arial"/>
                        <a:buNone/>
                      </a:pPr>
                      <a:r>
                        <a:rPr lang="en-US" sz="1100" b="1" i="0" u="none" strike="noStrike" cap="none">
                          <a:solidFill>
                            <a:srgbClr val="FFFFFF"/>
                          </a:solidFill>
                          <a:latin typeface="Arial"/>
                          <a:ea typeface="Arial"/>
                          <a:cs typeface="Arial"/>
                          <a:sym typeface="Arial"/>
                        </a:rPr>
                        <a:t>Priorities</a:t>
                      </a:r>
                      <a:endParaRPr sz="1100" b="1"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100" b="1">
                          <a:solidFill>
                            <a:srgbClr val="FFFFFF"/>
                          </a:solidFill>
                        </a:rPr>
                        <a:t>Year 1 </a:t>
                      </a:r>
                      <a:r>
                        <a:rPr lang="en-US" sz="1100" b="1" i="0" u="none" strike="noStrike" cap="none">
                          <a:solidFill>
                            <a:srgbClr val="FFFFFF"/>
                          </a:solidFill>
                          <a:latin typeface="Arial"/>
                          <a:ea typeface="Arial"/>
                          <a:cs typeface="Arial"/>
                          <a:sym typeface="Arial"/>
                        </a:rPr>
                        <a:t>Strategies</a:t>
                      </a:r>
                      <a:endParaRPr sz="1100" b="1"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00FF00"/>
                          </a:solidFill>
                        </a:rPr>
                        <a:t>Year 2 Strategies</a:t>
                      </a:r>
                      <a:endParaRPr sz="1100" b="1">
                        <a:solidFill>
                          <a:srgbClr val="00FF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FFFFFF"/>
                          </a:solidFill>
                        </a:rPr>
                        <a:t>Year 3 Strategies</a:t>
                      </a:r>
                      <a:endParaRPr sz="1100" b="1">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13850">
                <a:tc>
                  <a:txBody>
                    <a:bodyPr/>
                    <a:lstStyle/>
                    <a:p>
                      <a:pPr marL="0" marR="0" lvl="0" indent="0" algn="l" rtl="0">
                        <a:lnSpc>
                          <a:spcPct val="100000"/>
                        </a:lnSpc>
                        <a:spcBef>
                          <a:spcPts val="0"/>
                        </a:spcBef>
                        <a:spcAft>
                          <a:spcPts val="0"/>
                        </a:spcAft>
                        <a:buClr>
                          <a:srgbClr val="000000"/>
                        </a:buClr>
                        <a:buSzPts val="1200"/>
                        <a:buFont typeface="Arial"/>
                        <a:buNone/>
                      </a:pPr>
                      <a:r>
                        <a:rPr lang="en-US" sz="800" b="0" i="0" u="none" strike="noStrike" cap="none">
                          <a:latin typeface="Arial"/>
                          <a:ea typeface="Arial"/>
                          <a:cs typeface="Arial"/>
                          <a:sym typeface="Arial"/>
                        </a:rPr>
                        <a:t>1. Implement a </a:t>
                      </a:r>
                      <a:r>
                        <a:rPr lang="en-US" sz="800" u="none" strike="noStrike" cap="none"/>
                        <a:t>comprehensive</a:t>
                      </a:r>
                      <a:r>
                        <a:rPr lang="en-US" sz="800" b="0" i="0" u="none" strike="noStrike" cap="none">
                          <a:latin typeface="Arial"/>
                          <a:ea typeface="Arial"/>
                          <a:cs typeface="Arial"/>
                          <a:sym typeface="Arial"/>
                        </a:rPr>
                        <a:t> PK-5 curriculum in Reading and Writing</a:t>
                      </a:r>
                      <a:endParaRPr sz="8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820"/>
                    </a:solidFill>
                  </a:tcPr>
                </a:tc>
                <a:tc>
                  <a:txBody>
                    <a:bodyPr/>
                    <a:lstStyle/>
                    <a:p>
                      <a:pPr marL="0" marR="0" lvl="0" indent="0" algn="l" rtl="0">
                        <a:lnSpc>
                          <a:spcPct val="100000"/>
                        </a:lnSpc>
                        <a:spcBef>
                          <a:spcPts val="0"/>
                        </a:spcBef>
                        <a:spcAft>
                          <a:spcPts val="0"/>
                        </a:spcAft>
                        <a:buNone/>
                      </a:pPr>
                      <a:r>
                        <a:rPr lang="en-US" sz="800"/>
                        <a:t>1.1 </a:t>
                      </a:r>
                      <a:r>
                        <a:rPr lang="en-US" sz="800" u="none" strike="noStrike" cap="none"/>
                        <a:t>Identify, evaluate and implement </a:t>
                      </a:r>
                      <a:r>
                        <a:rPr lang="en-US" sz="800" u="none" strike="noStrike" cap="none" err="1"/>
                        <a:t>EngageNY</a:t>
                      </a:r>
                      <a:r>
                        <a:rPr lang="en-US" sz="800" u="none" strike="noStrike" cap="none"/>
                        <a:t> and/or other research-based, RTI-aligned ELA support models (e.g., balanced literacy, phonics, SIPPS) </a:t>
                      </a:r>
                      <a:r>
                        <a:rPr lang="en-US" sz="800" u="none" strike="noStrike" cap="none">
                          <a:solidFill>
                            <a:schemeClr val="dk1"/>
                          </a:solidFill>
                        </a:rPr>
                        <a:t>as a comprehensive PK-5 curriculum </a:t>
                      </a:r>
                      <a:endParaRPr sz="800"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a:highlight>
                            <a:srgbClr val="FFFFFF"/>
                          </a:highlight>
                        </a:rPr>
                        <a:t>Continue to use CKLA</a:t>
                      </a:r>
                      <a:r>
                        <a:rPr lang="en-US" sz="800" u="none" strike="noStrike" cap="none" baseline="0">
                          <a:highlight>
                            <a:srgbClr val="FFFFFF"/>
                          </a:highlight>
                        </a:rPr>
                        <a:t> as core curriculum.</a:t>
                      </a:r>
                    </a:p>
                    <a:p>
                      <a:pPr marL="285750" marR="0" lvl="0" indent="-273050" algn="l" rtl="0">
                        <a:lnSpc>
                          <a:spcPct val="100000"/>
                        </a:lnSpc>
                        <a:spcBef>
                          <a:spcPts val="0"/>
                        </a:spcBef>
                        <a:spcAft>
                          <a:spcPts val="0"/>
                        </a:spcAft>
                        <a:buFont typeface="Arial"/>
                        <a:buAutoNum type="arabicPeriod"/>
                      </a:pPr>
                      <a:r>
                        <a:rPr lang="en-US" sz="800" u="none" strike="noStrike" cap="none" baseline="0">
                          <a:highlight>
                            <a:srgbClr val="FFFFFF"/>
                          </a:highlight>
                        </a:rPr>
                        <a:t>Overlay Curriculum with deeper writing component that address writing structure </a:t>
                      </a:r>
                    </a:p>
                    <a:p>
                      <a:pPr marL="285750" marR="0" lvl="0" indent="-273050" algn="l" rtl="0">
                        <a:lnSpc>
                          <a:spcPct val="100000"/>
                        </a:lnSpc>
                        <a:spcBef>
                          <a:spcPts val="0"/>
                        </a:spcBef>
                        <a:spcAft>
                          <a:spcPts val="0"/>
                        </a:spcAft>
                        <a:buFont typeface="Arial"/>
                        <a:buAutoNum type="arabicPeriod"/>
                      </a:pPr>
                      <a:r>
                        <a:rPr lang="en-US" sz="800" u="none" strike="noStrike" cap="none" baseline="0">
                          <a:highlight>
                            <a:srgbClr val="FFFFFF"/>
                          </a:highlight>
                        </a:rPr>
                        <a:t>Overlay curriculum with real word experiences and applications that enhances student knowledge base through project base learning. </a:t>
                      </a:r>
                      <a:endParaRPr sz="8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171450" lvl="0" indent="-165100" algn="l" rtl="0">
                        <a:spcBef>
                          <a:spcPts val="0"/>
                        </a:spcBef>
                        <a:spcAft>
                          <a:spcPts val="0"/>
                        </a:spcAft>
                        <a:buSzPts val="800"/>
                        <a:buChar char="●"/>
                      </a:pPr>
                      <a:r>
                        <a:rPr lang="en-US" sz="800" i="1"/>
                        <a:t>Fine-tune and differentiate</a:t>
                      </a:r>
                      <a:endParaRPr sz="800" i="1"/>
                    </a:p>
                    <a:p>
                      <a:pPr marL="171450" lvl="0" indent="-165100" algn="l" rtl="0">
                        <a:spcBef>
                          <a:spcPts val="0"/>
                        </a:spcBef>
                        <a:spcAft>
                          <a:spcPts val="0"/>
                        </a:spcAft>
                        <a:buSzPts val="800"/>
                        <a:buChar char="●"/>
                      </a:pPr>
                      <a:r>
                        <a:rPr lang="en-US" sz="800" i="1"/>
                        <a:t>Redesign the schedule to ensure the allotted minutes</a:t>
                      </a:r>
                      <a:endParaRPr sz="800" i="1"/>
                    </a:p>
                    <a:p>
                      <a:pPr marL="171450" lvl="0" indent="-165100" algn="l" rtl="0">
                        <a:spcBef>
                          <a:spcPts val="0"/>
                        </a:spcBef>
                        <a:spcAft>
                          <a:spcPts val="0"/>
                        </a:spcAft>
                        <a:buSzPts val="800"/>
                        <a:buChar char="●"/>
                      </a:pPr>
                      <a:r>
                        <a:rPr lang="en-US" sz="800" i="1"/>
                        <a:t>Create a systematic schedule for professional development and peer walk-throughs; additional data-team meetings, as needed</a:t>
                      </a:r>
                      <a:endParaRPr sz="800" i="1"/>
                    </a:p>
                    <a:p>
                      <a:pPr marL="171450" lvl="0" indent="-165100" algn="l" rtl="0">
                        <a:spcBef>
                          <a:spcPts val="0"/>
                        </a:spcBef>
                        <a:spcAft>
                          <a:spcPts val="0"/>
                        </a:spcAft>
                        <a:buSzPts val="800"/>
                        <a:buChar char="●"/>
                      </a:pPr>
                      <a:r>
                        <a:rPr lang="en-US" sz="800" i="1"/>
                        <a:t>Structure more teacher and teacher-peer professional development</a:t>
                      </a:r>
                      <a:endParaRPr sz="800" i="1"/>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90217">
                <a:tc>
                  <a:txBody>
                    <a:bodyPr/>
                    <a:lstStyle/>
                    <a:p>
                      <a:pPr marL="0" marR="0" lvl="0" indent="0" algn="l" rtl="0">
                        <a:lnSpc>
                          <a:spcPct val="100000"/>
                        </a:lnSpc>
                        <a:spcBef>
                          <a:spcPts val="0"/>
                        </a:spcBef>
                        <a:spcAft>
                          <a:spcPts val="0"/>
                        </a:spcAft>
                        <a:buClr>
                          <a:srgbClr val="000000"/>
                        </a:buClr>
                        <a:buSzPts val="1200"/>
                        <a:buFont typeface="Arial"/>
                        <a:buNone/>
                      </a:pPr>
                      <a:r>
                        <a:rPr lang="en-US" sz="800" b="0" i="0" u="none" strike="noStrike" cap="none">
                          <a:latin typeface="Arial"/>
                          <a:ea typeface="Arial"/>
                          <a:cs typeface="Arial"/>
                          <a:sym typeface="Arial"/>
                        </a:rPr>
                        <a:t>2. Implement an RTI system in ELA &amp; Math that progress monitors student growth and provides students with tailored supports</a:t>
                      </a:r>
                      <a:endParaRPr sz="8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820"/>
                    </a:solidFill>
                  </a:tcPr>
                </a:tc>
                <a:tc>
                  <a:txBody>
                    <a:bodyPr/>
                    <a:lstStyle/>
                    <a:p>
                      <a:pPr marL="0" marR="0" lvl="0" indent="0" algn="l" rtl="0">
                        <a:lnSpc>
                          <a:spcPct val="100000"/>
                        </a:lnSpc>
                        <a:spcBef>
                          <a:spcPts val="0"/>
                        </a:spcBef>
                        <a:spcAft>
                          <a:spcPts val="0"/>
                        </a:spcAft>
                        <a:buNone/>
                      </a:pPr>
                      <a:r>
                        <a:rPr lang="en-US" sz="800"/>
                        <a:t>2.1 </a:t>
                      </a:r>
                      <a:r>
                        <a:rPr lang="en-US" sz="800" u="none" strike="noStrike" cap="none"/>
                        <a:t>Procure and implement Fountas &amp; Pinnell Benchmark Assessment System (BAS) quarterly</a:t>
                      </a:r>
                      <a:endParaRPr sz="800" u="none" strike="noStrike" cap="none"/>
                    </a:p>
                    <a:p>
                      <a:pPr marL="0" marR="0" lvl="0" indent="0" algn="l" rtl="0">
                        <a:lnSpc>
                          <a:spcPct val="100000"/>
                        </a:lnSpc>
                        <a:spcBef>
                          <a:spcPts val="0"/>
                        </a:spcBef>
                        <a:spcAft>
                          <a:spcPts val="0"/>
                        </a:spcAft>
                        <a:buNone/>
                      </a:pPr>
                      <a:r>
                        <a:rPr lang="en-US" sz="800"/>
                        <a:t>2.2 </a:t>
                      </a:r>
                      <a:r>
                        <a:rPr lang="en-US" sz="800" u="none" strike="noStrike" cap="none"/>
                        <a:t>Implement data dashboard for collecting and analyzing assessment data </a:t>
                      </a:r>
                      <a:endParaRPr sz="800" u="none" strike="noStrike" cap="none"/>
                    </a:p>
                    <a:p>
                      <a:pPr marL="0" marR="0" lvl="0" indent="0" algn="l" rtl="0">
                        <a:lnSpc>
                          <a:spcPct val="100000"/>
                        </a:lnSpc>
                        <a:spcBef>
                          <a:spcPts val="0"/>
                        </a:spcBef>
                        <a:spcAft>
                          <a:spcPts val="0"/>
                        </a:spcAft>
                        <a:buNone/>
                      </a:pPr>
                      <a:endParaRPr sz="800"/>
                    </a:p>
                    <a:p>
                      <a:pPr marL="0" marR="0" lvl="0" indent="0" algn="l" rtl="0">
                        <a:lnSpc>
                          <a:spcPct val="100000"/>
                        </a:lnSpc>
                        <a:spcBef>
                          <a:spcPts val="0"/>
                        </a:spcBef>
                        <a:spcAft>
                          <a:spcPts val="0"/>
                        </a:spcAft>
                        <a:buNone/>
                      </a:pPr>
                      <a:r>
                        <a:rPr lang="en-US" sz="800"/>
                        <a:t>2.3 </a:t>
                      </a:r>
                      <a:r>
                        <a:rPr lang="en-US" sz="800" u="none" strike="noStrike" cap="none">
                          <a:solidFill>
                            <a:srgbClr val="000000"/>
                          </a:solidFill>
                        </a:rPr>
                        <a:t>Create year-long assessment scope and sequence with prioritized standards to cover before assessments, and ensure instructional minutes support</a:t>
                      </a:r>
                      <a:endParaRPr sz="8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285750" marR="0" lvl="0" indent="-273050" algn="l" rtl="0">
                        <a:lnSpc>
                          <a:spcPct val="100000"/>
                        </a:lnSpc>
                        <a:spcBef>
                          <a:spcPts val="0"/>
                        </a:spcBef>
                        <a:spcAft>
                          <a:spcPts val="0"/>
                        </a:spcAft>
                        <a:buFont typeface="Arial"/>
                        <a:buAutoNum type="arabicPeriod"/>
                      </a:pPr>
                      <a:r>
                        <a:rPr lang="en-US" sz="800" u="none" strike="noStrike" cap="none">
                          <a:highlight>
                            <a:srgbClr val="FFFFFF"/>
                          </a:highlight>
                        </a:rPr>
                        <a:t>Adjust data dashboard to monitor specific skills along with overall growth </a:t>
                      </a:r>
                      <a:endParaRPr sz="800" u="none" strike="noStrike" cap="none">
                        <a:highlight>
                          <a:srgbClr val="FFFFFF"/>
                        </a:highlight>
                      </a:endParaRPr>
                    </a:p>
                    <a:p>
                      <a:pPr marL="285750" marR="0" lvl="0" indent="-285750" algn="l" rtl="0">
                        <a:lnSpc>
                          <a:spcPct val="100000"/>
                        </a:lnSpc>
                        <a:spcBef>
                          <a:spcPts val="0"/>
                        </a:spcBef>
                        <a:spcAft>
                          <a:spcPts val="0"/>
                        </a:spcAft>
                        <a:buClr>
                          <a:srgbClr val="000000"/>
                        </a:buClr>
                        <a:buSzPts val="1000"/>
                        <a:buFont typeface="Arial"/>
                        <a:buAutoNum type="arabicPeriod"/>
                      </a:pPr>
                      <a:r>
                        <a:rPr lang="en-US" sz="800" u="none" strike="noStrike" cap="none">
                          <a:solidFill>
                            <a:srgbClr val="000000"/>
                          </a:solidFill>
                          <a:highlight>
                            <a:srgbClr val="FFFFFF"/>
                          </a:highlight>
                        </a:rPr>
                        <a:t>Create year-long assessment scope and sequence with prioritized standards to cover before assessments, and ensure instructional minutes support</a:t>
                      </a:r>
                    </a:p>
                    <a:p>
                      <a:pPr marL="285750" marR="0" lvl="0" indent="-285750" algn="l" rtl="0">
                        <a:lnSpc>
                          <a:spcPct val="100000"/>
                        </a:lnSpc>
                        <a:spcBef>
                          <a:spcPts val="0"/>
                        </a:spcBef>
                        <a:spcAft>
                          <a:spcPts val="0"/>
                        </a:spcAft>
                        <a:buFont typeface="Arial"/>
                        <a:buAutoNum type="arabicPeriod"/>
                      </a:pPr>
                      <a:r>
                        <a:rPr lang="en-US" sz="800" i="0" u="none" strike="noStrike" cap="none">
                          <a:solidFill>
                            <a:srgbClr val="000000"/>
                          </a:solidFill>
                          <a:highlight>
                            <a:srgbClr val="FFFFFF"/>
                          </a:highlight>
                        </a:rPr>
                        <a:t>Create</a:t>
                      </a:r>
                      <a:r>
                        <a:rPr lang="en-US" sz="800" i="0" u="none" strike="noStrike" cap="none" baseline="0">
                          <a:solidFill>
                            <a:srgbClr val="000000"/>
                          </a:solidFill>
                          <a:highlight>
                            <a:srgbClr val="FFFFFF"/>
                          </a:highlight>
                        </a:rPr>
                        <a:t> a data base od skill specific activities, lesson, and inks. </a:t>
                      </a:r>
                      <a:endParaRPr sz="8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171450" lvl="0" indent="-165100" algn="l" rtl="0">
                        <a:spcBef>
                          <a:spcPts val="0"/>
                        </a:spcBef>
                        <a:spcAft>
                          <a:spcPts val="0"/>
                        </a:spcAft>
                        <a:buClr>
                          <a:schemeClr val="dk1"/>
                        </a:buClr>
                        <a:buSzPts val="800"/>
                        <a:buChar char="●"/>
                      </a:pPr>
                      <a:r>
                        <a:rPr lang="en-US" sz="800" i="1">
                          <a:solidFill>
                            <a:schemeClr val="dk1"/>
                          </a:solidFill>
                        </a:rPr>
                        <a:t>Continue 2.1</a:t>
                      </a:r>
                      <a:endParaRPr sz="800" i="1">
                        <a:solidFill>
                          <a:schemeClr val="dk1"/>
                        </a:solidFill>
                      </a:endParaRPr>
                    </a:p>
                    <a:p>
                      <a:pPr marL="457200" lvl="0" indent="0" algn="l" rtl="0">
                        <a:spcBef>
                          <a:spcPts val="0"/>
                        </a:spcBef>
                        <a:spcAft>
                          <a:spcPts val="0"/>
                        </a:spcAft>
                        <a:buNone/>
                      </a:pPr>
                      <a:endParaRPr sz="800" i="1">
                        <a:solidFill>
                          <a:schemeClr val="dk1"/>
                        </a:solidFill>
                      </a:endParaRPr>
                    </a:p>
                    <a:p>
                      <a:pPr marL="171450" lvl="0" indent="-165100" algn="l" rtl="0">
                        <a:spcBef>
                          <a:spcPts val="0"/>
                        </a:spcBef>
                        <a:spcAft>
                          <a:spcPts val="0"/>
                        </a:spcAft>
                        <a:buClr>
                          <a:schemeClr val="dk1"/>
                        </a:buClr>
                        <a:buSzPts val="800"/>
                        <a:buChar char="●"/>
                      </a:pPr>
                      <a:r>
                        <a:rPr lang="en-US" sz="800" i="1">
                          <a:solidFill>
                            <a:schemeClr val="dk1"/>
                          </a:solidFill>
                        </a:rPr>
                        <a:t>2.2: Consider idea of shifting to different data platform or purchase a data warehouse system (e.g., </a:t>
                      </a:r>
                      <a:r>
                        <a:rPr lang="en-US" sz="800" i="1" err="1">
                          <a:solidFill>
                            <a:schemeClr val="dk1"/>
                          </a:solidFill>
                        </a:rPr>
                        <a:t>Schoolzilla</a:t>
                      </a:r>
                      <a:r>
                        <a:rPr lang="en-US" sz="800" i="1">
                          <a:solidFill>
                            <a:schemeClr val="dk1"/>
                          </a:solidFill>
                        </a:rPr>
                        <a:t>)</a:t>
                      </a:r>
                      <a:endParaRPr sz="800" i="1">
                        <a:solidFill>
                          <a:schemeClr val="dk1"/>
                        </a:solidFill>
                      </a:endParaRPr>
                    </a:p>
                    <a:p>
                      <a:pPr marL="457200" lvl="0" indent="0" algn="l" rtl="0">
                        <a:spcBef>
                          <a:spcPts val="0"/>
                        </a:spcBef>
                        <a:spcAft>
                          <a:spcPts val="0"/>
                        </a:spcAft>
                        <a:buNone/>
                      </a:pPr>
                      <a:endParaRPr sz="800" i="1">
                        <a:solidFill>
                          <a:schemeClr val="dk1"/>
                        </a:solidFill>
                      </a:endParaRPr>
                    </a:p>
                    <a:p>
                      <a:pPr marL="171450" lvl="0" indent="-165100" algn="l" rtl="0">
                        <a:spcBef>
                          <a:spcPts val="0"/>
                        </a:spcBef>
                        <a:spcAft>
                          <a:spcPts val="0"/>
                        </a:spcAft>
                        <a:buClr>
                          <a:schemeClr val="dk1"/>
                        </a:buClr>
                        <a:buSzPts val="800"/>
                        <a:buChar char="●"/>
                      </a:pPr>
                      <a:r>
                        <a:rPr lang="en-US" sz="800" i="1">
                          <a:solidFill>
                            <a:schemeClr val="dk1"/>
                          </a:solidFill>
                        </a:rPr>
                        <a:t>Continue 2.3</a:t>
                      </a:r>
                      <a:endParaRPr sz="800" i="1">
                        <a:solidFill>
                          <a:schemeClr val="dk1"/>
                        </a:solidFill>
                      </a:endParaRP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19320">
                <a:tc>
                  <a:txBody>
                    <a:bodyPr/>
                    <a:lstStyle/>
                    <a:p>
                      <a:pPr marL="0" marR="0" lvl="0" indent="0" algn="l" rtl="0">
                        <a:lnSpc>
                          <a:spcPct val="100000"/>
                        </a:lnSpc>
                        <a:spcBef>
                          <a:spcPts val="0"/>
                        </a:spcBef>
                        <a:spcAft>
                          <a:spcPts val="0"/>
                        </a:spcAft>
                        <a:buClr>
                          <a:srgbClr val="000000"/>
                        </a:buClr>
                        <a:buSzPts val="1200"/>
                        <a:buFont typeface="Arial"/>
                        <a:buNone/>
                      </a:pPr>
                      <a:r>
                        <a:rPr lang="en-US" sz="800" u="none" strike="noStrike" cap="none"/>
                        <a:t>3</a:t>
                      </a:r>
                      <a:r>
                        <a:rPr lang="en-US" sz="800" b="0" i="0" u="none" strike="noStrike" cap="none">
                          <a:latin typeface="Arial"/>
                          <a:ea typeface="Arial"/>
                          <a:cs typeface="Arial"/>
                          <a:sym typeface="Arial"/>
                        </a:rPr>
                        <a:t>. Implement high-quality professional development for teachers</a:t>
                      </a:r>
                      <a:r>
                        <a:rPr lang="en-US" sz="800" u="none" strike="noStrike" cap="none"/>
                        <a:t> in ELA &amp; Math</a:t>
                      </a:r>
                      <a:endParaRPr sz="800" b="0" i="0" u="none" strike="noStrike" cap="none">
                        <a:latin typeface="Arial"/>
                        <a:ea typeface="Arial"/>
                        <a:cs typeface="Arial"/>
                        <a:sym typeface="Aria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C820"/>
                    </a:solidFill>
                  </a:tcPr>
                </a:tc>
                <a:tc>
                  <a:txBody>
                    <a:bodyPr/>
                    <a:lstStyle/>
                    <a:p>
                      <a:pPr marL="0" marR="0" lvl="0" indent="0" algn="l" rtl="0">
                        <a:lnSpc>
                          <a:spcPct val="100000"/>
                        </a:lnSpc>
                        <a:spcBef>
                          <a:spcPts val="0"/>
                        </a:spcBef>
                        <a:spcAft>
                          <a:spcPts val="0"/>
                        </a:spcAft>
                        <a:buNone/>
                      </a:pPr>
                      <a:r>
                        <a:rPr lang="en-US" sz="800"/>
                        <a:t>3.1 </a:t>
                      </a:r>
                      <a:r>
                        <a:rPr lang="en-US" sz="800" u="none" strike="noStrike" cap="none"/>
                        <a:t>Identify high-impact PD opportunities (internal or external) and </a:t>
                      </a:r>
                      <a:r>
                        <a:rPr lang="en-US" sz="800" u="none" strike="noStrike" cap="none">
                          <a:solidFill>
                            <a:srgbClr val="000000"/>
                          </a:solidFill>
                        </a:rPr>
                        <a:t>create year-long PD scope and sequence</a:t>
                      </a:r>
                      <a:r>
                        <a:rPr lang="en-US" sz="800" u="none" strike="noStrike" cap="none"/>
                        <a:t>, including v</a:t>
                      </a:r>
                      <a:r>
                        <a:rPr lang="en-US" sz="800" u="none" strike="noStrike" cap="none">
                          <a:solidFill>
                            <a:srgbClr val="000000"/>
                          </a:solidFill>
                        </a:rPr>
                        <a:t>ertically-aligned PLCs</a:t>
                      </a:r>
                      <a:endParaRPr sz="800" i="1"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a:highlight>
                            <a:srgbClr val="FFFFFF"/>
                          </a:highlight>
                        </a:rPr>
                        <a:t>Identify high-impact PD opportunities (internal or external) and </a:t>
                      </a:r>
                      <a:r>
                        <a:rPr lang="en-US" sz="800" u="none" strike="noStrike" cap="none">
                          <a:solidFill>
                            <a:srgbClr val="000000"/>
                          </a:solidFill>
                          <a:highlight>
                            <a:srgbClr val="FFFFFF"/>
                          </a:highlight>
                        </a:rPr>
                        <a:t>create year-long PD scope and sequence</a:t>
                      </a:r>
                      <a:r>
                        <a:rPr lang="en-US" sz="800" u="none" strike="noStrike" cap="none">
                          <a:highlight>
                            <a:srgbClr val="FFFFFF"/>
                          </a:highlight>
                        </a:rPr>
                        <a:t>, including v</a:t>
                      </a:r>
                      <a:r>
                        <a:rPr lang="en-US" sz="800" u="none" strike="noStrike" cap="none">
                          <a:solidFill>
                            <a:srgbClr val="000000"/>
                          </a:solidFill>
                          <a:highlight>
                            <a:srgbClr val="FFFFFF"/>
                          </a:highlight>
                        </a:rPr>
                        <a:t>ertically-aligned PLCs</a:t>
                      </a:r>
                    </a:p>
                    <a:p>
                      <a:pPr marL="285750" marR="0" lvl="0" indent="-273050" algn="l" rtl="0">
                        <a:lnSpc>
                          <a:spcPct val="100000"/>
                        </a:lnSpc>
                        <a:spcBef>
                          <a:spcPts val="0"/>
                        </a:spcBef>
                        <a:spcAft>
                          <a:spcPts val="0"/>
                        </a:spcAft>
                        <a:buFont typeface="Arial"/>
                        <a:buAutoNum type="arabicPeriod"/>
                      </a:pPr>
                      <a:r>
                        <a:rPr lang="en-US" sz="800" i="0" u="none" strike="noStrike" cap="none">
                          <a:solidFill>
                            <a:srgbClr val="000000"/>
                          </a:solidFill>
                          <a:highlight>
                            <a:srgbClr val="FFFFFF"/>
                          </a:highlight>
                        </a:rPr>
                        <a:t>Align weekly</a:t>
                      </a:r>
                      <a:r>
                        <a:rPr lang="en-US" sz="800" i="0" u="none" strike="noStrike" cap="none" baseline="0">
                          <a:solidFill>
                            <a:srgbClr val="000000"/>
                          </a:solidFill>
                          <a:highlight>
                            <a:srgbClr val="FFFFFF"/>
                          </a:highlight>
                        </a:rPr>
                        <a:t> / monthly schedule to provide additional opportunities for coaching and professional development.  </a:t>
                      </a:r>
                      <a:endParaRPr sz="800" i="0" u="none" strike="noStrike" cap="none">
                        <a:solidFill>
                          <a:srgbClr val="FF0000"/>
                        </a:solidFill>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800" i="1">
                          <a:solidFill>
                            <a:schemeClr val="dk1"/>
                          </a:solidFill>
                        </a:rPr>
                        <a:t>Continue</a:t>
                      </a:r>
                      <a:endParaRPr sz="800" i="1"/>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19319">
                <a:tc>
                  <a:txBody>
                    <a:bodyPr/>
                    <a:lstStyle/>
                    <a:p>
                      <a:pPr marL="0" lvl="0" indent="0" algn="l">
                        <a:lnSpc>
                          <a:spcPct val="100000"/>
                        </a:lnSpc>
                        <a:spcBef>
                          <a:spcPts val="0"/>
                        </a:spcBef>
                        <a:spcAft>
                          <a:spcPts val="0"/>
                        </a:spcAft>
                        <a:buNone/>
                      </a:pPr>
                      <a:r>
                        <a:rPr lang="en-US" sz="800" u="none" strike="noStrike" cap="none"/>
                        <a:t>4. </a:t>
                      </a:r>
                      <a:r>
                        <a:rPr lang="en-US" sz="800" b="0" i="0" u="none" strike="noStrike" cap="none" noProof="0">
                          <a:latin typeface="Arial"/>
                        </a:rPr>
                        <a:t>Effective integration of productivity and collaboration tools to promote literacy through an inquiry-based literacy-STEM learning environment for all students and to provide 21st century skills and platforms for students to demonstrate competency, present content knowledge, publish work, and promote speaking and listening.   </a:t>
                      </a:r>
                      <a:endParaRPr sz="800" u="none" strike="noStrike" cap="none">
                        <a:sym typeface="Arial"/>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00"/>
                    </a:solidFill>
                  </a:tcPr>
                </a:tc>
                <a:tc>
                  <a:txBody>
                    <a:bodyPr/>
                    <a:lstStyle/>
                    <a:p>
                      <a:pPr marL="0" lvl="0" indent="0" algn="l">
                        <a:lnSpc>
                          <a:spcPct val="100000"/>
                        </a:lnSpc>
                        <a:spcBef>
                          <a:spcPts val="0"/>
                        </a:spcBef>
                        <a:spcAft>
                          <a:spcPts val="0"/>
                        </a:spcAft>
                        <a:buNone/>
                      </a:pPr>
                      <a:r>
                        <a:rPr lang="en-US" sz="800" u="none" strike="noStrike" cap="none">
                          <a:solidFill>
                            <a:srgbClr val="000000"/>
                          </a:solidFill>
                        </a:rPr>
                        <a:t>1,  Partnerships Gateway Green, </a:t>
                      </a:r>
                      <a:r>
                        <a:rPr lang="en-US" sz="800" u="none" strike="noStrike" cap="none" err="1">
                          <a:solidFill>
                            <a:srgbClr val="000000"/>
                          </a:solidFill>
                        </a:rPr>
                        <a:t>MySci</a:t>
                      </a:r>
                      <a:endParaRPr sz="800" u="none" strike="noStrike" cap="none" err="1">
                        <a:solidFill>
                          <a:srgbClr val="000000"/>
                        </a:solidFill>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FF"/>
                    </a:solidFill>
                  </a:tcPr>
                </a:tc>
                <a:tc>
                  <a:txBody>
                    <a:bodyPr/>
                    <a:lstStyle/>
                    <a:p>
                      <a:pPr marL="285750" lvl="0" indent="-273050" algn="l">
                        <a:lnSpc>
                          <a:spcPct val="100000"/>
                        </a:lnSpc>
                        <a:spcBef>
                          <a:spcPts val="0"/>
                        </a:spcBef>
                        <a:spcAft>
                          <a:spcPts val="0"/>
                        </a:spcAft>
                        <a:buAutoNum type="arabicPeriod"/>
                      </a:pPr>
                      <a:r>
                        <a:rPr lang="en-US" sz="800" i="0" u="none" strike="noStrike" cap="none" baseline="0">
                          <a:solidFill>
                            <a:srgbClr val="000000"/>
                          </a:solidFill>
                          <a:highlight>
                            <a:srgbClr val="FFFFFF"/>
                          </a:highlight>
                        </a:rPr>
                        <a:t>Partnership with TLI, developed inquiry-based and place-based learning curriculum.</a:t>
                      </a:r>
                    </a:p>
                    <a:p>
                      <a:pPr marL="285750" lvl="0" indent="-273050" algn="l">
                        <a:lnSpc>
                          <a:spcPct val="100000"/>
                        </a:lnSpc>
                        <a:spcBef>
                          <a:spcPts val="0"/>
                        </a:spcBef>
                        <a:spcAft>
                          <a:spcPts val="0"/>
                        </a:spcAft>
                        <a:buAutoNum type="arabicPeriod"/>
                      </a:pPr>
                      <a:r>
                        <a:rPr lang="en-US" sz="800" i="0" u="none" strike="noStrike" cap="none" baseline="0">
                          <a:solidFill>
                            <a:srgbClr val="000000"/>
                          </a:solidFill>
                          <a:highlight>
                            <a:srgbClr val="FFFFFF"/>
                          </a:highlight>
                        </a:rPr>
                        <a:t>All faculty and staff participated in virtual learning professional development and every teacher taught virtual &amp; hybrid courses.    </a:t>
                      </a:r>
                    </a:p>
                    <a:p>
                      <a:pPr marL="285750" lvl="0" indent="-273050" algn="l">
                        <a:lnSpc>
                          <a:spcPct val="100000"/>
                        </a:lnSpc>
                        <a:spcBef>
                          <a:spcPts val="0"/>
                        </a:spcBef>
                        <a:spcAft>
                          <a:spcPts val="0"/>
                        </a:spcAft>
                        <a:buAutoNum type="arabicPeriod"/>
                      </a:pPr>
                      <a:r>
                        <a:rPr lang="en-US" sz="800" i="0" u="none" strike="noStrike" cap="none" baseline="0">
                          <a:solidFill>
                            <a:srgbClr val="000000"/>
                          </a:solidFill>
                          <a:highlight>
                            <a:srgbClr val="FFFFFF"/>
                          </a:highlight>
                        </a:rPr>
                        <a:t>Partnership with Washington University. </a:t>
                      </a:r>
                    </a:p>
                    <a:p>
                      <a:pPr marL="12700" lvl="0" indent="0" algn="l">
                        <a:lnSpc>
                          <a:spcPct val="100000"/>
                        </a:lnSpc>
                        <a:spcBef>
                          <a:spcPts val="0"/>
                        </a:spcBef>
                        <a:spcAft>
                          <a:spcPts val="0"/>
                        </a:spcAft>
                        <a:buNone/>
                      </a:pPr>
                      <a:endParaRPr lang="en-US" sz="800" i="0" u="none" strike="noStrike" cap="none" baseline="0">
                        <a:solidFill>
                          <a:srgbClr val="000000"/>
                        </a:solidFill>
                        <a:highlight>
                          <a:srgbClr val="FFFFFF"/>
                        </a:highlight>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FF"/>
                    </a:solidFill>
                  </a:tcPr>
                </a:tc>
                <a:tc>
                  <a:txBody>
                    <a:bodyPr/>
                    <a:lstStyle/>
                    <a:p>
                      <a:pPr marL="0" lvl="0" indent="0" algn="l">
                        <a:spcBef>
                          <a:spcPts val="0"/>
                        </a:spcBef>
                        <a:spcAft>
                          <a:spcPts val="0"/>
                        </a:spcAft>
                        <a:buNone/>
                      </a:pPr>
                      <a:r>
                        <a:rPr lang="en-US" sz="800" b="0" i="0" u="none" strike="noStrike" noProof="0">
                          <a:latin typeface="Arial"/>
                        </a:rPr>
                        <a:t>1. Embedding transformational technology strategies into instruction as needed to support learning for content standards/projects, to support complex thinking, to promote discussion and collaboration, and enable new learning not possible without technology. </a:t>
                      </a:r>
                      <a:endParaRPr lang="en-US"/>
                    </a:p>
                    <a:p>
                      <a:pPr marL="0" lvl="0" indent="0" algn="l">
                        <a:spcBef>
                          <a:spcPts val="0"/>
                        </a:spcBef>
                        <a:spcAft>
                          <a:spcPts val="0"/>
                        </a:spcAft>
                        <a:buNone/>
                      </a:pPr>
                      <a:r>
                        <a:rPr lang="en-US" sz="800" b="0" i="0" u="none" strike="noStrike" noProof="0">
                          <a:latin typeface="Arial"/>
                        </a:rPr>
                        <a:t>2. All students will participate in a technology-based literacy and STEAM course for a total of 100 instructional minutes weekly.</a:t>
                      </a:r>
                      <a:endParaRPr sz="800" b="0" i="0" u="none" strike="noStrike" noProof="0">
                        <a:latin typeface="Arial"/>
                      </a:endParaRPr>
                    </a:p>
                  </a:txBody>
                  <a:tcPr marL="91450" marR="91450" marT="45724" marB="45724">
                    <a:lnL w="9524">
                      <a:solidFill>
                        <a:srgbClr val="000000"/>
                      </a:solidFill>
                    </a:lnL>
                    <a:lnR w="9524">
                      <a:solidFill>
                        <a:srgbClr val="000000"/>
                      </a:solidFill>
                    </a:lnR>
                    <a:lnT w="9525" cap="flat" cmpd="sng" algn="ctr">
                      <a:solidFill>
                        <a:srgbClr val="000000"/>
                      </a:solidFill>
                      <a:prstDash val="solid"/>
                      <a:round/>
                      <a:headEnd type="none" w="sm" len="sm"/>
                      <a:tailEnd type="none" w="sm" len="sm"/>
                    </a:lnT>
                    <a:lnB w="9524">
                      <a:solidFill>
                        <a:srgbClr val="000000"/>
                      </a:solidFill>
                    </a:lnB>
                    <a:solidFill>
                      <a:srgbClr val="FFFFFF"/>
                    </a:solidFill>
                  </a:tcPr>
                </a:tc>
                <a:extLst>
                  <a:ext uri="{0D108BD9-81ED-4DB2-BD59-A6C34878D82A}">
                    <a16:rowId xmlns:a16="http://schemas.microsoft.com/office/drawing/2014/main" val="1491499491"/>
                  </a:ext>
                </a:extLst>
              </a:tr>
            </a:tbl>
          </a:graphicData>
        </a:graphic>
      </p:graphicFrame>
      <p:sp>
        <p:nvSpPr>
          <p:cNvPr id="857" name="Google Shape;857;p109"/>
          <p:cNvSpPr txBox="1"/>
          <p:nvPr/>
        </p:nvSpPr>
        <p:spPr>
          <a:xfrm rot="16200000">
            <a:off x="-1060368" y="3928320"/>
            <a:ext cx="2454000" cy="33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Arial"/>
                <a:ea typeface="Arial"/>
                <a:cs typeface="Arial"/>
                <a:sym typeface="Arial"/>
              </a:rPr>
              <a:t>ELA and Math</a:t>
            </a: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9"/>
          <p:cNvSpPr txBox="1">
            <a:spLocks noGrp="1"/>
          </p:cNvSpPr>
          <p:nvPr>
            <p:ph type="title"/>
          </p:nvPr>
        </p:nvSpPr>
        <p:spPr/>
        <p:txBody>
          <a:bodyPr/>
          <a:lstStyle/>
          <a:p>
            <a:pPr lvl="0"/>
            <a:r>
              <a:rPr lang="en-US" b="1">
                <a:solidFill>
                  <a:schemeClr val="tx1"/>
                </a:solidFill>
              </a:rPr>
              <a:t>This is our roadmap for 3 years:</a:t>
            </a:r>
          </a:p>
        </p:txBody>
      </p:sp>
      <p:sp>
        <p:nvSpPr>
          <p:cNvPr id="3" name="Text Placeholder 2"/>
          <p:cNvSpPr>
            <a:spLocks noGrp="1"/>
          </p:cNvSpPr>
          <p:nvPr>
            <p:ph type="body" idx="1"/>
          </p:nvPr>
        </p:nvSpPr>
        <p:spPr/>
        <p:txBody>
          <a:bodyPr/>
          <a:lstStyle/>
          <a:p>
            <a:endParaRPr lang="en-US"/>
          </a:p>
        </p:txBody>
      </p:sp>
      <p:graphicFrame>
        <p:nvGraphicFramePr>
          <p:cNvPr id="856" name="Google Shape;856;p109"/>
          <p:cNvGraphicFramePr/>
          <p:nvPr>
            <p:extLst>
              <p:ext uri="{D42A27DB-BD31-4B8C-83A1-F6EECF244321}">
                <p14:modId xmlns:p14="http://schemas.microsoft.com/office/powerpoint/2010/main" val="3905818330"/>
              </p:ext>
            </p:extLst>
          </p:nvPr>
        </p:nvGraphicFramePr>
        <p:xfrm>
          <a:off x="224341" y="1472209"/>
          <a:ext cx="8872875" cy="3217146"/>
        </p:xfrm>
        <a:graphic>
          <a:graphicData uri="http://schemas.openxmlformats.org/drawingml/2006/table">
            <a:tbl>
              <a:tblPr firstRow="1" bandRow="1">
                <a:noFill/>
                <a:tableStyleId>{43CCAA37-CF3F-4D8D-B791-F6AC452954C2}</a:tableStyleId>
              </a:tblPr>
              <a:tblGrid>
                <a:gridCol w="1545225">
                  <a:extLst>
                    <a:ext uri="{9D8B030D-6E8A-4147-A177-3AD203B41FA5}">
                      <a16:colId xmlns:a16="http://schemas.microsoft.com/office/drawing/2014/main" val="20000"/>
                    </a:ext>
                  </a:extLst>
                </a:gridCol>
                <a:gridCol w="2623250">
                  <a:extLst>
                    <a:ext uri="{9D8B030D-6E8A-4147-A177-3AD203B41FA5}">
                      <a16:colId xmlns:a16="http://schemas.microsoft.com/office/drawing/2014/main" val="20001"/>
                    </a:ext>
                  </a:extLst>
                </a:gridCol>
                <a:gridCol w="2458425">
                  <a:extLst>
                    <a:ext uri="{9D8B030D-6E8A-4147-A177-3AD203B41FA5}">
                      <a16:colId xmlns:a16="http://schemas.microsoft.com/office/drawing/2014/main" val="20002"/>
                    </a:ext>
                  </a:extLst>
                </a:gridCol>
                <a:gridCol w="2245975">
                  <a:extLst>
                    <a:ext uri="{9D8B030D-6E8A-4147-A177-3AD203B41FA5}">
                      <a16:colId xmlns:a16="http://schemas.microsoft.com/office/drawing/2014/main" val="20003"/>
                    </a:ext>
                  </a:extLst>
                </a:gridCol>
              </a:tblGrid>
              <a:tr h="260556">
                <a:tc>
                  <a:txBody>
                    <a:bodyPr/>
                    <a:lstStyle/>
                    <a:p>
                      <a:pPr marL="0" marR="0" lvl="0" indent="0" algn="ctr" rtl="0">
                        <a:lnSpc>
                          <a:spcPct val="100000"/>
                        </a:lnSpc>
                        <a:spcBef>
                          <a:spcPts val="0"/>
                        </a:spcBef>
                        <a:spcAft>
                          <a:spcPts val="0"/>
                        </a:spcAft>
                        <a:buClr>
                          <a:srgbClr val="000000"/>
                        </a:buClr>
                        <a:buSzPts val="2000"/>
                        <a:buFont typeface="Arial"/>
                        <a:buNone/>
                      </a:pPr>
                      <a:r>
                        <a:rPr lang="en-US" sz="1100" b="1" i="0" u="none" strike="noStrike" cap="none">
                          <a:solidFill>
                            <a:srgbClr val="FFFFFF"/>
                          </a:solidFill>
                          <a:latin typeface="Arial"/>
                          <a:ea typeface="Arial"/>
                          <a:cs typeface="Arial"/>
                          <a:sym typeface="Arial"/>
                        </a:rPr>
                        <a:t>Priorities</a:t>
                      </a:r>
                      <a:endParaRPr sz="1100" b="1"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1100" b="1">
                          <a:solidFill>
                            <a:srgbClr val="FFFFFF"/>
                          </a:solidFill>
                        </a:rPr>
                        <a:t>Year 1 </a:t>
                      </a:r>
                      <a:r>
                        <a:rPr lang="en-US" sz="1100" b="1" i="0" u="none" strike="noStrike" cap="none">
                          <a:solidFill>
                            <a:srgbClr val="FFFFFF"/>
                          </a:solidFill>
                          <a:latin typeface="Arial"/>
                          <a:ea typeface="Arial"/>
                          <a:cs typeface="Arial"/>
                          <a:sym typeface="Arial"/>
                        </a:rPr>
                        <a:t>Strategies</a:t>
                      </a:r>
                      <a:endParaRPr sz="1100" b="1" u="none" strike="noStrike" cap="none">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00FF00"/>
                          </a:solidFill>
                        </a:rPr>
                        <a:t>Year 2 Strategies</a:t>
                      </a:r>
                      <a:endParaRPr sz="1100" b="1">
                        <a:solidFill>
                          <a:srgbClr val="00FF00"/>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100" b="1">
                          <a:solidFill>
                            <a:srgbClr val="FFFFFF"/>
                          </a:solidFill>
                        </a:rPr>
                        <a:t>Year 3 Strategies</a:t>
                      </a:r>
                      <a:endParaRPr sz="1100" b="1">
                        <a:solidFill>
                          <a:srgbClr val="FFFFFF"/>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419320">
                <a:tc>
                  <a:txBody>
                    <a:bodyPr/>
                    <a:lstStyle/>
                    <a:p>
                      <a:pPr marL="0" marR="0" lvl="0" indent="0" algn="l" rtl="0">
                        <a:lnSpc>
                          <a:spcPct val="100000"/>
                        </a:lnSpc>
                        <a:spcBef>
                          <a:spcPts val="0"/>
                        </a:spcBef>
                        <a:spcAft>
                          <a:spcPts val="0"/>
                        </a:spcAft>
                        <a:buClr>
                          <a:srgbClr val="000000"/>
                        </a:buClr>
                        <a:buSzPts val="1200"/>
                        <a:buFont typeface="Arial"/>
                        <a:buNone/>
                      </a:pPr>
                      <a:r>
                        <a:rPr lang="en-US" sz="800" b="0" i="0" u="none" strike="noStrike" cap="none">
                          <a:solidFill>
                            <a:srgbClr val="000000"/>
                          </a:solidFill>
                          <a:latin typeface="Arial"/>
                          <a:ea typeface="Arial"/>
                          <a:cs typeface="Arial"/>
                          <a:sym typeface="Arial"/>
                        </a:rPr>
                        <a:t>1. Improve the quality and clarity of communications by streamlining structures</a:t>
                      </a:r>
                      <a:endParaRPr sz="8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None/>
                      </a:pPr>
                      <a:r>
                        <a:rPr lang="en-US" sz="800"/>
                        <a:t>1.1 </a:t>
                      </a:r>
                      <a:r>
                        <a:rPr lang="en-US" sz="800" u="none" strike="noStrike" cap="none"/>
                        <a:t>Create systems and structures to share information (memos, calendars, etc.) and designate teacher leaders to help disseminate to the team </a:t>
                      </a:r>
                      <a:endParaRPr sz="800" u="none" strike="noStrike" cap="none"/>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a:highlight>
                            <a:srgbClr val="FFFFFF"/>
                          </a:highlight>
                        </a:rPr>
                        <a:t>Form staff and student morale committees to lead celebrations/birthdays, etc./own staff morale efforts</a:t>
                      </a:r>
                      <a:endParaRPr sz="800" u="none" strike="noStrike" cap="none">
                        <a:highlight>
                          <a:srgbClr val="FFFFFF"/>
                        </a:highlight>
                      </a:endParaRPr>
                    </a:p>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a:highlight>
                            <a:srgbClr val="FFFFFF"/>
                          </a:highlight>
                        </a:rPr>
                        <a:t>Research, plan and execute PD opportunities to increase staff trust and build socioemotional skills for adults</a:t>
                      </a:r>
                      <a:r>
                        <a:rPr lang="en-US" sz="800" u="none" strike="noStrike" cap="none" baseline="0">
                          <a:highlight>
                            <a:srgbClr val="FFFFFF"/>
                          </a:highlight>
                        </a:rPr>
                        <a:t> and develop building leaders</a:t>
                      </a:r>
                      <a:endParaRPr lang="en-US" sz="800" u="none" strike="noStrike" cap="none">
                        <a:solidFill>
                          <a:schemeClr val="tx1"/>
                        </a:solidFill>
                        <a:highlight>
                          <a:srgbClr val="FFFFFF"/>
                        </a:highlight>
                      </a:endParaRPr>
                    </a:p>
                    <a:p>
                      <a:pPr marL="285750" marR="0" lvl="0" indent="-273050" algn="l" rtl="0">
                        <a:lnSpc>
                          <a:spcPct val="100000"/>
                        </a:lnSpc>
                        <a:spcBef>
                          <a:spcPts val="0"/>
                        </a:spcBef>
                        <a:spcAft>
                          <a:spcPts val="0"/>
                        </a:spcAft>
                        <a:buFont typeface="Arial"/>
                        <a:buAutoNum type="arabicPeriod"/>
                      </a:pPr>
                      <a:r>
                        <a:rPr lang="en-US" sz="800" u="none" strike="noStrike" cap="none">
                          <a:solidFill>
                            <a:schemeClr val="tx1"/>
                          </a:solidFill>
                          <a:highlight>
                            <a:srgbClr val="FFFFFF"/>
                          </a:highlight>
                        </a:rPr>
                        <a:t>Attend Building</a:t>
                      </a:r>
                      <a:r>
                        <a:rPr lang="en-US" sz="800" u="none" strike="noStrike" cap="none" baseline="0">
                          <a:solidFill>
                            <a:schemeClr val="tx1"/>
                          </a:solidFill>
                          <a:highlight>
                            <a:srgbClr val="FFFFFF"/>
                          </a:highlight>
                        </a:rPr>
                        <a:t> Leader Professional Development </a:t>
                      </a:r>
                    </a:p>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baseline="0">
                          <a:solidFill>
                            <a:schemeClr val="tx1"/>
                          </a:solidFill>
                          <a:highlight>
                            <a:srgbClr val="FFFFFF"/>
                          </a:highlight>
                        </a:rPr>
                        <a:t>Visit schools with similar demographic.  </a:t>
                      </a:r>
                      <a:endParaRPr sz="800" u="none" strike="noStrike" cap="none">
                        <a:solidFill>
                          <a:schemeClr val="tx1"/>
                        </a:solidFill>
                        <a:highlight>
                          <a:srgbClr val="FFFFFF"/>
                        </a:highlight>
                      </a:endParaRPr>
                    </a:p>
                  </a:txBody>
                  <a:tcPr marL="91450" marR="91450" marT="45725" marB="45725"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800" i="1">
                          <a:solidFill>
                            <a:schemeClr val="dk1"/>
                          </a:solidFill>
                        </a:rPr>
                        <a:t>Complete</a:t>
                      </a:r>
                      <a:endParaRPr sz="800" i="1"/>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647859">
                <a:tc>
                  <a:txBody>
                    <a:bodyPr/>
                    <a:lstStyle/>
                    <a:p>
                      <a:pPr marL="0" marR="0" lvl="0" indent="0" algn="l" rtl="0">
                        <a:lnSpc>
                          <a:spcPct val="100000"/>
                        </a:lnSpc>
                        <a:spcBef>
                          <a:spcPts val="0"/>
                        </a:spcBef>
                        <a:spcAft>
                          <a:spcPts val="0"/>
                        </a:spcAft>
                        <a:buClr>
                          <a:srgbClr val="000000"/>
                        </a:buClr>
                        <a:buSzPts val="1200"/>
                        <a:buFont typeface="Arial"/>
                        <a:buNone/>
                      </a:pPr>
                      <a:r>
                        <a:rPr lang="en-US" sz="800" b="0" i="0" u="none" strike="noStrike" cap="none">
                          <a:solidFill>
                            <a:srgbClr val="000000"/>
                          </a:solidFill>
                          <a:latin typeface="Arial"/>
                          <a:ea typeface="Arial"/>
                          <a:cs typeface="Arial"/>
                          <a:sym typeface="Arial"/>
                        </a:rPr>
                        <a:t>2. Using committees, data, and staff meetings, build team trust and morale</a:t>
                      </a:r>
                      <a:endParaRPr sz="8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marR="0" lvl="0" indent="0" algn="l" rtl="0">
                        <a:lnSpc>
                          <a:spcPct val="100000"/>
                        </a:lnSpc>
                        <a:spcBef>
                          <a:spcPts val="0"/>
                        </a:spcBef>
                        <a:spcAft>
                          <a:spcPts val="0"/>
                        </a:spcAft>
                        <a:buNone/>
                      </a:pPr>
                      <a:r>
                        <a:rPr lang="en-US" sz="800"/>
                        <a:t>2.1 </a:t>
                      </a:r>
                      <a:r>
                        <a:rPr lang="en-US" sz="800" u="none" strike="noStrike" cap="none"/>
                        <a:t>Form staff and student morale committees to lead celebrations/birthdays, etc./own staff morale efforts</a:t>
                      </a:r>
                      <a:endParaRPr sz="800" u="none" strike="noStrike" cap="none"/>
                    </a:p>
                    <a:p>
                      <a:pPr marL="0" marR="0" lvl="0" indent="0" algn="l" rtl="0">
                        <a:lnSpc>
                          <a:spcPct val="100000"/>
                        </a:lnSpc>
                        <a:spcBef>
                          <a:spcPts val="0"/>
                        </a:spcBef>
                        <a:spcAft>
                          <a:spcPts val="0"/>
                        </a:spcAft>
                        <a:buNone/>
                      </a:pPr>
                      <a:r>
                        <a:rPr lang="en-US" sz="800"/>
                        <a:t>2.2 </a:t>
                      </a:r>
                      <a:r>
                        <a:rPr lang="en-US" sz="800" u="none" strike="noStrike" cap="none"/>
                        <a:t>Research, plan and execute PD opportunities to increase staff trust and build socioemotional skills for adults</a:t>
                      </a:r>
                      <a:endParaRPr sz="800" u="none" strike="noStrike" cap="none">
                        <a:solidFill>
                          <a:srgbClr val="FF0000"/>
                        </a:solidFill>
                      </a:endParaRPr>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285750" lvl="0" indent="-273050" algn="l" rtl="0">
                        <a:spcBef>
                          <a:spcPts val="0"/>
                        </a:spcBef>
                        <a:spcAft>
                          <a:spcPts val="0"/>
                        </a:spcAft>
                        <a:buClr>
                          <a:schemeClr val="dk1"/>
                        </a:buClr>
                        <a:buSzPts val="1000"/>
                        <a:buAutoNum type="arabicPeriod"/>
                      </a:pPr>
                      <a:r>
                        <a:rPr lang="en-US" sz="800">
                          <a:solidFill>
                            <a:schemeClr val="dk1"/>
                          </a:solidFill>
                          <a:highlight>
                            <a:srgbClr val="FFFFFF"/>
                          </a:highlight>
                        </a:rPr>
                        <a:t>Build a stronger school-home connection(including technology)</a:t>
                      </a:r>
                      <a:endParaRPr sz="800">
                        <a:solidFill>
                          <a:schemeClr val="dk1"/>
                        </a:solidFill>
                        <a:highlight>
                          <a:srgbClr val="FFFFFF"/>
                        </a:highlight>
                      </a:endParaRPr>
                    </a:p>
                    <a:p>
                      <a:pPr marL="285750" lvl="0" indent="-285750" algn="l" rtl="0">
                        <a:spcBef>
                          <a:spcPts val="0"/>
                        </a:spcBef>
                        <a:spcAft>
                          <a:spcPts val="0"/>
                        </a:spcAft>
                        <a:buClr>
                          <a:schemeClr val="dk1"/>
                        </a:buClr>
                        <a:buSzPts val="1200"/>
                        <a:buAutoNum type="arabicPeriod"/>
                      </a:pPr>
                      <a:r>
                        <a:rPr lang="en-US" sz="800">
                          <a:solidFill>
                            <a:schemeClr val="dk1"/>
                          </a:solidFill>
                          <a:highlight>
                            <a:srgbClr val="FFFFFF"/>
                          </a:highlight>
                        </a:rPr>
                        <a:t>Create shared responsibility for student attendance monitoring</a:t>
                      </a:r>
                      <a:endParaRPr sz="800">
                        <a:solidFill>
                          <a:schemeClr val="dk1"/>
                        </a:solidFill>
                        <a:highlight>
                          <a:srgbClr val="FFFFFF"/>
                        </a:highlight>
                      </a:endParaRPr>
                    </a:p>
                    <a:p>
                      <a:pPr marL="0" marR="0" lvl="0" indent="0" algn="l" rtl="0">
                        <a:lnSpc>
                          <a:spcPct val="100000"/>
                        </a:lnSpc>
                        <a:spcBef>
                          <a:spcPts val="0"/>
                        </a:spcBef>
                        <a:spcAft>
                          <a:spcPts val="0"/>
                        </a:spcAft>
                        <a:buNone/>
                      </a:pPr>
                      <a:endParaRPr sz="800">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171450" lvl="0" indent="-165100" algn="l" rtl="0">
                        <a:spcBef>
                          <a:spcPts val="0"/>
                        </a:spcBef>
                        <a:spcAft>
                          <a:spcPts val="0"/>
                        </a:spcAft>
                        <a:buClr>
                          <a:schemeClr val="dk1"/>
                        </a:buClr>
                        <a:buSzPts val="800"/>
                        <a:buChar char="●"/>
                      </a:pPr>
                      <a:r>
                        <a:rPr lang="en-US" sz="800" i="1">
                          <a:solidFill>
                            <a:schemeClr val="dk1"/>
                          </a:solidFill>
                        </a:rPr>
                        <a:t>Continue with committees; reflect on practices and course-correct</a:t>
                      </a:r>
                      <a:endParaRPr sz="800" i="1">
                        <a:solidFill>
                          <a:schemeClr val="dk1"/>
                        </a:solidFill>
                      </a:endParaRPr>
                    </a:p>
                    <a:p>
                      <a:pPr marL="171450" lvl="0" indent="-165100" algn="l" rtl="0">
                        <a:spcBef>
                          <a:spcPts val="0"/>
                        </a:spcBef>
                        <a:spcAft>
                          <a:spcPts val="0"/>
                        </a:spcAft>
                        <a:buClr>
                          <a:schemeClr val="dk1"/>
                        </a:buClr>
                        <a:buSzPts val="800"/>
                        <a:buChar char="●"/>
                      </a:pPr>
                      <a:r>
                        <a:rPr lang="en-US" sz="800" i="1">
                          <a:solidFill>
                            <a:schemeClr val="dk1"/>
                          </a:solidFill>
                        </a:rPr>
                        <a:t>Reflect on and refine peer-to-peer and upward feedback practices; expand leadership opportunities</a:t>
                      </a:r>
                      <a:endParaRPr sz="800" i="1">
                        <a:solidFill>
                          <a:schemeClr val="dk1"/>
                        </a:solidFill>
                      </a:endParaRPr>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19320">
                <a:tc>
                  <a:txBody>
                    <a:bodyPr/>
                    <a:lstStyle/>
                    <a:p>
                      <a:pPr marL="0" marR="0" lvl="0" indent="0" algn="l" rtl="0">
                        <a:lnSpc>
                          <a:spcPct val="100000"/>
                        </a:lnSpc>
                        <a:spcBef>
                          <a:spcPts val="0"/>
                        </a:spcBef>
                        <a:spcAft>
                          <a:spcPts val="0"/>
                        </a:spcAft>
                        <a:buNone/>
                      </a:pPr>
                      <a:r>
                        <a:rPr lang="en-US" sz="800"/>
                        <a:t>1. Improve student attendance </a:t>
                      </a:r>
                      <a:endParaRPr sz="80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CC"/>
                    </a:solidFill>
                  </a:tcPr>
                </a:tc>
                <a:tc>
                  <a:txBody>
                    <a:bodyPr/>
                    <a:lstStyle/>
                    <a:p>
                      <a:pPr marL="0" lvl="0" indent="0" algn="l" rtl="0">
                        <a:spcBef>
                          <a:spcPts val="0"/>
                        </a:spcBef>
                        <a:spcAft>
                          <a:spcPts val="0"/>
                        </a:spcAft>
                        <a:buNone/>
                      </a:pPr>
                      <a:r>
                        <a:rPr lang="en-US" sz="800">
                          <a:solidFill>
                            <a:schemeClr val="dk1"/>
                          </a:solidFill>
                        </a:rPr>
                        <a:t>1.1 Build a stronger school-home connection</a:t>
                      </a:r>
                      <a:endParaRPr sz="800">
                        <a:solidFill>
                          <a:schemeClr val="dk1"/>
                        </a:solidFill>
                      </a:endParaRPr>
                    </a:p>
                    <a:p>
                      <a:pPr marL="0" lvl="0" indent="0" algn="l" rtl="0">
                        <a:spcBef>
                          <a:spcPts val="0"/>
                        </a:spcBef>
                        <a:spcAft>
                          <a:spcPts val="0"/>
                        </a:spcAft>
                        <a:buNone/>
                      </a:pPr>
                      <a:r>
                        <a:rPr lang="en-US" sz="800">
                          <a:solidFill>
                            <a:schemeClr val="dk1"/>
                          </a:solidFill>
                        </a:rPr>
                        <a:t>1.2 Create shared responsibility for student attendance monitoring</a:t>
                      </a:r>
                      <a:endParaRPr sz="80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285750" marR="0" lvl="0" indent="-273050" algn="l" rtl="0">
                        <a:lnSpc>
                          <a:spcPct val="100000"/>
                        </a:lnSpc>
                        <a:spcBef>
                          <a:spcPts val="0"/>
                        </a:spcBef>
                        <a:spcAft>
                          <a:spcPts val="0"/>
                        </a:spcAft>
                        <a:buClr>
                          <a:srgbClr val="000000"/>
                        </a:buClr>
                        <a:buSzPts val="1000"/>
                        <a:buFont typeface="Arial"/>
                        <a:buAutoNum type="arabicPeriod"/>
                      </a:pPr>
                      <a:r>
                        <a:rPr lang="en-US" sz="800" u="none" strike="noStrike" cap="none">
                          <a:highlight>
                            <a:srgbClr val="FFFFFF"/>
                          </a:highlight>
                        </a:rPr>
                        <a:t>Continue to use CKLA</a:t>
                      </a:r>
                      <a:r>
                        <a:rPr lang="en-US" sz="800" u="none" strike="noStrike" cap="none" baseline="0">
                          <a:highlight>
                            <a:srgbClr val="FFFFFF"/>
                          </a:highlight>
                        </a:rPr>
                        <a:t> as core curriculum.</a:t>
                      </a:r>
                    </a:p>
                    <a:p>
                      <a:pPr marL="285750" marR="0" lvl="0" indent="-273050" algn="l" rtl="0">
                        <a:lnSpc>
                          <a:spcPct val="100000"/>
                        </a:lnSpc>
                        <a:spcBef>
                          <a:spcPts val="0"/>
                        </a:spcBef>
                        <a:spcAft>
                          <a:spcPts val="0"/>
                        </a:spcAft>
                        <a:buFont typeface="Arial"/>
                        <a:buAutoNum type="arabicPeriod"/>
                      </a:pPr>
                      <a:r>
                        <a:rPr lang="en-US" sz="800" u="none" strike="noStrike" cap="none" baseline="0">
                          <a:highlight>
                            <a:srgbClr val="FFFFFF"/>
                          </a:highlight>
                        </a:rPr>
                        <a:t>Overlay Curriculum with deeper writing component that address writing structure </a:t>
                      </a:r>
                    </a:p>
                    <a:p>
                      <a:pPr marL="285750" marR="0" lvl="0" indent="-273050" algn="l" rtl="0">
                        <a:lnSpc>
                          <a:spcPct val="100000"/>
                        </a:lnSpc>
                        <a:spcBef>
                          <a:spcPts val="0"/>
                        </a:spcBef>
                        <a:spcAft>
                          <a:spcPts val="0"/>
                        </a:spcAft>
                        <a:buFont typeface="Arial"/>
                        <a:buAutoNum type="arabicPeriod"/>
                      </a:pPr>
                      <a:r>
                        <a:rPr lang="en-US" sz="800" u="none" strike="noStrike" cap="none" baseline="0">
                          <a:highlight>
                            <a:srgbClr val="FFFFFF"/>
                          </a:highlight>
                        </a:rPr>
                        <a:t>Overlay curriculum with real word experiences and applications that enhances student knowledge base through project base learning. </a:t>
                      </a:r>
                      <a:endParaRPr sz="800" u="none" strike="noStrike" cap="none">
                        <a:highlight>
                          <a:srgbClr val="FFFFFF"/>
                        </a:highlight>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800" i="1">
                          <a:solidFill>
                            <a:schemeClr val="dk1"/>
                          </a:solidFill>
                        </a:rPr>
                        <a:t>Continue</a:t>
                      </a:r>
                      <a:endParaRPr sz="800" i="1"/>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858" name="Google Shape;858;p109"/>
          <p:cNvSpPr txBox="1"/>
          <p:nvPr/>
        </p:nvSpPr>
        <p:spPr>
          <a:xfrm rot="16200000">
            <a:off x="-617608" y="2193845"/>
            <a:ext cx="1463100" cy="5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Arial"/>
                <a:ea typeface="Arial"/>
                <a:cs typeface="Arial"/>
                <a:sym typeface="Arial"/>
              </a:rPr>
              <a:t>Teacher Retention</a:t>
            </a:r>
            <a:endParaRPr sz="1200" b="1" i="0" u="none" strike="noStrike" cap="none">
              <a:solidFill>
                <a:srgbClr val="000000"/>
              </a:solidFill>
              <a:latin typeface="Arial"/>
              <a:ea typeface="Arial"/>
              <a:cs typeface="Arial"/>
              <a:sym typeface="Arial"/>
            </a:endParaRPr>
          </a:p>
        </p:txBody>
      </p:sp>
      <p:sp>
        <p:nvSpPr>
          <p:cNvPr id="859" name="Google Shape;859;p109"/>
          <p:cNvSpPr txBox="1"/>
          <p:nvPr/>
        </p:nvSpPr>
        <p:spPr>
          <a:xfrm rot="16200000">
            <a:off x="-586428" y="3898995"/>
            <a:ext cx="1062900" cy="3472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a:t>School Culture</a:t>
            </a:r>
            <a:endParaRPr sz="12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6067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110"/>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866" name="Google Shape;866;p110"/>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rgbClr val="000000"/>
                </a:solidFill>
              </a:rPr>
              <a:t>We will also engage parents and families to enable the success of our plan</a:t>
            </a:r>
            <a:endParaRPr>
              <a:solidFill>
                <a:srgbClr val="000000"/>
              </a:solidFill>
            </a:endParaRPr>
          </a:p>
        </p:txBody>
      </p:sp>
      <p:graphicFrame>
        <p:nvGraphicFramePr>
          <p:cNvPr id="867" name="Google Shape;867;p110"/>
          <p:cNvGraphicFramePr/>
          <p:nvPr>
            <p:extLst>
              <p:ext uri="{D42A27DB-BD31-4B8C-83A1-F6EECF244321}">
                <p14:modId xmlns:p14="http://schemas.microsoft.com/office/powerpoint/2010/main" val="1020195693"/>
              </p:ext>
            </p:extLst>
          </p:nvPr>
        </p:nvGraphicFramePr>
        <p:xfrm>
          <a:off x="264702" y="1208738"/>
          <a:ext cx="8480125" cy="4394250"/>
        </p:xfrm>
        <a:graphic>
          <a:graphicData uri="http://schemas.openxmlformats.org/drawingml/2006/table">
            <a:tbl>
              <a:tblPr firstRow="1" bandRow="1">
                <a:noFill/>
                <a:tableStyleId>{184395B4-724D-4A8A-96D9-7B8D392E6374}</a:tableStyleId>
              </a:tblPr>
              <a:tblGrid>
                <a:gridCol w="2106100">
                  <a:extLst>
                    <a:ext uri="{9D8B030D-6E8A-4147-A177-3AD203B41FA5}">
                      <a16:colId xmlns:a16="http://schemas.microsoft.com/office/drawing/2014/main" val="20000"/>
                    </a:ext>
                  </a:extLst>
                </a:gridCol>
                <a:gridCol w="637402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Program Evaluation Results</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does your school seek and obtain the agreement of parents to the parent and family engagement policy?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have 2 Title I meetings with parents each year to address current practices and make adjustments. During these meetings, we solicit family input on the parent and family engagement policy. In addition to these meetings, we conduct home visits to solicit family input, including to families with disabilities who require an alternative location.</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strengths of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Developed strong relationships between teachers and families and opened up various lines of productive communication.</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Utilize our website, Class Dojo, social media platforms, and other resources to communicate to families</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Developed parent support systems including eye care, dental care, and access to other social support services (e.g., housing support, food pantries, and mental health supports)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Developed a partnership with the local power company to provide utility assistance for families. Using this, we were able to reduce / eliminate $3,000 in utility bills for the school</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weaknesses of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Turnout of our families to school events is an area we’d like to improve; we’ve been unsuccessful at generating large turnout for events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needs identified pertaining to family and community engagement?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would like to provide additional assistance to families in getting access to fresh</a:t>
                      </a:r>
                      <a:r>
                        <a:rPr lang="en-US" sz="1200" u="none" strike="noStrike" cap="none" baseline="0"/>
                        <a:t> produce,</a:t>
                      </a:r>
                      <a:r>
                        <a:rPr lang="en-US" sz="1200" u="none" strike="noStrike" cap="none"/>
                        <a:t> utility support, community college and/or technical education, and access to various social services (e.g., housing programs, counseling,</a:t>
                      </a:r>
                      <a:r>
                        <a:rPr lang="en-US" sz="1200" u="none" strike="noStrike" cap="none" baseline="0"/>
                        <a:t> </a:t>
                      </a:r>
                      <a:r>
                        <a:rPr lang="en-US" sz="1200" u="none" strike="noStrike" cap="none" baseline="0" err="1"/>
                        <a:t>theorpy</a:t>
                      </a:r>
                      <a:r>
                        <a:rPr lang="en-US" sz="1200" u="none" strike="noStrike" cap="none"/>
                        <a:t>)</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11"/>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also engage parents and families to enable the success of our plan</a:t>
            </a:r>
            <a:endParaRPr/>
          </a:p>
        </p:txBody>
      </p:sp>
      <p:graphicFrame>
        <p:nvGraphicFramePr>
          <p:cNvPr id="873" name="Google Shape;873;p111"/>
          <p:cNvGraphicFramePr/>
          <p:nvPr>
            <p:extLst>
              <p:ext uri="{D42A27DB-BD31-4B8C-83A1-F6EECF244321}">
                <p14:modId xmlns:p14="http://schemas.microsoft.com/office/powerpoint/2010/main" val="2410319251"/>
              </p:ext>
            </p:extLst>
          </p:nvPr>
        </p:nvGraphicFramePr>
        <p:xfrm>
          <a:off x="331940" y="1341400"/>
          <a:ext cx="8480125" cy="4211370"/>
        </p:xfrm>
        <a:graphic>
          <a:graphicData uri="http://schemas.openxmlformats.org/drawingml/2006/table">
            <a:tbl>
              <a:tblPr firstRow="1" bandRow="1">
                <a:noFill/>
                <a:tableStyleId>{184395B4-724D-4A8A-96D9-7B8D392E6374}</a:tableStyleId>
              </a:tblPr>
              <a:tblGrid>
                <a:gridCol w="2576775">
                  <a:extLst>
                    <a:ext uri="{9D8B030D-6E8A-4147-A177-3AD203B41FA5}">
                      <a16:colId xmlns:a16="http://schemas.microsoft.com/office/drawing/2014/main" val="20000"/>
                    </a:ext>
                  </a:extLst>
                </a:gridCol>
                <a:gridCol w="59033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Policy Involvement</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are parents involved in the planning, review, and improvement of the Schoolwide plan?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During our 2 Title I meetings each year, families receive an update on school performance, provide input on the schoolwide plan, and provide feedback to the staff</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are parents involved in the planning, review, and improvement of the school parent and family engagement policy?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During our Title I meetings, parents also provide input on the school parent and family engagement policy</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is timely information about the Title I.A program provided to parents and families?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utilize a Robo-call, flyers, and Class Dojo to communicate information to families about our Title I program. </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methods and plans to provide an explanation of curriculum, assessments and MAP achievement levels to parents and families?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u="none" strike="noStrike" cap="none"/>
                        <a:t>During our Title I meetings, we share information on curriculum, assessments, and MAP achievement</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Through the HomeWorks program, we have family nights where we share information on curriculum, assessments, and MAP achievement. In order to drive attendance for these events, we provide dinner to attendees. </a:t>
                      </a:r>
                      <a:endParaRPr sz="1200" u="none" strike="noStrike" cap="none"/>
                    </a:p>
                    <a:p>
                      <a:pPr marL="0" marR="0" lvl="0" indent="0" algn="l" rtl="0">
                        <a:lnSpc>
                          <a:spcPct val="100000"/>
                        </a:lnSpc>
                        <a:spcBef>
                          <a:spcPts val="0"/>
                        </a:spcBef>
                        <a:spcAft>
                          <a:spcPts val="0"/>
                        </a:spcAft>
                        <a:buClr>
                          <a:srgbClr val="000000"/>
                        </a:buClr>
                        <a:buSzPts val="1100"/>
                        <a:buFont typeface="Arial"/>
                        <a:buNone/>
                      </a:pPr>
                      <a:r>
                        <a:rPr lang="en-US" sz="1200" u="none" strike="noStrike" cap="none"/>
                        <a:t>We do our best to share MAP data during parent-teacher conferences (as possible based on the state’s release of MAP data)  </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12"/>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also engage parents and families to enable the success of our plan</a:t>
            </a:r>
            <a:endParaRPr/>
          </a:p>
        </p:txBody>
      </p:sp>
      <p:graphicFrame>
        <p:nvGraphicFramePr>
          <p:cNvPr id="879" name="Google Shape;879;p112"/>
          <p:cNvGraphicFramePr/>
          <p:nvPr>
            <p:extLst>
              <p:ext uri="{D42A27DB-BD31-4B8C-83A1-F6EECF244321}">
                <p14:modId xmlns:p14="http://schemas.microsoft.com/office/powerpoint/2010/main" val="3284050389"/>
              </p:ext>
            </p:extLst>
          </p:nvPr>
        </p:nvGraphicFramePr>
        <p:xfrm>
          <a:off x="331940" y="1330263"/>
          <a:ext cx="8480125" cy="5345855"/>
        </p:xfrm>
        <a:graphic>
          <a:graphicData uri="http://schemas.openxmlformats.org/drawingml/2006/table">
            <a:tbl>
              <a:tblPr firstRow="1" bandRow="1">
                <a:noFill/>
                <a:tableStyleId>{184395B4-724D-4A8A-96D9-7B8D392E6374}</a:tableStyleId>
              </a:tblPr>
              <a:tblGrid>
                <a:gridCol w="3662150">
                  <a:extLst>
                    <a:ext uri="{9D8B030D-6E8A-4147-A177-3AD203B41FA5}">
                      <a16:colId xmlns:a16="http://schemas.microsoft.com/office/drawing/2014/main" val="20000"/>
                    </a:ext>
                  </a:extLst>
                </a:gridCol>
                <a:gridCol w="481797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Shared Responsibility for Student Achievement – School Parent Compact</a:t>
                      </a:r>
                      <a:endParaRPr sz="14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Purpose: The school-parent compact outlines how parents, the entire school staff, and students will share the responsibility for improved student academic achievement and the means by which the school and parents will build and develop a partnership to help children achieve the state’s high standards.</a:t>
                      </a:r>
                      <a:endParaRPr sz="1200" b="1" u="none" strike="noStrike" cap="none">
                        <a:solidFill>
                          <a:srgbClr val="FFFFFF"/>
                        </a:solidFil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What are the ways in which all parents will be responsible for supporting their children’s learning?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u="none" strike="noStrike" cap="none"/>
                        <a:t>Parents are asked to attend our family events, Title I meetings, and parent-teacher nights. </a:t>
                      </a:r>
                      <a:endParaRPr sz="1200" u="none" strike="noStrike" cap="none"/>
                    </a:p>
                    <a:p>
                      <a:pPr marL="0" marR="0" lvl="0" indent="0" algn="l" rtl="0">
                        <a:lnSpc>
                          <a:spcPct val="100000"/>
                        </a:lnSpc>
                        <a:spcBef>
                          <a:spcPts val="0"/>
                        </a:spcBef>
                        <a:spcAft>
                          <a:spcPts val="0"/>
                        </a:spcAft>
                        <a:buClr>
                          <a:srgbClr val="000000"/>
                        </a:buClr>
                        <a:buSzPts val="1100"/>
                        <a:buFont typeface="Arial"/>
                        <a:buNone/>
                      </a:pPr>
                      <a:r>
                        <a:rPr lang="en-US" sz="1200" u="none" strike="noStrike" cap="none"/>
                        <a:t>We also ask that families allow a home visit as part of the HomeWorks program</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Describe the school’s responsibility to provide high quality curriculum and instruction in a supportive and effective learning environment.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During our family events, we share our goals and explain our strategies for achieving these goals. We call these meetings the “State of Meramec” to explain where we are and what we’re doing to improve</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889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Please provide assurance that the school is: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Conducting parent-teacher conferences at least annually, during which the compact shall be discussed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Issuing frequent reports to parents on their children’s progress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Providing reasonable access to staff, opportunities to volunteer, and observation of classroom activities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Ensuring regular two-way, meaningful communication between family members and school staff and, in a language that family members understand.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u="none" strike="noStrike" cap="none"/>
                        <a:t>We conduct parent-teacher conferences twice per year</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We use Class Dojo, </a:t>
                      </a:r>
                      <a:r>
                        <a:rPr lang="en-US" sz="1200" u="none" strike="noStrike" cap="none" err="1"/>
                        <a:t>robo</a:t>
                      </a:r>
                      <a:r>
                        <a:rPr lang="en-US" sz="1200" u="none" strike="noStrike" cap="none"/>
                        <a:t>-calls, social media platforms, and flyers to share important information. </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We provide interpreters at parent-teacher conferences to ensure all families can participate</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The principal has an open door policy for all parents wishing to meet</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We also bring families in to volunteer (e.g., tutoring) </a:t>
                      </a:r>
                      <a:endParaRPr sz="1200" u="none" strike="noStrike" cap="none"/>
                    </a:p>
                    <a:p>
                      <a:pPr marL="0" marR="0" lvl="0" indent="0" algn="l" rtl="0">
                        <a:lnSpc>
                          <a:spcPct val="100000"/>
                        </a:lnSpc>
                        <a:spcBef>
                          <a:spcPts val="0"/>
                        </a:spcBef>
                        <a:spcAft>
                          <a:spcPts val="0"/>
                        </a:spcAft>
                        <a:buClr>
                          <a:schemeClr val="dk1"/>
                        </a:buClr>
                        <a:buSzPts val="1100"/>
                        <a:buFont typeface="Arial"/>
                        <a:buNone/>
                      </a:pPr>
                      <a:r>
                        <a:rPr lang="en-US" sz="1200" u="none" strike="noStrike" cap="none"/>
                        <a:t>We have a Family Community Specialist who is in charge of ensuring effective communications with families.</a:t>
                      </a:r>
                      <a:endParaRPr sz="1200" u="none" strike="noStrike" cap="none"/>
                    </a:p>
                    <a:p>
                      <a:pPr marL="0" marR="0" lvl="0" indent="0" algn="l" rtl="0">
                        <a:lnSpc>
                          <a:spcPct val="100000"/>
                        </a:lnSpc>
                        <a:spcBef>
                          <a:spcPts val="0"/>
                        </a:spcBef>
                        <a:spcAft>
                          <a:spcPts val="0"/>
                        </a:spcAft>
                        <a:buClr>
                          <a:schemeClr val="dk1"/>
                        </a:buClr>
                        <a:buSzPts val="1100"/>
                        <a:buFont typeface="Arial"/>
                        <a:buNone/>
                      </a:pPr>
                      <a:endParaRPr sz="12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13"/>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also engage parents and families to enable the success of our plan</a:t>
            </a:r>
            <a:endParaRPr/>
          </a:p>
        </p:txBody>
      </p:sp>
      <p:graphicFrame>
        <p:nvGraphicFramePr>
          <p:cNvPr id="885" name="Google Shape;885;p113"/>
          <p:cNvGraphicFramePr/>
          <p:nvPr>
            <p:extLst>
              <p:ext uri="{D42A27DB-BD31-4B8C-83A1-F6EECF244321}">
                <p14:modId xmlns:p14="http://schemas.microsoft.com/office/powerpoint/2010/main" val="3093913153"/>
              </p:ext>
            </p:extLst>
          </p:nvPr>
        </p:nvGraphicFramePr>
        <p:xfrm>
          <a:off x="331927" y="1291838"/>
          <a:ext cx="8480125" cy="4942890"/>
        </p:xfrm>
        <a:graphic>
          <a:graphicData uri="http://schemas.openxmlformats.org/drawingml/2006/table">
            <a:tbl>
              <a:tblPr firstRow="1" bandRow="1">
                <a:noFill/>
                <a:tableStyleId>{184395B4-724D-4A8A-96D9-7B8D392E6374}</a:tableStyleId>
              </a:tblPr>
              <a:tblGrid>
                <a:gridCol w="4440150">
                  <a:extLst>
                    <a:ext uri="{9D8B030D-6E8A-4147-A177-3AD203B41FA5}">
                      <a16:colId xmlns:a16="http://schemas.microsoft.com/office/drawing/2014/main" val="20000"/>
                    </a:ext>
                  </a:extLst>
                </a:gridCol>
                <a:gridCol w="403997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School Capacity for Involvement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does the school provide assistance to parents in understanding the following items?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Missouri Learning Standards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Missouri Assessment Program </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Local Assessments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How to monitor a child’s progress</a:t>
                      </a:r>
                      <a:endParaRPr sz="1200" b="1" u="none" strike="noStrike" cap="none"/>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t>-	How to work with educators to improve the achievement of their children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present information at our Title I meetings, family nights, home visits, and via regular communications to families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does your school educate school personnel (teachers, specialized instructional support personnel, principals, and other school leaders, and other staff) in the value and utility of contributions of parents, and in how to reach out to, communicate with, and work with parents as equal partners?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do not have a systematic way of training staff on this but wish to improve that as part of this planning process.</a:t>
                      </a:r>
                      <a:endParaRPr sz="1200" u="none" strike="noStrike" cap="none"/>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How does your school implement and coordinate parent programs, and build ties between parents and the school?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We have a Family Community Specialist whose role is to gain parent input on our school, to maintain avenues of communication with families, and address parent concerns / needs</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Describe plans to coordinate and integrate, to the extent feasible and appropriate, parental involvement programs and activities with other programs, such as parent resource centers that encourage and support parents in more fully participation in the education of their children. </a:t>
                      </a:r>
                      <a:endParaRPr sz="12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In addition to the HomeWorks program, we provide access to various social support services (e.g., housing support, utility support, mental health support, dental and eye care) to ensure families receive the support they need</a:t>
                      </a:r>
                      <a:endParaRPr sz="12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14"/>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a:solidFill>
                  <a:schemeClr val="dk1"/>
                </a:solidFill>
              </a:rPr>
              <a:t>We will also engage parents and families to enable the success of our plan</a:t>
            </a:r>
            <a:endParaRPr/>
          </a:p>
        </p:txBody>
      </p:sp>
      <p:graphicFrame>
        <p:nvGraphicFramePr>
          <p:cNvPr id="891" name="Google Shape;891;p114"/>
          <p:cNvGraphicFramePr/>
          <p:nvPr>
            <p:extLst>
              <p:ext uri="{D42A27DB-BD31-4B8C-83A1-F6EECF244321}">
                <p14:modId xmlns:p14="http://schemas.microsoft.com/office/powerpoint/2010/main" val="2702697267"/>
              </p:ext>
            </p:extLst>
          </p:nvPr>
        </p:nvGraphicFramePr>
        <p:xfrm>
          <a:off x="341925" y="1415945"/>
          <a:ext cx="8229600" cy="3695852"/>
        </p:xfrm>
        <a:graphic>
          <a:graphicData uri="http://schemas.openxmlformats.org/drawingml/2006/table">
            <a:tbl>
              <a:tblPr bandRow="1">
                <a:noFill/>
                <a:tableStyleId>{E79AD10D-144F-4573-B241-6ACB8822D8B0}</a:tableStyleId>
              </a:tblPr>
              <a:tblGrid>
                <a:gridCol w="8229600">
                  <a:extLst>
                    <a:ext uri="{9D8B030D-6E8A-4147-A177-3AD203B41FA5}">
                      <a16:colId xmlns:a16="http://schemas.microsoft.com/office/drawing/2014/main" val="20000"/>
                    </a:ext>
                  </a:extLst>
                </a:gridCol>
              </a:tblGrid>
              <a:tr h="496975">
                <a:tc>
                  <a:txBody>
                    <a:bodyPr/>
                    <a:lstStyle/>
                    <a:p>
                      <a:pPr marL="0" marR="0" lvl="0" indent="0" algn="ctr" rtl="0">
                        <a:lnSpc>
                          <a:spcPct val="107000"/>
                        </a:lnSpc>
                        <a:spcBef>
                          <a:spcPts val="0"/>
                        </a:spcBef>
                        <a:spcAft>
                          <a:spcPts val="0"/>
                        </a:spcAft>
                        <a:buClr>
                          <a:srgbClr val="000000"/>
                        </a:buClr>
                        <a:buSzPts val="1800"/>
                        <a:buFont typeface="Arial"/>
                        <a:buNone/>
                      </a:pPr>
                      <a:r>
                        <a:rPr lang="en-US" sz="1800" b="1" u="none" strike="noStrike" cap="none">
                          <a:solidFill>
                            <a:srgbClr val="FFFFFF"/>
                          </a:solidFill>
                        </a:rPr>
                        <a:t>Accessibility Assurance</a:t>
                      </a:r>
                      <a:endParaRPr sz="1800" b="1" u="none" strike="noStrike" cap="none">
                        <a:solidFill>
                          <a:srgbClr val="FFFFFF"/>
                        </a:solidFill>
                        <a:latin typeface="Calibri"/>
                        <a:ea typeface="Calibri"/>
                        <a:cs typeface="Calibri"/>
                        <a:sym typeface="Calibri"/>
                      </a:endParaRPr>
                    </a:p>
                  </a:txBody>
                  <a:tcPr marL="66050" marR="66050" marT="0" marB="0">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36725">
                <a:tc>
                  <a:txBody>
                    <a:bodyPr/>
                    <a:lstStyle/>
                    <a:p>
                      <a:pPr marL="0" marR="0" lvl="0" indent="0" algn="l" rtl="0">
                        <a:lnSpc>
                          <a:spcPct val="107000"/>
                        </a:lnSpc>
                        <a:spcBef>
                          <a:spcPts val="0"/>
                        </a:spcBef>
                        <a:spcAft>
                          <a:spcPts val="0"/>
                        </a:spcAft>
                        <a:buClr>
                          <a:srgbClr val="000000"/>
                        </a:buClr>
                        <a:buSzPts val="1800"/>
                        <a:buFont typeface="Arial"/>
                        <a:buNone/>
                      </a:pPr>
                      <a:r>
                        <a:rPr lang="en-US" sz="1800" b="1" u="none" strike="noStrike" cap="none"/>
                        <a:t>In carrying out the parent and family engagement requirements, the school, to the extent practicable, provides opportunities for the informed participation of parents and families including: </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who have limited English proficiency</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with disabilities </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Parents and family members of migratory children</a:t>
                      </a:r>
                      <a:endParaRPr sz="1800" b="1" u="none" strike="noStrike" cap="none"/>
                    </a:p>
                    <a:p>
                      <a:pPr marL="457200" marR="0" lvl="0" indent="-390525" algn="l" rtl="0">
                        <a:lnSpc>
                          <a:spcPct val="107000"/>
                        </a:lnSpc>
                        <a:spcBef>
                          <a:spcPts val="0"/>
                        </a:spcBef>
                        <a:spcAft>
                          <a:spcPts val="0"/>
                        </a:spcAft>
                        <a:buClr>
                          <a:srgbClr val="000000"/>
                        </a:buClr>
                        <a:buSzPts val="1800"/>
                        <a:buFont typeface="Arial"/>
                        <a:buChar char="✔"/>
                      </a:pPr>
                      <a:r>
                        <a:rPr lang="en-US" sz="1800" b="1" u="none" strike="noStrike" cap="none"/>
                        <a:t>Provides information and school reports in a format and language parents understand</a:t>
                      </a:r>
                      <a:endParaRPr sz="1800" b="1" u="none" strike="noStrike" cap="none">
                        <a:latin typeface="Noto Sans Symbols"/>
                        <a:ea typeface="Noto Sans Symbols"/>
                        <a:cs typeface="Noto Sans Symbols"/>
                        <a:sym typeface="Noto Sans Symbols"/>
                      </a:endParaRPr>
                    </a:p>
                  </a:txBody>
                  <a:tcPr marL="66050" marR="6605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5575">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t>We provide interpreters in the language of need</a:t>
                      </a:r>
                      <a:endParaRPr sz="1800" u="none" strike="noStrike" cap="none"/>
                    </a:p>
                    <a:p>
                      <a:pPr marL="0" marR="0" lvl="0" indent="0" algn="l" rtl="0">
                        <a:lnSpc>
                          <a:spcPct val="107000"/>
                        </a:lnSpc>
                        <a:spcBef>
                          <a:spcPts val="0"/>
                        </a:spcBef>
                        <a:spcAft>
                          <a:spcPts val="0"/>
                        </a:spcAft>
                        <a:buClr>
                          <a:srgbClr val="000000"/>
                        </a:buClr>
                        <a:buSzPts val="1800"/>
                        <a:buFont typeface="Arial"/>
                        <a:buNone/>
                      </a:pPr>
                      <a:r>
                        <a:rPr lang="en-US" sz="1800" u="none" strike="noStrike" cap="none"/>
                        <a:t>We are able to adjust the location of meetings to meet the needs of families with disabilities</a:t>
                      </a:r>
                      <a:endParaRPr sz="1800" u="none" strike="noStrike" cap="none">
                        <a:latin typeface="Calibri"/>
                        <a:ea typeface="Calibri"/>
                        <a:cs typeface="Calibri"/>
                        <a:sym typeface="Calibri"/>
                      </a:endParaRPr>
                    </a:p>
                  </a:txBody>
                  <a:tcPr marL="66050" marR="6605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1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62633"/>
              </a:buClr>
              <a:buSzPts val="2400"/>
              <a:buFont typeface="Arial"/>
              <a:buNone/>
            </a:pPr>
            <a:r>
              <a:rPr lang="en-US" b="1">
                <a:solidFill>
                  <a:srgbClr val="000000"/>
                </a:solidFill>
              </a:rPr>
              <a:t>Summary statements:</a:t>
            </a:r>
            <a:endParaRPr b="1">
              <a:solidFill>
                <a:srgbClr val="000000"/>
              </a:solidFill>
            </a:endParaRPr>
          </a:p>
        </p:txBody>
      </p:sp>
      <p:graphicFrame>
        <p:nvGraphicFramePr>
          <p:cNvPr id="897" name="Google Shape;897;p115"/>
          <p:cNvGraphicFramePr/>
          <p:nvPr>
            <p:extLst>
              <p:ext uri="{D42A27DB-BD31-4B8C-83A1-F6EECF244321}">
                <p14:modId xmlns:p14="http://schemas.microsoft.com/office/powerpoint/2010/main" val="2590820883"/>
              </p:ext>
            </p:extLst>
          </p:nvPr>
        </p:nvGraphicFramePr>
        <p:xfrm>
          <a:off x="138112" y="1314600"/>
          <a:ext cx="8534400" cy="2044514"/>
        </p:xfrm>
        <a:graphic>
          <a:graphicData uri="http://schemas.openxmlformats.org/drawingml/2006/table">
            <a:tbl>
              <a:tblPr>
                <a:noFill/>
                <a:tableStyleId>{43CCAA37-CF3F-4D8D-B791-F6AC452954C2}</a:tableStyleId>
              </a:tblPr>
              <a:tblGrid>
                <a:gridCol w="8534400">
                  <a:extLst>
                    <a:ext uri="{9D8B030D-6E8A-4147-A177-3AD203B41FA5}">
                      <a16:colId xmlns:a16="http://schemas.microsoft.com/office/drawing/2014/main" val="20000"/>
                    </a:ext>
                  </a:extLst>
                </a:gridCol>
              </a:tblGrid>
              <a:tr h="2190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Summary of the strengths and weaknesses relative to Family and Community Engagement.</a:t>
                      </a:r>
                      <a:endParaRPr sz="14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215925">
                <a:tc>
                  <a:txBody>
                    <a:bodyPr/>
                    <a:lstStyle/>
                    <a:p>
                      <a:pPr marL="457200" marR="0" lvl="0" indent="-298450" algn="l" rtl="0">
                        <a:lnSpc>
                          <a:spcPct val="115000"/>
                        </a:lnSpc>
                        <a:spcBef>
                          <a:spcPts val="0"/>
                        </a:spcBef>
                        <a:spcAft>
                          <a:spcPts val="0"/>
                        </a:spcAft>
                        <a:buClr>
                          <a:srgbClr val="000000"/>
                        </a:buClr>
                        <a:buSzPts val="1100"/>
                        <a:buFont typeface="Arial"/>
                        <a:buChar char="●"/>
                      </a:pPr>
                      <a:r>
                        <a:rPr lang="en-US" sz="1200" u="none" strike="noStrike" cap="none"/>
                        <a:t>Developed strong relationships between teachers and families</a:t>
                      </a:r>
                      <a:endParaRPr sz="12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200" u="none" strike="noStrike" cap="none"/>
                        <a:t>Utilize numerous modes of communication including our website, Class Dojo, </a:t>
                      </a:r>
                      <a:r>
                        <a:rPr lang="en-US" sz="1200" u="none" strike="noStrike" cap="none" err="1"/>
                        <a:t>robo</a:t>
                      </a:r>
                      <a:r>
                        <a:rPr lang="en-US" sz="1200" u="none" strike="noStrike" cap="none"/>
                        <a:t>-calls, social media platforms, and flyers</a:t>
                      </a:r>
                      <a:endParaRPr sz="12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200" u="none" strike="noStrike" cap="none"/>
                        <a:t>Developed access for parents to support systems including eye care, dental care, and other social support services (e.g., housing support, food pantries, and mental health supports)</a:t>
                      </a:r>
                      <a:endParaRPr sz="12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200" u="none" strike="noStrike" cap="none"/>
                        <a:t>Developed partnerships to provide assistance for families. Using this, we were able to reduce / eliminate $3,000 in utility bills for the school in the 2018 – 2019 school year</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98" name="Google Shape;898;p115"/>
          <p:cNvGraphicFramePr/>
          <p:nvPr/>
        </p:nvGraphicFramePr>
        <p:xfrm>
          <a:off x="138112" y="3323140"/>
          <a:ext cx="8534400" cy="1102648"/>
        </p:xfrm>
        <a:graphic>
          <a:graphicData uri="http://schemas.openxmlformats.org/drawingml/2006/table">
            <a:tbl>
              <a:tblPr>
                <a:noFill/>
                <a:tableStyleId>{43CCAA37-CF3F-4D8D-B791-F6AC452954C2}</a:tableStyleId>
              </a:tblPr>
              <a:tblGrid>
                <a:gridCol w="8534400">
                  <a:extLst>
                    <a:ext uri="{9D8B030D-6E8A-4147-A177-3AD203B41FA5}">
                      <a16:colId xmlns:a16="http://schemas.microsoft.com/office/drawing/2014/main" val="20000"/>
                    </a:ext>
                  </a:extLst>
                </a:gridCol>
              </a:tblGrid>
              <a:tr h="2190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Summary of the strengths and weaknesses relative to the school context and organization.</a:t>
                      </a:r>
                      <a:endParaRPr sz="14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95325">
                <a:tc>
                  <a:txBody>
                    <a:bodyPr/>
                    <a:lstStyle/>
                    <a:p>
                      <a:pPr marL="457200" marR="0" lvl="0" indent="-298450" algn="l" rtl="0">
                        <a:lnSpc>
                          <a:spcPct val="115000"/>
                        </a:lnSpc>
                        <a:spcBef>
                          <a:spcPts val="0"/>
                        </a:spcBef>
                        <a:spcAft>
                          <a:spcPts val="0"/>
                        </a:spcAft>
                        <a:buClr>
                          <a:srgbClr val="000000"/>
                        </a:buClr>
                        <a:buSzPts val="1100"/>
                        <a:buFont typeface="Arial"/>
                        <a:buChar char="●"/>
                      </a:pPr>
                      <a:r>
                        <a:rPr lang="en-US" sz="1200" u="none" strike="noStrike" cap="none"/>
                        <a:t>We need to increase the portion of our family population that is able to take advantage of our family resources and increase participation during family events</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99" name="Google Shape;899;p115"/>
          <p:cNvGraphicFramePr/>
          <p:nvPr>
            <p:extLst>
              <p:ext uri="{D42A27DB-BD31-4B8C-83A1-F6EECF244321}">
                <p14:modId xmlns:p14="http://schemas.microsoft.com/office/powerpoint/2010/main" val="3322789811"/>
              </p:ext>
            </p:extLst>
          </p:nvPr>
        </p:nvGraphicFramePr>
        <p:xfrm>
          <a:off x="123825" y="4582283"/>
          <a:ext cx="8562975" cy="2254826"/>
        </p:xfrm>
        <a:graphic>
          <a:graphicData uri="http://schemas.openxmlformats.org/drawingml/2006/table">
            <a:tbl>
              <a:tblPr>
                <a:noFill/>
                <a:tableStyleId>{43CCAA37-CF3F-4D8D-B791-F6AC452954C2}</a:tableStyleId>
              </a:tblPr>
              <a:tblGrid>
                <a:gridCol w="8562975">
                  <a:extLst>
                    <a:ext uri="{9D8B030D-6E8A-4147-A177-3AD203B41FA5}">
                      <a16:colId xmlns:a16="http://schemas.microsoft.com/office/drawing/2014/main" val="20000"/>
                    </a:ext>
                  </a:extLst>
                </a:gridCol>
              </a:tblGrid>
              <a:tr h="0">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Summary of Needs Assessment and Priorities for 2019-2020</a:t>
                      </a:r>
                      <a:endParaRPr sz="1400" b="1" u="none" strike="noStrike" cap="none">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609725">
                <a:tc>
                  <a:txBody>
                    <a:bodyPr/>
                    <a:lstStyle/>
                    <a:p>
                      <a:pPr marL="0" marR="0" lvl="0" indent="0" algn="l" rtl="0">
                        <a:lnSpc>
                          <a:spcPct val="115000"/>
                        </a:lnSpc>
                        <a:spcBef>
                          <a:spcPts val="0"/>
                        </a:spcBef>
                        <a:spcAft>
                          <a:spcPts val="0"/>
                        </a:spcAft>
                        <a:buClr>
                          <a:srgbClr val="000000"/>
                        </a:buClr>
                        <a:buSzPts val="1200"/>
                        <a:buFont typeface="Arial"/>
                        <a:buNone/>
                      </a:pPr>
                      <a:r>
                        <a:rPr lang="en-US" sz="1200" i="1" u="none" strike="noStrike" cap="none"/>
                        <a:t>Summarize your current progress as a school, what is going well, where there is room for growth. Outline your </a:t>
                      </a:r>
                      <a:r>
                        <a:rPr lang="en-US" sz="1200" b="1" i="1" u="none" strike="noStrike" cap="none"/>
                        <a:t>2 </a:t>
                      </a:r>
                      <a:r>
                        <a:rPr lang="en-US" sz="1200" i="1" u="none" strike="noStrike" cap="none"/>
                        <a:t>priority areas of focus/programmatic shifts you will make to ensure success during the 2020-21 school year.</a:t>
                      </a:r>
                      <a:endParaRPr sz="1200" i="1" u="none" strike="noStrike" cap="none"/>
                    </a:p>
                    <a:p>
                      <a:pPr marL="0" marR="0" lvl="0" indent="0" algn="l" rtl="0">
                        <a:lnSpc>
                          <a:spcPct val="115000"/>
                        </a:lnSpc>
                        <a:spcBef>
                          <a:spcPts val="0"/>
                        </a:spcBef>
                        <a:spcAft>
                          <a:spcPts val="0"/>
                        </a:spcAft>
                        <a:buClr>
                          <a:srgbClr val="000000"/>
                        </a:buClr>
                        <a:buSzPts val="1200"/>
                        <a:buFont typeface="Arial"/>
                        <a:buNone/>
                      </a:pPr>
                      <a:endParaRPr sz="1200" u="none" strike="noStrike" cap="none"/>
                    </a:p>
                    <a:p>
                      <a:pPr marL="0" marR="0" lvl="0" indent="0" algn="l" rtl="0">
                        <a:lnSpc>
                          <a:spcPct val="115000"/>
                        </a:lnSpc>
                        <a:spcBef>
                          <a:spcPts val="0"/>
                        </a:spcBef>
                        <a:spcAft>
                          <a:spcPts val="0"/>
                        </a:spcAft>
                        <a:buClr>
                          <a:schemeClr val="dk1"/>
                        </a:buClr>
                        <a:buSzPts val="1100"/>
                        <a:buFont typeface="Arial"/>
                        <a:buNone/>
                      </a:pPr>
                      <a:r>
                        <a:rPr lang="en-US" sz="1200" u="none" strike="noStrike" cap="none"/>
                        <a:t>Please see slide 26 for our draft goals for 20-21 (goals to be refined throughout the school year)</a:t>
                      </a:r>
                      <a:endParaRPr sz="1200" u="none" strike="noStrike" cap="none"/>
                    </a:p>
                    <a:p>
                      <a:pPr marL="0" marR="0" lvl="0" indent="0" algn="l" rtl="0">
                        <a:lnSpc>
                          <a:spcPct val="115000"/>
                        </a:lnSpc>
                        <a:spcBef>
                          <a:spcPts val="0"/>
                        </a:spcBef>
                        <a:spcAft>
                          <a:spcPts val="0"/>
                        </a:spcAft>
                        <a:buClr>
                          <a:schemeClr val="dk1"/>
                        </a:buClr>
                        <a:buSzPts val="1100"/>
                        <a:buFont typeface="Arial"/>
                        <a:buNone/>
                      </a:pPr>
                      <a:r>
                        <a:rPr lang="en-US" sz="1200" u="none" strike="noStrike" cap="none"/>
                        <a:t>Please see slides 35 and 36 for a description of our draft priorities and areas of focus/programmatic shifts (priorities and strategies to be refined throughout the school year)</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Please see slide 37 for draft funding needs required to execute on these priorities (exact funding needs to be refined throughout the school year) </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5"/>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chemeClr val="dk1"/>
                </a:solidFill>
              </a:rPr>
              <a:t>Meramec’s Vision and Mission</a:t>
            </a:r>
            <a:endParaRPr/>
          </a:p>
        </p:txBody>
      </p:sp>
      <p:sp>
        <p:nvSpPr>
          <p:cNvPr id="349" name="Google Shape;349;p65"/>
          <p:cNvSpPr/>
          <p:nvPr/>
        </p:nvSpPr>
        <p:spPr>
          <a:xfrm>
            <a:off x="750400" y="1482650"/>
            <a:ext cx="2545500" cy="766200"/>
          </a:xfrm>
          <a:prstGeom prst="rect">
            <a:avLst/>
          </a:prstGeom>
          <a:solidFill>
            <a:srgbClr val="E6E6E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Vision</a:t>
            </a:r>
            <a:endParaRPr sz="3600" b="1" i="0" u="none" strike="noStrike" cap="none">
              <a:solidFill>
                <a:srgbClr val="000000"/>
              </a:solidFill>
              <a:latin typeface="Arial"/>
              <a:ea typeface="Arial"/>
              <a:cs typeface="Arial"/>
              <a:sym typeface="Arial"/>
            </a:endParaRPr>
          </a:p>
        </p:txBody>
      </p:sp>
      <p:sp>
        <p:nvSpPr>
          <p:cNvPr id="350" name="Google Shape;350;p65"/>
          <p:cNvSpPr/>
          <p:nvPr/>
        </p:nvSpPr>
        <p:spPr>
          <a:xfrm>
            <a:off x="5429450" y="1482650"/>
            <a:ext cx="2545500" cy="766200"/>
          </a:xfrm>
          <a:prstGeom prst="rect">
            <a:avLst/>
          </a:prstGeom>
          <a:solidFill>
            <a:srgbClr val="E6E6E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Mission</a:t>
            </a:r>
            <a:endParaRPr sz="3600" b="1" i="0" u="none" strike="noStrike" cap="none">
              <a:solidFill>
                <a:srgbClr val="000000"/>
              </a:solidFill>
              <a:latin typeface="Arial"/>
              <a:ea typeface="Arial"/>
              <a:cs typeface="Arial"/>
              <a:sym typeface="Arial"/>
            </a:endParaRPr>
          </a:p>
        </p:txBody>
      </p:sp>
      <p:sp>
        <p:nvSpPr>
          <p:cNvPr id="351" name="Google Shape;351;p65"/>
          <p:cNvSpPr txBox="1"/>
          <p:nvPr/>
        </p:nvSpPr>
        <p:spPr>
          <a:xfrm>
            <a:off x="280900" y="2409550"/>
            <a:ext cx="3484500" cy="228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300" b="0" i="0" u="none" strike="noStrike" cap="none">
                <a:solidFill>
                  <a:srgbClr val="000000"/>
                </a:solidFill>
                <a:latin typeface="Arial"/>
                <a:ea typeface="Arial"/>
                <a:cs typeface="Arial"/>
                <a:sym typeface="Arial"/>
              </a:rPr>
              <a:t>The Meramec Elementary School student will be a goal-driven, problem-solver who leads with integrity in academics and everyday life.</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
        <p:nvSpPr>
          <p:cNvPr id="352" name="Google Shape;352;p65"/>
          <p:cNvSpPr txBox="1"/>
          <p:nvPr/>
        </p:nvSpPr>
        <p:spPr>
          <a:xfrm>
            <a:off x="4645975" y="2409550"/>
            <a:ext cx="4112400" cy="228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The mission of Meramec Elementary School is to successfully educate the whole child by building nurturing relationships and providing a sense of belonging and hope, in order to develop lifelong learners that become innovative, productive leaders in society.</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16"/>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What will we need to get there?</a:t>
            </a:r>
            <a:endParaRPr>
              <a:solidFill>
                <a:srgbClr val="000000"/>
              </a:solidFill>
            </a:endParaRPr>
          </a:p>
        </p:txBody>
      </p:sp>
      <p:sp>
        <p:nvSpPr>
          <p:cNvPr id="905" name="Google Shape;905;p11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906" name="Google Shape;906;p116"/>
          <p:cNvSpPr/>
          <p:nvPr/>
        </p:nvSpPr>
        <p:spPr>
          <a:xfrm>
            <a:off x="457200" y="1337025"/>
            <a:ext cx="8329200" cy="4335900"/>
          </a:xfrm>
          <a:prstGeom prst="rect">
            <a:avLst/>
          </a:pr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342900" marR="0" lvl="0" indent="-228600" algn="l" rtl="0">
              <a:lnSpc>
                <a:spcPct val="100000"/>
              </a:lnSpc>
              <a:spcBef>
                <a:spcPts val="600"/>
              </a:spcBef>
              <a:spcAft>
                <a:spcPts val="0"/>
              </a:spcAft>
              <a:buClr>
                <a:srgbClr val="000000"/>
              </a:buClr>
              <a:buSzPts val="11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How will we get there?</a:t>
            </a:r>
            <a:endParaRPr sz="24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lt1"/>
              </a:solidFill>
            </a:endParaRPr>
          </a:p>
          <a:p>
            <a:pPr marL="342900" marR="0" lvl="0" indent="-342900" algn="l" rtl="0">
              <a:lnSpc>
                <a:spcPct val="100000"/>
              </a:lnSpc>
              <a:spcBef>
                <a:spcPts val="600"/>
              </a:spcBef>
              <a:spcAft>
                <a:spcPts val="0"/>
              </a:spcAft>
              <a:buClr>
                <a:schemeClr val="lt1"/>
              </a:buClr>
              <a:buSzPts val="2400"/>
              <a:buChar char="➢"/>
            </a:pPr>
            <a:r>
              <a:rPr lang="en-US" sz="2400" b="1">
                <a:solidFill>
                  <a:schemeClr val="lt1"/>
                </a:solidFill>
              </a:rPr>
              <a:t>What will we need to get there?</a:t>
            </a:r>
            <a:endParaRPr sz="2400" b="1">
              <a:solidFill>
                <a:schemeClr val="lt1"/>
              </a:solidFill>
            </a:endParaRPr>
          </a:p>
        </p:txBody>
      </p:sp>
      <p:sp>
        <p:nvSpPr>
          <p:cNvPr id="907" name="Google Shape;907;p116"/>
          <p:cNvSpPr/>
          <p:nvPr/>
        </p:nvSpPr>
        <p:spPr>
          <a:xfrm>
            <a:off x="653497" y="4976800"/>
            <a:ext cx="7836900" cy="5328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7"/>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solidFill>
                  <a:srgbClr val="000000"/>
                </a:solidFill>
              </a:rPr>
              <a:t>Implementation of these priorities and strategies next year requires an investment of $20</a:t>
            </a:r>
            <a:r>
              <a:rPr lang="en-US" sz="2400" b="1"/>
              <a:t>3</a:t>
            </a:r>
            <a:r>
              <a:rPr lang="en-US" sz="2400" b="1">
                <a:solidFill>
                  <a:srgbClr val="000000"/>
                </a:solidFill>
              </a:rPr>
              <a:t>K in non-personnel resources</a:t>
            </a:r>
            <a:endParaRPr sz="2400" b="1"/>
          </a:p>
        </p:txBody>
      </p:sp>
      <p:pic>
        <p:nvPicPr>
          <p:cNvPr id="914" name="Google Shape;914;p117"/>
          <p:cNvPicPr preferRelativeResize="0"/>
          <p:nvPr/>
        </p:nvPicPr>
        <p:blipFill>
          <a:blip r:embed="rId3">
            <a:alphaModFix/>
          </a:blip>
          <a:stretch>
            <a:fillRect/>
          </a:stretch>
        </p:blipFill>
        <p:spPr>
          <a:xfrm>
            <a:off x="190784" y="1441994"/>
            <a:ext cx="8763000" cy="3733800"/>
          </a:xfrm>
          <a:prstGeom prst="rect">
            <a:avLst/>
          </a:prstGeom>
          <a:noFill/>
          <a:ln>
            <a:noFill/>
          </a:ln>
        </p:spPr>
      </p:pic>
      <p:sp>
        <p:nvSpPr>
          <p:cNvPr id="915" name="Google Shape;915;p117"/>
          <p:cNvSpPr/>
          <p:nvPr/>
        </p:nvSpPr>
        <p:spPr>
          <a:xfrm>
            <a:off x="438150" y="5460150"/>
            <a:ext cx="8187000" cy="604800"/>
          </a:xfrm>
          <a:prstGeom prst="rect">
            <a:avLst/>
          </a:prstGeom>
          <a:solidFill>
            <a:srgbClr val="E6E6E6"/>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t>Of this total investment, $123K represents one-time investments (e.g., new curriculum, data systems) whereas </a:t>
            </a:r>
            <a:r>
              <a:rPr lang="en-US" sz="1300" b="1"/>
              <a:t>$80K represents annual, on-going investments</a:t>
            </a:r>
            <a:r>
              <a:rPr lang="en-US" sz="1300"/>
              <a:t> (e.g., team investment)</a:t>
            </a:r>
            <a:r>
              <a:rPr lang="en-US" sz="1300" baseline="30000"/>
              <a:t>1</a:t>
            </a:r>
            <a:r>
              <a:rPr lang="en-US" sz="1300"/>
              <a:t>.</a:t>
            </a:r>
            <a:endParaRPr sz="1300"/>
          </a:p>
        </p:txBody>
      </p:sp>
      <p:sp>
        <p:nvSpPr>
          <p:cNvPr id="916" name="Google Shape;916;p117"/>
          <p:cNvSpPr txBox="1"/>
          <p:nvPr/>
        </p:nvSpPr>
        <p:spPr>
          <a:xfrm>
            <a:off x="0" y="6559200"/>
            <a:ext cx="2127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aseline="30000">
                <a:solidFill>
                  <a:srgbClr val="999999"/>
                </a:solidFill>
              </a:rPr>
              <a:t>1</a:t>
            </a:r>
            <a:r>
              <a:rPr lang="en-US" sz="900">
                <a:solidFill>
                  <a:srgbClr val="999999"/>
                </a:solidFill>
              </a:rPr>
              <a:t>See next 2 slides for additional detail.</a:t>
            </a:r>
            <a:endParaRPr sz="900">
              <a:solidFill>
                <a:srgbClr val="99999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18"/>
          <p:cNvSpPr/>
          <p:nvPr/>
        </p:nvSpPr>
        <p:spPr>
          <a:xfrm>
            <a:off x="3107275" y="5703975"/>
            <a:ext cx="2752500" cy="10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8"/>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t>To support new strategies and school needs, we request the following resources (ordered by priority): (1 of 2)</a:t>
            </a:r>
            <a:endParaRPr sz="2400" b="1"/>
          </a:p>
        </p:txBody>
      </p:sp>
      <p:graphicFrame>
        <p:nvGraphicFramePr>
          <p:cNvPr id="924" name="Google Shape;924;p118"/>
          <p:cNvGraphicFramePr/>
          <p:nvPr>
            <p:extLst>
              <p:ext uri="{D42A27DB-BD31-4B8C-83A1-F6EECF244321}">
                <p14:modId xmlns:p14="http://schemas.microsoft.com/office/powerpoint/2010/main" val="665092838"/>
              </p:ext>
            </p:extLst>
          </p:nvPr>
        </p:nvGraphicFramePr>
        <p:xfrm>
          <a:off x="-7" y="980707"/>
          <a:ext cx="9188600" cy="5699810"/>
        </p:xfrm>
        <a:graphic>
          <a:graphicData uri="http://schemas.openxmlformats.org/drawingml/2006/table">
            <a:tbl>
              <a:tblPr firstRow="1" bandRow="1">
                <a:noFill/>
                <a:tableStyleId>{C8ECB765-01B2-46E0-AA9D-DD7F5A0A398D}</a:tableStyleId>
              </a:tblPr>
              <a:tblGrid>
                <a:gridCol w="2302650">
                  <a:extLst>
                    <a:ext uri="{9D8B030D-6E8A-4147-A177-3AD203B41FA5}">
                      <a16:colId xmlns:a16="http://schemas.microsoft.com/office/drawing/2014/main" val="20000"/>
                    </a:ext>
                  </a:extLst>
                </a:gridCol>
                <a:gridCol w="1464525">
                  <a:extLst>
                    <a:ext uri="{9D8B030D-6E8A-4147-A177-3AD203B41FA5}">
                      <a16:colId xmlns:a16="http://schemas.microsoft.com/office/drawing/2014/main" val="20001"/>
                    </a:ext>
                  </a:extLst>
                </a:gridCol>
                <a:gridCol w="3395250">
                  <a:extLst>
                    <a:ext uri="{9D8B030D-6E8A-4147-A177-3AD203B41FA5}">
                      <a16:colId xmlns:a16="http://schemas.microsoft.com/office/drawing/2014/main" val="20002"/>
                    </a:ext>
                  </a:extLst>
                </a:gridCol>
                <a:gridCol w="949950">
                  <a:extLst>
                    <a:ext uri="{9D8B030D-6E8A-4147-A177-3AD203B41FA5}">
                      <a16:colId xmlns:a16="http://schemas.microsoft.com/office/drawing/2014/main" val="20003"/>
                    </a:ext>
                  </a:extLst>
                </a:gridCol>
                <a:gridCol w="1076225">
                  <a:extLst>
                    <a:ext uri="{9D8B030D-6E8A-4147-A177-3AD203B41FA5}">
                      <a16:colId xmlns:a16="http://schemas.microsoft.com/office/drawing/2014/main" val="20004"/>
                    </a:ext>
                  </a:extLst>
                </a:gridCol>
              </a:tblGrid>
              <a:tr h="288350">
                <a:tc rowSpan="2">
                  <a:txBody>
                    <a:bodyPr/>
                    <a:lstStyle/>
                    <a:p>
                      <a:pPr marL="0" lvl="0" indent="0" algn="ctr" rtl="0">
                        <a:spcBef>
                          <a:spcPts val="0"/>
                        </a:spcBef>
                        <a:spcAft>
                          <a:spcPts val="0"/>
                        </a:spcAft>
                        <a:buNone/>
                      </a:pPr>
                      <a:r>
                        <a:rPr lang="en-US" sz="1200"/>
                        <a:t>Ask &amp; Description</a:t>
                      </a:r>
                      <a:endParaRPr sz="1200" i="1"/>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gridSpan="3">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28835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Related Priority</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C</a:t>
                      </a:r>
                      <a:r>
                        <a:rPr lang="en-US" sz="1200" b="1" u="none" strike="noStrike" cap="none">
                          <a:solidFill>
                            <a:srgbClr val="FFFFFF"/>
                          </a:solidFill>
                        </a:rPr>
                        <a:t>ost</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vMerge="1">
                  <a:txBody>
                    <a:bodyPr/>
                    <a:lstStyle/>
                    <a:p>
                      <a:endParaRPr lang="en-US"/>
                    </a:p>
                  </a:txBody>
                  <a:tcPr/>
                </a:tc>
                <a:extLst>
                  <a:ext uri="{0D108BD9-81ED-4DB2-BD59-A6C34878D82A}">
                    <a16:rowId xmlns:a16="http://schemas.microsoft.com/office/drawing/2014/main" val="10001"/>
                  </a:ext>
                </a:extLst>
              </a:tr>
              <a:tr h="637375">
                <a:tc>
                  <a:txBody>
                    <a:bodyPr/>
                    <a:lstStyle/>
                    <a:p>
                      <a:pPr marL="0" marR="0" lvl="0" indent="0" algn="l" rtl="0">
                        <a:lnSpc>
                          <a:spcPct val="100000"/>
                        </a:lnSpc>
                        <a:spcBef>
                          <a:spcPts val="0"/>
                        </a:spcBef>
                        <a:spcAft>
                          <a:spcPts val="0"/>
                        </a:spcAft>
                        <a:buNone/>
                      </a:pPr>
                      <a:r>
                        <a:rPr lang="en-US" sz="1100"/>
                        <a:t>Professional development on:</a:t>
                      </a:r>
                      <a:endParaRPr sz="1100"/>
                    </a:p>
                    <a:p>
                      <a:pPr marL="457200" marR="0" lvl="0" indent="-298450" algn="l" rtl="0">
                        <a:lnSpc>
                          <a:spcPct val="100000"/>
                        </a:lnSpc>
                        <a:spcBef>
                          <a:spcPts val="0"/>
                        </a:spcBef>
                        <a:spcAft>
                          <a:spcPts val="0"/>
                        </a:spcAft>
                        <a:buSzPts val="1100"/>
                        <a:buChar char="●"/>
                      </a:pPr>
                      <a:r>
                        <a:rPr lang="en-US" sz="1100"/>
                        <a:t>Continue support ELA curriculum</a:t>
                      </a:r>
                      <a:endParaRPr sz="1100"/>
                    </a:p>
                    <a:p>
                      <a:pPr marL="457200" marR="0" lvl="0" indent="-298450" algn="l" rtl="0">
                        <a:lnSpc>
                          <a:spcPct val="100000"/>
                        </a:lnSpc>
                        <a:spcBef>
                          <a:spcPts val="0"/>
                        </a:spcBef>
                        <a:spcAft>
                          <a:spcPts val="0"/>
                        </a:spcAft>
                        <a:buSzPts val="1100"/>
                        <a:buChar char="●"/>
                      </a:pPr>
                      <a:r>
                        <a:rPr lang="en-US" sz="1100"/>
                        <a:t>New data tool</a:t>
                      </a:r>
                      <a:endParaRPr sz="1100"/>
                    </a:p>
                    <a:p>
                      <a:pPr marL="457200" marR="0" lvl="0" indent="-298450" algn="l" rtl="0">
                        <a:lnSpc>
                          <a:spcPct val="100000"/>
                        </a:lnSpc>
                        <a:spcBef>
                          <a:spcPts val="0"/>
                        </a:spcBef>
                        <a:spcAft>
                          <a:spcPts val="0"/>
                        </a:spcAft>
                        <a:buSzPts val="1100"/>
                        <a:buChar char="●"/>
                      </a:pPr>
                      <a:r>
                        <a:rPr lang="en-US" sz="1100"/>
                        <a:t>ELA and Math</a:t>
                      </a:r>
                      <a:r>
                        <a:rPr lang="en-US" sz="1100" i="1"/>
                        <a:t> (e.g., Reading and Writing Workshop; Math Workshop)</a:t>
                      </a:r>
                      <a:endParaRPr sz="1100" i="1"/>
                    </a:p>
                    <a:p>
                      <a:pPr marL="457200" marR="0" lvl="0" indent="-298450" algn="l" rtl="0">
                        <a:lnSpc>
                          <a:spcPct val="100000"/>
                        </a:lnSpc>
                        <a:spcBef>
                          <a:spcPts val="0"/>
                        </a:spcBef>
                        <a:spcAft>
                          <a:spcPts val="0"/>
                        </a:spcAft>
                        <a:buSzPts val="1100"/>
                        <a:buChar char="●"/>
                      </a:pPr>
                      <a:r>
                        <a:rPr lang="en-US" sz="1100"/>
                        <a:t>Selected interim assessment (e.g., BAS)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All priorities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100"/>
                        <a:t>Ongoing professional development is critical to successful implementation of new programming. By providing embedded professional development, we have the opportunity to build staff skill and capacity throughout the year. We will ensure quality facilitation of PDs and implement PDs to help deepen staff’s ELA and Math content knowledge and expertise, to improve student academic performance as a result. </a:t>
                      </a:r>
                    </a:p>
                    <a:p>
                      <a:pPr marL="0" marR="0" lvl="0" indent="0" algn="l">
                        <a:lnSpc>
                          <a:spcPct val="100000"/>
                        </a:lnSpc>
                        <a:spcBef>
                          <a:spcPts val="0"/>
                        </a:spcBef>
                        <a:spcAft>
                          <a:spcPts val="0"/>
                        </a:spcAft>
                        <a:buNone/>
                      </a:pPr>
                      <a:r>
                        <a:rPr lang="en-US" sz="1100"/>
                        <a:t>Implementing place-based learning via our CKLA curriculum.</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$50,000*</a:t>
                      </a:r>
                      <a:endParaRPr sz="1100"/>
                    </a:p>
                    <a:p>
                      <a:pPr marL="0" lvl="0" indent="0" algn="ctr" rtl="0">
                        <a:spcBef>
                          <a:spcPts val="0"/>
                        </a:spcBef>
                        <a:spcAft>
                          <a:spcPts val="0"/>
                        </a:spcAft>
                        <a:buNone/>
                      </a:pPr>
                      <a:r>
                        <a:rPr lang="en-US" sz="1100" i="1"/>
                        <a:t>some on-going, </a:t>
                      </a:r>
                      <a:endParaRPr sz="1100" i="1"/>
                    </a:p>
                    <a:p>
                      <a:pPr marL="0" lvl="0" indent="0" algn="ctr" rtl="0">
                        <a:spcBef>
                          <a:spcPts val="0"/>
                        </a:spcBef>
                        <a:spcAft>
                          <a:spcPts val="0"/>
                        </a:spcAft>
                        <a:buNone/>
                      </a:pPr>
                      <a:r>
                        <a:rPr lang="en-US" sz="1100" i="1"/>
                        <a:t>some 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Continue to use current materials </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8100">
                <a:tc>
                  <a:txBody>
                    <a:bodyPr/>
                    <a:lstStyle/>
                    <a:p>
                      <a:pPr marL="0" marR="0" lvl="0" indent="0" algn="l" rtl="0">
                        <a:lnSpc>
                          <a:spcPct val="100000"/>
                        </a:lnSpc>
                        <a:spcBef>
                          <a:spcPts val="0"/>
                        </a:spcBef>
                        <a:spcAft>
                          <a:spcPts val="0"/>
                        </a:spcAft>
                        <a:buNone/>
                      </a:pPr>
                      <a:r>
                        <a:rPr lang="en-US" sz="1100"/>
                        <a:t>Purchase of  curriculum and materials for PK-5 Reading and Writing </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Implement a comprehensive PK-5 curriculum in Reading and Writing</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Current reading and writing curriculum materials are not comprehensively scaffolded across grades PK-5 nor, match the rigor expected of students on the MAP.</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$30,000</a:t>
                      </a:r>
                      <a:endParaRPr sz="1100" i="1"/>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Use free supports from online research and school visits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07700">
                <a:tc>
                  <a:txBody>
                    <a:bodyPr/>
                    <a:lstStyle/>
                    <a:p>
                      <a:pPr marL="0" marR="0" lvl="0" indent="0" algn="l" rtl="0">
                        <a:lnSpc>
                          <a:spcPct val="100000"/>
                        </a:lnSpc>
                        <a:spcBef>
                          <a:spcPts val="0"/>
                        </a:spcBef>
                        <a:spcAft>
                          <a:spcPts val="0"/>
                        </a:spcAft>
                        <a:buNone/>
                      </a:pPr>
                      <a:r>
                        <a:rPr lang="en-US" sz="1100"/>
                        <a:t>Predictive interim assessment tools for ELA (BAS) and Math (e.g., NWEA MAP)</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Implement an RTI system in ELA &amp; Math that progress monitors student growth and provides students with tailored supports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Prior interim assessments (e.g. Scantron) have not been useful in predicting student performance on MAP. Funding would allow for the use of interim assessment tools commonly leveraged by excellent schools to inform instruction and predict student proficiency.</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$5,000</a:t>
                      </a:r>
                      <a:endParaRPr sz="1100"/>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Continue to use STAR; BW can advise on setting interim benchmarks</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07700">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Extra-duty pay for teacher participation in summer training</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All priorities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Teachers must be trained, prepared, and coached prior to implementation of new curriculum, data- driven instruction practices, and classroom management to improve both student achievement and school culture.</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$30,000</a:t>
                      </a:r>
                      <a:endParaRPr sz="1100"/>
                    </a:p>
                    <a:p>
                      <a:pPr marL="0" lvl="0" indent="0" algn="ctr" rtl="0">
                        <a:spcBef>
                          <a:spcPts val="0"/>
                        </a:spcBef>
                        <a:spcAft>
                          <a:spcPts val="0"/>
                        </a:spcAft>
                        <a:buNone/>
                      </a:pPr>
                      <a:r>
                        <a:rPr lang="en-US" sz="1100" i="1"/>
                        <a:t>on-going</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Mr. Strong and other administration takes this on</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925" name="Google Shape;925;p118"/>
          <p:cNvSpPr/>
          <p:nvPr/>
        </p:nvSpPr>
        <p:spPr>
          <a:xfrm>
            <a:off x="0" y="6603425"/>
            <a:ext cx="9144000" cy="20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t>*Note: Ashland and Meramec have expressed an interest in sharing PD, to reduce costs across schools.  This will be adjusted against the existing PD budget from the district.</a:t>
            </a:r>
            <a:endParaRPr sz="11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19"/>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t>To support new strategies and school needs, we request the following resources (ordered by priority): (2 of 3)</a:t>
            </a:r>
            <a:endParaRPr sz="2400" b="1"/>
          </a:p>
        </p:txBody>
      </p:sp>
      <p:graphicFrame>
        <p:nvGraphicFramePr>
          <p:cNvPr id="932" name="Google Shape;932;p119"/>
          <p:cNvGraphicFramePr/>
          <p:nvPr>
            <p:extLst>
              <p:ext uri="{D42A27DB-BD31-4B8C-83A1-F6EECF244321}">
                <p14:modId xmlns:p14="http://schemas.microsoft.com/office/powerpoint/2010/main" val="299206468"/>
              </p:ext>
            </p:extLst>
          </p:nvPr>
        </p:nvGraphicFramePr>
        <p:xfrm>
          <a:off x="-7" y="999132"/>
          <a:ext cx="9188600" cy="4678710"/>
        </p:xfrm>
        <a:graphic>
          <a:graphicData uri="http://schemas.openxmlformats.org/drawingml/2006/table">
            <a:tbl>
              <a:tblPr firstRow="1" bandRow="1">
                <a:noFill/>
                <a:tableStyleId>{C8ECB765-01B2-46E0-AA9D-DD7F5A0A398D}</a:tableStyleId>
              </a:tblPr>
              <a:tblGrid>
                <a:gridCol w="2302650">
                  <a:extLst>
                    <a:ext uri="{9D8B030D-6E8A-4147-A177-3AD203B41FA5}">
                      <a16:colId xmlns:a16="http://schemas.microsoft.com/office/drawing/2014/main" val="20000"/>
                    </a:ext>
                  </a:extLst>
                </a:gridCol>
                <a:gridCol w="1693900">
                  <a:extLst>
                    <a:ext uri="{9D8B030D-6E8A-4147-A177-3AD203B41FA5}">
                      <a16:colId xmlns:a16="http://schemas.microsoft.com/office/drawing/2014/main" val="20001"/>
                    </a:ext>
                  </a:extLst>
                </a:gridCol>
                <a:gridCol w="3165875">
                  <a:extLst>
                    <a:ext uri="{9D8B030D-6E8A-4147-A177-3AD203B41FA5}">
                      <a16:colId xmlns:a16="http://schemas.microsoft.com/office/drawing/2014/main" val="20002"/>
                    </a:ext>
                  </a:extLst>
                </a:gridCol>
                <a:gridCol w="949950">
                  <a:extLst>
                    <a:ext uri="{9D8B030D-6E8A-4147-A177-3AD203B41FA5}">
                      <a16:colId xmlns:a16="http://schemas.microsoft.com/office/drawing/2014/main" val="20003"/>
                    </a:ext>
                  </a:extLst>
                </a:gridCol>
                <a:gridCol w="1076225">
                  <a:extLst>
                    <a:ext uri="{9D8B030D-6E8A-4147-A177-3AD203B41FA5}">
                      <a16:colId xmlns:a16="http://schemas.microsoft.com/office/drawing/2014/main" val="20004"/>
                    </a:ext>
                  </a:extLst>
                </a:gridCol>
              </a:tblGrid>
              <a:tr h="288350">
                <a:tc rowSpan="2">
                  <a:txBody>
                    <a:bodyPr/>
                    <a:lstStyle/>
                    <a:p>
                      <a:pPr marL="0" lvl="0" indent="0" algn="ctr" rtl="0">
                        <a:spcBef>
                          <a:spcPts val="0"/>
                        </a:spcBef>
                        <a:spcAft>
                          <a:spcPts val="0"/>
                        </a:spcAft>
                        <a:buNone/>
                      </a:pPr>
                      <a:r>
                        <a:rPr lang="en-US" sz="1200"/>
                        <a:t>Ask &amp; Description</a:t>
                      </a:r>
                      <a:endParaRPr sz="1200" i="1"/>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gridSpan="3">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28835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Related Priority</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C</a:t>
                      </a:r>
                      <a:r>
                        <a:rPr lang="en-US" sz="1200" b="1" u="none" strike="noStrike" cap="none">
                          <a:solidFill>
                            <a:srgbClr val="FFFFFF"/>
                          </a:solidFill>
                        </a:rPr>
                        <a:t>ost</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vMerge="1">
                  <a:txBody>
                    <a:bodyPr/>
                    <a:lstStyle/>
                    <a:p>
                      <a:endParaRPr lang="en-US"/>
                    </a:p>
                  </a:txBody>
                  <a:tcPr/>
                </a:tc>
                <a:extLst>
                  <a:ext uri="{0D108BD9-81ED-4DB2-BD59-A6C34878D82A}">
                    <a16:rowId xmlns:a16="http://schemas.microsoft.com/office/drawing/2014/main" val="10001"/>
                  </a:ext>
                </a:extLst>
              </a:tr>
              <a:tr h="284475">
                <a:tc>
                  <a:txBody>
                    <a:bodyPr/>
                    <a:lstStyle/>
                    <a:p>
                      <a:pPr marL="0" marR="0" lvl="0" indent="0" algn="l" rtl="0">
                        <a:lnSpc>
                          <a:spcPct val="100000"/>
                        </a:lnSpc>
                        <a:spcBef>
                          <a:spcPts val="0"/>
                        </a:spcBef>
                        <a:spcAft>
                          <a:spcPts val="0"/>
                        </a:spcAft>
                        <a:buNone/>
                      </a:pPr>
                      <a:r>
                        <a:rPr lang="en-US" sz="1100"/>
                        <a:t>Team investment for:</a:t>
                      </a:r>
                      <a:endParaRPr sz="1100"/>
                    </a:p>
                    <a:p>
                      <a:pPr marL="457200" marR="0" lvl="0" indent="-298450" algn="l" rtl="0">
                        <a:lnSpc>
                          <a:spcPct val="100000"/>
                        </a:lnSpc>
                        <a:spcBef>
                          <a:spcPts val="0"/>
                        </a:spcBef>
                        <a:spcAft>
                          <a:spcPts val="0"/>
                        </a:spcAft>
                        <a:buSzPts val="1100"/>
                        <a:buChar char="●"/>
                      </a:pPr>
                      <a:r>
                        <a:rPr lang="en-US" sz="1100"/>
                        <a:t>Staff-wide retreat</a:t>
                      </a:r>
                      <a:endParaRPr sz="1100"/>
                    </a:p>
                    <a:p>
                      <a:pPr marL="457200" marR="0" lvl="0" indent="-298450" algn="l" rtl="0">
                        <a:lnSpc>
                          <a:spcPct val="100000"/>
                        </a:lnSpc>
                        <a:spcBef>
                          <a:spcPts val="0"/>
                        </a:spcBef>
                        <a:spcAft>
                          <a:spcPts val="0"/>
                        </a:spcAft>
                        <a:buSzPts val="1100"/>
                        <a:buChar char="●"/>
                      </a:pPr>
                      <a:r>
                        <a:rPr lang="en-US" sz="1100"/>
                        <a:t>Activities to promote morale and team-building</a:t>
                      </a:r>
                      <a:endParaRPr sz="1100"/>
                    </a:p>
                    <a:p>
                      <a:pPr marL="457200" marR="0" lvl="0" indent="-298450" algn="l" rtl="0">
                        <a:lnSpc>
                          <a:spcPct val="100000"/>
                        </a:lnSpc>
                        <a:spcBef>
                          <a:spcPts val="0"/>
                        </a:spcBef>
                        <a:spcAft>
                          <a:spcPts val="0"/>
                        </a:spcAft>
                        <a:buSzPts val="1100"/>
                        <a:buChar char="●"/>
                      </a:pPr>
                      <a:r>
                        <a:rPr lang="en-US" sz="1100"/>
                        <a:t>Culture initiatives (e.g., parent nights, home visits)</a:t>
                      </a:r>
                      <a:endParaRPr sz="1100"/>
                    </a:p>
                  </a:txBody>
                  <a:tcPr marL="91450" marR="91450" marT="45725" marB="45725">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Using committees, data, and staff meetings, build team trust and morale</a:t>
                      </a:r>
                      <a:endParaRPr sz="1100" i="1"/>
                    </a:p>
                  </a:txBody>
                  <a:tcPr marL="91450" marR="91450" marT="45725" marB="45725">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School culture and team trust is an on-going investment, and requires staff to learn how to collaborate in order to execute on new initiatives and feel invested in change. In addition, this budget will cover school culture incentives such as awards, incentive trips, home visits, and parent engagement nights, to promote improved attendance, and positive school culture.</a:t>
                      </a:r>
                      <a:endParaRPr sz="1100">
                        <a:solidFill>
                          <a:schemeClr val="dk1"/>
                        </a:solidFill>
                      </a:endParaRPr>
                    </a:p>
                  </a:txBody>
                  <a:tcPr marL="91450" marR="91450" marT="45725" marB="45725">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$10,000</a:t>
                      </a:r>
                      <a:endParaRPr sz="1100"/>
                    </a:p>
                    <a:p>
                      <a:pPr marL="0" lvl="0" indent="0" algn="ctr" rtl="0">
                        <a:spcBef>
                          <a:spcPts val="0"/>
                        </a:spcBef>
                        <a:spcAft>
                          <a:spcPts val="0"/>
                        </a:spcAft>
                        <a:buNone/>
                      </a:pPr>
                      <a:r>
                        <a:rPr lang="en-US" sz="1100" i="1"/>
                        <a:t>on-going</a:t>
                      </a:r>
                      <a:endParaRPr sz="1100" i="1"/>
                    </a:p>
                  </a:txBody>
                  <a:tcPr marL="91450" marR="91450" marT="45725" marB="45725">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Use free supports and ideas from online research and school visits</a:t>
                      </a:r>
                      <a:endParaRPr sz="1100"/>
                    </a:p>
                  </a:txBody>
                  <a:tcPr marL="91450" marR="91450" marT="45725" marB="45725">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4475">
                <a:tc>
                  <a:txBody>
                    <a:bodyPr/>
                    <a:lstStyle/>
                    <a:p>
                      <a:pPr marL="0" marR="0" lvl="0" indent="0" algn="l" rtl="0">
                        <a:lnSpc>
                          <a:spcPct val="100000"/>
                        </a:lnSpc>
                        <a:spcBef>
                          <a:spcPts val="0"/>
                        </a:spcBef>
                        <a:spcAft>
                          <a:spcPts val="0"/>
                        </a:spcAft>
                        <a:buNone/>
                      </a:pPr>
                      <a:r>
                        <a:rPr lang="en-US" sz="1100"/>
                        <a:t>Staff stipends for:</a:t>
                      </a:r>
                      <a:endParaRPr sz="1100"/>
                    </a:p>
                    <a:p>
                      <a:pPr marL="457200" marR="0" lvl="0" indent="-298450" algn="l" rtl="0">
                        <a:lnSpc>
                          <a:spcPct val="100000"/>
                        </a:lnSpc>
                        <a:spcBef>
                          <a:spcPts val="0"/>
                        </a:spcBef>
                        <a:spcAft>
                          <a:spcPts val="0"/>
                        </a:spcAft>
                        <a:buSzPts val="1100"/>
                        <a:buChar char="●"/>
                      </a:pPr>
                      <a:r>
                        <a:rPr lang="en-US" sz="1100"/>
                        <a:t>Managing and rolling out new data tool</a:t>
                      </a:r>
                      <a:endParaRPr sz="1100"/>
                    </a:p>
                    <a:p>
                      <a:pPr marL="457200" marR="0" lvl="0" indent="-298450" algn="l" rtl="0">
                        <a:lnSpc>
                          <a:spcPct val="100000"/>
                        </a:lnSpc>
                        <a:spcBef>
                          <a:spcPts val="0"/>
                        </a:spcBef>
                        <a:spcAft>
                          <a:spcPts val="0"/>
                        </a:spcAft>
                        <a:buSzPts val="1100"/>
                        <a:buChar char="●"/>
                      </a:pPr>
                      <a:r>
                        <a:rPr lang="en-US" sz="1100"/>
                        <a:t>Building out PD modules/ calendar</a:t>
                      </a:r>
                      <a:endParaRPr sz="1100"/>
                    </a:p>
                    <a:p>
                      <a:pPr marL="457200" marR="0" lvl="0" indent="-298450" algn="l" rtl="0">
                        <a:lnSpc>
                          <a:spcPct val="100000"/>
                        </a:lnSpc>
                        <a:spcBef>
                          <a:spcPts val="0"/>
                        </a:spcBef>
                        <a:spcAft>
                          <a:spcPts val="0"/>
                        </a:spcAft>
                        <a:buSzPts val="1100"/>
                        <a:buChar char="●"/>
                      </a:pPr>
                      <a:r>
                        <a:rPr lang="en-US" sz="1100"/>
                        <a:t>Building out communications protocol and managing information flow to students, staff, and families</a:t>
                      </a:r>
                      <a:endParaRPr sz="1100"/>
                    </a:p>
                    <a:p>
                      <a:pPr marL="457200" marR="0" lvl="0" indent="-298450" algn="l" rtl="0">
                        <a:lnSpc>
                          <a:spcPct val="100000"/>
                        </a:lnSpc>
                        <a:spcBef>
                          <a:spcPts val="0"/>
                        </a:spcBef>
                        <a:spcAft>
                          <a:spcPts val="0"/>
                        </a:spcAft>
                        <a:buSzPts val="1100"/>
                        <a:buChar char="●"/>
                      </a:pPr>
                      <a:r>
                        <a:rPr lang="en-US" sz="1100"/>
                        <a:t>Excellent school visits </a:t>
                      </a:r>
                      <a:r>
                        <a:rPr lang="en-US" sz="1100">
                          <a:solidFill>
                            <a:schemeClr val="dk1"/>
                          </a:solidFill>
                        </a:rPr>
                        <a:t>(e.g., sub coverage, travel)</a:t>
                      </a:r>
                    </a:p>
                    <a:p>
                      <a:pPr marL="457200" marR="0" lvl="0" indent="-298450" algn="l">
                        <a:lnSpc>
                          <a:spcPct val="100000"/>
                        </a:lnSpc>
                        <a:spcBef>
                          <a:spcPts val="0"/>
                        </a:spcBef>
                        <a:spcAft>
                          <a:spcPts val="0"/>
                        </a:spcAft>
                        <a:buSzPts val="1100"/>
                        <a:buChar char="●"/>
                      </a:pPr>
                      <a:r>
                        <a:rPr lang="en-US" sz="1100">
                          <a:solidFill>
                            <a:schemeClr val="dk1"/>
                          </a:solidFill>
                        </a:rPr>
                        <a:t>School Leadership Team </a:t>
                      </a:r>
                    </a:p>
                    <a:p>
                      <a:pPr marL="457200" marR="0" lvl="0" indent="-298450" algn="l">
                        <a:lnSpc>
                          <a:spcPct val="100000"/>
                        </a:lnSpc>
                        <a:spcBef>
                          <a:spcPts val="0"/>
                        </a:spcBef>
                        <a:spcAft>
                          <a:spcPts val="0"/>
                        </a:spcAft>
                        <a:buSzPts val="1100"/>
                        <a:buChar char="●"/>
                      </a:pPr>
                      <a:r>
                        <a:rPr lang="en-US" sz="1100">
                          <a:solidFill>
                            <a:schemeClr val="dk1"/>
                          </a:solidFill>
                        </a:rPr>
                        <a:t>School Instructional Team</a:t>
                      </a:r>
                    </a:p>
                    <a:p>
                      <a:pPr marL="457200" marR="0" lvl="0" indent="-298450" algn="l">
                        <a:lnSpc>
                          <a:spcPct val="100000"/>
                        </a:lnSpc>
                        <a:spcBef>
                          <a:spcPts val="0"/>
                        </a:spcBef>
                        <a:spcAft>
                          <a:spcPts val="0"/>
                        </a:spcAft>
                        <a:buSzPts val="1100"/>
                        <a:buChar char="●"/>
                      </a:pPr>
                      <a:r>
                        <a:rPr lang="en-US" sz="1100">
                          <a:solidFill>
                            <a:schemeClr val="dk1"/>
                          </a:solidFill>
                        </a:rPr>
                        <a:t>Various building supports </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All priorities</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Teachers must be supported and provided compensation for leading these new strategic initiatives.</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$18,000</a:t>
                      </a:r>
                      <a:endParaRPr sz="1100"/>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Mr. Strong or administration takes this on</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19"/>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solidFill>
                  <a:schemeClr val="tx1"/>
                </a:solidFill>
              </a:rPr>
              <a:t>To support new strategies and school needs, we request the following resources (ordered by priority): (3 of 3)</a:t>
            </a:r>
          </a:p>
        </p:txBody>
      </p:sp>
      <p:graphicFrame>
        <p:nvGraphicFramePr>
          <p:cNvPr id="932" name="Google Shape;932;p119"/>
          <p:cNvGraphicFramePr/>
          <p:nvPr>
            <p:extLst>
              <p:ext uri="{D42A27DB-BD31-4B8C-83A1-F6EECF244321}">
                <p14:modId xmlns:p14="http://schemas.microsoft.com/office/powerpoint/2010/main" val="1635259109"/>
              </p:ext>
            </p:extLst>
          </p:nvPr>
        </p:nvGraphicFramePr>
        <p:xfrm>
          <a:off x="-7" y="999132"/>
          <a:ext cx="9188599" cy="3901490"/>
        </p:xfrm>
        <a:graphic>
          <a:graphicData uri="http://schemas.openxmlformats.org/drawingml/2006/table">
            <a:tbl>
              <a:tblPr firstRow="1" bandRow="1">
                <a:noFill/>
                <a:tableStyleId>{C8ECB765-01B2-46E0-AA9D-DD7F5A0A398D}</a:tableStyleId>
              </a:tblPr>
              <a:tblGrid>
                <a:gridCol w="2302650">
                  <a:extLst>
                    <a:ext uri="{9D8B030D-6E8A-4147-A177-3AD203B41FA5}">
                      <a16:colId xmlns:a16="http://schemas.microsoft.com/office/drawing/2014/main" val="20000"/>
                    </a:ext>
                  </a:extLst>
                </a:gridCol>
                <a:gridCol w="1693900">
                  <a:extLst>
                    <a:ext uri="{9D8B030D-6E8A-4147-A177-3AD203B41FA5}">
                      <a16:colId xmlns:a16="http://schemas.microsoft.com/office/drawing/2014/main" val="20001"/>
                    </a:ext>
                  </a:extLst>
                </a:gridCol>
                <a:gridCol w="3165875">
                  <a:extLst>
                    <a:ext uri="{9D8B030D-6E8A-4147-A177-3AD203B41FA5}">
                      <a16:colId xmlns:a16="http://schemas.microsoft.com/office/drawing/2014/main" val="20002"/>
                    </a:ext>
                  </a:extLst>
                </a:gridCol>
                <a:gridCol w="895256">
                  <a:extLst>
                    <a:ext uri="{9D8B030D-6E8A-4147-A177-3AD203B41FA5}">
                      <a16:colId xmlns:a16="http://schemas.microsoft.com/office/drawing/2014/main" val="20003"/>
                    </a:ext>
                  </a:extLst>
                </a:gridCol>
                <a:gridCol w="1130918">
                  <a:extLst>
                    <a:ext uri="{9D8B030D-6E8A-4147-A177-3AD203B41FA5}">
                      <a16:colId xmlns:a16="http://schemas.microsoft.com/office/drawing/2014/main" val="20004"/>
                    </a:ext>
                  </a:extLst>
                </a:gridCol>
              </a:tblGrid>
              <a:tr h="288350">
                <a:tc rowSpan="2">
                  <a:txBody>
                    <a:bodyPr/>
                    <a:lstStyle/>
                    <a:p>
                      <a:pPr marL="0" lvl="0" indent="0" algn="ctr" rtl="0">
                        <a:spcBef>
                          <a:spcPts val="0"/>
                        </a:spcBef>
                        <a:spcAft>
                          <a:spcPts val="0"/>
                        </a:spcAft>
                        <a:buNone/>
                      </a:pPr>
                      <a:r>
                        <a:rPr lang="en-US" sz="1200"/>
                        <a:t>Ask &amp; Description</a:t>
                      </a:r>
                      <a:endParaRPr sz="1200" i="1"/>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gridSpan="3">
                  <a:txBody>
                    <a:bodyPr/>
                    <a:lstStyle/>
                    <a:p>
                      <a:pPr marL="0" marR="0" lvl="0" indent="0" algn="ctr" rtl="0">
                        <a:lnSpc>
                          <a:spcPct val="100000"/>
                        </a:lnSpc>
                        <a:spcBef>
                          <a:spcPts val="0"/>
                        </a:spcBef>
                        <a:spcAft>
                          <a:spcPts val="0"/>
                        </a:spcAft>
                        <a:buNone/>
                      </a:pPr>
                      <a:r>
                        <a:rPr lang="en-US" sz="1200">
                          <a:solidFill>
                            <a:srgbClr val="FFFFFF"/>
                          </a:solidFill>
                        </a:rPr>
                        <a:t>With incremental funding</a:t>
                      </a:r>
                      <a:endParaRPr sz="1200"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hMerge="1">
                  <a:txBody>
                    <a:bodyPr/>
                    <a:lstStyle/>
                    <a:p>
                      <a:endParaRPr lang="en-US"/>
                    </a:p>
                  </a:txBody>
                  <a:tcPr/>
                </a:tc>
                <a:tc hMerge="1">
                  <a:txBody>
                    <a:bodyPr/>
                    <a:lstStyle/>
                    <a:p>
                      <a:endParaRPr lang="en-US"/>
                    </a:p>
                  </a:txBody>
                  <a:tcPr/>
                </a:tc>
                <a:tc rowSpan="2">
                  <a:txBody>
                    <a:bodyPr/>
                    <a:lstStyle/>
                    <a:p>
                      <a:pPr marL="0" lvl="0" indent="0" algn="ctr" rtl="0">
                        <a:spcBef>
                          <a:spcPts val="0"/>
                        </a:spcBef>
                        <a:spcAft>
                          <a:spcPts val="0"/>
                        </a:spcAft>
                        <a:buNone/>
                      </a:pPr>
                      <a:r>
                        <a:rPr lang="en-US" sz="1200">
                          <a:solidFill>
                            <a:srgbClr val="000000"/>
                          </a:solidFill>
                        </a:rPr>
                        <a:t>Without incremental funding</a:t>
                      </a:r>
                      <a:endParaRPr sz="1200">
                        <a:solidFill>
                          <a:srgbClr val="000000"/>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28835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a:solidFill>
                            <a:srgbClr val="FFFFFF"/>
                          </a:solidFill>
                        </a:rPr>
                        <a:t>Related Priority</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Rationale</a:t>
                      </a:r>
                      <a:endParaRPr sz="1200" b="1">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sz="1200" b="1">
                          <a:solidFill>
                            <a:srgbClr val="FFFFFF"/>
                          </a:solidFill>
                        </a:rPr>
                        <a:t>C</a:t>
                      </a:r>
                      <a:r>
                        <a:rPr lang="en-US" sz="1200" b="1" u="none" strike="noStrike" cap="none">
                          <a:solidFill>
                            <a:srgbClr val="FFFFFF"/>
                          </a:solidFill>
                        </a:rPr>
                        <a:t>ost</a:t>
                      </a:r>
                      <a:endParaRPr sz="1200" b="1" u="none" strike="noStrike" cap="none">
                        <a:solidFill>
                          <a:srgbClr val="FFFFFF"/>
                        </a:solidFill>
                      </a:endParaRPr>
                    </a:p>
                  </a:txBody>
                  <a:tcPr marL="91450" marR="91450" marT="45725" marB="457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vMerge="1">
                  <a:txBody>
                    <a:bodyPr/>
                    <a:lstStyle/>
                    <a:p>
                      <a:endParaRPr lang="en-US"/>
                    </a:p>
                  </a:txBody>
                  <a:tcPr/>
                </a:tc>
                <a:extLst>
                  <a:ext uri="{0D108BD9-81ED-4DB2-BD59-A6C34878D82A}">
                    <a16:rowId xmlns:a16="http://schemas.microsoft.com/office/drawing/2014/main" val="10001"/>
                  </a:ext>
                </a:extLst>
              </a:tr>
              <a:tr h="284475">
                <a:tc>
                  <a:txBody>
                    <a:bodyPr/>
                    <a:lstStyle/>
                    <a:p>
                      <a:pPr marL="0" marR="0" lvl="0" indent="0" algn="l" rtl="0">
                        <a:lnSpc>
                          <a:spcPct val="100000"/>
                        </a:lnSpc>
                        <a:spcBef>
                          <a:spcPts val="0"/>
                        </a:spcBef>
                        <a:spcAft>
                          <a:spcPts val="0"/>
                        </a:spcAft>
                        <a:buNone/>
                      </a:pPr>
                      <a:r>
                        <a:rPr lang="en-US" sz="1100"/>
                        <a:t>STEM-Literacy Library</a:t>
                      </a:r>
                      <a:endParaRPr sz="11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i="1"/>
                        <a:t>Reading and math Priority 4 Effective integration of literacy and technology. </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100" b="0" i="0" u="none" strike="noStrike" noProof="0">
                          <a:latin typeface="Arial"/>
                        </a:rPr>
                        <a:t>Effective integration of productivity and collaboration tools to promote literacy through an inquiry-based STEAM learning environmen.t This includes book furniture, and tech resources </a:t>
                      </a:r>
                    </a:p>
                    <a:p>
                      <a:pPr marL="0" lvl="0" indent="0" algn="l">
                        <a:spcBef>
                          <a:spcPts val="0"/>
                        </a:spcBef>
                        <a:spcAft>
                          <a:spcPts val="0"/>
                        </a:spcAft>
                        <a:buNone/>
                      </a:pPr>
                      <a:endParaRPr lang="en-US" sz="1100" b="0" i="0" u="none" strike="noStrike" noProof="0">
                        <a:latin typeface="Aria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$25,000</a:t>
                      </a:r>
                      <a:endParaRPr sz="1100"/>
                    </a:p>
                    <a:p>
                      <a:pPr marL="0" lvl="0" indent="0" algn="ctr" rtl="0">
                        <a:spcBef>
                          <a:spcPts val="0"/>
                        </a:spcBef>
                        <a:spcAft>
                          <a:spcPts val="0"/>
                        </a:spcAft>
                        <a:buNone/>
                      </a:pPr>
                      <a:r>
                        <a:rPr lang="en-US" sz="1100" i="1"/>
                        <a:t>one-time</a:t>
                      </a:r>
                      <a:endParaRPr sz="1100" i="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000"/>
                        <a:t>Students missed out on valuable literacy across content.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4475">
                <a:tc>
                  <a:txBody>
                    <a:bodyPr/>
                    <a:lstStyle/>
                    <a:p>
                      <a:pPr marL="0" marR="0" lvl="0" indent="0" algn="l" rtl="0">
                        <a:lnSpc>
                          <a:spcPct val="100000"/>
                        </a:lnSpc>
                        <a:spcBef>
                          <a:spcPts val="0"/>
                        </a:spcBef>
                        <a:spcAft>
                          <a:spcPts val="0"/>
                        </a:spcAft>
                        <a:buNone/>
                      </a:pPr>
                      <a:r>
                        <a:rPr lang="en-US" sz="1100"/>
                        <a:t>Furniture to support flexible Seating</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400" b="0" i="1" u="none" strike="noStrike" noProof="0">
                          <a:latin typeface="Arial"/>
                        </a:rPr>
                        <a:t>Reading and math Priorities 1 – 4 .</a:t>
                      </a:r>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chemeClr val="dk1"/>
                          </a:solidFill>
                        </a:rPr>
                        <a:t>Create an environment that supports inquiry-based learning.   </a:t>
                      </a:r>
                      <a:endParaRPr sz="1100">
                        <a:solidFill>
                          <a:schemeClr val="dk1"/>
                        </a:solidFil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$25,000</a:t>
                      </a:r>
                    </a:p>
                    <a:p>
                      <a:pPr marL="0" lvl="0" indent="0" algn="ctr">
                        <a:spcBef>
                          <a:spcPts val="0"/>
                        </a:spcBef>
                        <a:spcAft>
                          <a:spcPts val="0"/>
                        </a:spcAft>
                        <a:buNone/>
                      </a:pPr>
                      <a:r>
                        <a:rPr lang="en-US" sz="1100" i="1"/>
                        <a:t>one-time</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000" b="0" i="0" u="none" strike="noStrike" noProof="0">
                          <a:latin typeface="Arial"/>
                        </a:rPr>
                        <a:t>Puts students in factory-style seating.  </a:t>
                      </a:r>
                      <a:endParaRPr sz="1000" b="0" i="0" u="none" strike="noStrike" noProof="0">
                        <a:latin typeface="Arial"/>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4475">
                <a:tc>
                  <a:txBody>
                    <a:bodyPr/>
                    <a:lstStyle/>
                    <a:p>
                      <a:pPr marL="0" marR="0" lvl="0" indent="0" algn="l" rtl="0">
                        <a:lnSpc>
                          <a:spcPct val="100000"/>
                        </a:lnSpc>
                        <a:spcBef>
                          <a:spcPts val="0"/>
                        </a:spcBef>
                        <a:spcAft>
                          <a:spcPts val="0"/>
                        </a:spcAft>
                        <a:buNone/>
                      </a:pPr>
                      <a:r>
                        <a:rPr lang="en-US" sz="1100"/>
                        <a:t>Inquiry-based Technology Resources</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100" b="0" i="1" u="none" strike="noStrike" noProof="0">
                          <a:latin typeface="Arial"/>
                        </a:rPr>
                        <a:t>Reading and math Priority 4 Effective integration of literacy and technology. </a:t>
                      </a:r>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100" b="0" i="0" u="none" strike="noStrike" noProof="0">
                          <a:latin typeface="Arial"/>
                        </a:rPr>
                        <a:t>Effective integration of productivity and collaboration tools to promote literacy through an inquiry-based STEAM learning environment </a:t>
                      </a:r>
                      <a:endParaRP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t>$30,000 (an additional $15,000 over two years)</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US" sz="1000" b="0" i="0" u="none" strike="noStrike" noProof="0">
                          <a:latin typeface="Arial"/>
                        </a:rPr>
                        <a:t>Students missed out on valuable literacy across content.  </a:t>
                      </a:r>
                      <a:endParaRPr sz="1000"/>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4475">
                <a:tc gridSpan="3">
                  <a:txBody>
                    <a:bodyPr/>
                    <a:lstStyle/>
                    <a:p>
                      <a:pPr marL="0" lvl="0" indent="0" algn="l" rtl="0">
                        <a:spcBef>
                          <a:spcPts val="0"/>
                        </a:spcBef>
                        <a:spcAft>
                          <a:spcPts val="0"/>
                        </a:spcAft>
                        <a:buNone/>
                      </a:pPr>
                      <a:r>
                        <a:rPr lang="en-US" sz="1600" b="1"/>
                        <a:t>Total</a:t>
                      </a:r>
                      <a:endParaRPr sz="1600" b="1"/>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US" sz="1600" b="1">
                          <a:solidFill>
                            <a:schemeClr val="tx1"/>
                          </a:solidFill>
                        </a:rPr>
                        <a:t>$223,000</a:t>
                      </a:r>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478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20"/>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solidFill>
                  <a:schemeClr val="tx1"/>
                </a:solidFill>
              </a:rPr>
              <a:t>To support new strategies and school needs, we also request 3 additional FTEs (ordered by priority)</a:t>
            </a:r>
          </a:p>
        </p:txBody>
      </p:sp>
      <p:graphicFrame>
        <p:nvGraphicFramePr>
          <p:cNvPr id="939" name="Google Shape;939;p120"/>
          <p:cNvGraphicFramePr/>
          <p:nvPr>
            <p:extLst>
              <p:ext uri="{D42A27DB-BD31-4B8C-83A1-F6EECF244321}">
                <p14:modId xmlns:p14="http://schemas.microsoft.com/office/powerpoint/2010/main" val="1611973229"/>
              </p:ext>
            </p:extLst>
          </p:nvPr>
        </p:nvGraphicFramePr>
        <p:xfrm>
          <a:off x="198082" y="1159916"/>
          <a:ext cx="8934625" cy="5909103"/>
        </p:xfrm>
        <a:graphic>
          <a:graphicData uri="http://schemas.openxmlformats.org/drawingml/2006/table">
            <a:tbl>
              <a:tblPr firstRow="1" bandRow="1">
                <a:noFill/>
                <a:tableStyleId>{C8ECB765-01B2-46E0-AA9D-DD7F5A0A398D}</a:tableStyleId>
              </a:tblPr>
              <a:tblGrid>
                <a:gridCol w="1874925">
                  <a:extLst>
                    <a:ext uri="{9D8B030D-6E8A-4147-A177-3AD203B41FA5}">
                      <a16:colId xmlns:a16="http://schemas.microsoft.com/office/drawing/2014/main" val="20000"/>
                    </a:ext>
                  </a:extLst>
                </a:gridCol>
                <a:gridCol w="738100">
                  <a:extLst>
                    <a:ext uri="{9D8B030D-6E8A-4147-A177-3AD203B41FA5}">
                      <a16:colId xmlns:a16="http://schemas.microsoft.com/office/drawing/2014/main" val="20001"/>
                    </a:ext>
                  </a:extLst>
                </a:gridCol>
                <a:gridCol w="3880300">
                  <a:extLst>
                    <a:ext uri="{9D8B030D-6E8A-4147-A177-3AD203B41FA5}">
                      <a16:colId xmlns:a16="http://schemas.microsoft.com/office/drawing/2014/main" val="20002"/>
                    </a:ext>
                  </a:extLst>
                </a:gridCol>
                <a:gridCol w="936950">
                  <a:extLst>
                    <a:ext uri="{9D8B030D-6E8A-4147-A177-3AD203B41FA5}">
                      <a16:colId xmlns:a16="http://schemas.microsoft.com/office/drawing/2014/main" val="20003"/>
                    </a:ext>
                  </a:extLst>
                </a:gridCol>
                <a:gridCol w="1504350">
                  <a:extLst>
                    <a:ext uri="{9D8B030D-6E8A-4147-A177-3AD203B41FA5}">
                      <a16:colId xmlns:a16="http://schemas.microsoft.com/office/drawing/2014/main" val="20004"/>
                    </a:ext>
                  </a:extLst>
                </a:gridCol>
              </a:tblGrid>
              <a:tr h="283050">
                <a:tc rowSpan="2" gridSpan="2">
                  <a:txBody>
                    <a:bodyPr/>
                    <a:lstStyle/>
                    <a:p>
                      <a:pPr marL="0" lvl="0" indent="0" algn="ctr" rtl="0">
                        <a:spcBef>
                          <a:spcPts val="0"/>
                        </a:spcBef>
                        <a:spcAft>
                          <a:spcPts val="0"/>
                        </a:spcAft>
                        <a:buNone/>
                      </a:pPr>
                      <a:r>
                        <a:rPr lang="en-US" u="sng">
                          <a:solidFill>
                            <a:srgbClr val="FFFFFF"/>
                          </a:solidFill>
                        </a:rPr>
                        <a:t>Personnel</a:t>
                      </a:r>
                      <a:br>
                        <a:rPr lang="en-US">
                          <a:solidFill>
                            <a:srgbClr val="FFFFFF"/>
                          </a:solidFill>
                        </a:rPr>
                      </a:br>
                      <a:r>
                        <a:rPr lang="en-US">
                          <a:solidFill>
                            <a:srgbClr val="FFFFFF"/>
                          </a:solidFill>
                        </a:rPr>
                        <a:t>Role and Description (# FTE)</a:t>
                      </a:r>
                      <a:endParaRPr>
                        <a:solidFill>
                          <a:srgbClr val="FFFFFF"/>
                        </a:solidFill>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C820"/>
                    </a:solidFill>
                  </a:tcPr>
                </a:tc>
                <a:tc rowSpan="2"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a:solidFill>
                            <a:srgbClr val="FFFFFF"/>
                          </a:solidFill>
                        </a:rPr>
                        <a:t>With incremental funding</a:t>
                      </a:r>
                      <a:endParaRPr u="none" strike="noStrike" cap="none">
                        <a:solidFill>
                          <a:srgbClr val="FFFFFF"/>
                        </a:solidFill>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hMerge="1">
                  <a:txBody>
                    <a:bodyPr/>
                    <a:lstStyle/>
                    <a:p>
                      <a:endParaRPr lang="en-US"/>
                    </a:p>
                  </a:txBody>
                  <a:tcPr/>
                </a:tc>
                <a:tc rowSpan="2">
                  <a:txBody>
                    <a:bodyPr/>
                    <a:lstStyle/>
                    <a:p>
                      <a:pPr marL="0" lvl="0" indent="0" algn="ctr" rtl="0">
                        <a:spcBef>
                          <a:spcPts val="0"/>
                        </a:spcBef>
                        <a:spcAft>
                          <a:spcPts val="0"/>
                        </a:spcAft>
                        <a:buNone/>
                      </a:pPr>
                      <a:r>
                        <a:rPr lang="en-US">
                          <a:solidFill>
                            <a:srgbClr val="000000"/>
                          </a:solidFill>
                        </a:rPr>
                        <a:t>Without incremental funding</a:t>
                      </a:r>
                      <a:endParaRPr>
                        <a:solidFill>
                          <a:srgbClr val="000000"/>
                        </a:solidFill>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480100">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None/>
                      </a:pPr>
                      <a:r>
                        <a:rPr lang="en-US" b="1">
                          <a:solidFill>
                            <a:srgbClr val="FFFFFF"/>
                          </a:solidFill>
                        </a:rPr>
                        <a:t>Rationale</a:t>
                      </a:r>
                      <a:endParaRPr b="1" u="none" strike="noStrike" cap="none">
                        <a:solidFill>
                          <a:srgbClr val="FFFFFF"/>
                        </a:solidFill>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None/>
                      </a:pPr>
                      <a:r>
                        <a:rPr lang="en-US" b="1">
                          <a:solidFill>
                            <a:srgbClr val="FFFFFF"/>
                          </a:solidFill>
                        </a:rPr>
                        <a:t>Total </a:t>
                      </a:r>
                      <a:r>
                        <a:rPr lang="en-US" b="1" u="none" strike="noStrike" cap="none">
                          <a:solidFill>
                            <a:srgbClr val="FFFFFF"/>
                          </a:solidFill>
                        </a:rPr>
                        <a:t>Cost (incl. </a:t>
                      </a:r>
                      <a:r>
                        <a:rPr lang="en-US" b="1">
                          <a:solidFill>
                            <a:srgbClr val="FFFFFF"/>
                          </a:solidFill>
                        </a:rPr>
                        <a:t>benefits</a:t>
                      </a:r>
                      <a:r>
                        <a:rPr lang="en-US" b="1" u="none" strike="noStrike" cap="none">
                          <a:solidFill>
                            <a:srgbClr val="FFFFFF"/>
                          </a:solidFill>
                        </a:rPr>
                        <a:t>)</a:t>
                      </a:r>
                      <a:endParaRPr b="1" u="none" strike="noStrike" cap="none">
                        <a:solidFill>
                          <a:srgbClr val="FFFFFF"/>
                        </a:solidFill>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0000"/>
                    </a:solidFill>
                  </a:tcPr>
                </a:tc>
                <a:tc vMerge="1">
                  <a:txBody>
                    <a:bodyPr/>
                    <a:lstStyle/>
                    <a:p>
                      <a:endParaRPr lang="en-US"/>
                    </a:p>
                  </a:txBody>
                  <a:tcPr/>
                </a:tc>
                <a:extLst>
                  <a:ext uri="{0D108BD9-81ED-4DB2-BD59-A6C34878D82A}">
                    <a16:rowId xmlns:a16="http://schemas.microsoft.com/office/drawing/2014/main" val="10001"/>
                  </a:ext>
                </a:extLst>
              </a:tr>
              <a:tr h="480100">
                <a:tc>
                  <a:txBody>
                    <a:bodyPr/>
                    <a:lstStyle/>
                    <a:p>
                      <a:pPr marL="0" lvl="0" indent="0" algn="ctr" rtl="0">
                        <a:spcBef>
                          <a:spcPts val="0"/>
                        </a:spcBef>
                        <a:spcAft>
                          <a:spcPts val="0"/>
                        </a:spcAft>
                        <a:buNone/>
                      </a:pPr>
                      <a:r>
                        <a:rPr lang="en-US"/>
                        <a:t>Interventionist </a:t>
                      </a:r>
                      <a:br>
                        <a:rPr lang="en-US"/>
                      </a:br>
                      <a:r>
                        <a:rPr lang="en-US"/>
                        <a:t>(Math)</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US"/>
                        <a:t>1.0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solidFill>
                            <a:schemeClr val="dk1"/>
                          </a:solidFill>
                        </a:rPr>
                        <a:t>One of our key priorities this year is to create an aligned RTI model to provide targeted math interventions; we will need additional capacity to implement and manage this priority</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solidFill>
                            <a:schemeClr val="dk1"/>
                          </a:solidFill>
                        </a:rPr>
                        <a:t>$75,000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AIC will take on this initiative</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480100">
                <a:tc>
                  <a:txBody>
                    <a:bodyPr/>
                    <a:lstStyle/>
                    <a:p>
                      <a:pPr marL="0" lvl="0" indent="0" algn="ctr" rtl="0">
                        <a:spcBef>
                          <a:spcPts val="0"/>
                        </a:spcBef>
                        <a:spcAft>
                          <a:spcPts val="0"/>
                        </a:spcAft>
                        <a:buNone/>
                      </a:pPr>
                      <a:r>
                        <a:rPr lang="en-US"/>
                        <a:t>Interventionist (Reading)</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US"/>
                        <a:t>1.0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t>One of our key priorities this year is to create an aligned RTI model to provide targeted reading interventions and implement a BAS system quarterly; we will need additional capacity to implement and manage this priority</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US"/>
                        <a:t>$0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t>District Allocated position </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319900">
                <a:tc>
                  <a:txBody>
                    <a:bodyPr/>
                    <a:lstStyle/>
                    <a:p>
                      <a:pPr marL="0" lvl="0" indent="0" algn="ctr" rtl="0">
                        <a:spcBef>
                          <a:spcPts val="0"/>
                        </a:spcBef>
                        <a:spcAft>
                          <a:spcPts val="0"/>
                        </a:spcAft>
                        <a:buNone/>
                      </a:pPr>
                      <a:r>
                        <a:rPr lang="en-US"/>
                        <a:t>Building-wide TA -- floats between K-2</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US"/>
                        <a:t>1.0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t>Additional support from a TA would allow for  coverage for teachers to do RTI, push in, F&amp;P benchmark assessment, and attend professional development</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t>$45,000</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tc>
                  <a:txBody>
                    <a:bodyPr/>
                    <a:lstStyle/>
                    <a:p>
                      <a:pPr marL="0" lvl="0" indent="0" algn="l" rtl="0">
                        <a:spcBef>
                          <a:spcPts val="0"/>
                        </a:spcBef>
                        <a:spcAft>
                          <a:spcPts val="0"/>
                        </a:spcAft>
                        <a:buNone/>
                      </a:pPr>
                      <a:r>
                        <a:rPr lang="en-US"/>
                        <a:t>Peer coverage from existing teaching staff</a:t>
                      </a:r>
                      <a:endParaRP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319899">
                <a:tc>
                  <a:txBody>
                    <a:bodyPr/>
                    <a:lstStyle/>
                    <a:p>
                      <a:pPr marL="0" lvl="0" indent="0" algn="ctr">
                        <a:spcBef>
                          <a:spcPts val="0"/>
                        </a:spcBef>
                        <a:spcAft>
                          <a:spcPts val="0"/>
                        </a:spcAft>
                        <a:buNone/>
                      </a:pPr>
                      <a:r>
                        <a:rPr lang="en-US"/>
                        <a:t>Literacy-STEM Specialist</a:t>
                      </a:r>
                      <a:endParaRPr/>
                    </a:p>
                  </a:txBody>
                  <a:tcPr marL="91450" marR="91450" marT="45724" marB="45724">
                    <a:lnL w="9524">
                      <a:solidFill>
                        <a:srgbClr val="999999"/>
                      </a:solidFill>
                    </a:lnL>
                    <a:lnR w="9524">
                      <a:solidFill>
                        <a:srgbClr val="999999"/>
                      </a:solidFill>
                    </a:lnR>
                    <a:lnT w="9525" cap="flat" cmpd="sng" algn="ctr">
                      <a:solidFill>
                        <a:srgbClr val="999999"/>
                      </a:solidFill>
                      <a:prstDash val="solid"/>
                      <a:round/>
                      <a:headEnd type="none" w="sm" len="sm"/>
                      <a:tailEnd type="none" w="sm" len="sm"/>
                    </a:lnT>
                    <a:lnB w="9524">
                      <a:solidFill>
                        <a:srgbClr val="999999"/>
                      </a:solidFill>
                    </a:lnB>
                    <a:solidFill>
                      <a:srgbClr val="FFFFFF"/>
                    </a:solidFill>
                  </a:tcPr>
                </a:tc>
                <a:tc>
                  <a:txBody>
                    <a:bodyPr/>
                    <a:lstStyle/>
                    <a:p>
                      <a:pPr marL="0" lvl="0" indent="0" algn="ctr">
                        <a:spcBef>
                          <a:spcPts val="0"/>
                        </a:spcBef>
                        <a:spcAft>
                          <a:spcPts val="0"/>
                        </a:spcAft>
                        <a:buNone/>
                      </a:pPr>
                      <a:r>
                        <a:rPr lang="en-US"/>
                        <a:t>1.0</a:t>
                      </a:r>
                      <a:endParaRPr/>
                    </a:p>
                  </a:txBody>
                  <a:tcPr marL="91450" marR="91450" marT="45724" marB="45724">
                    <a:lnL w="9524">
                      <a:solidFill>
                        <a:srgbClr val="999999"/>
                      </a:solidFill>
                    </a:lnL>
                    <a:lnR w="9524">
                      <a:solidFill>
                        <a:srgbClr val="999999"/>
                      </a:solidFill>
                    </a:lnR>
                    <a:lnT w="9525" cap="flat" cmpd="sng" algn="ctr">
                      <a:solidFill>
                        <a:srgbClr val="999999"/>
                      </a:solidFill>
                      <a:prstDash val="solid"/>
                      <a:round/>
                      <a:headEnd type="none" w="sm" len="sm"/>
                      <a:tailEnd type="none" w="sm" len="sm"/>
                    </a:lnT>
                    <a:lnB w="9524">
                      <a:solidFill>
                        <a:srgbClr val="999999"/>
                      </a:solidFill>
                    </a:lnB>
                    <a:solidFill>
                      <a:srgbClr val="FFFFFF"/>
                    </a:solidFill>
                  </a:tcPr>
                </a:tc>
                <a:tc>
                  <a:txBody>
                    <a:bodyPr/>
                    <a:lstStyle/>
                    <a:p>
                      <a:pPr marL="0" lvl="0" indent="0" algn="l">
                        <a:spcBef>
                          <a:spcPts val="0"/>
                        </a:spcBef>
                        <a:spcAft>
                          <a:spcPts val="0"/>
                        </a:spcAft>
                        <a:buNone/>
                      </a:pPr>
                      <a:r>
                        <a:rPr lang="en-US" sz="1400" b="0" i="0" u="none" strike="noStrike" noProof="0">
                          <a:latin typeface="Arial"/>
                        </a:rPr>
                        <a:t>Support students as they utilize a variety of resources using digital tools to construct knowledge, produce creative artifacts and make meaningful learning experiences for themselves and others.</a:t>
                      </a:r>
                      <a:endParaRPr/>
                    </a:p>
                  </a:txBody>
                  <a:tcPr marL="91450" marR="91450" marT="45724" marB="45724">
                    <a:lnL w="9524">
                      <a:solidFill>
                        <a:srgbClr val="999999"/>
                      </a:solidFill>
                    </a:lnL>
                    <a:lnR w="9524">
                      <a:solidFill>
                        <a:srgbClr val="999999"/>
                      </a:solidFill>
                    </a:lnR>
                    <a:lnT w="9525" cap="flat" cmpd="sng" algn="ctr">
                      <a:solidFill>
                        <a:srgbClr val="999999"/>
                      </a:solidFill>
                      <a:prstDash val="solid"/>
                      <a:round/>
                      <a:headEnd type="none" w="sm" len="sm"/>
                      <a:tailEnd type="none" w="sm" len="sm"/>
                    </a:lnT>
                    <a:lnB w="9524">
                      <a:solidFill>
                        <a:srgbClr val="999999"/>
                      </a:solidFill>
                    </a:lnB>
                    <a:solidFill>
                      <a:srgbClr val="FFFFFF"/>
                    </a:solidFill>
                  </a:tcPr>
                </a:tc>
                <a:tc>
                  <a:txBody>
                    <a:bodyPr/>
                    <a:lstStyle/>
                    <a:p>
                      <a:pPr marL="0" lvl="0" indent="0" algn="l">
                        <a:spcBef>
                          <a:spcPts val="0"/>
                        </a:spcBef>
                        <a:spcAft>
                          <a:spcPts val="0"/>
                        </a:spcAft>
                        <a:buNone/>
                      </a:pPr>
                      <a:r>
                        <a:rPr lang="en-US"/>
                        <a:t>$75,000</a:t>
                      </a:r>
                      <a:endParaRPr/>
                    </a:p>
                  </a:txBody>
                  <a:tcPr marL="91450" marR="91450" marT="45724" marB="45724">
                    <a:lnL w="9524">
                      <a:solidFill>
                        <a:srgbClr val="999999"/>
                      </a:solidFill>
                    </a:lnL>
                    <a:lnR w="9524">
                      <a:solidFill>
                        <a:srgbClr val="999999"/>
                      </a:solidFill>
                    </a:lnR>
                    <a:lnT w="9525" cap="flat" cmpd="sng" algn="ctr">
                      <a:solidFill>
                        <a:srgbClr val="999999"/>
                      </a:solidFill>
                      <a:prstDash val="solid"/>
                      <a:round/>
                      <a:headEnd type="none" w="sm" len="sm"/>
                      <a:tailEnd type="none" w="sm" len="sm"/>
                    </a:lnT>
                    <a:lnB w="9524">
                      <a:solidFill>
                        <a:srgbClr val="999999"/>
                      </a:solidFill>
                    </a:lnB>
                    <a:solidFill>
                      <a:srgbClr val="FFFFFF"/>
                    </a:solidFill>
                  </a:tcPr>
                </a:tc>
                <a:tc>
                  <a:txBody>
                    <a:bodyPr/>
                    <a:lstStyle/>
                    <a:p>
                      <a:pPr marL="0" lvl="0" indent="0" algn="l">
                        <a:spcBef>
                          <a:spcPts val="0"/>
                        </a:spcBef>
                        <a:spcAft>
                          <a:spcPts val="0"/>
                        </a:spcAft>
                        <a:buNone/>
                      </a:pPr>
                      <a:r>
                        <a:rPr lang="en-US"/>
                        <a:t>Technology integration falls to the classroom teacher. </a:t>
                      </a:r>
                      <a:endParaRPr/>
                    </a:p>
                  </a:txBody>
                  <a:tcPr marL="91450" marR="91450" marT="45724" marB="45724">
                    <a:lnL w="9524">
                      <a:solidFill>
                        <a:srgbClr val="999999"/>
                      </a:solidFill>
                    </a:lnL>
                    <a:lnR w="9524">
                      <a:solidFill>
                        <a:srgbClr val="999999"/>
                      </a:solidFill>
                    </a:lnR>
                    <a:lnT w="9525" cap="flat" cmpd="sng" algn="ctr">
                      <a:solidFill>
                        <a:srgbClr val="999999"/>
                      </a:solidFill>
                      <a:prstDash val="solid"/>
                      <a:round/>
                      <a:headEnd type="none" w="sm" len="sm"/>
                      <a:tailEnd type="none" w="sm" len="sm"/>
                    </a:lnT>
                    <a:lnB w="9524">
                      <a:solidFill>
                        <a:srgbClr val="999999"/>
                      </a:solidFill>
                    </a:lnB>
                    <a:solidFill>
                      <a:srgbClr val="FFFFFF"/>
                    </a:solidFill>
                  </a:tcPr>
                </a:tc>
                <a:extLst>
                  <a:ext uri="{0D108BD9-81ED-4DB2-BD59-A6C34878D82A}">
                    <a16:rowId xmlns:a16="http://schemas.microsoft.com/office/drawing/2014/main" val="1817674588"/>
                  </a:ext>
                </a:extLst>
              </a:tr>
              <a:tr h="453125">
                <a:tc gridSpan="2">
                  <a:txBody>
                    <a:bodyPr/>
                    <a:lstStyle/>
                    <a:p>
                      <a:pPr marL="0" lvl="0" indent="0" algn="l" rtl="0">
                        <a:spcBef>
                          <a:spcPts val="0"/>
                        </a:spcBef>
                        <a:spcAft>
                          <a:spcPts val="0"/>
                        </a:spcAft>
                        <a:buNone/>
                      </a:pPr>
                      <a:r>
                        <a:rPr lang="en-US" sz="1600" b="1"/>
                        <a:t>Total</a:t>
                      </a:r>
                      <a:endParaRPr sz="1600" b="1"/>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4" cap="flat" cmpd="sng" algn="ctr">
                      <a:solidFill>
                        <a:srgbClr val="999999"/>
                      </a:solidFill>
                      <a:prstDash val="solid"/>
                      <a:round/>
                      <a:headEnd type="none" w="med" len="med"/>
                      <a:tailEnd type="none" w="med" len="med"/>
                    </a:lnT>
                    <a:lnB w="9525" cap="flat" cmpd="sng">
                      <a:solidFill>
                        <a:srgbClr val="999999"/>
                      </a:solidFill>
                      <a:prstDash val="solid"/>
                      <a:round/>
                      <a:headEnd type="none" w="sm" len="sm"/>
                      <a:tailEnd type="none" w="sm" len="sm"/>
                    </a:lnB>
                    <a:solidFill>
                      <a:srgbClr val="EFEFEF"/>
                    </a:solidFill>
                  </a:tcPr>
                </a:tc>
                <a:tc hMerge="1">
                  <a:txBody>
                    <a:bodyPr/>
                    <a:lstStyle/>
                    <a:p>
                      <a:endParaRPr lang="en-US"/>
                    </a:p>
                  </a:txBody>
                  <a:tcPr/>
                </a:tc>
                <a:tc gridSpan="3">
                  <a:txBody>
                    <a:bodyPr/>
                    <a:lstStyle/>
                    <a:p>
                      <a:pPr marL="0" lvl="0" indent="0" algn="ctr" rtl="0">
                        <a:spcBef>
                          <a:spcPts val="0"/>
                        </a:spcBef>
                        <a:spcAft>
                          <a:spcPts val="0"/>
                        </a:spcAft>
                        <a:buNone/>
                      </a:pPr>
                      <a:r>
                        <a:rPr lang="en-US" sz="1600" b="1">
                          <a:solidFill>
                            <a:schemeClr val="tx1"/>
                          </a:solidFill>
                        </a:rPr>
                        <a:t>$195,000</a:t>
                      </a:r>
                    </a:p>
                  </a:txBody>
                  <a:tcPr marL="91450" marR="91450" marT="45725" marB="4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4" cap="flat" cmpd="sng" algn="ctr">
                      <a:solidFill>
                        <a:srgbClr val="999999"/>
                      </a:solidFill>
                      <a:prstDash val="solid"/>
                      <a:round/>
                      <a:headEnd type="none" w="med" len="med"/>
                      <a:tailEnd type="none" w="med" len="med"/>
                    </a:lnT>
                    <a:lnB w="9525" cap="flat" cmpd="sng">
                      <a:solidFill>
                        <a:srgbClr val="999999"/>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21"/>
          <p:cNvSpPr/>
          <p:nvPr/>
        </p:nvSpPr>
        <p:spPr>
          <a:xfrm>
            <a:off x="3493075" y="6138950"/>
            <a:ext cx="2158200" cy="68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21"/>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t>To support new strategies and school needs, we request the following autonomies </a:t>
            </a:r>
            <a:r>
              <a:rPr lang="en-US" sz="2400" b="1">
                <a:solidFill>
                  <a:srgbClr val="000000"/>
                </a:solidFill>
              </a:rPr>
              <a:t>(ordered by priority): (1 of 2)</a:t>
            </a:r>
            <a:endParaRPr sz="2400" b="1"/>
          </a:p>
        </p:txBody>
      </p:sp>
      <p:graphicFrame>
        <p:nvGraphicFramePr>
          <p:cNvPr id="947" name="Google Shape;947;p121"/>
          <p:cNvGraphicFramePr/>
          <p:nvPr/>
        </p:nvGraphicFramePr>
        <p:xfrm>
          <a:off x="10413" y="1207925"/>
          <a:ext cx="9144025" cy="5272920"/>
        </p:xfrm>
        <a:graphic>
          <a:graphicData uri="http://schemas.openxmlformats.org/drawingml/2006/table">
            <a:tbl>
              <a:tblPr>
                <a:noFill/>
                <a:tableStyleId>{23565340-4EC4-42C7-80B6-79AD6BD59D17}</a:tableStyleId>
              </a:tblPr>
              <a:tblGrid>
                <a:gridCol w="1340500">
                  <a:extLst>
                    <a:ext uri="{9D8B030D-6E8A-4147-A177-3AD203B41FA5}">
                      <a16:colId xmlns:a16="http://schemas.microsoft.com/office/drawing/2014/main" val="20000"/>
                    </a:ext>
                  </a:extLst>
                </a:gridCol>
                <a:gridCol w="1305575">
                  <a:extLst>
                    <a:ext uri="{9D8B030D-6E8A-4147-A177-3AD203B41FA5}">
                      <a16:colId xmlns:a16="http://schemas.microsoft.com/office/drawing/2014/main" val="20001"/>
                    </a:ext>
                  </a:extLst>
                </a:gridCol>
                <a:gridCol w="2191300">
                  <a:extLst>
                    <a:ext uri="{9D8B030D-6E8A-4147-A177-3AD203B41FA5}">
                      <a16:colId xmlns:a16="http://schemas.microsoft.com/office/drawing/2014/main" val="20002"/>
                    </a:ext>
                  </a:extLst>
                </a:gridCol>
                <a:gridCol w="4306650">
                  <a:extLst>
                    <a:ext uri="{9D8B030D-6E8A-4147-A177-3AD203B41FA5}">
                      <a16:colId xmlns:a16="http://schemas.microsoft.com/office/drawing/2014/main" val="20003"/>
                    </a:ext>
                  </a:extLst>
                </a:gridCol>
              </a:tblGrid>
              <a:tr h="345275">
                <a:tc>
                  <a:txBody>
                    <a:bodyPr/>
                    <a:lstStyle/>
                    <a:p>
                      <a:pPr marL="0" lvl="0" indent="0" algn="l" rtl="0">
                        <a:spcBef>
                          <a:spcPts val="0"/>
                        </a:spcBef>
                        <a:spcAft>
                          <a:spcPts val="0"/>
                        </a:spcAft>
                        <a:buNone/>
                      </a:pPr>
                      <a:r>
                        <a:rPr lang="en-US" sz="1200" b="1"/>
                        <a:t>Priority</a:t>
                      </a:r>
                      <a:endParaRPr sz="1200" b="1"/>
                    </a:p>
                  </a:txBody>
                  <a:tcPr marL="91425" marR="91425" marT="91425" marB="91425">
                    <a:lnR w="9525" cap="flat" cmpd="sng">
                      <a:solidFill>
                        <a:srgbClr val="9E9E9E"/>
                      </a:solidFill>
                      <a:prstDash val="solid"/>
                      <a:round/>
                      <a:headEnd type="none" w="sm" len="sm"/>
                      <a:tailEnd type="none" w="sm" len="sm"/>
                    </a:lnR>
                    <a:solidFill>
                      <a:srgbClr val="FFC000"/>
                    </a:solidFill>
                  </a:tcPr>
                </a:tc>
                <a:tc>
                  <a:txBody>
                    <a:bodyPr/>
                    <a:lstStyle/>
                    <a:p>
                      <a:pPr marL="0" lvl="0" indent="0" algn="l" rtl="0">
                        <a:spcBef>
                          <a:spcPts val="0"/>
                        </a:spcBef>
                        <a:spcAft>
                          <a:spcPts val="0"/>
                        </a:spcAft>
                        <a:buNone/>
                      </a:pPr>
                      <a:r>
                        <a:rPr lang="en-US" sz="1200" b="1"/>
                        <a:t>Autonomy requested</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200" b="1"/>
                        <a:t>Description</a:t>
                      </a:r>
                      <a:endParaRPr sz="1200" b="1"/>
                    </a:p>
                  </a:txBody>
                  <a:tcPr marL="91425" marR="91425" marT="91425" marB="91425">
                    <a:lnL w="9525" cap="flat" cmpd="sng">
                      <a:solidFill>
                        <a:srgbClr val="9E9E9E"/>
                      </a:solidFill>
                      <a:prstDash val="solid"/>
                      <a:round/>
                      <a:headEnd type="none" w="sm" len="sm"/>
                      <a:tailEnd type="none" w="sm" len="sm"/>
                    </a:lnL>
                    <a:solidFill>
                      <a:srgbClr val="FFC000"/>
                    </a:solidFill>
                  </a:tcPr>
                </a:tc>
                <a:tc>
                  <a:txBody>
                    <a:bodyPr/>
                    <a:lstStyle/>
                    <a:p>
                      <a:pPr marL="0" lvl="0" indent="0" algn="l" rtl="0">
                        <a:spcBef>
                          <a:spcPts val="0"/>
                        </a:spcBef>
                        <a:spcAft>
                          <a:spcPts val="0"/>
                        </a:spcAft>
                        <a:buNone/>
                      </a:pPr>
                      <a:r>
                        <a:rPr lang="en-US" sz="1200" b="1"/>
                        <a:t>Rationale</a:t>
                      </a:r>
                      <a:endParaRPr sz="1200" b="1"/>
                    </a:p>
                  </a:txBody>
                  <a:tcPr marL="91425" marR="91425" marT="91425" marB="91425">
                    <a:solidFill>
                      <a:srgbClr val="FFC000"/>
                    </a:solidFill>
                  </a:tcPr>
                </a:tc>
                <a:extLst>
                  <a:ext uri="{0D108BD9-81ED-4DB2-BD59-A6C34878D82A}">
                    <a16:rowId xmlns:a16="http://schemas.microsoft.com/office/drawing/2014/main" val="10000"/>
                  </a:ext>
                </a:extLst>
              </a:tr>
              <a:tr h="620600">
                <a:tc>
                  <a:txBody>
                    <a:bodyPr/>
                    <a:lstStyle/>
                    <a:p>
                      <a:pPr marL="0" lvl="0" indent="0" algn="l" rtl="0">
                        <a:spcBef>
                          <a:spcPts val="0"/>
                        </a:spcBef>
                        <a:spcAft>
                          <a:spcPts val="0"/>
                        </a:spcAft>
                        <a:buClr>
                          <a:schemeClr val="dk1"/>
                        </a:buClr>
                        <a:buSzPts val="1100"/>
                        <a:buFont typeface="Arial"/>
                        <a:buNone/>
                      </a:pPr>
                      <a:r>
                        <a:rPr lang="en-US" sz="1000" i="1"/>
                        <a:t>Implement a comprehensive PK-5 curriculum in Reading and Writing</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US" sz="1000" i="1"/>
                        <a:t>Implement an RTI system in ELA &amp; Math that progress monitors student growth and provides students with tailored supports</a:t>
                      </a:r>
                      <a:endParaRPr sz="1000" i="1"/>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rgbClr val="000000"/>
                        </a:buClr>
                        <a:buSzPts val="1100"/>
                        <a:buFont typeface="Arial"/>
                        <a:buNone/>
                      </a:pPr>
                      <a:r>
                        <a:rPr lang="en-US" sz="1100" b="1">
                          <a:solidFill>
                            <a:srgbClr val="000000"/>
                          </a:solidFill>
                        </a:rPr>
                        <a:t>Curriculum and assessments</a:t>
                      </a:r>
                      <a:endParaRPr sz="1100" b="1">
                        <a:solidFill>
                          <a:srgbClr val="000000"/>
                        </a:solidFill>
                      </a:endParaRPr>
                    </a:p>
                    <a:p>
                      <a:pPr marL="0" lvl="0" indent="0" algn="l" rtl="0">
                        <a:spcBef>
                          <a:spcPts val="0"/>
                        </a:spcBef>
                        <a:spcAft>
                          <a:spcPts val="0"/>
                        </a:spcAft>
                        <a:buNone/>
                      </a:pPr>
                      <a:endParaRPr sz="11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the flexibility to </a:t>
                      </a:r>
                      <a:r>
                        <a:rPr lang="en-US" sz="1100" b="1"/>
                        <a:t>opt in or out of current district assessments </a:t>
                      </a:r>
                      <a:r>
                        <a:rPr lang="en-US" sz="1100" b="1">
                          <a:solidFill>
                            <a:srgbClr val="000000"/>
                          </a:solidFill>
                        </a:rPr>
                        <a:t>and curriculum scope and sequences </a:t>
                      </a:r>
                      <a:r>
                        <a:rPr lang="en-US" sz="1100" b="1"/>
                        <a:t>according to program needs</a:t>
                      </a:r>
                      <a:r>
                        <a:rPr lang="en-US" sz="1100"/>
                        <a:t>.</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91425" marR="91425" marT="91425" marB="91425">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Our </a:t>
                      </a:r>
                      <a:r>
                        <a:rPr lang="en-US" sz="1100">
                          <a:solidFill>
                            <a:srgbClr val="000000"/>
                          </a:solidFill>
                        </a:rPr>
                        <a:t>current Reading and Writing curriculum is not scaffolded PK-5, nor </a:t>
                      </a:r>
                      <a:r>
                        <a:rPr lang="en-US" sz="1100"/>
                        <a:t>does it represent the</a:t>
                      </a:r>
                      <a:r>
                        <a:rPr lang="en-US" sz="1100">
                          <a:solidFill>
                            <a:srgbClr val="000000"/>
                          </a:solidFill>
                        </a:rPr>
                        <a:t> best support for students in meeting the demands of MAP.  In addition, current assessments (</a:t>
                      </a:r>
                      <a:r>
                        <a:rPr lang="en-US" sz="1100"/>
                        <a:t>e.g., Scantron</a:t>
                      </a:r>
                      <a:r>
                        <a:rPr lang="en-US" sz="1100">
                          <a:solidFill>
                            <a:srgbClr val="000000"/>
                          </a:solidFill>
                        </a:rPr>
                        <a:t>) are not sufficiently</a:t>
                      </a:r>
                      <a:r>
                        <a:rPr lang="en-US" sz="1100"/>
                        <a:t> predicting</a:t>
                      </a:r>
                      <a:r>
                        <a:rPr lang="en-US" sz="1100">
                          <a:solidFill>
                            <a:srgbClr val="000000"/>
                          </a:solidFill>
                        </a:rPr>
                        <a:t> year-end student performance on MAP.</a:t>
                      </a:r>
                      <a:endParaRPr sz="1100"/>
                    </a:p>
                  </a:txBody>
                  <a:tcPr marL="91425" marR="91425" marT="91425" marB="91425">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38875">
                <a:tc>
                  <a:txBody>
                    <a:bodyPr/>
                    <a:lstStyle/>
                    <a:p>
                      <a:pPr marL="0" lvl="0" indent="0" algn="l" rtl="0">
                        <a:spcBef>
                          <a:spcPts val="0"/>
                        </a:spcBef>
                        <a:spcAft>
                          <a:spcPts val="0"/>
                        </a:spcAft>
                        <a:buNone/>
                      </a:pPr>
                      <a:r>
                        <a:rPr lang="en-US" sz="1000" i="1"/>
                        <a:t>Implement high-quality professional development for teachers in ELA &amp; Math</a:t>
                      </a:r>
                      <a:endParaRPr sz="1000" i="1"/>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rgbClr val="000000"/>
                          </a:solidFill>
                        </a:rPr>
                        <a:t>Professional development</a:t>
                      </a:r>
                      <a:endParaRPr sz="11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rgbClr val="000000"/>
                        </a:buClr>
                        <a:buSzPts val="1100"/>
                        <a:buFont typeface="Arial"/>
                        <a:buNone/>
                      </a:pPr>
                      <a:r>
                        <a:rPr lang="en-US" sz="1100"/>
                        <a:t>We request that school administration and their staff </a:t>
                      </a:r>
                      <a:r>
                        <a:rPr lang="en-US" sz="1100" b="1"/>
                        <a:t>have the option but will not be required</a:t>
                      </a:r>
                      <a:r>
                        <a:rPr lang="en-US" sz="1100"/>
                        <a:t> to attend all district professional development and to supplement with external professional development of their choosing as needed. </a:t>
                      </a:r>
                      <a:endParaRPr sz="1100"/>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solidFill>
                            <a:srgbClr val="000000"/>
                          </a:solidFill>
                        </a:rPr>
                        <a:t>As a CPN school, </a:t>
                      </a:r>
                      <a:r>
                        <a:rPr lang="en-US" sz="1100"/>
                        <a:t>we have </a:t>
                      </a:r>
                      <a:r>
                        <a:rPr lang="en-US" sz="1100">
                          <a:solidFill>
                            <a:srgbClr val="000000"/>
                          </a:solidFill>
                        </a:rPr>
                        <a:t>unique needs that may or may not be met by attending district-offered professional development. By providing staff the option to choose what professional development they attend with the guidance of their school leaders, teachers and staff retain flexibility to choose best-fit learning opportunities to line up to individual and school-specific needs. </a:t>
                      </a:r>
                      <a:endParaRPr sz="1100">
                        <a:solidFill>
                          <a:srgbClr val="000000"/>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38875">
                <a:tc>
                  <a:txBody>
                    <a:bodyPr/>
                    <a:lstStyle/>
                    <a:p>
                      <a:pPr marL="0" lvl="0" indent="0" algn="l" rtl="0">
                        <a:spcBef>
                          <a:spcPts val="0"/>
                        </a:spcBef>
                        <a:spcAft>
                          <a:spcPts val="0"/>
                        </a:spcAft>
                        <a:buNone/>
                      </a:pPr>
                      <a:r>
                        <a:rPr lang="en-US" sz="1000" i="1"/>
                        <a:t>All</a:t>
                      </a:r>
                      <a:endParaRPr sz="1000" b="1" i="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rgbClr val="000000"/>
                          </a:solidFill>
                        </a:rPr>
                        <a:t>Budget</a:t>
                      </a:r>
                      <a:endParaRPr sz="1100" b="1">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to the maximum extent possible that </a:t>
                      </a:r>
                      <a:r>
                        <a:rPr lang="en-US" sz="1100" b="1"/>
                        <a:t>Meramec’s budgeted funds be used flexibly </a:t>
                      </a:r>
                      <a:r>
                        <a:rPr lang="en-US" sz="1100"/>
                        <a:t>to support the needs of the school, to include funds allocated for staffing.</a:t>
                      </a:r>
                      <a:endParaRPr sz="1100" i="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In order to meet the unique needs of the school, our instructional program and ultimately our students, we request maximum autonomy of campus funds in order to pay for programming, consider how to maximize the impact of staff, and think creatively about how we partner with our community. </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22"/>
          <p:cNvSpPr txBox="1"/>
          <p:nvPr/>
        </p:nvSpPr>
        <p:spPr>
          <a:xfrm>
            <a:off x="114300" y="0"/>
            <a:ext cx="9029700" cy="1056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a:t>To support new strategies and school needs, we request the following autonomies </a:t>
            </a:r>
            <a:r>
              <a:rPr lang="en-US" sz="2400" b="1">
                <a:solidFill>
                  <a:srgbClr val="000000"/>
                </a:solidFill>
              </a:rPr>
              <a:t>(ordered by priority): (</a:t>
            </a:r>
            <a:r>
              <a:rPr lang="en-US" sz="2400" b="1"/>
              <a:t>2</a:t>
            </a:r>
            <a:r>
              <a:rPr lang="en-US" sz="2400" b="1">
                <a:solidFill>
                  <a:srgbClr val="000000"/>
                </a:solidFill>
              </a:rPr>
              <a:t> of 2)</a:t>
            </a:r>
            <a:endParaRPr sz="2400" b="1"/>
          </a:p>
        </p:txBody>
      </p:sp>
      <p:graphicFrame>
        <p:nvGraphicFramePr>
          <p:cNvPr id="954" name="Google Shape;954;p122"/>
          <p:cNvGraphicFramePr/>
          <p:nvPr>
            <p:extLst>
              <p:ext uri="{D42A27DB-BD31-4B8C-83A1-F6EECF244321}">
                <p14:modId xmlns:p14="http://schemas.microsoft.com/office/powerpoint/2010/main" val="3373339398"/>
              </p:ext>
            </p:extLst>
          </p:nvPr>
        </p:nvGraphicFramePr>
        <p:xfrm>
          <a:off x="10413" y="1207925"/>
          <a:ext cx="9144025" cy="3764190"/>
        </p:xfrm>
        <a:graphic>
          <a:graphicData uri="http://schemas.openxmlformats.org/drawingml/2006/table">
            <a:tbl>
              <a:tblPr>
                <a:noFill/>
                <a:tableStyleId>{23565340-4EC4-42C7-80B6-79AD6BD59D17}</a:tableStyleId>
              </a:tblPr>
              <a:tblGrid>
                <a:gridCol w="1340500">
                  <a:extLst>
                    <a:ext uri="{9D8B030D-6E8A-4147-A177-3AD203B41FA5}">
                      <a16:colId xmlns:a16="http://schemas.microsoft.com/office/drawing/2014/main" val="20000"/>
                    </a:ext>
                  </a:extLst>
                </a:gridCol>
                <a:gridCol w="1305575">
                  <a:extLst>
                    <a:ext uri="{9D8B030D-6E8A-4147-A177-3AD203B41FA5}">
                      <a16:colId xmlns:a16="http://schemas.microsoft.com/office/drawing/2014/main" val="20001"/>
                    </a:ext>
                  </a:extLst>
                </a:gridCol>
                <a:gridCol w="2191300">
                  <a:extLst>
                    <a:ext uri="{9D8B030D-6E8A-4147-A177-3AD203B41FA5}">
                      <a16:colId xmlns:a16="http://schemas.microsoft.com/office/drawing/2014/main" val="20002"/>
                    </a:ext>
                  </a:extLst>
                </a:gridCol>
                <a:gridCol w="4306650">
                  <a:extLst>
                    <a:ext uri="{9D8B030D-6E8A-4147-A177-3AD203B41FA5}">
                      <a16:colId xmlns:a16="http://schemas.microsoft.com/office/drawing/2014/main" val="20003"/>
                    </a:ext>
                  </a:extLst>
                </a:gridCol>
              </a:tblGrid>
              <a:tr h="345275">
                <a:tc>
                  <a:txBody>
                    <a:bodyPr/>
                    <a:lstStyle/>
                    <a:p>
                      <a:pPr marL="0" lvl="0" indent="0" algn="l" rtl="0">
                        <a:spcBef>
                          <a:spcPts val="0"/>
                        </a:spcBef>
                        <a:spcAft>
                          <a:spcPts val="0"/>
                        </a:spcAft>
                        <a:buNone/>
                      </a:pPr>
                      <a:r>
                        <a:rPr lang="en-US" sz="1200" b="1"/>
                        <a:t>Priority</a:t>
                      </a:r>
                      <a:endParaRPr sz="1200" b="1"/>
                    </a:p>
                  </a:txBody>
                  <a:tcPr marL="91425" marR="91425" marT="91425" marB="91425">
                    <a:lnR w="9525" cap="flat" cmpd="sng">
                      <a:solidFill>
                        <a:srgbClr val="9E9E9E"/>
                      </a:solidFill>
                      <a:prstDash val="solid"/>
                      <a:round/>
                      <a:headEnd type="none" w="sm" len="sm"/>
                      <a:tailEnd type="none" w="sm" len="sm"/>
                    </a:lnR>
                    <a:solidFill>
                      <a:srgbClr val="FFC000"/>
                    </a:solidFill>
                  </a:tcPr>
                </a:tc>
                <a:tc>
                  <a:txBody>
                    <a:bodyPr/>
                    <a:lstStyle/>
                    <a:p>
                      <a:pPr marL="0" lvl="0" indent="0" algn="l" rtl="0">
                        <a:spcBef>
                          <a:spcPts val="0"/>
                        </a:spcBef>
                        <a:spcAft>
                          <a:spcPts val="0"/>
                        </a:spcAft>
                        <a:buNone/>
                      </a:pPr>
                      <a:r>
                        <a:rPr lang="en-US" sz="1200" b="1"/>
                        <a:t>Autonomy requested</a:t>
                      </a:r>
                      <a:endParaRPr sz="12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US" sz="1200" b="1"/>
                        <a:t>Description</a:t>
                      </a:r>
                      <a:endParaRPr sz="1200" b="1"/>
                    </a:p>
                  </a:txBody>
                  <a:tcPr marL="91425" marR="91425" marT="91425" marB="91425">
                    <a:lnL w="9525" cap="flat" cmpd="sng">
                      <a:solidFill>
                        <a:srgbClr val="9E9E9E"/>
                      </a:solidFill>
                      <a:prstDash val="solid"/>
                      <a:round/>
                      <a:headEnd type="none" w="sm" len="sm"/>
                      <a:tailEnd type="none" w="sm" len="sm"/>
                    </a:lnL>
                    <a:solidFill>
                      <a:srgbClr val="FFC000"/>
                    </a:solidFill>
                  </a:tcPr>
                </a:tc>
                <a:tc>
                  <a:txBody>
                    <a:bodyPr/>
                    <a:lstStyle/>
                    <a:p>
                      <a:pPr marL="0" lvl="0" indent="0" algn="l" rtl="0">
                        <a:spcBef>
                          <a:spcPts val="0"/>
                        </a:spcBef>
                        <a:spcAft>
                          <a:spcPts val="0"/>
                        </a:spcAft>
                        <a:buNone/>
                      </a:pPr>
                      <a:r>
                        <a:rPr lang="en-US" sz="1200" b="1"/>
                        <a:t>Rationale</a:t>
                      </a:r>
                      <a:endParaRPr sz="1200" b="1"/>
                    </a:p>
                  </a:txBody>
                  <a:tcPr marL="91425" marR="91425" marT="91425" marB="91425">
                    <a:solidFill>
                      <a:srgbClr val="FFC000"/>
                    </a:solidFill>
                  </a:tcPr>
                </a:tc>
                <a:extLst>
                  <a:ext uri="{0D108BD9-81ED-4DB2-BD59-A6C34878D82A}">
                    <a16:rowId xmlns:a16="http://schemas.microsoft.com/office/drawing/2014/main" val="10000"/>
                  </a:ext>
                </a:extLst>
              </a:tr>
              <a:tr h="738875">
                <a:tc>
                  <a:txBody>
                    <a:bodyPr/>
                    <a:lstStyle/>
                    <a:p>
                      <a:pPr marL="0" lvl="0" indent="0" algn="l" rtl="0">
                        <a:spcBef>
                          <a:spcPts val="0"/>
                        </a:spcBef>
                        <a:spcAft>
                          <a:spcPts val="0"/>
                        </a:spcAft>
                        <a:buNone/>
                      </a:pPr>
                      <a:r>
                        <a:rPr lang="en-US" sz="1000" i="1">
                          <a:solidFill>
                            <a:srgbClr val="000000"/>
                          </a:solidFill>
                        </a:rPr>
                        <a:t>All</a:t>
                      </a:r>
                      <a:endParaRPr sz="1000" b="1" i="1">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b="1">
                          <a:solidFill>
                            <a:srgbClr val="000000"/>
                          </a:solidFill>
                        </a:rPr>
                        <a:t>Staffing </a:t>
                      </a:r>
                      <a:endParaRPr sz="1100" b="1">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rgbClr val="000000"/>
                          </a:solidFill>
                        </a:rPr>
                        <a:t>We request</a:t>
                      </a:r>
                      <a:r>
                        <a:rPr lang="en-US" sz="1100" b="1">
                          <a:solidFill>
                            <a:srgbClr val="000000"/>
                          </a:solidFill>
                        </a:rPr>
                        <a:t> flexibility to make hiring and staffing decisions</a:t>
                      </a:r>
                      <a:r>
                        <a:rPr lang="en-US" sz="1100" b="1"/>
                        <a:t> </a:t>
                      </a:r>
                      <a:r>
                        <a:rPr lang="en-US" sz="1100"/>
                        <a:t>across the school to support student needs.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We request </a:t>
                      </a:r>
                      <a:r>
                        <a:rPr lang="en-US" sz="1100" b="1"/>
                        <a:t>no forced placement or forced transfer</a:t>
                      </a:r>
                      <a:r>
                        <a:rPr lang="en-US" sz="1100"/>
                        <a:t> of teaching and administrative staff into the school. </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a:solidFill>
                            <a:srgbClr val="000000"/>
                          </a:solidFill>
                        </a:rPr>
                        <a:t>In order to meet the unique needs of the school and implement our priorities and strategies, </a:t>
                      </a:r>
                      <a:r>
                        <a:rPr lang="en-US" sz="1100"/>
                        <a:t>we </a:t>
                      </a:r>
                      <a:r>
                        <a:rPr lang="en-US" sz="1100">
                          <a:solidFill>
                            <a:srgbClr val="000000"/>
                          </a:solidFill>
                        </a:rPr>
                        <a:t>need the ability to make hiring decisions flexibly.  This should include off-boarding or transfers of existing staff based on performance and/or being able to flexibly staff across the school to meet instructional needs.</a:t>
                      </a:r>
                      <a:endParaRPr sz="1100">
                        <a:solidFill>
                          <a:srgbClr val="000000"/>
                        </a:solidFill>
                      </a:endParaRPr>
                    </a:p>
                    <a:p>
                      <a:pPr marL="0" lvl="0" indent="0" algn="l" rtl="0">
                        <a:spcBef>
                          <a:spcPts val="0"/>
                        </a:spcBef>
                        <a:spcAft>
                          <a:spcPts val="0"/>
                        </a:spcAft>
                        <a:buNone/>
                      </a:pPr>
                      <a:endParaRPr sz="1100">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38875">
                <a:tc>
                  <a:txBody>
                    <a:bodyPr/>
                    <a:lstStyle/>
                    <a:p>
                      <a:pPr marL="0" lvl="0" indent="0" algn="l" rtl="0">
                        <a:spcBef>
                          <a:spcPts val="0"/>
                        </a:spcBef>
                        <a:spcAft>
                          <a:spcPts val="0"/>
                        </a:spcAft>
                        <a:buClr>
                          <a:schemeClr val="dk1"/>
                        </a:buClr>
                        <a:buSzPts val="1100"/>
                        <a:buFont typeface="Arial"/>
                        <a:buNone/>
                      </a:pPr>
                      <a:r>
                        <a:rPr lang="en-US" sz="1000" i="1">
                          <a:solidFill>
                            <a:schemeClr val="dk1"/>
                          </a:solidFill>
                        </a:rPr>
                        <a:t>Implement high-quality professional development for teachers in ELA &amp; Math</a:t>
                      </a:r>
                      <a:endParaRPr sz="1000" b="1" i="1">
                        <a:solidFill>
                          <a:schemeClr val="dk1"/>
                        </a:solidFill>
                      </a:endParaRPr>
                    </a:p>
                    <a:p>
                      <a:pPr marL="0" lvl="0" indent="0" algn="l" rtl="0">
                        <a:spcBef>
                          <a:spcPts val="0"/>
                        </a:spcBef>
                        <a:spcAft>
                          <a:spcPts val="0"/>
                        </a:spcAft>
                        <a:buNone/>
                      </a:pPr>
                      <a:endParaRPr sz="1000" b="1" i="1"/>
                    </a:p>
                  </a:txBody>
                  <a:tcPr marL="91425" marR="91425" marT="91425" marB="91425">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b="1">
                          <a:solidFill>
                            <a:srgbClr val="000000"/>
                          </a:solidFill>
                        </a:rPr>
                        <a:t>School schedule and calendar</a:t>
                      </a:r>
                      <a:endParaRPr sz="1100" b="1">
                        <a:solidFill>
                          <a:srgbClr val="000000"/>
                        </a:solidFill>
                      </a:endParaRPr>
                    </a:p>
                  </a:txBody>
                  <a:tcPr marL="91425" marR="91425" marT="91425" marB="9142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We request the ability to </a:t>
                      </a:r>
                      <a:r>
                        <a:rPr lang="en-US" sz="1100" b="1"/>
                        <a:t>modify the school calendar</a:t>
                      </a:r>
                      <a:r>
                        <a:rPr lang="en-US" sz="1100"/>
                        <a:t> </a:t>
                      </a:r>
                      <a:r>
                        <a:rPr lang="en-US" sz="1100" b="1"/>
                        <a:t>and school day </a:t>
                      </a:r>
                      <a:r>
                        <a:rPr lang="en-US" sz="1100"/>
                        <a:t>based on the needs of our school and staff PDs.</a:t>
                      </a:r>
                      <a:endParaRPr sz="1100"/>
                    </a:p>
                  </a:txBody>
                  <a:tcPr marL="91425" marR="91425" marT="91425" marB="9142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t>To implement the strategies outlined to reach our ELA/Math and teacher retention goals, we request early release days for students, so that staff can have regular time for PLCs and PD.  This is a best practice that “excellent schools” implement, and allows for staff to be aligned on instruction and school culture, as well as increasing teacher retention by providing teachers the time and space to get better at their practice and receive formative feedback and coaching.</a:t>
                      </a:r>
                      <a:endParaRPr sz="1100">
                        <a:solidFill>
                          <a:srgbClr val="000000"/>
                        </a:solidFil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23"/>
          <p:cNvSpPr txBox="1">
            <a:spLocks noGrp="1"/>
          </p:cNvSpPr>
          <p:nvPr>
            <p:ph type="title"/>
          </p:nvPr>
        </p:nvSpPr>
        <p:spPr>
          <a:xfrm>
            <a:off x="457200" y="0"/>
            <a:ext cx="8229600" cy="105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Appendix</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66"/>
          <p:cNvPicPr preferRelativeResize="0"/>
          <p:nvPr/>
        </p:nvPicPr>
        <p:blipFill rotWithShape="1">
          <a:blip r:embed="rId3">
            <a:alphaModFix/>
          </a:blip>
          <a:srcRect/>
          <a:stretch/>
        </p:blipFill>
        <p:spPr>
          <a:xfrm>
            <a:off x="1588" y="1588"/>
            <a:ext cx="1588" cy="1588"/>
          </a:xfrm>
          <a:prstGeom prst="rect">
            <a:avLst/>
          </a:prstGeom>
          <a:noFill/>
          <a:ln>
            <a:noFill/>
          </a:ln>
        </p:spPr>
      </p:pic>
      <p:pic>
        <p:nvPicPr>
          <p:cNvPr id="358" name="Google Shape;358;p6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59" name="Google Shape;359;p66"/>
          <p:cNvSpPr txBox="1">
            <a:spLocks noGrp="1"/>
          </p:cNvSpPr>
          <p:nvPr>
            <p:ph type="title"/>
          </p:nvPr>
        </p:nvSpPr>
        <p:spPr>
          <a:xfrm>
            <a:off x="228600" y="0"/>
            <a:ext cx="8915400" cy="105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a:solidFill>
                  <a:srgbClr val="000000"/>
                </a:solidFill>
              </a:rPr>
              <a:t>We have a diverse, committed staff of 27, with a representative Teacher Leadership Team to guide plan development</a:t>
            </a:r>
            <a:endParaRPr>
              <a:solidFill>
                <a:srgbClr val="000000"/>
              </a:solidFill>
            </a:endParaRPr>
          </a:p>
        </p:txBody>
      </p:sp>
      <p:sp>
        <p:nvSpPr>
          <p:cNvPr id="360" name="Google Shape;360;p66"/>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pic>
        <p:nvPicPr>
          <p:cNvPr id="361" name="Google Shape;361;p66"/>
          <p:cNvPicPr preferRelativeResize="0"/>
          <p:nvPr/>
        </p:nvPicPr>
        <p:blipFill rotWithShape="1">
          <a:blip r:embed="rId4">
            <a:alphaModFix/>
          </a:blip>
          <a:srcRect/>
          <a:stretch/>
        </p:blipFill>
        <p:spPr>
          <a:xfrm>
            <a:off x="6363995" y="1243566"/>
            <a:ext cx="2322804" cy="1742103"/>
          </a:xfrm>
          <a:prstGeom prst="rect">
            <a:avLst/>
          </a:prstGeom>
          <a:noFill/>
          <a:ln>
            <a:noFill/>
          </a:ln>
          <a:effectLst>
            <a:outerShdw blurRad="50800" dist="38100" dir="2700000" algn="tl" rotWithShape="0">
              <a:srgbClr val="000000">
                <a:alpha val="40000"/>
              </a:srgbClr>
            </a:outerShdw>
          </a:effectLst>
        </p:spPr>
      </p:pic>
      <p:sp>
        <p:nvSpPr>
          <p:cNvPr id="362" name="Google Shape;362;p66"/>
          <p:cNvSpPr txBox="1"/>
          <p:nvPr/>
        </p:nvSpPr>
        <p:spPr>
          <a:xfrm>
            <a:off x="0" y="1347086"/>
            <a:ext cx="6231468" cy="1726214"/>
          </a:xfrm>
          <a:prstGeom prst="rect">
            <a:avLst/>
          </a:prstGeom>
          <a:noFill/>
          <a:ln>
            <a:noFill/>
          </a:ln>
        </p:spPr>
        <p:txBody>
          <a:bodyPr spcFirstLastPara="1" wrap="square" lIns="91425" tIns="91425" rIns="91425" bIns="91425" anchor="t" anchorCtr="0">
            <a:noAutofit/>
          </a:bodyPr>
          <a:lstStyle/>
          <a:p>
            <a:pPr marL="13970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TLT is leading the development of the plan to improve our school, drawing off years of experience at Meramec</a:t>
            </a:r>
            <a:endParaRPr sz="1800" b="1" i="0" u="sng" strike="noStrike" cap="none">
              <a:solidFill>
                <a:schemeClr val="dk1"/>
              </a:solidFill>
              <a:latin typeface="Arial"/>
              <a:ea typeface="Arial"/>
              <a:cs typeface="Arial"/>
              <a:sym typeface="Arial"/>
            </a:endParaRPr>
          </a:p>
          <a:p>
            <a:pPr marL="13970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13970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Arial"/>
                <a:ea typeface="Arial"/>
                <a:cs typeface="Arial"/>
                <a:sym typeface="Arial"/>
              </a:rPr>
              <a:t>TLT Members:</a:t>
            </a:r>
            <a:br>
              <a:rPr lang="en-US" sz="1800" b="1" i="0" u="none" strike="noStrike" cap="none">
                <a:solidFill>
                  <a:srgbClr val="000000"/>
                </a:solidFill>
                <a:latin typeface="Arial"/>
                <a:ea typeface="Arial"/>
                <a:cs typeface="Arial"/>
                <a:sym typeface="Arial"/>
              </a:rPr>
            </a:br>
            <a:br>
              <a:rPr lang="en-US" sz="1800" b="1" i="0" u="none" strike="noStrike" cap="none">
                <a:solidFill>
                  <a:srgbClr val="000000"/>
                </a:solidFill>
                <a:latin typeface="Arial"/>
                <a:ea typeface="Arial"/>
                <a:cs typeface="Arial"/>
                <a:sym typeface="Arial"/>
              </a:rPr>
            </a:br>
            <a:br>
              <a:rPr lang="en-US" sz="1400" b="1" i="0" u="none" strike="noStrike" cap="none">
                <a:solidFill>
                  <a:srgbClr val="000000"/>
                </a:solidFill>
                <a:latin typeface="Arial"/>
                <a:ea typeface="Arial"/>
                <a:cs typeface="Arial"/>
                <a:sym typeface="Arial"/>
              </a:rPr>
            </a:br>
            <a:br>
              <a:rPr lang="en-US" sz="1400" b="1" i="0" u="none" strike="noStrike" cap="none">
                <a:solidFill>
                  <a:srgbClr val="000000"/>
                </a:solidFill>
                <a:latin typeface="Arial"/>
                <a:ea typeface="Arial"/>
                <a:cs typeface="Arial"/>
                <a:sym typeface="Arial"/>
              </a:rPr>
            </a:br>
            <a:endParaRPr sz="1400" b="1" i="0" u="none" strike="noStrike" cap="none">
              <a:solidFill>
                <a:srgbClr val="000000"/>
              </a:solidFill>
              <a:latin typeface="Arial"/>
              <a:ea typeface="Arial"/>
              <a:cs typeface="Arial"/>
              <a:sym typeface="Arial"/>
            </a:endParaRPr>
          </a:p>
        </p:txBody>
      </p:sp>
      <p:graphicFrame>
        <p:nvGraphicFramePr>
          <p:cNvPr id="363" name="Google Shape;363;p66"/>
          <p:cNvGraphicFramePr/>
          <p:nvPr>
            <p:extLst>
              <p:ext uri="{D42A27DB-BD31-4B8C-83A1-F6EECF244321}">
                <p14:modId xmlns:p14="http://schemas.microsoft.com/office/powerpoint/2010/main" val="2273343825"/>
              </p:ext>
            </p:extLst>
          </p:nvPr>
        </p:nvGraphicFramePr>
        <p:xfrm>
          <a:off x="228600" y="3098750"/>
          <a:ext cx="8458175" cy="2966800"/>
        </p:xfrm>
        <a:graphic>
          <a:graphicData uri="http://schemas.openxmlformats.org/drawingml/2006/table">
            <a:tbl>
              <a:tblPr firstRow="1" bandRow="1">
                <a:noFill/>
                <a:tableStyleId>{E79AD10D-144F-4573-B241-6ACB8822D8B0}</a:tableStyleId>
              </a:tblPr>
              <a:tblGrid>
                <a:gridCol w="2849875">
                  <a:extLst>
                    <a:ext uri="{9D8B030D-6E8A-4147-A177-3AD203B41FA5}">
                      <a16:colId xmlns:a16="http://schemas.microsoft.com/office/drawing/2014/main" val="20000"/>
                    </a:ext>
                  </a:extLst>
                </a:gridCol>
                <a:gridCol w="3440450">
                  <a:extLst>
                    <a:ext uri="{9D8B030D-6E8A-4147-A177-3AD203B41FA5}">
                      <a16:colId xmlns:a16="http://schemas.microsoft.com/office/drawing/2014/main" val="20001"/>
                    </a:ext>
                  </a:extLst>
                </a:gridCol>
                <a:gridCol w="2167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Name</a:t>
                      </a:r>
                      <a:endParaRPr sz="1400" b="1" u="none" strike="noStrike" cap="none">
                        <a:solidFill>
                          <a:schemeClr val="lt1"/>
                        </a:solidFill>
                      </a:endParaRPr>
                    </a:p>
                  </a:txBody>
                  <a:tcPr marL="91450" marR="91450" marT="45725" marB="45725">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Title</a:t>
                      </a:r>
                      <a:endParaRPr sz="1400" u="none" strike="noStrike" cap="none"/>
                    </a:p>
                  </a:txBody>
                  <a:tcPr marL="91450" marR="91450" marT="45725" marB="45725">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Years at Meramec</a:t>
                      </a:r>
                      <a:endParaRPr sz="1400" u="none" strike="noStrike" cap="none"/>
                    </a:p>
                  </a:txBody>
                  <a:tcPr marL="91450" marR="91450" marT="45725" marB="45725">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Jonathan Strong</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Principal</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4</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Brad Besse</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a:t>
                      </a:r>
                      <a:r>
                        <a:rPr lang="en-US" sz="1400" u="none" strike="noStrike" cap="none" baseline="30000"/>
                        <a:t>rd</a:t>
                      </a:r>
                      <a:r>
                        <a:rPr lang="en-US" sz="1400" u="none" strike="noStrike" cap="none"/>
                        <a:t>-5</a:t>
                      </a:r>
                      <a:r>
                        <a:rPr lang="en-US" sz="1400" u="none" strike="noStrike" cap="none" baseline="30000"/>
                        <a:t>th</a:t>
                      </a:r>
                      <a:r>
                        <a:rPr lang="en-US" sz="1400" u="none" strike="noStrike" cap="none"/>
                        <a:t> Grade Teacher</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10</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Stacy Hearty</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K Teacher</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7</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Sharissa Ransom</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a:t>
                      </a:r>
                      <a:r>
                        <a:rPr lang="en-US" sz="1400" u="none" strike="noStrike" cap="none" baseline="30000"/>
                        <a:t>st</a:t>
                      </a:r>
                      <a:r>
                        <a:rPr lang="en-US" sz="1400" u="none" strike="noStrike" cap="none"/>
                        <a:t> / 2</a:t>
                      </a:r>
                      <a:r>
                        <a:rPr lang="en-US" sz="1400" u="none" strike="noStrike" cap="none" baseline="30000"/>
                        <a:t>nd</a:t>
                      </a:r>
                      <a:r>
                        <a:rPr lang="en-US" sz="1400" u="none" strike="noStrike" cap="none"/>
                        <a:t> Grade Teacher</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7</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err="1"/>
                        <a:t>Tadonya</a:t>
                      </a:r>
                      <a:r>
                        <a:rPr lang="en-US" sz="1400" u="none" strike="noStrike" cap="none"/>
                        <a:t> Williams</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Secretary</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4</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Sherrie McClellan</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Counselor</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5</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Shannon McMurray</a:t>
                      </a:r>
                      <a:endParaRPr sz="1400" u="none" strike="noStrike" cap="none"/>
                    </a:p>
                  </a:txBody>
                  <a:tcPr marL="91450" marR="91450" marT="45725" marB="45725">
                    <a:lnL w="12700" cap="flat" cmpd="sng">
                      <a:solidFill>
                        <a:schemeClr val="dk1"/>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Academic Instructional Coach</a:t>
                      </a:r>
                      <a:endParaRPr sz="1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u="none" strike="noStrike" cap="none"/>
                        <a:t>3</a:t>
                      </a:r>
                      <a:endParaRPr sz="1400" u="none" strike="noStrike" cap="none"/>
                    </a:p>
                  </a:txBody>
                  <a:tcPr marL="91450" marR="91450" marT="45725" marB="45725">
                    <a:lnL w="9525"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5"/>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a:solidFill>
                  <a:srgbClr val="000000"/>
                </a:solidFill>
              </a:rPr>
              <a:t>Where are we now?</a:t>
            </a:r>
            <a:endParaRPr>
              <a:solidFill>
                <a:srgbClr val="000000"/>
              </a:solidFill>
            </a:endParaRPr>
          </a:p>
        </p:txBody>
      </p:sp>
      <p:sp>
        <p:nvSpPr>
          <p:cNvPr id="369" name="Google Shape;369;p67"/>
          <p:cNvSpPr txBox="1">
            <a:spLocks noGrp="1"/>
          </p:cNvSpPr>
          <p:nvPr>
            <p:ph type="ftr" idx="11"/>
          </p:nvPr>
        </p:nvSpPr>
        <p:spPr>
          <a:xfrm>
            <a:off x="457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Arial"/>
                <a:ea typeface="Arial"/>
                <a:cs typeface="Arial"/>
                <a:sym typeface="Arial"/>
              </a:rPr>
              <a:t> </a:t>
            </a:r>
            <a:endParaRPr sz="1000" b="0" i="0" u="none" strike="noStrike" cap="none">
              <a:solidFill>
                <a:srgbClr val="888888"/>
              </a:solidFill>
              <a:latin typeface="Arial"/>
              <a:ea typeface="Arial"/>
              <a:cs typeface="Arial"/>
              <a:sym typeface="Arial"/>
            </a:endParaRPr>
          </a:p>
        </p:txBody>
      </p:sp>
      <p:sp>
        <p:nvSpPr>
          <p:cNvPr id="370" name="Google Shape;370;p67"/>
          <p:cNvSpPr/>
          <p:nvPr/>
        </p:nvSpPr>
        <p:spPr>
          <a:xfrm>
            <a:off x="457200" y="1337025"/>
            <a:ext cx="8329200" cy="4335900"/>
          </a:xfrm>
          <a:prstGeom prst="rect">
            <a:avLst/>
          </a:pr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Who are we?</a:t>
            </a:r>
            <a:endParaRPr sz="1400" b="0" i="0" u="none" strike="noStrike" cap="none">
              <a:solidFill>
                <a:schemeClr val="dk1"/>
              </a:solidFill>
              <a:latin typeface="Arial"/>
              <a:ea typeface="Arial"/>
              <a:cs typeface="Arial"/>
              <a:sym typeface="Arial"/>
            </a:endParaRPr>
          </a:p>
          <a:p>
            <a:pPr marL="342900" marR="0" lvl="0" indent="-228600" algn="l" rtl="0">
              <a:lnSpc>
                <a:spcPct val="100000"/>
              </a:lnSpc>
              <a:spcBef>
                <a:spcPts val="600"/>
              </a:spcBef>
              <a:spcAft>
                <a:spcPts val="0"/>
              </a:spcAft>
              <a:buClr>
                <a:srgbClr val="000000"/>
              </a:buClr>
              <a:buSzPts val="11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now?</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Where are we going?</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600"/>
              </a:spcBef>
              <a:spcAft>
                <a:spcPts val="0"/>
              </a:spcAft>
              <a:buClr>
                <a:schemeClr val="lt1"/>
              </a:buClr>
              <a:buSzPts val="2400"/>
              <a:buFont typeface="Noto Sans Symbols"/>
              <a:buNone/>
            </a:pPr>
            <a:endParaRPr sz="2400" b="1" i="0" u="none" strike="noStrike" cap="none">
              <a:solidFill>
                <a:schemeClr val="lt1"/>
              </a:solidFill>
              <a:latin typeface="Arial"/>
              <a:ea typeface="Arial"/>
              <a:cs typeface="Arial"/>
              <a:sym typeface="Arial"/>
            </a:endParaRPr>
          </a:p>
          <a:p>
            <a:pPr marL="342900" marR="0" lvl="0" indent="-342900" algn="l" rtl="0">
              <a:lnSpc>
                <a:spcPct val="100000"/>
              </a:lnSpc>
              <a:spcBef>
                <a:spcPts val="60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How will we get there?</a:t>
            </a:r>
            <a:endParaRPr sz="24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None/>
            </a:pPr>
            <a:endParaRPr sz="2400" b="1">
              <a:solidFill>
                <a:schemeClr val="lt1"/>
              </a:solidFill>
            </a:endParaRPr>
          </a:p>
          <a:p>
            <a:pPr marL="342900" marR="0" lvl="0" indent="-342900" algn="l" rtl="0">
              <a:lnSpc>
                <a:spcPct val="100000"/>
              </a:lnSpc>
              <a:spcBef>
                <a:spcPts val="600"/>
              </a:spcBef>
              <a:spcAft>
                <a:spcPts val="0"/>
              </a:spcAft>
              <a:buClr>
                <a:schemeClr val="lt1"/>
              </a:buClr>
              <a:buSzPts val="2400"/>
              <a:buChar char="➢"/>
            </a:pPr>
            <a:r>
              <a:rPr lang="en-US" sz="2400" b="1">
                <a:solidFill>
                  <a:schemeClr val="lt1"/>
                </a:solidFill>
              </a:rPr>
              <a:t>What will we need to get there?</a:t>
            </a:r>
            <a:endParaRPr sz="2400" b="1">
              <a:solidFill>
                <a:schemeClr val="lt1"/>
              </a:solidFill>
            </a:endParaRPr>
          </a:p>
        </p:txBody>
      </p:sp>
      <p:sp>
        <p:nvSpPr>
          <p:cNvPr id="371" name="Google Shape;371;p67"/>
          <p:cNvSpPr/>
          <p:nvPr/>
        </p:nvSpPr>
        <p:spPr>
          <a:xfrm>
            <a:off x="653497" y="2345050"/>
            <a:ext cx="7836900" cy="5328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6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377" name="Google Shape;377;p68"/>
          <p:cNvSpPr txBox="1">
            <a:spLocks noGrp="1"/>
          </p:cNvSpPr>
          <p:nvPr>
            <p:ph type="title"/>
          </p:nvPr>
        </p:nvSpPr>
        <p:spPr>
          <a:xfrm>
            <a:off x="457200" y="0"/>
            <a:ext cx="8229600" cy="1056900"/>
          </a:xfrm>
          <a:prstGeom prst="rect">
            <a:avLst/>
          </a:prstGeom>
          <a:noFill/>
          <a:ln>
            <a:noFill/>
          </a:ln>
        </p:spPr>
        <p:txBody>
          <a:bodyPr spcFirstLastPara="1" wrap="square" lIns="91425" tIns="45700" rIns="91425" bIns="45700" anchor="ctr" anchorCtr="0">
            <a:noAutofit/>
          </a:bodyPr>
          <a:lstStyle/>
          <a:p>
            <a:r>
              <a:rPr lang="en-US">
                <a:solidFill>
                  <a:srgbClr val="000000"/>
                </a:solidFill>
              </a:rPr>
              <a:t>We conducted a Comprehensive Needs Assessment to further assess our current state</a:t>
            </a:r>
            <a:endParaRPr lang="en-US">
              <a:solidFill>
                <a:srgbClr val="FF0000"/>
              </a:solidFill>
            </a:endParaRPr>
          </a:p>
        </p:txBody>
      </p:sp>
      <p:graphicFrame>
        <p:nvGraphicFramePr>
          <p:cNvPr id="378" name="Google Shape;378;p68"/>
          <p:cNvGraphicFramePr/>
          <p:nvPr>
            <p:extLst>
              <p:ext uri="{D42A27DB-BD31-4B8C-83A1-F6EECF244321}">
                <p14:modId xmlns:p14="http://schemas.microsoft.com/office/powerpoint/2010/main" val="1384175854"/>
              </p:ext>
            </p:extLst>
          </p:nvPr>
        </p:nvGraphicFramePr>
        <p:xfrm>
          <a:off x="76225" y="1227100"/>
          <a:ext cx="9044525" cy="5568884"/>
        </p:xfrm>
        <a:graphic>
          <a:graphicData uri="http://schemas.openxmlformats.org/drawingml/2006/table">
            <a:tbl>
              <a:tblPr>
                <a:noFill/>
                <a:tableStyleId>{B7FF1D9B-94FD-48A4-A017-CA52FB89765C}</a:tableStyleId>
              </a:tblPr>
              <a:tblGrid>
                <a:gridCol w="1850750">
                  <a:extLst>
                    <a:ext uri="{9D8B030D-6E8A-4147-A177-3AD203B41FA5}">
                      <a16:colId xmlns:a16="http://schemas.microsoft.com/office/drawing/2014/main" val="20000"/>
                    </a:ext>
                  </a:extLst>
                </a:gridCol>
                <a:gridCol w="2434300">
                  <a:extLst>
                    <a:ext uri="{9D8B030D-6E8A-4147-A177-3AD203B41FA5}">
                      <a16:colId xmlns:a16="http://schemas.microsoft.com/office/drawing/2014/main" val="20001"/>
                    </a:ext>
                  </a:extLst>
                </a:gridCol>
                <a:gridCol w="4759475">
                  <a:extLst>
                    <a:ext uri="{9D8B030D-6E8A-4147-A177-3AD203B41FA5}">
                      <a16:colId xmlns:a16="http://schemas.microsoft.com/office/drawing/2014/main" val="20002"/>
                    </a:ext>
                  </a:extLst>
                </a:gridCol>
              </a:tblGrid>
              <a:tr h="34632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Student Demographic</a:t>
                      </a:r>
                      <a:endParaRPr sz="1200" b="1" u="none" strike="noStrike" cap="none">
                        <a:solidFill>
                          <a:srgbClr val="FFFFFF"/>
                        </a:solidFill>
                      </a:endParaRPr>
                    </a:p>
                  </a:txBody>
                  <a:tcPr marL="91425" marR="91425" marT="91425" marB="91425">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63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Data Type</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Current Information</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FFFFFF"/>
                          </a:solidFill>
                        </a:rPr>
                        <a:t>Reflections</a:t>
                      </a:r>
                      <a:endParaRPr sz="1200" b="1" u="none" strike="noStrike" cap="none">
                        <a:solidFill>
                          <a:srgbClr val="FFFFFF"/>
                        </a:solidFill>
                      </a:endParaRPr>
                    </a:p>
                  </a:txBody>
                  <a:tcPr marL="91425" marR="91425" marT="91425" marB="91425">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5730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Student Enrollment as of May 28, 2021</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218</a:t>
                      </a:r>
                      <a:r>
                        <a:rPr lang="en-US" sz="1200" u="none" strike="noStrike" cap="none" baseline="0"/>
                        <a:t> ( up by 9 students from the previous </a:t>
                      </a:r>
                      <a:r>
                        <a:rPr lang="en-US" sz="1200" u="none" strike="noStrike" cap="none" baseline="0" err="1"/>
                        <a:t>yr</a:t>
                      </a:r>
                      <a:r>
                        <a:rPr lang="en-US" sz="1200" u="none" strike="noStrike" cap="none" baseline="0"/>
                        <a:t>)</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Our enrollment has declined slightly over the last 3 years</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724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Grade Level Breakdown</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PreK - 19; K - 27; 1st - 39; 2nd - 37; 3rd - 43; 4th - 23; 5th - 30</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The</a:t>
                      </a:r>
                      <a:r>
                        <a:rPr lang="en-US" sz="1200" u="none" strike="noStrike" cap="none" baseline="0"/>
                        <a:t> majority </a:t>
                      </a:r>
                      <a:r>
                        <a:rPr lang="en-US" sz="1200" u="none" strike="noStrike" cap="none"/>
                        <a:t> of the student</a:t>
                      </a:r>
                      <a:r>
                        <a:rPr lang="en-US" sz="1200" u="none" strike="noStrike" cap="none" baseline="0"/>
                        <a:t> are in the</a:t>
                      </a:r>
                      <a:r>
                        <a:rPr lang="en-US" sz="1200" u="none" strike="noStrike" cap="none"/>
                        <a:t> 1</a:t>
                      </a:r>
                      <a:r>
                        <a:rPr lang="en-US" sz="1200" u="none" strike="noStrike" cap="none" baseline="30000"/>
                        <a:t>st</a:t>
                      </a:r>
                      <a:r>
                        <a:rPr lang="en-US" sz="1200" u="none" strike="noStrike" cap="none"/>
                        <a:t> and 2</a:t>
                      </a:r>
                      <a:r>
                        <a:rPr lang="en-US" sz="1200" u="none" strike="noStrike" cap="none" baseline="30000"/>
                        <a:t>nd</a:t>
                      </a:r>
                      <a:r>
                        <a:rPr lang="en-US" sz="1200" u="none" strike="noStrike" cap="none"/>
                        <a:t> Grade Class</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730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Ethnicity</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B -92%; W – 4%; H – 2%; A – 2%</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Our student body is predominantly African American</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3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Attendance</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90/90 - 38.3%; ADA –77.23%</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Our 90-90 attendance has significant room for improvement</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730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Mobility</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46.80%</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b="0" i="0" u="none" strike="noStrike" cap="none" noProof="0">
                          <a:latin typeface="Arial"/>
                        </a:rPr>
                        <a:t>The mobility rate is slightly lower than last year, but is still close to 50% and remains a challenge.</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3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Socioeconomic status</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100%</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We serve a predominantly low-income student population</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35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Discipline</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OSS – 0</a:t>
                      </a:r>
                    </a:p>
                    <a:p>
                      <a:pPr marL="0" marR="0" lvl="0" indent="0" algn="l">
                        <a:lnSpc>
                          <a:spcPct val="114999"/>
                        </a:lnSpc>
                        <a:spcBef>
                          <a:spcPts val="0"/>
                        </a:spcBef>
                        <a:spcAft>
                          <a:spcPts val="0"/>
                        </a:spcAft>
                        <a:buSzPts val="1200"/>
                        <a:buFont typeface="Arial"/>
                        <a:buNone/>
                      </a:pPr>
                      <a:r>
                        <a:rPr lang="en-US" sz="1200" u="none" strike="noStrike" cap="none"/>
                        <a:t>ISS - 2</a:t>
                      </a: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a:lnSpc>
                          <a:spcPct val="114999"/>
                        </a:lnSpc>
                        <a:spcBef>
                          <a:spcPts val="0"/>
                        </a:spcBef>
                        <a:spcAft>
                          <a:spcPts val="0"/>
                        </a:spcAft>
                        <a:buClr>
                          <a:srgbClr val="000000"/>
                        </a:buClr>
                        <a:buSzPts val="1200"/>
                        <a:buFont typeface="Arial"/>
                        <a:buChar char="●"/>
                      </a:pPr>
                      <a:r>
                        <a:rPr lang="en-US" sz="1200" b="0" i="0" u="none" strike="noStrike" cap="none" noProof="0">
                          <a:latin typeface="Arial"/>
                        </a:rPr>
                        <a:t>No out of school suspensions this year; in-school suspensions down 9.6% from last year.</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5730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Limited English Proficiency</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2.3%</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Our students are predominantly African American with a small population of students with limited English proficiency</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5730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t>Special Education</a:t>
                      </a:r>
                      <a:endParaRPr sz="1200" b="1"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10.96%</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t>5% of our students have disabilities and we must serve these students well</a:t>
                      </a:r>
                      <a:endParaRPr sz="1200" u="none" strike="noStrike" cap="none"/>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17 Bellwether PowerPoint Template">
  <a:themeElements>
    <a:clrScheme name="BW_2017 v1">
      <a:dk1>
        <a:srgbClr val="000000"/>
      </a:dk1>
      <a:lt1>
        <a:srgbClr val="FFFFFF"/>
      </a:lt1>
      <a:dk2>
        <a:srgbClr val="5D1724"/>
      </a:dk2>
      <a:lt2>
        <a:srgbClr val="E6E6E6"/>
      </a:lt2>
      <a:accent1>
        <a:srgbClr val="953545"/>
      </a:accent1>
      <a:accent2>
        <a:srgbClr val="4B7E9A"/>
      </a:accent2>
      <a:accent3>
        <a:srgbClr val="90B8CC"/>
      </a:accent3>
      <a:accent4>
        <a:srgbClr val="C3DAE5"/>
      </a:accent4>
      <a:accent5>
        <a:srgbClr val="BDBDBD"/>
      </a:accent5>
      <a:accent6>
        <a:srgbClr val="E6E6E6"/>
      </a:accent6>
      <a:hlink>
        <a:srgbClr val="0000FF"/>
      </a:hlink>
      <a:folHlink>
        <a:srgbClr val="513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9bdc976-9c76-4280-a976-4a1e338ed26a">
      <UserInfo>
        <DisplayName>Crapo, Claire</DisplayName>
        <AccountId>23</AccountId>
        <AccountType/>
      </UserInfo>
      <UserInfo>
        <DisplayName>Boddie, Paula R.</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D357D9D1EF44BB95D7F6A5A517C6B" ma:contentTypeVersion="6" ma:contentTypeDescription="Create a new document." ma:contentTypeScope="" ma:versionID="f0013ab03402f8f92bd94160bb65da98">
  <xsd:schema xmlns:xsd="http://www.w3.org/2001/XMLSchema" xmlns:xs="http://www.w3.org/2001/XMLSchema" xmlns:p="http://schemas.microsoft.com/office/2006/metadata/properties" xmlns:ns2="ff1732d9-7ffe-4fc3-bfa0-083d45455fb4" xmlns:ns3="29bdc976-9c76-4280-a976-4a1e338ed26a" targetNamespace="http://schemas.microsoft.com/office/2006/metadata/properties" ma:root="true" ma:fieldsID="43c66f168f3195e788987ab30fa7c72d" ns2:_="" ns3:_="">
    <xsd:import namespace="ff1732d9-7ffe-4fc3-bfa0-083d45455fb4"/>
    <xsd:import namespace="29bdc976-9c76-4280-a976-4a1e338ed2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732d9-7ffe-4fc3-bfa0-083d45455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bdc976-9c76-4280-a976-4a1e338ed2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4D8B8-4FF2-45EF-8983-EF0EA79C49DC}">
  <ds:schemaRefs>
    <ds:schemaRef ds:uri="29bdc976-9c76-4280-a976-4a1e338ed26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CA6167-A13E-4E0B-A47C-9051C4CBD730}">
  <ds:schemaRefs>
    <ds:schemaRef ds:uri="29bdc976-9c76-4280-a976-4a1e338ed26a"/>
    <ds:schemaRef ds:uri="ff1732d9-7ffe-4fc3-bfa0-083d45455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15024D-8810-46C5-AC45-960A068D1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68</Slides>
  <Notes>66</Notes>
  <HiddenSlides>0</HiddenSlide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2017 Bellwether PowerPoint Template</vt:lpstr>
      <vt:lpstr>2017 Bellwether PowerPoint Template</vt:lpstr>
      <vt:lpstr>2017 Bellwether PowerPoint Template</vt:lpstr>
      <vt:lpstr>1_2017 Bellwether PowerPoint Template</vt:lpstr>
      <vt:lpstr>1_2017 Bellwether PowerPoint Template</vt:lpstr>
      <vt:lpstr>PowerPoint Presentation</vt:lpstr>
      <vt:lpstr>Purpose of this document</vt:lpstr>
      <vt:lpstr>PowerPoint Presentation</vt:lpstr>
      <vt:lpstr>Who are we?</vt:lpstr>
      <vt:lpstr>Meramec Elementary is a PK-5 elementary school on the southside of St. Louis</vt:lpstr>
      <vt:lpstr>Meramec’s Vision and Mission</vt:lpstr>
      <vt:lpstr>We have a diverse, committed staff of 27, with a representative Teacher Leadership Team to guide plan development</vt:lpstr>
      <vt:lpstr>Where are we now?</vt:lpstr>
      <vt:lpstr>We conducted a Comprehensive Needs Assessment to further assess our current state</vt:lpstr>
      <vt:lpstr>Student enrollment and attendance at Meramec has increased from 2019-2020 to the 2020 - 2021 school year</vt:lpstr>
      <vt:lpstr>Student enrollment at Meramec from the  2018 - 2021 school years</vt:lpstr>
      <vt:lpstr>Based on the Needs Assessment, we have identified strengths, weaknesses, and needs related to student demographics</vt:lpstr>
      <vt:lpstr>Today at Meramec, fewer students are proficient / advanced in ELA and Math than the district or state  </vt:lpstr>
      <vt:lpstr>At Meramec, 68% of students are below basic in ELA and 83% are below basic in Math</vt:lpstr>
      <vt:lpstr>PowerPoint Presentation</vt:lpstr>
      <vt:lpstr>In our Comprehensive Needs Assessment, we reflected upon our current achievement data for 18-19 Data unavailable for 19-20</vt:lpstr>
      <vt:lpstr>Star Assessment Reading and Math ProFormance Indicator </vt:lpstr>
      <vt:lpstr>Star Assessment Reading and Math Performance from Fall 2020 to Spring 2021</vt:lpstr>
      <vt:lpstr>Based on the Needs Assessment, we have identified strengths, weaknesses, and needs related to academic proficiency</vt:lpstr>
      <vt:lpstr>In our Comprehensive Needs Assessment, we analyzed our current supports for curriculum and instruction</vt:lpstr>
      <vt:lpstr>Based on the Needs Assessment, we have identified strengths, weaknesses, and needs related to curriculum &amp; instruction</vt:lpstr>
      <vt:lpstr>In our Comprehensive Needs Assessment, we analyzed our current approach to supporting our staff</vt:lpstr>
      <vt:lpstr>Based on the Needs Assessment, we have identified strengths, weaknesses, and needs related to supporting staff</vt:lpstr>
      <vt:lpstr>We are encouraged by a number of “bright spots” in our work that will serve as a foundation to build upon in our plan</vt:lpstr>
      <vt:lpstr>Where are we going?</vt:lpstr>
      <vt:lpstr>Drawing on our St. Louis pride, we’ve articulated three critical skills for all Meramec graduates</vt:lpstr>
      <vt:lpstr>In order to assess our progress towards this ambitious long-term vision, we’ve set 1 year goals for 2021-22 [Due to COVID-19, we will continue with the goals below.]</vt:lpstr>
      <vt:lpstr>In order to assess our progress towards this ambitious long-term vision, we’ve set 1.5 years growth goals for 2021-2022 in star.  </vt:lpstr>
      <vt:lpstr>By 2022, 32% of Meramec students will be proficient or advanced in ELA and 31% proficient or advanced in Math</vt:lpstr>
      <vt:lpstr>In ELA, the percent of students at the below basic level would decrease from 48% to 17% by 2022</vt:lpstr>
      <vt:lpstr>If we sustain this progress over 3 years, we’ll far exceed the state’s minimum requirements for MPI growth</vt:lpstr>
      <vt:lpstr>In Math, the percent of students at the below basic level would decrease from 80% to 60% by 2022</vt:lpstr>
      <vt:lpstr>How will we get there?</vt:lpstr>
      <vt:lpstr>Working back from our 1-year ELA goal, we’ve analyzed root causes and identified focused priorities</vt:lpstr>
      <vt:lpstr>We’ve also analyzed root causes and identified focused priorities to achieve our Math goal</vt:lpstr>
      <vt:lpstr>We’ve performed this same analysis for teacher retention</vt:lpstr>
      <vt:lpstr>Finally, we’ve performed this same analysis for student attendance</vt:lpstr>
      <vt:lpstr>As a result, we have highlighted the following priorities to focus on for next year</vt:lpstr>
      <vt:lpstr>After developing strategies from our root cause analysis, we narrowed to 1-2 highest-leverage strategies per priority</vt:lpstr>
      <vt:lpstr>Funding </vt:lpstr>
      <vt:lpstr>We have assigned the following teams and owners:</vt:lpstr>
      <vt:lpstr>For each Year 2 strategy, we have also developed a set of working action plans to enable our success, which follow this slide. We will continue with these strategies due to COVID. </vt:lpstr>
      <vt:lpstr>ELA/Math Strategy 1.1  Overlay Curriculum with deeper writing component that address writing structure and all components.   </vt:lpstr>
      <vt:lpstr>ELA/Math Strategy 1.2  Overlay curriculum with real word experiences and applications that enhances student knowledge base through project base learning/ inquiry learning. </vt:lpstr>
      <vt:lpstr>ELA/Math Strategy 2.1-2.2  Implement data dashboard for collecting and analyzing assessment data</vt:lpstr>
      <vt:lpstr>ELA/Math Strategy 2.3  Create year-long assessment scope and sequence with prioritized standards to cover before assessments and ensure instructional minutes support</vt:lpstr>
      <vt:lpstr>ELA/Math 3.1  Identify high-impact PD opportunities (internal or external), create year-long PD scope and sequence and decide which teachers to attend; vertically-align PLCs</vt:lpstr>
      <vt:lpstr>Teacher Retention 1.1  Refine systems and structures to share information (memos &amp; calendars) and designate teacher leaders to help disseminate to the team </vt:lpstr>
      <vt:lpstr>Teacher Retention 2.1  Form staff morale and student morale committees to lead celebrations/birthdays, etc./own staff morale efforts</vt:lpstr>
      <vt:lpstr>Teacher Retention 2.2  Research, plan and execute PD opportunities to increase staff trust and build socioemotional skills for adults/outside facilitation of team building activities </vt:lpstr>
      <vt:lpstr>Student Attendance 1.2  Refine shared responsibility for student attendance monitoring</vt:lpstr>
      <vt:lpstr>This is our roadmap for 3 years:</vt:lpstr>
      <vt:lpstr>This is our roadmap for 3 years:</vt:lpstr>
      <vt:lpstr>We will also engage parents and families to enable the success of our plan</vt:lpstr>
      <vt:lpstr>We will also engage parents and families to enable the success of our plan</vt:lpstr>
      <vt:lpstr>We will also engage parents and families to enable the success of our plan</vt:lpstr>
      <vt:lpstr>We will also engage parents and families to enable the success of our plan</vt:lpstr>
      <vt:lpstr>We will also engage parents and families to enable the success of our plan</vt:lpstr>
      <vt:lpstr>Summary statements:</vt:lpstr>
      <vt:lpstr>What will we need to get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Crapo, Claire</dc:creator>
  <cp:revision>1</cp:revision>
  <dcterms:modified xsi:type="dcterms:W3CDTF">2021-06-11T18:39:45Z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0x01010015DD357D9D1EF44BB95D7F6A5A517C6B</vt:lpwstr>
  </property>
</Properties>
</file>