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2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pPr/>
              <a:t>8/3/2016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\\boesfsps01\SLPS\Offices\BOE\Grants%20Management%20Office\16-17%20ESEA%20(NCLB)\Vendor%20Registration%20Packe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4" y="1658203"/>
            <a:ext cx="10058400" cy="15240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Title I Parental Involvement Funds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8704" y="3384644"/>
            <a:ext cx="10136499" cy="70627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Impact" panose="020B0806030902050204" pitchFamily="34" charset="0"/>
              </a:rPr>
              <a:t>Grants Management Office</a:t>
            </a:r>
            <a:endParaRPr lang="en-US" sz="3200" dirty="0">
              <a:latin typeface="Impact" panose="020B080603090205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3634" y="4858333"/>
            <a:ext cx="5133833" cy="13092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j-lt"/>
              </a:rPr>
              <a:t>Victoria Glaspy</a:t>
            </a:r>
          </a:p>
          <a:p>
            <a:r>
              <a:rPr lang="en-US" sz="2400" dirty="0" smtClean="0">
                <a:latin typeface="+mj-lt"/>
              </a:rPr>
              <a:t>Director, Grants Management</a:t>
            </a:r>
          </a:p>
          <a:p>
            <a:r>
              <a:rPr lang="en-US" sz="2400" dirty="0" smtClean="0">
                <a:latin typeface="+mj-lt"/>
              </a:rPr>
              <a:t>314.633.5310</a:t>
            </a:r>
            <a:endParaRPr lang="en-US" sz="24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991370" y="4858333"/>
            <a:ext cx="5133833" cy="13092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j-lt"/>
              </a:rPr>
              <a:t>Nichelle Hunter</a:t>
            </a:r>
          </a:p>
          <a:p>
            <a:r>
              <a:rPr lang="en-US" sz="2400" dirty="0" smtClean="0">
                <a:latin typeface="+mj-lt"/>
              </a:rPr>
              <a:t>Grant Compliance Manager</a:t>
            </a:r>
          </a:p>
          <a:p>
            <a:r>
              <a:rPr lang="en-US" sz="2400" dirty="0" smtClean="0">
                <a:latin typeface="+mj-lt"/>
              </a:rPr>
              <a:t>314.345.2474</a:t>
            </a:r>
            <a:endParaRPr lang="en-US" sz="24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144" y="49462"/>
            <a:ext cx="1828800" cy="129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59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fornian FB" panose="0207040306080B030204" pitchFamily="18" charset="0"/>
              </a:rPr>
              <a:t>Basic Financial Information</a:t>
            </a:r>
          </a:p>
          <a:p>
            <a:endParaRPr lang="en-US" sz="3600" dirty="0" smtClean="0">
              <a:latin typeface="Californian FB" panose="0207040306080B030204" pitchFamily="18" charset="0"/>
            </a:endParaRPr>
          </a:p>
          <a:p>
            <a:r>
              <a:rPr lang="en-US" sz="3600" dirty="0" smtClean="0">
                <a:latin typeface="Californian FB" panose="0207040306080B030204" pitchFamily="18" charset="0"/>
              </a:rPr>
              <a:t>Allowable/Unallowable Expenditures</a:t>
            </a:r>
          </a:p>
          <a:p>
            <a:endParaRPr lang="en-US" sz="3600" dirty="0" smtClean="0">
              <a:latin typeface="Californian FB" panose="0207040306080B030204" pitchFamily="18" charset="0"/>
            </a:endParaRPr>
          </a:p>
          <a:p>
            <a:r>
              <a:rPr lang="en-US" sz="3600" dirty="0" smtClean="0">
                <a:latin typeface="Californian FB" panose="0207040306080B030204" pitchFamily="18" charset="0"/>
              </a:rPr>
              <a:t>Payments &amp; </a:t>
            </a:r>
            <a:r>
              <a:rPr lang="en-US" sz="3600" dirty="0" smtClean="0">
                <a:latin typeface="Californian FB" panose="0207040306080B030204" pitchFamily="18" charset="0"/>
              </a:rPr>
              <a:t>Reimbursements</a:t>
            </a:r>
          </a:p>
          <a:p>
            <a:pPr lvl="2"/>
            <a:r>
              <a:rPr lang="en-US" sz="3200" dirty="0" smtClean="0">
                <a:latin typeface="Californian FB" panose="0207040306080B030204" pitchFamily="18" charset="0"/>
              </a:rPr>
              <a:t>Voucher </a:t>
            </a:r>
            <a:r>
              <a:rPr lang="en-US" sz="3200" dirty="0" smtClean="0">
                <a:latin typeface="Californian FB" panose="0207040306080B030204" pitchFamily="18" charset="0"/>
              </a:rPr>
              <a:t>Certification &amp; Contracts</a:t>
            </a:r>
            <a:endParaRPr lang="en-US" sz="3200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145206"/>
            <a:ext cx="10079630" cy="1026994"/>
          </a:xfrm>
        </p:spPr>
        <p:txBody>
          <a:bodyPr/>
          <a:lstStyle/>
          <a:p>
            <a:pPr algn="r"/>
            <a:r>
              <a:rPr lang="en-US" dirty="0" smtClean="0"/>
              <a:t>Basic Financial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fornian FB" panose="0207040306080B030204" pitchFamily="18" charset="0"/>
              </a:rPr>
              <a:t>Every Title I building is allocated Parent Involvement funds based on the schools enrollment and deprivation percentage.</a:t>
            </a:r>
          </a:p>
          <a:p>
            <a:endParaRPr lang="en-US" dirty="0" smtClean="0">
              <a:latin typeface="Californian FB" panose="0207040306080B030204" pitchFamily="18" charset="0"/>
            </a:endParaRPr>
          </a:p>
          <a:p>
            <a:r>
              <a:rPr lang="en-US" dirty="0" smtClean="0">
                <a:latin typeface="Californian FB" panose="0207040306080B030204" pitchFamily="18" charset="0"/>
              </a:rPr>
              <a:t>Parent Involvement Funding Information:</a:t>
            </a: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Fund: 230</a:t>
            </a: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Grant Number : T1PI-BK-1617 </a:t>
            </a: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Cost Center: XXXXX-73</a:t>
            </a:r>
            <a:endParaRPr lang="en-US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69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486400"/>
            <a:ext cx="10079630" cy="6858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/>
              <a:t>Allowable/Unallowable </a:t>
            </a:r>
            <a:r>
              <a:rPr lang="en-US" sz="3600" dirty="0"/>
              <a:t>E</a:t>
            </a:r>
            <a:r>
              <a:rPr lang="en-US" sz="3600" dirty="0" smtClean="0"/>
              <a:t>xpenditures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524" y="354842"/>
            <a:ext cx="9990161" cy="522709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500" b="1" u="sng" dirty="0" smtClean="0"/>
              <a:t>Allowable Expenditures</a:t>
            </a: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Food for Instructional Parent Meetings/Activities (Bi-Annual Title I Meeting, PTO Meetings/Activities, Donuts with Dad, Muffins with Mom, Grandparents Day, Literacy Night, etc</a:t>
            </a:r>
            <a:r>
              <a:rPr lang="en-US" sz="3500" dirty="0" smtClean="0">
                <a:latin typeface="Californian FB" panose="0207040306080B030204" pitchFamily="18" charset="0"/>
              </a:rPr>
              <a:t>.)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Desktop Computer for Family &amp; Community Specialist (FCS) and Office and Parent Resource </a:t>
            </a:r>
            <a:r>
              <a:rPr lang="en-US" sz="3500" dirty="0" smtClean="0">
                <a:latin typeface="Californian FB" panose="0207040306080B030204" pitchFamily="18" charset="0"/>
              </a:rPr>
              <a:t>Room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Printer Cartridges for FCS Office and Parent Resource </a:t>
            </a:r>
            <a:r>
              <a:rPr lang="en-US" sz="3500" dirty="0" smtClean="0">
                <a:latin typeface="Californian FB" panose="0207040306080B030204" pitchFamily="18" charset="0"/>
              </a:rPr>
              <a:t>Room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Bulletin Board ($200 and under) and Bulletin Board Supplies (construction paper, lettering, borders, push pins, tape etc</a:t>
            </a:r>
            <a:r>
              <a:rPr lang="en-US" sz="3500" dirty="0" smtClean="0">
                <a:latin typeface="Californian FB" panose="0207040306080B030204" pitchFamily="18" charset="0"/>
              </a:rPr>
              <a:t>.)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Envelopes for Parent </a:t>
            </a:r>
            <a:r>
              <a:rPr lang="en-US" sz="3500" dirty="0" smtClean="0">
                <a:latin typeface="Californian FB" panose="0207040306080B030204" pitchFamily="18" charset="0"/>
              </a:rPr>
              <a:t>Mailings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Postage (This is facilitated through Mr. Rhone’s Office</a:t>
            </a:r>
            <a:r>
              <a:rPr lang="en-US" sz="3500" dirty="0" smtClean="0">
                <a:latin typeface="Californian FB" panose="0207040306080B030204" pitchFamily="18" charset="0"/>
              </a:rPr>
              <a:t>)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Dry Erase Markers for Parent </a:t>
            </a:r>
            <a:r>
              <a:rPr lang="en-US" sz="3500" dirty="0" smtClean="0">
                <a:latin typeface="Californian FB" panose="0207040306080B030204" pitchFamily="18" charset="0"/>
              </a:rPr>
              <a:t>Board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Photo </a:t>
            </a:r>
            <a:r>
              <a:rPr lang="en-US" sz="3500" dirty="0" smtClean="0">
                <a:latin typeface="Californian FB" panose="0207040306080B030204" pitchFamily="18" charset="0"/>
              </a:rPr>
              <a:t>Paper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General Office Supplies for FCS Office (File folders, paper clips, stapler, staples, staple remover, post it notes, ink pens, desk calendar, three hole punch etc</a:t>
            </a:r>
            <a:r>
              <a:rPr lang="en-US" sz="3500" dirty="0" smtClean="0">
                <a:latin typeface="Californian FB" panose="0207040306080B030204" pitchFamily="18" charset="0"/>
              </a:rPr>
              <a:t>.)</a:t>
            </a:r>
          </a:p>
          <a:p>
            <a:pPr lvl="0"/>
            <a:endParaRPr lang="en-US" sz="3500" dirty="0">
              <a:latin typeface="Californian FB" panose="0207040306080B030204" pitchFamily="18" charset="0"/>
            </a:endParaRPr>
          </a:p>
          <a:p>
            <a:pPr lvl="0"/>
            <a:r>
              <a:rPr lang="en-US" sz="3500" dirty="0">
                <a:latin typeface="Californian FB" panose="0207040306080B030204" pitchFamily="18" charset="0"/>
              </a:rPr>
              <a:t>Parent Resource Books (Behavior Strategies, Self Esteem, Home &amp; School Connection, Four Steps to Responsibility, Love &amp; Logic Solutions, and Changing Children’s Behavior etc.)</a:t>
            </a:r>
            <a:r>
              <a:rPr lang="en-US" sz="3500" dirty="0"/>
              <a:t/>
            </a:r>
            <a:br>
              <a:rPr lang="en-US" sz="3500" dirty="0"/>
            </a:br>
            <a:endParaRPr lang="en-US" sz="3500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267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16000" y="5418160"/>
            <a:ext cx="10079630" cy="754039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/>
              <a:t>Allowable/Unallowable Expenditures </a:t>
            </a:r>
            <a:r>
              <a:rPr lang="en-US" sz="3600" dirty="0" smtClean="0"/>
              <a:t>(</a:t>
            </a:r>
            <a:r>
              <a:rPr lang="en-US" sz="3600" cap="none" dirty="0" smtClean="0"/>
              <a:t>cont’d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894247" y="1262645"/>
            <a:ext cx="4754880" cy="423000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u="sng" dirty="0" smtClean="0">
                <a:latin typeface="Californian FB" panose="0207040306080B030204" pitchFamily="18" charset="0"/>
              </a:rPr>
              <a:t>Unallowable Expenditures</a:t>
            </a:r>
          </a:p>
          <a:p>
            <a:pPr lvl="0"/>
            <a:r>
              <a:rPr lang="en-US" sz="1900" dirty="0" smtClean="0">
                <a:latin typeface="Californian FB" panose="0207040306080B030204" pitchFamily="18" charset="0"/>
              </a:rPr>
              <a:t>iP</a:t>
            </a:r>
            <a:r>
              <a:rPr lang="en-US" sz="1900" dirty="0" smtClean="0">
                <a:latin typeface="Californian FB" panose="0207040306080B030204" pitchFamily="18" charset="0"/>
              </a:rPr>
              <a:t>ads</a:t>
            </a:r>
            <a:endParaRPr lang="en-US" sz="1900" dirty="0">
              <a:latin typeface="Californian FB" panose="0207040306080B030204" pitchFamily="18" charset="0"/>
            </a:endParaRP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Laptops</a:t>
            </a: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Copy Paper</a:t>
            </a: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Reimbursement for Photo Developing</a:t>
            </a: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Scanners</a:t>
            </a: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Paper Cutters</a:t>
            </a: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Cameras</a:t>
            </a: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Dances</a:t>
            </a:r>
          </a:p>
          <a:p>
            <a:pPr lvl="0"/>
            <a:r>
              <a:rPr lang="en-US" sz="1900" dirty="0">
                <a:latin typeface="Californian FB" panose="0207040306080B030204" pitchFamily="18" charset="0"/>
              </a:rPr>
              <a:t>Security/Custodial Overtime	</a:t>
            </a:r>
          </a:p>
          <a:p>
            <a:r>
              <a:rPr lang="en-US" sz="1900" dirty="0">
                <a:latin typeface="Californian FB" panose="0207040306080B030204" pitchFamily="18" charset="0"/>
              </a:rPr>
              <a:t>Custodial/Cleaning </a:t>
            </a:r>
            <a:r>
              <a:rPr lang="en-US" sz="1900" dirty="0" smtClean="0">
                <a:latin typeface="Californian FB" panose="0207040306080B030204" pitchFamily="18" charset="0"/>
              </a:rPr>
              <a:t>Supplies</a:t>
            </a:r>
          </a:p>
          <a:p>
            <a:r>
              <a:rPr lang="en-US" sz="1900" dirty="0" smtClean="0">
                <a:latin typeface="Californian FB" panose="0207040306080B030204" pitchFamily="18" charset="0"/>
              </a:rPr>
              <a:t>FCS </a:t>
            </a:r>
            <a:r>
              <a:rPr lang="en-US" sz="1900" dirty="0">
                <a:latin typeface="Californian FB" panose="0207040306080B030204" pitchFamily="18" charset="0"/>
              </a:rPr>
              <a:t>Overtime</a:t>
            </a:r>
          </a:p>
          <a:p>
            <a:pPr lvl="0"/>
            <a:endParaRPr lang="en-US" sz="1700" dirty="0"/>
          </a:p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6094958" y="1268037"/>
            <a:ext cx="5735091" cy="4230009"/>
          </a:xfrm>
        </p:spPr>
        <p:txBody>
          <a:bodyPr>
            <a:normAutofit fontScale="92500" lnSpcReduction="10000"/>
          </a:bodyPr>
          <a:lstStyle/>
          <a:p>
            <a:pPr lvl="0"/>
            <a:endParaRPr lang="en-US" sz="2300" dirty="0" smtClean="0"/>
          </a:p>
          <a:p>
            <a:pPr lvl="0"/>
            <a:r>
              <a:rPr lang="en-US" sz="2300" dirty="0" smtClean="0">
                <a:latin typeface="Californian FB" panose="0207040306080B030204" pitchFamily="18" charset="0"/>
              </a:rPr>
              <a:t>Nursing </a:t>
            </a:r>
            <a:r>
              <a:rPr lang="en-US" sz="2300" dirty="0">
                <a:latin typeface="Californian FB" panose="0207040306080B030204" pitchFamily="18" charset="0"/>
              </a:rPr>
              <a:t>Supplies</a:t>
            </a:r>
          </a:p>
          <a:p>
            <a:pPr lvl="0"/>
            <a:r>
              <a:rPr lang="en-US" sz="2300" dirty="0">
                <a:latin typeface="Californian FB" panose="0207040306080B030204" pitchFamily="18" charset="0"/>
              </a:rPr>
              <a:t>Field Trips</a:t>
            </a:r>
          </a:p>
          <a:p>
            <a:pPr lvl="0"/>
            <a:r>
              <a:rPr lang="en-US" sz="2300" dirty="0">
                <a:latin typeface="Californian FB" panose="0207040306080B030204" pitchFamily="18" charset="0"/>
              </a:rPr>
              <a:t>Transportation</a:t>
            </a:r>
          </a:p>
          <a:p>
            <a:pPr lvl="0"/>
            <a:r>
              <a:rPr lang="en-US" sz="2300" dirty="0">
                <a:latin typeface="Californian FB" panose="0207040306080B030204" pitchFamily="18" charset="0"/>
              </a:rPr>
              <a:t>Textbooks</a:t>
            </a:r>
          </a:p>
          <a:p>
            <a:pPr lvl="0"/>
            <a:r>
              <a:rPr lang="en-US" sz="2300" dirty="0">
                <a:latin typeface="Californian FB" panose="0207040306080B030204" pitchFamily="18" charset="0"/>
              </a:rPr>
              <a:t>Shredders</a:t>
            </a:r>
          </a:p>
          <a:p>
            <a:pPr lvl="0"/>
            <a:r>
              <a:rPr lang="en-US" sz="2300" dirty="0">
                <a:latin typeface="Californian FB" panose="0207040306080B030204" pitchFamily="18" charset="0"/>
              </a:rPr>
              <a:t>Tissue</a:t>
            </a:r>
          </a:p>
          <a:p>
            <a:pPr lvl="0"/>
            <a:r>
              <a:rPr lang="en-US" sz="2300" dirty="0">
                <a:latin typeface="Californian FB" panose="0207040306080B030204" pitchFamily="18" charset="0"/>
              </a:rPr>
              <a:t>Candy</a:t>
            </a:r>
          </a:p>
          <a:p>
            <a:pPr lvl="0"/>
            <a:r>
              <a:rPr lang="en-US" sz="2300" dirty="0">
                <a:latin typeface="Californian FB" panose="0207040306080B030204" pitchFamily="18" charset="0"/>
              </a:rPr>
              <a:t>Furniture (Desk, Chairs, Tables, etc.)</a:t>
            </a:r>
          </a:p>
          <a:p>
            <a:r>
              <a:rPr lang="en-US" sz="2300" b="1" dirty="0">
                <a:latin typeface="Californian FB" panose="0207040306080B030204" pitchFamily="18" charset="0"/>
              </a:rPr>
              <a:t>Food for Parent Conferences, Graduations, End of Year activities, and any other Activity that does not have an instructional focus.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82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16000" y="5172501"/>
            <a:ext cx="10093278" cy="999699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Payments &amp; Reimbursements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57250" y="414892"/>
            <a:ext cx="10477500" cy="48531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fornian FB" panose="0207040306080B030204" pitchFamily="18" charset="0"/>
              </a:rPr>
              <a:t>To pay an invoice or to receive reimbursement for allowable expenses, every invoice or voucher must be accompanied by a signed (your signature) Title I Parental Involvement Checklist form.</a:t>
            </a:r>
          </a:p>
          <a:p>
            <a:endParaRPr lang="en-US" dirty="0" smtClean="0">
              <a:latin typeface="Californian FB" panose="0207040306080B030204" pitchFamily="18" charset="0"/>
            </a:endParaRPr>
          </a:p>
          <a:p>
            <a:pPr lvl="2"/>
            <a:r>
              <a:rPr lang="en-US" dirty="0" smtClean="0">
                <a:latin typeface="Californian FB" panose="0207040306080B030204" pitchFamily="18" charset="0"/>
              </a:rPr>
              <a:t>Voucher Certification Form</a:t>
            </a:r>
          </a:p>
          <a:p>
            <a:pPr lvl="2"/>
            <a:r>
              <a:rPr lang="en-US" dirty="0" smtClean="0">
                <a:latin typeface="Californian FB" panose="0207040306080B030204" pitchFamily="18" charset="0"/>
              </a:rPr>
              <a:t>Meeting Agenda</a:t>
            </a:r>
          </a:p>
          <a:p>
            <a:pPr lvl="2"/>
            <a:r>
              <a:rPr lang="en-US" dirty="0" smtClean="0">
                <a:latin typeface="Californian FB" panose="0207040306080B030204" pitchFamily="18" charset="0"/>
              </a:rPr>
              <a:t>Meeting Sign-in Sheets</a:t>
            </a:r>
          </a:p>
          <a:p>
            <a:pPr lvl="2"/>
            <a:r>
              <a:rPr lang="en-US" dirty="0" smtClean="0">
                <a:latin typeface="Californian FB" panose="0207040306080B030204" pitchFamily="18" charset="0"/>
              </a:rPr>
              <a:t>Copy of Cancelled School Check or Bank Statement Showing Transaction (if applicable)</a:t>
            </a:r>
          </a:p>
          <a:p>
            <a:pPr lvl="2"/>
            <a:r>
              <a:rPr lang="en-US" dirty="0" smtClean="0">
                <a:latin typeface="Californian FB" panose="0207040306080B030204" pitchFamily="18" charset="0"/>
              </a:rPr>
              <a:t>Vendor Invoice (if applicable)</a:t>
            </a:r>
          </a:p>
          <a:p>
            <a:pPr lvl="2"/>
            <a:r>
              <a:rPr lang="en-US" dirty="0" smtClean="0">
                <a:latin typeface="Californian FB" panose="0207040306080B030204" pitchFamily="18" charset="0"/>
              </a:rPr>
              <a:t>Receipts (it should detail the items purchased) </a:t>
            </a:r>
          </a:p>
          <a:p>
            <a:pPr lvl="2"/>
            <a:r>
              <a:rPr lang="en-US" dirty="0" smtClean="0">
                <a:latin typeface="Californian FB" panose="0207040306080B030204" pitchFamily="18" charset="0"/>
              </a:rPr>
              <a:t>Approved Contract (Consultant Service Agreement)</a:t>
            </a:r>
          </a:p>
          <a:p>
            <a:pPr lvl="3"/>
            <a:r>
              <a:rPr lang="en-US" dirty="0" smtClean="0">
                <a:latin typeface="Californian FB" panose="0207040306080B030204" pitchFamily="18" charset="0"/>
              </a:rPr>
              <a:t>A Consultant Service Agreement is required for all contractors/consultants (such as speakers or work shop presenters). The contractor/consultant will not be paid without an approved contract.</a:t>
            </a:r>
          </a:p>
          <a:p>
            <a:pPr lvl="1"/>
            <a:endParaRPr lang="en-US" dirty="0">
              <a:latin typeface="Californian FB" panose="0207040306080B030204" pitchFamily="18" charset="0"/>
            </a:endParaRP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Requests for reimbursements or payment of invoices should be submitted within two weeks of the event. If received after the deadline, a justification for why it is late is required.</a:t>
            </a:r>
            <a:endParaRPr lang="en-US" dirty="0" smtClean="0">
              <a:latin typeface="Californian FB" panose="0207040306080B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3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199796"/>
            <a:ext cx="10065982" cy="972403"/>
          </a:xfrm>
        </p:spPr>
        <p:txBody>
          <a:bodyPr/>
          <a:lstStyle/>
          <a:p>
            <a:pPr algn="r"/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685799"/>
            <a:ext cx="10058400" cy="439116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fornian FB" panose="0207040306080B030204" pitchFamily="18" charset="0"/>
              </a:rPr>
              <a:t>Before  a vendor provides services, the following should be confirmed and performed:</a:t>
            </a:r>
          </a:p>
          <a:p>
            <a:endParaRPr lang="en-US" dirty="0" smtClean="0">
              <a:latin typeface="Californian FB" panose="0207040306080B030204" pitchFamily="18" charset="0"/>
            </a:endParaRP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Vendor has completed and returned the Vendor Application Packet and has been issued a vendor number.</a:t>
            </a:r>
          </a:p>
          <a:p>
            <a:pPr lvl="1"/>
            <a:endParaRPr lang="en-US" dirty="0" smtClean="0">
              <a:latin typeface="Californian FB" panose="0207040306080B030204" pitchFamily="18" charset="0"/>
            </a:endParaRP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A signed Consultant Service Agreement for the total dollar amount for the entire school year has been received and forwarded to the Purchasing department for Supt signature.</a:t>
            </a: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  </a:t>
            </a:r>
          </a:p>
          <a:p>
            <a:pPr lvl="1"/>
            <a:r>
              <a:rPr lang="en-US" dirty="0" smtClean="0">
                <a:latin typeface="Californian FB" panose="0207040306080B030204" pitchFamily="18" charset="0"/>
              </a:rPr>
              <a:t>A purchase requisition is entered into SAP for the Consultant Service Agreement total amount.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9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5172500"/>
            <a:ext cx="10079630" cy="999699"/>
          </a:xfrm>
        </p:spPr>
        <p:txBody>
          <a:bodyPr/>
          <a:lstStyle/>
          <a:p>
            <a:pPr algn="r"/>
            <a:r>
              <a:rPr lang="en-US" dirty="0" smtClean="0"/>
              <a:t>Vendor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573207"/>
            <a:ext cx="10058400" cy="47494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alifornian FB" panose="0207040306080B030204" pitchFamily="18" charset="0"/>
              </a:rPr>
              <a:t>All vendors should have a vendor number to receive payment.  New vendor information should be submitted and confirmed </a:t>
            </a:r>
            <a:r>
              <a:rPr lang="en-US" b="1" u="sng" dirty="0">
                <a:latin typeface="Californian FB" panose="0207040306080B030204" pitchFamily="18" charset="0"/>
              </a:rPr>
              <a:t>PRIOR</a:t>
            </a:r>
            <a:r>
              <a:rPr lang="en-US" dirty="0">
                <a:latin typeface="Californian FB" panose="0207040306080B030204" pitchFamily="18" charset="0"/>
              </a:rPr>
              <a:t> to utilizing the service from the vendor.  </a:t>
            </a:r>
            <a:endParaRPr lang="en-US" dirty="0" smtClean="0">
              <a:latin typeface="Californian FB" panose="0207040306080B030204" pitchFamily="18" charset="0"/>
            </a:endParaRPr>
          </a:p>
          <a:p>
            <a:pPr marL="0" indent="0">
              <a:buNone/>
            </a:pPr>
            <a:endParaRPr lang="en-US" dirty="0">
              <a:latin typeface="Californian FB" panose="0207040306080B030204" pitchFamily="18" charset="0"/>
            </a:endParaRPr>
          </a:p>
          <a:p>
            <a:r>
              <a:rPr lang="en-US" b="1" dirty="0">
                <a:latin typeface="Californian FB" panose="0207040306080B030204" pitchFamily="18" charset="0"/>
              </a:rPr>
              <a:t>How to create a vendor?</a:t>
            </a:r>
            <a:endParaRPr lang="en-US" dirty="0">
              <a:latin typeface="Californian FB" panose="0207040306080B030204" pitchFamily="18" charset="0"/>
            </a:endParaRPr>
          </a:p>
          <a:p>
            <a:pPr lvl="1"/>
            <a:r>
              <a:rPr lang="en-US" dirty="0">
                <a:latin typeface="Californian FB" panose="0207040306080B030204" pitchFamily="18" charset="0"/>
              </a:rPr>
              <a:t>Click the </a:t>
            </a:r>
            <a:r>
              <a:rPr lang="en-US" dirty="0" smtClean="0">
                <a:latin typeface="Californian FB" panose="0207040306080B030204" pitchFamily="18" charset="0"/>
              </a:rPr>
              <a:t>link for </a:t>
            </a:r>
            <a:r>
              <a:rPr lang="en-US" dirty="0">
                <a:latin typeface="Californian FB" panose="0207040306080B030204" pitchFamily="18" charset="0"/>
              </a:rPr>
              <a:t>the new vendor registration </a:t>
            </a:r>
            <a:r>
              <a:rPr lang="en-US" dirty="0" smtClean="0">
                <a:latin typeface="Californian FB" panose="0207040306080B030204" pitchFamily="18" charset="0"/>
              </a:rPr>
              <a:t>packet </a:t>
            </a:r>
            <a:r>
              <a:rPr lang="en-US" b="1" u="sng" dirty="0" smtClean="0">
                <a:latin typeface="Californian FB" panose="0207040306080B030204" pitchFamily="18" charset="0"/>
                <a:hlinkClick r:id="rId2" action="ppaction://hlinkfile"/>
              </a:rPr>
              <a:t>Vendor </a:t>
            </a:r>
            <a:r>
              <a:rPr lang="en-US" b="1" u="sng" dirty="0">
                <a:latin typeface="Californian FB" panose="0207040306080B030204" pitchFamily="18" charset="0"/>
                <a:hlinkClick r:id="rId2" action="ppaction://hlinkfile"/>
              </a:rPr>
              <a:t>Registration Packet</a:t>
            </a:r>
            <a:endParaRPr lang="en-US" dirty="0">
              <a:latin typeface="Californian FB" panose="0207040306080B030204" pitchFamily="18" charset="0"/>
            </a:endParaRPr>
          </a:p>
          <a:p>
            <a:pPr lvl="1"/>
            <a:endParaRPr lang="en-US" dirty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en-US" b="1" u="sng" dirty="0" smtClean="0">
                <a:latin typeface="Californian FB" panose="0207040306080B030204" pitchFamily="18" charset="0"/>
              </a:rPr>
              <a:t>Supply </a:t>
            </a:r>
            <a:r>
              <a:rPr lang="en-US" b="1" u="sng" dirty="0">
                <a:latin typeface="Californian FB" panose="0207040306080B030204" pitchFamily="18" charset="0"/>
              </a:rPr>
              <a:t>Vendors</a:t>
            </a:r>
            <a:endParaRPr lang="en-US" dirty="0">
              <a:latin typeface="Californian FB" panose="0207040306080B030204" pitchFamily="18" charset="0"/>
            </a:endParaRPr>
          </a:p>
          <a:p>
            <a:pPr lvl="1"/>
            <a:r>
              <a:rPr lang="en-US" dirty="0">
                <a:latin typeface="Californian FB" panose="0207040306080B030204" pitchFamily="18" charset="0"/>
              </a:rPr>
              <a:t>Office Essentials		314-432-4666</a:t>
            </a:r>
          </a:p>
          <a:p>
            <a:pPr lvl="1"/>
            <a:r>
              <a:rPr lang="en-US" dirty="0">
                <a:latin typeface="Californian FB" panose="0207040306080B030204" pitchFamily="18" charset="0"/>
              </a:rPr>
              <a:t>School Specialty		888-388-3224</a:t>
            </a:r>
          </a:p>
          <a:p>
            <a:pPr marL="0" indent="0">
              <a:buNone/>
            </a:pPr>
            <a:endParaRPr lang="en-US" b="1" u="sng" dirty="0" smtClean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en-US" b="1" u="sng" dirty="0" smtClean="0">
                <a:latin typeface="Californian FB" panose="0207040306080B030204" pitchFamily="18" charset="0"/>
              </a:rPr>
              <a:t>Catering </a:t>
            </a:r>
            <a:r>
              <a:rPr lang="en-US" b="1" u="sng" dirty="0">
                <a:latin typeface="Californian FB" panose="0207040306080B030204" pitchFamily="18" charset="0"/>
              </a:rPr>
              <a:t>Vendors</a:t>
            </a:r>
            <a:endParaRPr lang="en-US" dirty="0">
              <a:latin typeface="Californian FB" panose="0207040306080B030204" pitchFamily="18" charset="0"/>
            </a:endParaRPr>
          </a:p>
          <a:p>
            <a:pPr lvl="1"/>
            <a:r>
              <a:rPr lang="en-US" dirty="0">
                <a:latin typeface="Californian FB" panose="0207040306080B030204" pitchFamily="18" charset="0"/>
              </a:rPr>
              <a:t>Southwest Food </a:t>
            </a:r>
            <a:r>
              <a:rPr lang="en-US" dirty="0" smtClean="0">
                <a:latin typeface="Californian FB" panose="0207040306080B030204" pitchFamily="18" charset="0"/>
              </a:rPr>
              <a:t>Service	314-381-4155</a:t>
            </a:r>
            <a:r>
              <a:rPr lang="en-US" dirty="0">
                <a:latin typeface="Californian FB" panose="0207040306080B030204" pitchFamily="18" charset="0"/>
              </a:rPr>
              <a:t>		</a:t>
            </a:r>
            <a:r>
              <a:rPr lang="en-US" dirty="0" err="1">
                <a:latin typeface="Californian FB" panose="0207040306080B030204" pitchFamily="18" charset="0"/>
              </a:rPr>
              <a:t>HoneyBaked</a:t>
            </a:r>
            <a:r>
              <a:rPr lang="en-US" dirty="0">
                <a:latin typeface="Californian FB" panose="0207040306080B030204" pitchFamily="18" charset="0"/>
              </a:rPr>
              <a:t> </a:t>
            </a:r>
            <a:r>
              <a:rPr lang="en-US" dirty="0" smtClean="0">
                <a:latin typeface="Californian FB" panose="0207040306080B030204" pitchFamily="18" charset="0"/>
              </a:rPr>
              <a:t>Ham		314-487-7800</a:t>
            </a:r>
            <a:endParaRPr lang="en-US" dirty="0">
              <a:latin typeface="Californian FB" panose="0207040306080B030204" pitchFamily="18" charset="0"/>
            </a:endParaRPr>
          </a:p>
          <a:p>
            <a:pPr lvl="1"/>
            <a:r>
              <a:rPr lang="en-US" dirty="0">
                <a:latin typeface="Californian FB" panose="0207040306080B030204" pitchFamily="18" charset="0"/>
              </a:rPr>
              <a:t>Michael’s </a:t>
            </a:r>
            <a:r>
              <a:rPr lang="en-US" dirty="0" smtClean="0">
                <a:latin typeface="Californian FB" panose="0207040306080B030204" pitchFamily="18" charset="0"/>
              </a:rPr>
              <a:t>Catering 	314-436-7791</a:t>
            </a:r>
            <a:r>
              <a:rPr lang="en-US" dirty="0">
                <a:latin typeface="Californian FB" panose="0207040306080B030204" pitchFamily="18" charset="0"/>
              </a:rPr>
              <a:t>		Corporate </a:t>
            </a:r>
            <a:r>
              <a:rPr lang="en-US" dirty="0" smtClean="0">
                <a:latin typeface="Californian FB" panose="0207040306080B030204" pitchFamily="18" charset="0"/>
              </a:rPr>
              <a:t>Seasonings	314-993-7100</a:t>
            </a:r>
            <a:endParaRPr lang="en-US" dirty="0">
              <a:latin typeface="Californian FB" panose="0207040306080B030204" pitchFamily="18" charset="0"/>
            </a:endParaRPr>
          </a:p>
          <a:p>
            <a:pPr lvl="1"/>
            <a:r>
              <a:rPr lang="en-US" dirty="0">
                <a:latin typeface="Californian FB" panose="0207040306080B030204" pitchFamily="18" charset="0"/>
              </a:rPr>
              <a:t>You Gotta Eat Here	</a:t>
            </a:r>
            <a:r>
              <a:rPr lang="en-US" dirty="0" smtClean="0">
                <a:latin typeface="Californian FB" panose="0207040306080B030204" pitchFamily="18" charset="0"/>
              </a:rPr>
              <a:t>314-644-8476</a:t>
            </a:r>
            <a:endParaRPr lang="en-US" dirty="0">
              <a:latin typeface="Californian FB" panose="0207040306080B030204" pitchFamily="18" charset="0"/>
            </a:endParaRPr>
          </a:p>
          <a:p>
            <a:pPr marL="0" indent="0">
              <a:buNone/>
            </a:pPr>
            <a:endParaRPr lang="en-US" dirty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lifornian FB" panose="0207040306080B030204" pitchFamily="18" charset="0"/>
              </a:rPr>
              <a:t>*Please remember to use the District’s tax exempt letter when making purchases for parent events*</a:t>
            </a:r>
            <a:endParaRPr lang="en-US" dirty="0">
              <a:latin typeface="Californian FB" panose="0207040306080B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7200" b="1" dirty="0" smtClean="0"/>
          </a:p>
          <a:p>
            <a:pPr marL="0" indent="0" algn="ctr">
              <a:buNone/>
            </a:pPr>
            <a:r>
              <a:rPr lang="en-US" sz="6000" b="1" dirty="0" smtClean="0"/>
              <a:t>QUESTIONS??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3580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264</TotalTime>
  <Words>581</Words>
  <Application>Microsoft Office PowerPoint</Application>
  <PresentationFormat>Custom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NewsPrint</vt:lpstr>
      <vt:lpstr>Title I Parental Involvement Funds</vt:lpstr>
      <vt:lpstr>Agenda</vt:lpstr>
      <vt:lpstr>Basic Financial Information</vt:lpstr>
      <vt:lpstr>Allowable/Unallowable Expenditures</vt:lpstr>
      <vt:lpstr>Allowable/Unallowable Expenditures (cont’d)</vt:lpstr>
      <vt:lpstr>Payments &amp; Reimbursements</vt:lpstr>
      <vt:lpstr>Contracts</vt:lpstr>
      <vt:lpstr>Vendor Information</vt:lpstr>
      <vt:lpstr>PowerPoint Presentation</vt:lpstr>
    </vt:vector>
  </TitlesOfParts>
  <Company>St. Louis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Parental Involvement Funds</dc:title>
  <dc:creator>Hunter, Nichelle R.</dc:creator>
  <cp:lastModifiedBy>admin</cp:lastModifiedBy>
  <cp:revision>17</cp:revision>
  <dcterms:created xsi:type="dcterms:W3CDTF">2016-08-03T13:01:43Z</dcterms:created>
  <dcterms:modified xsi:type="dcterms:W3CDTF">2016-08-03T22:28:04Z</dcterms:modified>
</cp:coreProperties>
</file>