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85"/>
  </p:notesMasterIdLst>
  <p:sldIdLst>
    <p:sldId id="256" r:id="rId4"/>
    <p:sldId id="258" r:id="rId5"/>
    <p:sldId id="259" r:id="rId6"/>
    <p:sldId id="260" r:id="rId7"/>
    <p:sldId id="261" r:id="rId8"/>
    <p:sldId id="262" r:id="rId9"/>
    <p:sldId id="341" r:id="rId10"/>
    <p:sldId id="264" r:id="rId11"/>
    <p:sldId id="265" r:id="rId12"/>
    <p:sldId id="266" r:id="rId13"/>
    <p:sldId id="267" r:id="rId14"/>
    <p:sldId id="268" r:id="rId15"/>
    <p:sldId id="333" r:id="rId16"/>
    <p:sldId id="338" r:id="rId17"/>
    <p:sldId id="339"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334" r:id="rId42"/>
    <p:sldId id="292" r:id="rId43"/>
    <p:sldId id="293" r:id="rId44"/>
    <p:sldId id="294" r:id="rId45"/>
    <p:sldId id="295" r:id="rId46"/>
    <p:sldId id="296" r:id="rId47"/>
    <p:sldId id="297" r:id="rId48"/>
    <p:sldId id="298" r:id="rId49"/>
    <p:sldId id="299" r:id="rId50"/>
    <p:sldId id="300" r:id="rId51"/>
    <p:sldId id="302" r:id="rId52"/>
    <p:sldId id="303" r:id="rId53"/>
    <p:sldId id="304"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40" r:id="rId70"/>
    <p:sldId id="322" r:id="rId71"/>
    <p:sldId id="323" r:id="rId72"/>
    <p:sldId id="324" r:id="rId73"/>
    <p:sldId id="325" r:id="rId74"/>
    <p:sldId id="326" r:id="rId75"/>
    <p:sldId id="327" r:id="rId76"/>
    <p:sldId id="328" r:id="rId77"/>
    <p:sldId id="329" r:id="rId78"/>
    <p:sldId id="330" r:id="rId79"/>
    <p:sldId id="331" r:id="rId80"/>
    <p:sldId id="332" r:id="rId81"/>
    <p:sldId id="335" r:id="rId82"/>
    <p:sldId id="336" r:id="rId83"/>
    <p:sldId id="337" r:id="rId84"/>
  </p:sldIdLst>
  <p:sldSz cx="9144000" cy="6858000" type="screen4x3"/>
  <p:notesSz cx="9363075"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320">
          <p15:clr>
            <a:srgbClr val="A4A3A4"/>
          </p15:clr>
        </p15:guide>
        <p15:guide id="2" pos="5477">
          <p15:clr>
            <a:srgbClr val="A4A3A4"/>
          </p15:clr>
        </p15:guide>
        <p15:guide id="3" orient="horz" pos="1005">
          <p15:clr>
            <a:srgbClr val="A4A3A4"/>
          </p15:clr>
        </p15:guide>
        <p15:guide id="4" orient="horz" pos="2357">
          <p15:clr>
            <a:srgbClr val="A4A3A4"/>
          </p15:clr>
        </p15:guide>
        <p15:guide id="5" pos="288">
          <p15:clr>
            <a:srgbClr val="A4A3A4"/>
          </p15:clr>
        </p15:guide>
        <p15:guide id="6" orient="horz" pos="3902">
          <p15:clr>
            <a:srgbClr val="A4A3A4"/>
          </p15:clr>
        </p15:guide>
      </p15:sldGuideLst>
    </p:ext>
    <p:ext uri="{2D200454-40CA-4A62-9FC3-DE9A4176ACB9}">
      <p15:notesGuideLst xmlns="" xmlns:p15="http://schemas.microsoft.com/office/powerpoint/2012/main">
        <p15:guide id="1" orient="horz" pos="2229">
          <p15:clr>
            <a:srgbClr val="A4A3A4"/>
          </p15:clr>
        </p15:guide>
        <p15:guide id="2"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28ED99F-2957-4FCC-A269-AD505EA86813}">
  <a:tblStyle styleId="{828ED99F-2957-4FCC-A269-AD505EA8681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775340B-CA41-438A-9057-D77324ACCE0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8709ACC-956C-45D0-B670-88C092DF7A53}" styleName="Table_2">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EE7E8"/>
          </a:solidFill>
        </a:fill>
      </a:tcStyle>
    </a:wholeTbl>
    <a:band1H>
      <a:tcTxStyle/>
      <a:tcStyle>
        <a:tcBdr/>
        <a:fill>
          <a:solidFill>
            <a:srgbClr val="DCCCCE"/>
          </a:solidFill>
        </a:fill>
      </a:tcStyle>
    </a:band1H>
    <a:band2H>
      <a:tcTxStyle/>
      <a:tcStyle>
        <a:tcBdr/>
      </a:tcStyle>
    </a:band2H>
    <a:band1V>
      <a:tcTxStyle/>
      <a:tcStyle>
        <a:tcBdr/>
        <a:fill>
          <a:solidFill>
            <a:srgbClr val="DCCCCE"/>
          </a:solidFill>
        </a:fill>
      </a:tcStyle>
    </a:band1V>
    <a:band2V>
      <a:tcTxStyle/>
      <a:tcStyle>
        <a:tcBdr/>
      </a:tcStyle>
    </a:band2V>
    <a:lastCol>
      <a:tcTxStyle b="on" i="off">
        <a:font>
          <a:latin typeface="Arial"/>
          <a:ea typeface="Arial"/>
          <a:cs typeface="Arial"/>
        </a:font>
        <a:srgbClr val="FFFFFF"/>
      </a:tcTxStyle>
      <a:tcStyle>
        <a:tcBdr/>
        <a:fill>
          <a:solidFill>
            <a:srgbClr val="953545"/>
          </a:solidFill>
        </a:fill>
      </a:tcStyle>
    </a:lastCol>
    <a:firstCol>
      <a:tcTxStyle b="on" i="off">
        <a:font>
          <a:latin typeface="Arial"/>
          <a:ea typeface="Arial"/>
          <a:cs typeface="Arial"/>
        </a:font>
        <a:srgbClr val="FFFFFF"/>
      </a:tcTxStyle>
      <a:tcStyle>
        <a:tcBdr/>
        <a:fill>
          <a:solidFill>
            <a:srgbClr val="953545"/>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953545"/>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953545"/>
          </a:solidFill>
        </a:fill>
      </a:tcStyle>
    </a:firstRow>
    <a:neCell>
      <a:tcTxStyle/>
      <a:tcStyle>
        <a:tcBdr/>
      </a:tcStyle>
    </a:neCell>
    <a:nwCell>
      <a:tcTxStyle/>
      <a:tcStyle>
        <a:tcBdr/>
      </a:tcStyle>
    </a:nwCell>
  </a:tblStyle>
  <a:tblStyle styleId="{33C49430-1D7E-4415-9CAA-EBB86577F2B1}"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D0073CB-D2F1-4C2F-90B8-C9099C396310}" styleName="Table_4">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40000"/>
            </a:schemeClr>
          </a:solidFill>
        </a:fill>
      </a:tcStyle>
    </a:band1H>
    <a:band2H>
      <a:tcTxStyle b="off" i="off"/>
      <a:tcStyle>
        <a:tcBdr/>
      </a:tcStyle>
    </a:band2H>
    <a:band1V>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b="off" i="off"/>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 styleId="{70D05D96-5EEA-4771-90D8-B38B35F7C066}" styleName="Table_5">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238B4BA-94D4-4DB1-85D0-3AFB3A0AC3E3}" styleName="Table_6">
    <a:wholeTbl>
      <a:tcTxStyle b="off" i="off">
        <a:font>
          <a:latin typeface="Arial"/>
          <a:ea typeface="Arial"/>
          <a:cs typeface="Arial"/>
        </a:font>
        <a:srgbClr val="000000"/>
      </a:tcTxStyle>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4A66AC"/>
              </a:solidFill>
              <a:prstDash val="solid"/>
              <a:round/>
              <a:headEnd type="none" w="sm" len="sm"/>
              <a:tailEnd type="none" w="sm" len="sm"/>
            </a:ln>
          </a:insideH>
          <a:insideV>
            <a:ln w="9525" cap="flat" cmpd="sng">
              <a:solidFill>
                <a:srgbClr val="4A66AC"/>
              </a:solidFill>
              <a:prstDash val="solid"/>
              <a:round/>
              <a:headEnd type="none" w="sm" len="sm"/>
              <a:tailEnd type="none" w="sm" len="sm"/>
            </a:ln>
          </a:insideV>
        </a:tcBdr>
        <a:fill>
          <a:solidFill>
            <a:srgbClr val="FFFFFF">
              <a:alpha val="0"/>
            </a:srgbClr>
          </a:solidFill>
        </a:fill>
      </a:tcStyle>
    </a:wholeTbl>
    <a:band1H>
      <a:tcTxStyle/>
      <a:tcStyle>
        <a:tcBdr/>
        <a:fill>
          <a:solidFill>
            <a:srgbClr val="4A66AC">
              <a:alpha val="40000"/>
            </a:srgbClr>
          </a:solidFill>
        </a:fill>
      </a:tcStyle>
    </a:band1H>
    <a:band2H>
      <a:tcTxStyle/>
      <a:tcStyle>
        <a:tcBdr/>
      </a:tcStyle>
    </a:band2H>
    <a:band1V>
      <a:tcTxStyle/>
      <a:tcStyle>
        <a:tcBdr>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tcBdr>
        <a:fill>
          <a:solidFill>
            <a:srgbClr val="4A66AC">
              <a:alpha val="40000"/>
            </a:srgbClr>
          </a:solidFill>
        </a:fill>
      </a:tcStyle>
    </a:band1V>
    <a:band2V>
      <a:tcTxStyle/>
      <a:tcStyle>
        <a:tcBdr/>
      </a:tcStyle>
    </a:band2V>
    <a:lastCol>
      <a:tcTxStyle b="on" i="off"/>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4A66AC"/>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4A66AC"/>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4A66A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1589" autoAdjust="0"/>
  </p:normalViewPr>
  <p:slideViewPr>
    <p:cSldViewPr snapToGrid="0">
      <p:cViewPr>
        <p:scale>
          <a:sx n="118" d="100"/>
          <a:sy n="118" d="100"/>
        </p:scale>
        <p:origin x="-1434" y="-102"/>
      </p:cViewPr>
      <p:guideLst>
        <p:guide orient="horz" pos="4320"/>
        <p:guide orient="horz" pos="1005"/>
        <p:guide orient="horz" pos="2357"/>
        <p:guide orient="horz" pos="3902"/>
        <p:guide pos="5477"/>
        <p:guide pos="288"/>
      </p:guideLst>
    </p:cSldViewPr>
  </p:slideViewPr>
  <p:notesTextViewPr>
    <p:cViewPr>
      <p:scale>
        <a:sx n="75" d="100"/>
        <a:sy n="75" d="100"/>
      </p:scale>
      <p:origin x="0" y="0"/>
    </p:cViewPr>
  </p:notesTextViewPr>
  <p:notesViewPr>
    <p:cSldViewPr snapToGrid="0">
      <p:cViewPr varScale="1">
        <p:scale>
          <a:sx n="100" d="100"/>
          <a:sy n="100" d="100"/>
        </p:scale>
        <p:origin x="0" y="0"/>
      </p:cViewPr>
      <p:guideLst>
        <p:guide orient="horz" pos="2229"/>
        <p:guide pos="29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057332" cy="353854"/>
          </a:xfrm>
          <a:prstGeom prst="rect">
            <a:avLst/>
          </a:prstGeom>
          <a:noFill/>
          <a:ln>
            <a:noFill/>
          </a:ln>
        </p:spPr>
        <p:txBody>
          <a:bodyPr spcFirstLastPara="1" wrap="square" lIns="93925" tIns="46950" rIns="93925" bIns="469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303577" y="0"/>
            <a:ext cx="4057332" cy="353854"/>
          </a:xfrm>
          <a:prstGeom prst="rect">
            <a:avLst/>
          </a:prstGeom>
          <a:noFill/>
          <a:ln>
            <a:noFill/>
          </a:ln>
        </p:spPr>
        <p:txBody>
          <a:bodyPr spcFirstLastPara="1" wrap="square" lIns="93925" tIns="46950" rIns="93925" bIns="469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721993"/>
            <a:ext cx="4057332" cy="353854"/>
          </a:xfrm>
          <a:prstGeom prst="rect">
            <a:avLst/>
          </a:prstGeom>
          <a:noFill/>
          <a:ln>
            <a:noFill/>
          </a:ln>
        </p:spPr>
        <p:txBody>
          <a:bodyPr spcFirstLastPara="1" wrap="square" lIns="93925" tIns="46950" rIns="93925" bIns="469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303577" y="6721993"/>
            <a:ext cx="4057332" cy="3538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11465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ohsblt.files.wordpress.com/2015/12/nwea-product-and-services-pricing-sheet.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ohsblt.files.wordpress.com/2015/12/nwea-product-and-services-pricing-sheet.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dirty="0"/>
          </a:p>
        </p:txBody>
      </p:sp>
      <p:sp>
        <p:nvSpPr>
          <p:cNvPr id="175" name="Google Shape;175;p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1: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2: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3: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In Plan,</a:t>
            </a:r>
            <a:r>
              <a:rPr lang="en-US" sz="1200" b="0" i="0" u="none" strike="noStrike" cap="none" baseline="0" dirty="0">
                <a:solidFill>
                  <a:schemeClr val="dk1"/>
                </a:solidFill>
                <a:latin typeface="Arial"/>
                <a:ea typeface="Arial"/>
                <a:cs typeface="Arial"/>
                <a:sym typeface="Arial"/>
              </a:rPr>
              <a:t> also include SLPS formative data.</a:t>
            </a:r>
            <a:endParaRPr sz="1200" b="0" i="0" u="none" strike="noStrike" cap="none" dirty="0">
              <a:solidFill>
                <a:schemeClr val="dk1"/>
              </a:solidFill>
              <a:latin typeface="Arial"/>
              <a:ea typeface="Arial"/>
              <a:cs typeface="Arial"/>
              <a:sym typeface="Arial"/>
            </a:endParaRPr>
          </a:p>
        </p:txBody>
      </p:sp>
      <p:sp>
        <p:nvSpPr>
          <p:cNvPr id="288" name="Google Shape;288;p13: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No</a:t>
            </a:r>
            <a:r>
              <a:rPr lang="en-US" sz="1200" b="0" i="0" u="none" strike="noStrike" cap="none" baseline="0" dirty="0">
                <a:solidFill>
                  <a:schemeClr val="dk1"/>
                </a:solidFill>
                <a:latin typeface="Arial"/>
                <a:ea typeface="Arial"/>
                <a:cs typeface="Arial"/>
                <a:sym typeface="Arial"/>
              </a:rPr>
              <a:t> 2019 MAP due to COVID-19</a:t>
            </a:r>
            <a:endParaRPr sz="1200" b="0" i="0" u="none" strike="noStrike" cap="none" dirty="0">
              <a:solidFill>
                <a:schemeClr val="dk1"/>
              </a:solidFill>
              <a:latin typeface="Arial"/>
              <a:ea typeface="Arial"/>
              <a:cs typeface="Arial"/>
              <a:sym typeface="Arial"/>
            </a:endParaRPr>
          </a:p>
        </p:txBody>
      </p:sp>
      <p:sp>
        <p:nvSpPr>
          <p:cNvPr id="298" name="Google Shape;298;p14: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dirty="0"/>
              <a:t>No new data</a:t>
            </a:r>
            <a:endParaRPr dirty="0"/>
          </a:p>
        </p:txBody>
      </p:sp>
      <p:sp>
        <p:nvSpPr>
          <p:cNvPr id="308" name="Google Shape;308;p1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6: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7: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7: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8: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8: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dirty="0"/>
              <a:t>Due to budget constraints we continue to struggle finding specialist in reading and math.</a:t>
            </a:r>
            <a:endParaRPr dirty="0"/>
          </a:p>
        </p:txBody>
      </p:sp>
      <p:sp>
        <p:nvSpPr>
          <p:cNvPr id="342" name="Google Shape;342;p19: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0: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20: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dirty="0"/>
          </a:p>
        </p:txBody>
      </p:sp>
      <p:sp>
        <p:nvSpPr>
          <p:cNvPr id="193" name="Google Shape;193;p3: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1: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1: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67" name="Google Shape;367;p22: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752a1a919_0_8: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5752a1a919_0_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B- formerly well-rounded (socially and academically sound) </a:t>
            </a:r>
            <a:endParaRPr dirty="0"/>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E- combined empowered/dedicated learners with innovative and creative</a:t>
            </a:r>
            <a:endParaRPr sz="1200" b="0" i="0" u="none" strike="noStrike" cap="none" dirty="0">
              <a:solidFill>
                <a:schemeClr val="dk1"/>
              </a:solidFill>
              <a:latin typeface="Arial"/>
              <a:ea typeface="Arial"/>
              <a:cs typeface="Arial"/>
              <a:sym typeface="Arial"/>
            </a:endParaRPr>
          </a:p>
        </p:txBody>
      </p:sp>
      <p:sp>
        <p:nvSpPr>
          <p:cNvPr id="390" name="Google Shape;390;p2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All goals will depend upon continuing impact of COVID-19 virtual learning vs brick and mortar. Full</a:t>
            </a:r>
            <a:r>
              <a:rPr lang="en-US" sz="1200" b="0" i="0" u="none" strike="noStrike" cap="none" baseline="0" dirty="0">
                <a:solidFill>
                  <a:schemeClr val="dk1"/>
                </a:solidFill>
                <a:latin typeface="Arial"/>
                <a:ea typeface="Arial"/>
                <a:cs typeface="Arial"/>
                <a:sym typeface="Arial"/>
              </a:rPr>
              <a:t> time vs. part-time etc.</a:t>
            </a:r>
            <a:endParaRPr lang="en-US" sz="1200" b="0" i="0" u="none" strike="noStrike" cap="none" dirty="0">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endParaRPr lang="en-US" sz="1200" b="0" i="0" u="none" strike="noStrike" cap="none" dirty="0">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endParaRPr lang="en-US" sz="1200" b="0" i="0" u="none" strike="noStrike" cap="none" dirty="0">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endParaRPr lang="en-US" sz="1200" b="0" i="0" u="none" strike="noStrike" cap="none" dirty="0">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Recommendation:</a:t>
            </a:r>
            <a:r>
              <a:rPr lang="en-US" sz="1200" b="0" i="0" u="none" strike="noStrike" cap="none" baseline="0"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SMART</a:t>
            </a:r>
            <a:r>
              <a:rPr lang="en-US" sz="1200" b="0" i="0" u="none" strike="noStrike" cap="none" baseline="0" dirty="0">
                <a:solidFill>
                  <a:schemeClr val="dk1"/>
                </a:solidFill>
                <a:latin typeface="Arial"/>
                <a:ea typeface="Arial"/>
                <a:cs typeface="Arial"/>
                <a:sym typeface="Arial"/>
              </a:rPr>
              <a:t> Goal include formative assessment in addition or in place of summative MAP test.</a:t>
            </a:r>
            <a:endParaRPr lang="en-US" sz="1200" b="0" i="0" u="none" strike="noStrike" cap="none" dirty="0">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Ashland will move 8 kids to P/A each year. (1 A, 7 P)</a:t>
            </a:r>
            <a:endParaRPr dirty="0"/>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This will take place by moving 4 kids from B and 4 kids from BB (-4 B, -4 BB)</a:t>
            </a:r>
            <a:endParaRPr dirty="0"/>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In addition, Ashland has committed to moving a total of 9 kids from the BB category (which for our purposes is an addition -5 students from the BB category, and a +5 students to the B category.</a:t>
            </a:r>
            <a:endParaRPr dirty="0"/>
          </a:p>
          <a:p>
            <a:pPr marL="457200" lvl="0"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Therefore the  total year by year net additions/subtractions are as follows</a:t>
            </a:r>
            <a:endParaRPr dirty="0"/>
          </a:p>
          <a:p>
            <a:pPr marL="914400" lvl="1"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+1 Advanced</a:t>
            </a:r>
            <a:br>
              <a:rPr lang="en-US" sz="1200" b="0" i="0" u="none" strike="noStrike" cap="none" dirty="0">
                <a:solidFill>
                  <a:schemeClr val="dk1"/>
                </a:solidFill>
                <a:latin typeface="Arial"/>
                <a:ea typeface="Arial"/>
                <a:cs typeface="Arial"/>
                <a:sym typeface="Arial"/>
              </a:rPr>
            </a:br>
            <a:endParaRPr sz="1200" b="0" i="0" u="none" strike="noStrike" cap="none" dirty="0">
              <a:solidFill>
                <a:schemeClr val="dk1"/>
              </a:solidFill>
              <a:latin typeface="Arial"/>
              <a:ea typeface="Arial"/>
              <a:cs typeface="Arial"/>
              <a:sym typeface="Arial"/>
            </a:endParaRPr>
          </a:p>
          <a:p>
            <a:pPr marL="914400" lvl="1"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+7 Proficient</a:t>
            </a:r>
            <a:br>
              <a:rPr lang="en-US" sz="1200" b="0" i="0" u="none" strike="noStrike" cap="none" dirty="0">
                <a:solidFill>
                  <a:schemeClr val="dk1"/>
                </a:solidFill>
                <a:latin typeface="Arial"/>
                <a:ea typeface="Arial"/>
                <a:cs typeface="Arial"/>
                <a:sym typeface="Arial"/>
              </a:rPr>
            </a:br>
            <a:endParaRPr sz="1200" b="0" i="0" u="none" strike="noStrike" cap="none" dirty="0">
              <a:solidFill>
                <a:schemeClr val="dk1"/>
              </a:solidFill>
              <a:latin typeface="Arial"/>
              <a:ea typeface="Arial"/>
              <a:cs typeface="Arial"/>
              <a:sym typeface="Arial"/>
            </a:endParaRPr>
          </a:p>
          <a:p>
            <a:pPr marL="914400" lvl="1"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+1 Basic (-4 +5)</a:t>
            </a:r>
            <a:br>
              <a:rPr lang="en-US" sz="1200" b="0" i="0" u="none" strike="noStrike" cap="none" dirty="0">
                <a:solidFill>
                  <a:schemeClr val="dk1"/>
                </a:solidFill>
                <a:latin typeface="Arial"/>
                <a:ea typeface="Arial"/>
                <a:cs typeface="Arial"/>
                <a:sym typeface="Arial"/>
              </a:rPr>
            </a:br>
            <a:endParaRPr sz="1200" b="0" i="0" u="none" strike="noStrike" cap="none" dirty="0">
              <a:solidFill>
                <a:schemeClr val="dk1"/>
              </a:solidFill>
              <a:latin typeface="Arial"/>
              <a:ea typeface="Arial"/>
              <a:cs typeface="Arial"/>
              <a:sym typeface="Arial"/>
            </a:endParaRPr>
          </a:p>
          <a:p>
            <a:pPr marL="914400" lvl="1" indent="-22860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Arial"/>
                <a:ea typeface="Arial"/>
                <a:cs typeface="Arial"/>
                <a:sym typeface="Arial"/>
              </a:rPr>
              <a:t>-9 Below Basic</a:t>
            </a:r>
            <a:endParaRPr dirty="0"/>
          </a:p>
          <a:p>
            <a:pPr marL="0" lvl="0" indent="0" algn="l" rtl="0">
              <a:lnSpc>
                <a:spcPct val="100000"/>
              </a:lnSpc>
              <a:spcBef>
                <a:spcPts val="0"/>
              </a:spcBef>
              <a:spcAft>
                <a:spcPts val="0"/>
              </a:spcAft>
              <a:buSzPts val="1400"/>
              <a:buNone/>
            </a:pPr>
            <a:endParaRPr dirty="0"/>
          </a:p>
        </p:txBody>
      </p:sp>
      <p:sp>
        <p:nvSpPr>
          <p:cNvPr id="411" name="Google Shape;411;p2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2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2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9: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2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752a1a919_0_1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5752a1a919_0_1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1: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*based on increasing levels of proficiency on F/P</a:t>
            </a:r>
            <a:endParaRPr/>
          </a:p>
        </p:txBody>
      </p:sp>
      <p:sp>
        <p:nvSpPr>
          <p:cNvPr id="475" name="Google Shape;475;p3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3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3: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3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a1b5c3312_0_0: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36" name="Google Shape;536;g5a1b5c3312_0_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dirty="0"/>
              <a:t>Year one goals continue as school year was disrupted and new staff must be on-boarded.</a:t>
            </a:r>
            <a:endParaRPr dirty="0"/>
          </a:p>
        </p:txBody>
      </p:sp>
      <p:sp>
        <p:nvSpPr>
          <p:cNvPr id="554" name="Google Shape;554;p3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5: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dirty="0"/>
              <a:t>Evidence-based/Research</a:t>
            </a:r>
            <a:r>
              <a:rPr lang="en-US" baseline="0" dirty="0"/>
              <a:t>-based strategy not clear/evident </a:t>
            </a:r>
          </a:p>
          <a:p>
            <a:pPr marL="0" lvl="0" indent="0" algn="l" rtl="0">
              <a:lnSpc>
                <a:spcPct val="100000"/>
              </a:lnSpc>
              <a:spcBef>
                <a:spcPts val="0"/>
              </a:spcBef>
              <a:spcAft>
                <a:spcPts val="0"/>
              </a:spcAft>
              <a:buSzPts val="1400"/>
              <a:buNone/>
            </a:pPr>
            <a:r>
              <a:rPr lang="en-US" baseline="0" dirty="0"/>
              <a:t>Recommendation:  Select and focus on 1-2 ELA and MA strategies that your team believes will have greatest impact.</a:t>
            </a:r>
            <a:endParaRPr dirty="0"/>
          </a:p>
        </p:txBody>
      </p:sp>
      <p:sp>
        <p:nvSpPr>
          <p:cNvPr id="574" name="Google Shape;574;p3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instruction in leveled groups with grade level materials.</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3114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dirty="0"/>
              <a:t>Continued for year 2 with COVID-19 disruption and new staff that will need to be trained in curriculum.</a:t>
            </a:r>
            <a:endParaRPr dirty="0"/>
          </a:p>
        </p:txBody>
      </p:sp>
      <p:sp>
        <p:nvSpPr>
          <p:cNvPr id="588" name="Google Shape;588;p3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5752a1a9a4_0_23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5752a1a9a4_0_233:notes"/>
          <p:cNvSpPr txBox="1">
            <a:spLocks noGrp="1"/>
          </p:cNvSpPr>
          <p:nvPr>
            <p:ph type="body" idx="1"/>
          </p:nvPr>
        </p:nvSpPr>
        <p:spPr>
          <a:xfrm>
            <a:off x="936308" y="3361611"/>
            <a:ext cx="7490400" cy="318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06" name="Google Shape;606;g5752a1a9a4_0_233:notes"/>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a9311c842_0_63: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a9311c842_0_63: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Sherri to work with Ms. Patton</a:t>
            </a:r>
            <a:endParaRPr/>
          </a:p>
          <a:p>
            <a:pPr marL="0" lvl="0" indent="0" algn="l" rtl="0">
              <a:spcBef>
                <a:spcPts val="0"/>
              </a:spcBef>
              <a:spcAft>
                <a:spcPts val="0"/>
              </a:spcAft>
              <a:buNone/>
            </a:pPr>
            <a:r>
              <a:rPr lang="en-US"/>
              <a:t>Eleisha to work with Dr. Boddie</a:t>
            </a:r>
            <a:endParaRPr/>
          </a:p>
        </p:txBody>
      </p:sp>
      <p:sp>
        <p:nvSpPr>
          <p:cNvPr id="632" name="Google Shape;632;g5a9311c842_0_63: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5: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5: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5a9311c842_0_13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5a9311c842_0_130:notes"/>
          <p:cNvSpPr txBox="1">
            <a:spLocks noGrp="1"/>
          </p:cNvSpPr>
          <p:nvPr>
            <p:ph type="body" idx="1"/>
          </p:nvPr>
        </p:nvSpPr>
        <p:spPr>
          <a:xfrm>
            <a:off x="936308" y="3361611"/>
            <a:ext cx="7490400" cy="318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42" name="Google Shape;642;g5a9311c842_0_130:notes"/>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5752a1a9a4_0_2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5752a1a9a4_0_278: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48" name="Google Shape;648;g5752a1a9a4_0_278: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5a9311c842_0_214: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5a9311c842_0_214: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57" name="Google Shape;657;g5a9311c842_0_214: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5752a1a9a4_0_2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5752a1a9a4_0_285: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65" name="Google Shape;665;g5752a1a9a4_0_285: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5a9311c842_0_278: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5a9311c842_0_278: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74" name="Google Shape;674;g5a9311c842_0_278: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752a1a9a4_0_2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752a1a9a4_0_292: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81" name="Google Shape;681;g5752a1a9a4_0_292: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5752a1a9a4_0_2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5752a1a9a4_0_299: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697" name="Google Shape;697;g5752a1a9a4_0_299: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5a9311c842_0_348: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5a9311c842_0_348: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06" name="Google Shape;706;g5a9311c842_0_348: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5752a1a9a4_0_3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5752a1a9a4_0_306: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13" name="Google Shape;713;g5752a1a9a4_0_306: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5a9311c842_0_361: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5a9311c842_0_361: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39" name="Google Shape;739;g5a9311c842_0_361: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217" name="Google Shape;217;p7: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5752a1a9a4_0_3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5752a1a9a4_0_320: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46" name="Google Shape;746;g5752a1a9a4_0_320: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a9311c842_0_367: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a9311c842_0_367: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55" name="Google Shape;755;g5a9311c842_0_367: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5752a1a9a4_0_3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5752a1a9a4_0_327: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62" name="Google Shape;762;g5752a1a9a4_0_327: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a9311c842_0_373: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a9311c842_0_373: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71" name="Google Shape;771;g5a9311c842_0_373: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752a1a9a4_0_3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752a1a9a4_0_334: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78" name="Google Shape;778;g5752a1a9a4_0_334: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5a9311c842_0_379: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5a9311c842_0_379: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87" name="Google Shape;787;g5a9311c842_0_379: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83b2b4181_0_88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83b2b4181_0_888:notes"/>
          <p:cNvSpPr txBox="1">
            <a:spLocks noGrp="1"/>
          </p:cNvSpPr>
          <p:nvPr>
            <p:ph type="body" idx="1"/>
          </p:nvPr>
        </p:nvSpPr>
        <p:spPr>
          <a:xfrm>
            <a:off x="936307" y="3361611"/>
            <a:ext cx="7490400" cy="318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7: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00" name="Google Shape;800;p3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38: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3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39: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13" name="Google Shape;813;p3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232" name="Google Shape;232;p8: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0: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19" name="Google Shape;819;p4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41: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25" name="Google Shape;825;p4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2: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31" name="Google Shape;831;p4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5752a1a919_0_2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39" name="Google Shape;839;g5752a1a919_0_2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5752a1a919_0_34:notes"/>
          <p:cNvSpPr txBox="1">
            <a:spLocks noGrp="1"/>
          </p:cNvSpPr>
          <p:nvPr>
            <p:ph type="body" idx="1"/>
          </p:nvPr>
        </p:nvSpPr>
        <p:spPr>
          <a:xfrm>
            <a:off x="685800" y="4343400"/>
            <a:ext cx="5486400" cy="41151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48" name="Google Shape;848;g5752a1a91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5752a1a919_0_41:notes"/>
          <p:cNvSpPr txBox="1">
            <a:spLocks noGrp="1"/>
          </p:cNvSpPr>
          <p:nvPr>
            <p:ph type="body" idx="1"/>
          </p:nvPr>
        </p:nvSpPr>
        <p:spPr>
          <a:xfrm>
            <a:off x="685800" y="4343400"/>
            <a:ext cx="5486400" cy="41151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dirty="0"/>
              <a:t>Funding</a:t>
            </a:r>
            <a:r>
              <a:rPr lang="en-US" baseline="0" dirty="0"/>
              <a:t> source(s) need to be identified as aligned to SMART Goals, Evidence-based strategies and implementation timeline. Important to also cross reference with other plans (</a:t>
            </a:r>
            <a:r>
              <a:rPr lang="en-US" baseline="0" dirty="0" err="1"/>
              <a:t>ie</a:t>
            </a:r>
            <a:r>
              <a:rPr lang="en-US" baseline="0" dirty="0"/>
              <a:t>. Title I, etc.)</a:t>
            </a:r>
            <a:endParaRPr dirty="0"/>
          </a:p>
        </p:txBody>
      </p:sp>
      <p:sp>
        <p:nvSpPr>
          <p:cNvPr id="858" name="Google Shape;858;g5752a1a919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5752a1a919_0_49:notes"/>
          <p:cNvSpPr txBox="1">
            <a:spLocks noGrp="1"/>
          </p:cNvSpPr>
          <p:nvPr>
            <p:ph type="body" idx="1"/>
          </p:nvPr>
        </p:nvSpPr>
        <p:spPr>
          <a:xfrm>
            <a:off x="685800" y="4343400"/>
            <a:ext cx="5486400" cy="41151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67" name="Google Shape;867;g5752a1a919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5752a1a919_0_56:notes"/>
          <p:cNvSpPr txBox="1">
            <a:spLocks noGrp="1"/>
          </p:cNvSpPr>
          <p:nvPr>
            <p:ph type="body" idx="1"/>
          </p:nvPr>
        </p:nvSpPr>
        <p:spPr>
          <a:xfrm>
            <a:off x="685800" y="4343400"/>
            <a:ext cx="5486400" cy="41151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dirty="0"/>
              <a:t>Operations</a:t>
            </a:r>
            <a:r>
              <a:rPr lang="en-US" baseline="0" dirty="0"/>
              <a:t> manager-identify funding source (not likely to meet allowable expense out of Title I(a).</a:t>
            </a:r>
            <a:endParaRPr dirty="0"/>
          </a:p>
        </p:txBody>
      </p:sp>
      <p:sp>
        <p:nvSpPr>
          <p:cNvPr id="875" name="Google Shape;875;g5752a1a919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5752a1a919_0_63:notes"/>
          <p:cNvSpPr txBox="1">
            <a:spLocks noGrp="1"/>
          </p:cNvSpPr>
          <p:nvPr>
            <p:ph type="body" idx="1"/>
          </p:nvPr>
        </p:nvSpPr>
        <p:spPr>
          <a:xfrm>
            <a:off x="685800" y="4343400"/>
            <a:ext cx="5486400" cy="41151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83" name="Google Shape;883;g5752a1a919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5752a1a919_0_70:notes"/>
          <p:cNvSpPr txBox="1">
            <a:spLocks noGrp="1"/>
          </p:cNvSpPr>
          <p:nvPr>
            <p:ph type="body" idx="1"/>
          </p:nvPr>
        </p:nvSpPr>
        <p:spPr>
          <a:xfrm>
            <a:off x="685800" y="4343400"/>
            <a:ext cx="5486400" cy="41151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91" name="Google Shape;891;g5752a1a919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30225"/>
            <a:ext cx="3540125" cy="2654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986F4B-7BA3-6449-B4C3-512EE517AE10}" type="slidenum">
              <a:rPr lang="en-US" smtClean="0"/>
              <a:t>7</a:t>
            </a:fld>
            <a:endParaRPr lang="en-US"/>
          </a:p>
        </p:txBody>
      </p:sp>
    </p:spTree>
    <p:extLst>
      <p:ext uri="{BB962C8B-B14F-4D97-AF65-F5344CB8AC3E}">
        <p14:creationId xmlns:p14="http://schemas.microsoft.com/office/powerpoint/2010/main" val="5747056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5752a1a9a4_0_26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5752a1a9a4_0_262:notes"/>
          <p:cNvSpPr txBox="1">
            <a:spLocks noGrp="1"/>
          </p:cNvSpPr>
          <p:nvPr>
            <p:ph type="body" idx="1"/>
          </p:nvPr>
        </p:nvSpPr>
        <p:spPr>
          <a:xfrm>
            <a:off x="936308" y="3361611"/>
            <a:ext cx="7490400" cy="318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900" name="Google Shape;900;g5752a1a9a4_0_262:notes"/>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74</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583f427441_6_0:notes"/>
          <p:cNvSpPr>
            <a:spLocks noGrp="1" noRot="1" noChangeAspect="1"/>
          </p:cNvSpPr>
          <p:nvPr>
            <p:ph type="sldImg" idx="2"/>
          </p:nvPr>
        </p:nvSpPr>
        <p:spPr>
          <a:xfrm>
            <a:off x="5021263" y="411163"/>
            <a:ext cx="2740025" cy="2054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g583f427441_6_0:notes"/>
          <p:cNvSpPr txBox="1">
            <a:spLocks noGrp="1"/>
          </p:cNvSpPr>
          <p:nvPr>
            <p:ph type="body" idx="1"/>
          </p:nvPr>
        </p:nvSpPr>
        <p:spPr>
          <a:xfrm>
            <a:off x="1278321" y="2601747"/>
            <a:ext cx="10226400" cy="246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06" name="Google Shape;906;g583f427441_6_0:notes"/>
          <p:cNvSpPr txBox="1">
            <a:spLocks noGrp="1"/>
          </p:cNvSpPr>
          <p:nvPr>
            <p:ph type="sldNum" idx="12"/>
          </p:nvPr>
        </p:nvSpPr>
        <p:spPr>
          <a:xfrm>
            <a:off x="7240856" y="5202542"/>
            <a:ext cx="5539200" cy="2739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583f427441_6_74: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583f427441_6_74: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We have aligned resource requests to priorities and strategies. </a:t>
            </a:r>
            <a:endParaRPr/>
          </a:p>
          <a:p>
            <a:pPr marL="0" lvl="0" indent="0" algn="l" rtl="0">
              <a:spcBef>
                <a:spcPts val="0"/>
              </a:spcBef>
              <a:spcAft>
                <a:spcPts val="0"/>
              </a:spcAft>
              <a:buNone/>
            </a:pPr>
            <a:endParaRPr/>
          </a:p>
          <a:p>
            <a:pPr marL="0" lvl="0" indent="0" algn="l" rtl="0">
              <a:spcBef>
                <a:spcPts val="0"/>
              </a:spcBef>
              <a:spcAft>
                <a:spcPts val="0"/>
              </a:spcAft>
              <a:buNone/>
            </a:pPr>
            <a:r>
              <a:rPr lang="en-US"/>
              <a:t>Goal of today: 1) propose any additional must-haves, 2) understand top asks and vote on 6-8.</a:t>
            </a:r>
            <a:endParaRPr/>
          </a:p>
        </p:txBody>
      </p:sp>
      <p:sp>
        <p:nvSpPr>
          <p:cNvPr id="922" name="Google Shape;922;g583f427441_6_74: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76</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583f427441_6_141: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583f427441_6_141: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Vote: do you like this proposal? Not purchase core curriculum but need funds for all supplemental thinking 30,000</a:t>
            </a:r>
            <a:endParaRPr/>
          </a:p>
          <a:p>
            <a:pPr marL="0" lvl="0" indent="0" algn="l" rtl="0">
              <a:spcBef>
                <a:spcPts val="0"/>
              </a:spcBef>
              <a:spcAft>
                <a:spcPts val="0"/>
              </a:spcAft>
              <a:buNone/>
            </a:pPr>
            <a:r>
              <a:rPr lang="en-US"/>
              <a:t>Debate about any others</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https://ohsblt.files.wordpress.com/2015/12/nwea-product-and-services-pricing-sheet.pdf</a:t>
            </a:r>
            <a:endParaRPr/>
          </a:p>
          <a:p>
            <a:pPr marL="0" lvl="0" indent="0" algn="l" rtl="0">
              <a:spcBef>
                <a:spcPts val="0"/>
              </a:spcBef>
              <a:spcAft>
                <a:spcPts val="0"/>
              </a:spcAft>
              <a:buNone/>
            </a:pPr>
            <a:endParaRPr/>
          </a:p>
          <a:p>
            <a:pPr marL="0" lvl="0" indent="0" algn="l" rtl="0">
              <a:spcBef>
                <a:spcPts val="0"/>
              </a:spcBef>
              <a:spcAft>
                <a:spcPts val="0"/>
              </a:spcAft>
              <a:buNone/>
            </a:pPr>
            <a:r>
              <a:rPr lang="en-US"/>
              <a:t>We’re not going into weeds on this call on rationale + cost + contingency.  Highest-leverage place to spend on this call is to make sure we have all hte appropriate asks aligned to this proirity.  This is the priority.  #1: Implementing preK-6 ...two asks: 1) purchase curriculum, and 2) secure PD.  Are there any other asks that you think are required with htat? </a:t>
            </a:r>
            <a:endParaRPr/>
          </a:p>
          <a:p>
            <a:pPr marL="0" lvl="0" indent="0" algn="l" rtl="0">
              <a:spcBef>
                <a:spcPts val="0"/>
              </a:spcBef>
              <a:spcAft>
                <a:spcPts val="0"/>
              </a:spcAft>
              <a:buNone/>
            </a:pPr>
            <a:r>
              <a:rPr lang="en-US"/>
              <a:t>Next priority: 3 asks that go with that.  Data system / platform + interim assessments + PD. </a:t>
            </a:r>
            <a:endParaRPr/>
          </a:p>
        </p:txBody>
      </p:sp>
      <p:sp>
        <p:nvSpPr>
          <p:cNvPr id="931" name="Google Shape;931;g583f427441_6_141: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77</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583f427441_6_166: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583f427441_6_166: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u="sng">
                <a:solidFill>
                  <a:schemeClr val="hlink"/>
                </a:solidFill>
                <a:hlinkClick r:id="rId3"/>
              </a:rPr>
              <a:t>https://ohsblt.files.wordpress.com/2015/12/nwea-product-and-services-pricing-sheet.pdf</a:t>
            </a:r>
            <a:endParaRPr/>
          </a:p>
          <a:p>
            <a:pPr marL="0" lvl="0" indent="0" algn="l" rtl="0">
              <a:spcBef>
                <a:spcPts val="0"/>
              </a:spcBef>
              <a:spcAft>
                <a:spcPts val="0"/>
              </a:spcAft>
              <a:buNone/>
            </a:pPr>
            <a:r>
              <a:rPr lang="en-US"/>
              <a:t>The district promised  us to visit other schools therefore it’s not an ask from us. We have secured an external PD provider for trauma informed practices and self care</a:t>
            </a:r>
            <a:endParaRPr/>
          </a:p>
        </p:txBody>
      </p:sp>
      <p:sp>
        <p:nvSpPr>
          <p:cNvPr id="942" name="Google Shape;942;g583f427441_6_166: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78</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COVID negatively impacted the ability to meet this goal thru lack in engagement, virtual</a:t>
            </a:r>
            <a:r>
              <a:rPr lang="en-US" baseline="0" dirty="0" smtClean="0"/>
              <a:t> or hybrid instruction and technology issues.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65836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COVID – negatively impacted students academic achievement with 30% or more student failing to log into class for instruction</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864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a:p>
        </p:txBody>
      </p:sp>
      <p:sp>
        <p:nvSpPr>
          <p:cNvPr id="252" name="Google Shape;252;p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752a1a919_0_0: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5752a1a919_0_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19"/>
        <p:cNvGrpSpPr/>
        <p:nvPr/>
      </p:nvGrpSpPr>
      <p:grpSpPr>
        <a:xfrm>
          <a:off x="0" y="0"/>
          <a:ext cx="0" cy="0"/>
          <a:chOff x="0" y="0"/>
          <a:chExt cx="0" cy="0"/>
        </a:xfrm>
      </p:grpSpPr>
      <p:sp>
        <p:nvSpPr>
          <p:cNvPr id="20" name="Google Shape;20;p2"/>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chemeClr val="lt1"/>
              </a:buClr>
              <a:buSzPts val="2500"/>
              <a:buFont typeface="Arial"/>
              <a:buNone/>
              <a:defRPr sz="2500" b="0" i="0" u="none" strike="noStrike" cap="none">
                <a:solidFill>
                  <a:schemeClr val="lt1"/>
                </a:solidFill>
                <a:latin typeface="Arial"/>
                <a:ea typeface="Arial"/>
                <a:cs typeface="Arial"/>
                <a:sym typeface="Arial"/>
              </a:defRPr>
            </a:lvl1pPr>
            <a:lvl2pPr marR="0" lvl="1"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2" name="Google Shape;22;p2"/>
          <p:cNvSpPr txBox="1">
            <a:spLocks noGrp="1"/>
          </p:cNvSpPr>
          <p:nvPr>
            <p:ph type="body" idx="2"/>
          </p:nvPr>
        </p:nvSpPr>
        <p:spPr>
          <a:xfrm>
            <a:off x="685800" y="2168278"/>
            <a:ext cx="7086600" cy="1979613"/>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2"/>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SzPts val="1800"/>
              <a:buChar char="8"/>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Default_content">
  <p:cSld name="3_Default_content">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75" name="Google Shape;75;p1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2400"/>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3"/>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SzPts val="16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78"/>
        <p:cNvGrpSpPr/>
        <p:nvPr/>
      </p:nvGrpSpPr>
      <p:grpSpPr>
        <a:xfrm>
          <a:off x="0" y="0"/>
          <a:ext cx="0" cy="0"/>
          <a:chOff x="0" y="0"/>
          <a:chExt cx="0" cy="0"/>
        </a:xfrm>
      </p:grpSpPr>
      <p:pic>
        <p:nvPicPr>
          <p:cNvPr id="79" name="Google Shape;79;p14"/>
          <p:cNvPicPr preferRelativeResize="0"/>
          <p:nvPr/>
        </p:nvPicPr>
        <p:blipFill rotWithShape="1">
          <a:blip r:embed="rId2">
            <a:alphaModFix/>
          </a:blip>
          <a:srcRect/>
          <a:stretch/>
        </p:blipFill>
        <p:spPr>
          <a:xfrm>
            <a:off x="0" y="4515367"/>
            <a:ext cx="9144006" cy="2383666"/>
          </a:xfrm>
          <a:prstGeom prst="rect">
            <a:avLst/>
          </a:prstGeom>
          <a:noFill/>
          <a:ln>
            <a:noFill/>
          </a:ln>
        </p:spPr>
      </p:pic>
      <p:sp>
        <p:nvSpPr>
          <p:cNvPr id="80" name="Google Shape;80;p14"/>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chemeClr val="lt1"/>
              </a:buClr>
              <a:buSzPts val="2500"/>
              <a:buNone/>
              <a:defRPr sz="2500">
                <a:solidFill>
                  <a:schemeClr val="lt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14"/>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82" name="Google Shape;82;p14" descr="1 copy_Bellwether Logo Full Color.eps"/>
          <p:cNvPicPr preferRelativeResize="0"/>
          <p:nvPr/>
        </p:nvPicPr>
        <p:blipFill rotWithShape="1">
          <a:blip r:embed="rId3">
            <a:alphaModFix/>
          </a:blip>
          <a:srcRect/>
          <a:stretch/>
        </p:blipFill>
        <p:spPr>
          <a:xfrm>
            <a:off x="4540192" y="355033"/>
            <a:ext cx="2827488" cy="1070188"/>
          </a:xfrm>
          <a:prstGeom prst="rect">
            <a:avLst/>
          </a:prstGeom>
          <a:noFill/>
          <a:ln>
            <a:noFill/>
          </a:ln>
        </p:spPr>
      </p:pic>
      <p:pic>
        <p:nvPicPr>
          <p:cNvPr id="83" name="Google Shape;83;p14" descr="Screen Shot 2016-11-27 at 7.22.29 PM.png"/>
          <p:cNvPicPr preferRelativeResize="0"/>
          <p:nvPr/>
        </p:nvPicPr>
        <p:blipFill rotWithShape="1">
          <a:blip r:embed="rId4">
            <a:alphaModFix/>
          </a:blip>
          <a:srcRect/>
          <a:stretch/>
        </p:blipFill>
        <p:spPr>
          <a:xfrm>
            <a:off x="7302006" y="389909"/>
            <a:ext cx="1705559" cy="974605"/>
          </a:xfrm>
          <a:prstGeom prst="rect">
            <a:avLst/>
          </a:prstGeom>
          <a:noFill/>
          <a:ln>
            <a:noFill/>
          </a:ln>
        </p:spPr>
      </p:pic>
      <p:cxnSp>
        <p:nvCxnSpPr>
          <p:cNvPr id="84" name="Google Shape;84;p14"/>
          <p:cNvCxnSpPr/>
          <p:nvPr/>
        </p:nvCxnSpPr>
        <p:spPr>
          <a:xfrm>
            <a:off x="7218044" y="724243"/>
            <a:ext cx="0" cy="378000"/>
          </a:xfrm>
          <a:prstGeom prst="straightConnector1">
            <a:avLst/>
          </a:prstGeom>
          <a:noFill/>
          <a:ln w="12700" cap="flat" cmpd="sng">
            <a:solidFill>
              <a:srgbClr val="A5A5A5"/>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 Text">
  <p:cSld name="1_Bullet Text">
    <p:spTree>
      <p:nvGrpSpPr>
        <p:cNvPr id="1" name="Shape 85"/>
        <p:cNvGrpSpPr/>
        <p:nvPr/>
      </p:nvGrpSpPr>
      <p:grpSpPr>
        <a:xfrm>
          <a:off x="0" y="0"/>
          <a:ext cx="0" cy="0"/>
          <a:chOff x="0" y="0"/>
          <a:chExt cx="0" cy="0"/>
        </a:xfrm>
      </p:grpSpPr>
      <p:sp>
        <p:nvSpPr>
          <p:cNvPr id="86" name="Google Shape;86;p15"/>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txBox="1">
            <a:spLocks noGrp="1"/>
          </p:cNvSpPr>
          <p:nvPr>
            <p:ph type="title"/>
          </p:nvPr>
        </p:nvSpPr>
        <p:spPr>
          <a:xfrm>
            <a:off x="457200" y="0"/>
            <a:ext cx="8229600" cy="1056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8" name="Google Shape;88;p15"/>
          <p:cNvSpPr txBox="1">
            <a:spLocks noGrp="1"/>
          </p:cNvSpPr>
          <p:nvPr>
            <p:ph type="body" idx="1"/>
          </p:nvPr>
        </p:nvSpPr>
        <p:spPr>
          <a:xfrm>
            <a:off x="457200" y="1603635"/>
            <a:ext cx="8229600" cy="45594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15"/>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90"/>
        <p:cNvGrpSpPr/>
        <p:nvPr/>
      </p:nvGrpSpPr>
      <p:grpSpPr>
        <a:xfrm>
          <a:off x="0" y="0"/>
          <a:ext cx="0" cy="0"/>
          <a:chOff x="0" y="0"/>
          <a:chExt cx="0" cy="0"/>
        </a:xfrm>
      </p:grpSpPr>
      <p:cxnSp>
        <p:nvCxnSpPr>
          <p:cNvPr id="91" name="Google Shape;91;p16"/>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92" name="Google Shape;92;p16"/>
          <p:cNvSpPr/>
          <p:nvPr/>
        </p:nvSpPr>
        <p:spPr>
          <a:xfrm>
            <a:off x="684213" y="1744663"/>
            <a:ext cx="7086600" cy="1984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62633"/>
              </a:buClr>
              <a:buSzPts val="3200"/>
              <a:buFont typeface="Arial"/>
              <a:buNone/>
            </a:pPr>
            <a:r>
              <a:rPr lang="en-US" sz="3200" b="0" i="0" u="none" strike="noStrike" cap="none">
                <a:solidFill>
                  <a:srgbClr val="862633"/>
                </a:solidFill>
                <a:latin typeface="Arial"/>
                <a:ea typeface="Arial"/>
                <a:cs typeface="Arial"/>
                <a:sym typeface="Arial"/>
              </a:rPr>
              <a:t>Appendix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93"/>
        <p:cNvGrpSpPr/>
        <p:nvPr/>
      </p:nvGrpSpPr>
      <p:grpSpPr>
        <a:xfrm>
          <a:off x="0" y="0"/>
          <a:ext cx="0" cy="0"/>
          <a:chOff x="0" y="0"/>
          <a:chExt cx="0" cy="0"/>
        </a:xfrm>
      </p:grpSpPr>
      <p:pic>
        <p:nvPicPr>
          <p:cNvPr id="94" name="Google Shape;94;p17"/>
          <p:cNvPicPr preferRelativeResize="0"/>
          <p:nvPr/>
        </p:nvPicPr>
        <p:blipFill rotWithShape="1">
          <a:blip r:embed="rId2">
            <a:alphaModFix/>
          </a:blip>
          <a:srcRect/>
          <a:stretch/>
        </p:blipFill>
        <p:spPr>
          <a:xfrm>
            <a:off x="0" y="4515367"/>
            <a:ext cx="9144006" cy="2383666"/>
          </a:xfrm>
          <a:prstGeom prst="rect">
            <a:avLst/>
          </a:prstGeom>
          <a:noFill/>
          <a:ln>
            <a:noFill/>
          </a:ln>
        </p:spPr>
      </p:pic>
      <p:sp>
        <p:nvSpPr>
          <p:cNvPr id="95" name="Google Shape;95;p17"/>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rgbClr val="FFFFFF"/>
              </a:buClr>
              <a:buSzPts val="2500"/>
              <a:buNone/>
              <a:defRPr sz="2500">
                <a:solidFill>
                  <a:srgbClr val="FFFFFF"/>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96" name="Google Shape;96;p17"/>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97" name="Google Shape;97;p17"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410928"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0" name="Google Shape;100;p18"/>
          <p:cNvSpPr txBox="1">
            <a:spLocks noGrp="1"/>
          </p:cNvSpPr>
          <p:nvPr>
            <p:ph type="body" idx="2"/>
          </p:nvPr>
        </p:nvSpPr>
        <p:spPr>
          <a:xfrm>
            <a:off x="4611144"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1" name="Google Shape;101;p1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8"/>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23"/>
        <p:cNvGrpSpPr/>
        <p:nvPr/>
      </p:nvGrpSpPr>
      <p:grpSpPr>
        <a:xfrm>
          <a:off x="0" y="0"/>
          <a:ext cx="0" cy="0"/>
          <a:chOff x="0" y="0"/>
          <a:chExt cx="0" cy="0"/>
        </a:xfrm>
      </p:grpSpPr>
      <p:sp>
        <p:nvSpPr>
          <p:cNvPr id="24" name="Google Shape;24;p3"/>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3"/>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457200" y="1603375"/>
            <a:ext cx="8237538" cy="4573588"/>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Default_content">
  <p:cSld name="2_Default_content">
    <p:spTree>
      <p:nvGrpSpPr>
        <p:cNvPr id="1" name="Shape 110"/>
        <p:cNvGrpSpPr/>
        <p:nvPr/>
      </p:nvGrpSpPr>
      <p:grpSpPr>
        <a:xfrm>
          <a:off x="0" y="0"/>
          <a:ext cx="0" cy="0"/>
          <a:chOff x="0" y="0"/>
          <a:chExt cx="0" cy="0"/>
        </a:xfrm>
      </p:grpSpPr>
      <p:pic>
        <p:nvPicPr>
          <p:cNvPr id="111" name="Google Shape;111;p22"/>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12" name="Google Shape;112;p2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2400"/>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SzPts val="16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6041363"/>
            <a:ext cx="683954" cy="365125"/>
          </a:xfrm>
          <a:prstGeom prst="rect">
            <a:avLst/>
          </a:prstGeom>
        </p:spPr>
        <p:txBody>
          <a:bodyPr/>
          <a:lstStyle/>
          <a:p>
            <a:fld id="{7FF839EB-63B0-8B41-99E0-23FAEDA29896}"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42998" y="6041363"/>
            <a:ext cx="512504" cy="365125"/>
          </a:xfrm>
          <a:prstGeom prst="rect">
            <a:avLst/>
          </a:prstGeom>
        </p:spPr>
        <p:txBody>
          <a:bodyPr/>
          <a:lstStyle/>
          <a:p>
            <a:fld id="{1E5C0504-346F-5547-97FF-2665FE8B530A}" type="slidenum">
              <a:rPr lang="en-US" smtClean="0"/>
              <a:t>‹#›</a:t>
            </a:fld>
            <a:endParaRPr lang="en-US"/>
          </a:p>
        </p:txBody>
      </p:sp>
    </p:spTree>
    <p:extLst>
      <p:ext uri="{BB962C8B-B14F-4D97-AF65-F5344CB8AC3E}">
        <p14:creationId xmlns:p14="http://schemas.microsoft.com/office/powerpoint/2010/main" val="2720458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cSld name="2_Title Slide">
    <p:spTree>
      <p:nvGrpSpPr>
        <p:cNvPr id="1" name="Shape 122"/>
        <p:cNvGrpSpPr/>
        <p:nvPr/>
      </p:nvGrpSpPr>
      <p:grpSpPr>
        <a:xfrm>
          <a:off x="0" y="0"/>
          <a:ext cx="0" cy="0"/>
          <a:chOff x="0" y="0"/>
          <a:chExt cx="0" cy="0"/>
        </a:xfrm>
      </p:grpSpPr>
      <p:pic>
        <p:nvPicPr>
          <p:cNvPr id="123" name="Google Shape;123;p24"/>
          <p:cNvPicPr preferRelativeResize="0"/>
          <p:nvPr/>
        </p:nvPicPr>
        <p:blipFill rotWithShape="1">
          <a:blip r:embed="rId2">
            <a:alphaModFix/>
          </a:blip>
          <a:srcRect/>
          <a:stretch/>
        </p:blipFill>
        <p:spPr>
          <a:xfrm>
            <a:off x="0" y="4515367"/>
            <a:ext cx="9144000" cy="2383666"/>
          </a:xfrm>
          <a:prstGeom prst="rect">
            <a:avLst/>
          </a:prstGeom>
          <a:noFill/>
          <a:ln>
            <a:noFill/>
          </a:ln>
        </p:spPr>
      </p:pic>
      <p:sp>
        <p:nvSpPr>
          <p:cNvPr id="124" name="Google Shape;124;p24"/>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4"/>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rtl="0">
              <a:lnSpc>
                <a:spcPct val="100000"/>
              </a:lnSpc>
              <a:spcBef>
                <a:spcPts val="300"/>
              </a:spcBef>
              <a:spcAft>
                <a:spcPts val="0"/>
              </a:spcAft>
              <a:buClr>
                <a:srgbClr val="FFFFFF"/>
              </a:buClr>
              <a:buSzPts val="2500"/>
              <a:buFont typeface="Arial"/>
              <a:buNone/>
              <a:defRPr sz="2500" b="0" i="0" u="none" strike="noStrike" cap="none">
                <a:solidFill>
                  <a:srgbClr val="FFFFFF"/>
                </a:solidFill>
                <a:latin typeface="Arial"/>
                <a:ea typeface="Arial"/>
                <a:cs typeface="Arial"/>
                <a:sym typeface="Arial"/>
              </a:defRPr>
            </a:lvl1pPr>
            <a:lvl2pPr marR="0" lvl="1"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26" name="Google Shape;126;p24"/>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7" name="Google Shape;127;p24"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efault_content">
  <p:cSld name="1_Default_content">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32" name="Google Shape;132;p2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3" name="Google Shape;133;p26"/>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7"/>
          <p:cNvSpPr txBox="1">
            <a:spLocks noGrp="1"/>
          </p:cNvSpPr>
          <p:nvPr>
            <p:ph type="body" idx="1"/>
          </p:nvPr>
        </p:nvSpPr>
        <p:spPr>
          <a:xfrm>
            <a:off x="457200" y="1603635"/>
            <a:ext cx="8229600" cy="45594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7" name="Google Shape;137;p27"/>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88888"/>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Body">
  <p:cSld name="1_Blank Body">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Default_content">
  <p:cSld name="2_Default_content">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29"/>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9"/>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SzPts val="1800"/>
              <a:buChar char="8"/>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144"/>
        <p:cNvGrpSpPr/>
        <p:nvPr/>
      </p:nvGrpSpPr>
      <p:grpSpPr>
        <a:xfrm>
          <a:off x="0" y="0"/>
          <a:ext cx="0" cy="0"/>
          <a:chOff x="0" y="0"/>
          <a:chExt cx="0" cy="0"/>
        </a:xfrm>
      </p:grpSpPr>
      <p:cxnSp>
        <p:nvCxnSpPr>
          <p:cNvPr id="145" name="Google Shape;145;p30"/>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146" name="Google Shape;146;p30"/>
          <p:cNvSpPr/>
          <p:nvPr/>
        </p:nvSpPr>
        <p:spPr>
          <a:xfrm>
            <a:off x="684213" y="1744663"/>
            <a:ext cx="7086600" cy="1984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62633"/>
                </a:solidFill>
                <a:latin typeface="Arial"/>
                <a:ea typeface="Arial"/>
                <a:cs typeface="Arial"/>
                <a:sym typeface="Arial"/>
              </a:rPr>
              <a:t>Appendix</a:t>
            </a:r>
            <a:endParaRPr sz="3200" b="0" i="0" u="none" strike="noStrike" cap="none">
              <a:solidFill>
                <a:srgbClr val="862633"/>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0" y="4515367"/>
            <a:ext cx="9144000" cy="2383666"/>
          </a:xfrm>
          <a:prstGeom prst="rect">
            <a:avLst/>
          </a:prstGeom>
          <a:noFill/>
          <a:ln>
            <a:noFill/>
          </a:ln>
        </p:spPr>
      </p:pic>
      <p:sp>
        <p:nvSpPr>
          <p:cNvPr id="30" name="Google Shape;30;p4"/>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rgbClr val="FFFFFF"/>
              </a:buClr>
              <a:buSzPts val="2500"/>
              <a:buFont typeface="Arial"/>
              <a:buNone/>
              <a:defRPr sz="2500" b="0" i="0" u="none" strike="noStrike" cap="none">
                <a:solidFill>
                  <a:srgbClr val="FFFFFF"/>
                </a:solidFill>
                <a:latin typeface="Arial"/>
                <a:ea typeface="Arial"/>
                <a:cs typeface="Arial"/>
                <a:sym typeface="Arial"/>
              </a:defRPr>
            </a:lvl1pPr>
            <a:lvl2pPr marR="0" lvl="1"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2" name="Google Shape;32;p4"/>
          <p:cNvSpPr txBox="1">
            <a:spLocks noGrp="1"/>
          </p:cNvSpPr>
          <p:nvPr>
            <p:ph type="body" idx="2"/>
          </p:nvPr>
        </p:nvSpPr>
        <p:spPr>
          <a:xfrm>
            <a:off x="685800" y="2168278"/>
            <a:ext cx="7086600" cy="1979613"/>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3" name="Google Shape;33;p4" descr="1 copy_Bellwether Logo Full Color.eps"/>
          <p:cNvPicPr preferRelativeResize="0"/>
          <p:nvPr/>
        </p:nvPicPr>
        <p:blipFill rotWithShape="1">
          <a:blip r:embed="rId3">
            <a:alphaModFix/>
          </a:blip>
          <a:srcRect/>
          <a:stretch/>
        </p:blipFill>
        <p:spPr>
          <a:xfrm>
            <a:off x="4697616" y="355032"/>
            <a:ext cx="4095509" cy="15501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9"/>
        <p:cNvGrpSpPr/>
        <p:nvPr/>
      </p:nvGrpSpPr>
      <p:grpSpPr>
        <a:xfrm>
          <a:off x="0" y="0"/>
          <a:ext cx="0" cy="0"/>
          <a:chOff x="0" y="0"/>
          <a:chExt cx="0" cy="0"/>
        </a:xfrm>
      </p:grpSpPr>
      <p:pic>
        <p:nvPicPr>
          <p:cNvPr id="150" name="Google Shape;150;p32"/>
          <p:cNvPicPr preferRelativeResize="0"/>
          <p:nvPr/>
        </p:nvPicPr>
        <p:blipFill rotWithShape="1">
          <a:blip r:embed="rId2">
            <a:alphaModFix/>
          </a:blip>
          <a:srcRect/>
          <a:stretch/>
        </p:blipFill>
        <p:spPr>
          <a:xfrm>
            <a:off x="0" y="4515367"/>
            <a:ext cx="9144002" cy="2383666"/>
          </a:xfrm>
          <a:prstGeom prst="rect">
            <a:avLst/>
          </a:prstGeom>
          <a:noFill/>
          <a:ln>
            <a:noFill/>
          </a:ln>
        </p:spPr>
      </p:pic>
      <p:sp>
        <p:nvSpPr>
          <p:cNvPr id="151" name="Google Shape;151;p32"/>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rgbClr val="FFFFFF"/>
              </a:buClr>
              <a:buSzPts val="2500"/>
              <a:buNone/>
              <a:defRPr sz="2500">
                <a:solidFill>
                  <a:srgbClr val="FFFFFF"/>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2" name="Google Shape;152;p32"/>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153" name="Google Shape;153;p32"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154"/>
        <p:cNvGrpSpPr/>
        <p:nvPr/>
      </p:nvGrpSpPr>
      <p:grpSpPr>
        <a:xfrm>
          <a:off x="0" y="0"/>
          <a:ext cx="0" cy="0"/>
          <a:chOff x="0" y="0"/>
          <a:chExt cx="0" cy="0"/>
        </a:xfrm>
      </p:grpSpPr>
      <p:pic>
        <p:nvPicPr>
          <p:cNvPr id="155" name="Google Shape;155;p33"/>
          <p:cNvPicPr preferRelativeResize="0"/>
          <p:nvPr/>
        </p:nvPicPr>
        <p:blipFill rotWithShape="1">
          <a:blip r:embed="rId2">
            <a:alphaModFix/>
          </a:blip>
          <a:srcRect/>
          <a:stretch/>
        </p:blipFill>
        <p:spPr>
          <a:xfrm>
            <a:off x="0" y="4515367"/>
            <a:ext cx="9144002" cy="2383666"/>
          </a:xfrm>
          <a:prstGeom prst="rect">
            <a:avLst/>
          </a:prstGeom>
          <a:noFill/>
          <a:ln>
            <a:noFill/>
          </a:ln>
        </p:spPr>
      </p:pic>
      <p:sp>
        <p:nvSpPr>
          <p:cNvPr id="156" name="Google Shape;156;p33"/>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chemeClr val="lt1"/>
              </a:buClr>
              <a:buSzPts val="2500"/>
              <a:buNone/>
              <a:defRPr sz="2500">
                <a:solidFill>
                  <a:schemeClr val="lt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7" name="Google Shape;157;p33"/>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158" name="Google Shape;158;p33" descr="1 copy_Bellwether Logo Full Color.eps"/>
          <p:cNvPicPr preferRelativeResize="0"/>
          <p:nvPr/>
        </p:nvPicPr>
        <p:blipFill rotWithShape="1">
          <a:blip r:embed="rId3">
            <a:alphaModFix/>
          </a:blip>
          <a:srcRect/>
          <a:stretch/>
        </p:blipFill>
        <p:spPr>
          <a:xfrm>
            <a:off x="4540192" y="355033"/>
            <a:ext cx="2827488" cy="1070188"/>
          </a:xfrm>
          <a:prstGeom prst="rect">
            <a:avLst/>
          </a:prstGeom>
          <a:noFill/>
          <a:ln>
            <a:noFill/>
          </a:ln>
        </p:spPr>
      </p:pic>
      <p:pic>
        <p:nvPicPr>
          <p:cNvPr id="159" name="Google Shape;159;p33" descr="Screen Shot 2016-11-27 at 7.22.29 PM.png"/>
          <p:cNvPicPr preferRelativeResize="0"/>
          <p:nvPr/>
        </p:nvPicPr>
        <p:blipFill rotWithShape="1">
          <a:blip r:embed="rId4">
            <a:alphaModFix/>
          </a:blip>
          <a:srcRect/>
          <a:stretch/>
        </p:blipFill>
        <p:spPr>
          <a:xfrm>
            <a:off x="7302006" y="389909"/>
            <a:ext cx="1705559" cy="974605"/>
          </a:xfrm>
          <a:prstGeom prst="rect">
            <a:avLst/>
          </a:prstGeom>
          <a:noFill/>
          <a:ln>
            <a:noFill/>
          </a:ln>
        </p:spPr>
      </p:pic>
      <p:cxnSp>
        <p:nvCxnSpPr>
          <p:cNvPr id="160" name="Google Shape;160;p33"/>
          <p:cNvCxnSpPr/>
          <p:nvPr/>
        </p:nvCxnSpPr>
        <p:spPr>
          <a:xfrm>
            <a:off x="7218044" y="724243"/>
            <a:ext cx="0" cy="378000"/>
          </a:xfrm>
          <a:prstGeom prst="straightConnector1">
            <a:avLst/>
          </a:prstGeom>
          <a:noFill/>
          <a:ln w="12700" cap="flat" cmpd="sng">
            <a:solidFill>
              <a:srgbClr val="A5A5A5"/>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34"/>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4" name="Google Shape;164;p34"/>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SzPts val="1800"/>
              <a:buChar char="8"/>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165"/>
        <p:cNvGrpSpPr/>
        <p:nvPr/>
      </p:nvGrpSpPr>
      <p:grpSpPr>
        <a:xfrm>
          <a:off x="0" y="0"/>
          <a:ext cx="0" cy="0"/>
          <a:chOff x="0" y="0"/>
          <a:chExt cx="0" cy="0"/>
        </a:xfrm>
      </p:grpSpPr>
      <p:sp>
        <p:nvSpPr>
          <p:cNvPr id="166" name="Google Shape;166;p35"/>
          <p:cNvSpPr txBox="1">
            <a:spLocks noGrp="1"/>
          </p:cNvSpPr>
          <p:nvPr>
            <p:ph type="body" idx="1"/>
          </p:nvPr>
        </p:nvSpPr>
        <p:spPr>
          <a:xfrm>
            <a:off x="410928"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67" name="Google Shape;167;p35"/>
          <p:cNvSpPr txBox="1">
            <a:spLocks noGrp="1"/>
          </p:cNvSpPr>
          <p:nvPr>
            <p:ph type="body" idx="2"/>
          </p:nvPr>
        </p:nvSpPr>
        <p:spPr>
          <a:xfrm>
            <a:off x="4611144"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68" name="Google Shape;168;p3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170"/>
        <p:cNvGrpSpPr/>
        <p:nvPr/>
      </p:nvGrpSpPr>
      <p:grpSpPr>
        <a:xfrm>
          <a:off x="0" y="0"/>
          <a:ext cx="0" cy="0"/>
          <a:chOff x="0" y="0"/>
          <a:chExt cx="0" cy="0"/>
        </a:xfrm>
      </p:grpSpPr>
      <p:sp>
        <p:nvSpPr>
          <p:cNvPr id="171" name="Google Shape;171;p3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3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34"/>
        <p:cNvGrpSpPr/>
        <p:nvPr/>
      </p:nvGrpSpPr>
      <p:grpSpPr>
        <a:xfrm>
          <a:off x="0" y="0"/>
          <a:ext cx="0" cy="0"/>
          <a:chOff x="0" y="0"/>
          <a:chExt cx="0" cy="0"/>
        </a:xfrm>
      </p:grpSpPr>
      <p:sp>
        <p:nvSpPr>
          <p:cNvPr id="35" name="Google Shape;35;p5"/>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txBox="1">
            <a:spLocks noGrp="1"/>
          </p:cNvSpPr>
          <p:nvPr>
            <p:ph type="body" idx="1"/>
          </p:nvPr>
        </p:nvSpPr>
        <p:spPr>
          <a:xfrm>
            <a:off x="410928" y="1591325"/>
            <a:ext cx="4114800" cy="3957921"/>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2"/>
          </p:nvPr>
        </p:nvSpPr>
        <p:spPr>
          <a:xfrm>
            <a:off x="4611144" y="1591325"/>
            <a:ext cx="4114800" cy="3957921"/>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5"/>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40"/>
        <p:cNvGrpSpPr/>
        <p:nvPr/>
      </p:nvGrpSpPr>
      <p:grpSpPr>
        <a:xfrm>
          <a:off x="0" y="0"/>
          <a:ext cx="0" cy="0"/>
          <a:chOff x="0" y="0"/>
          <a:chExt cx="0" cy="0"/>
        </a:xfrm>
      </p:grpSpPr>
      <p:sp>
        <p:nvSpPr>
          <p:cNvPr id="41" name="Google Shape;41;p6"/>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43"/>
        <p:cNvGrpSpPr/>
        <p:nvPr/>
      </p:nvGrpSpPr>
      <p:grpSpPr>
        <a:xfrm>
          <a:off x="0" y="0"/>
          <a:ext cx="0" cy="0"/>
          <a:chOff x="0" y="0"/>
          <a:chExt cx="0" cy="0"/>
        </a:xfrm>
      </p:grpSpPr>
      <p:sp>
        <p:nvSpPr>
          <p:cNvPr id="44" name="Google Shape;44;p7"/>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7"/>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46" name="Google Shape;46;p7"/>
          <p:cNvSpPr/>
          <p:nvPr/>
        </p:nvSpPr>
        <p:spPr>
          <a:xfrm>
            <a:off x="684213" y="1744663"/>
            <a:ext cx="7086600" cy="198424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62633"/>
                </a:solidFill>
                <a:latin typeface="Arial"/>
                <a:ea typeface="Arial"/>
                <a:cs typeface="Arial"/>
                <a:sym typeface="Arial"/>
              </a:rPr>
              <a:t>Appendix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47"/>
        <p:cNvGrpSpPr/>
        <p:nvPr/>
      </p:nvGrpSpPr>
      <p:grpSpPr>
        <a:xfrm>
          <a:off x="0" y="0"/>
          <a:ext cx="0" cy="0"/>
          <a:chOff x="0" y="0"/>
          <a:chExt cx="0" cy="0"/>
        </a:xfrm>
      </p:grpSpPr>
      <p:sp>
        <p:nvSpPr>
          <p:cNvPr id="48" name="Google Shape;48;p8"/>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 name="Google Shape;50;p8"/>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51"/>
        <p:cNvGrpSpPr/>
        <p:nvPr/>
      </p:nvGrpSpPr>
      <p:grpSpPr>
        <a:xfrm>
          <a:off x="0" y="0"/>
          <a:ext cx="0" cy="0"/>
          <a:chOff x="0" y="0"/>
          <a:chExt cx="0" cy="0"/>
        </a:xfrm>
      </p:grpSpPr>
      <p:sp>
        <p:nvSpPr>
          <p:cNvPr id="52" name="Google Shape;52;p9"/>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9"/>
          <p:cNvSpPr txBox="1">
            <a:spLocks noGrp="1"/>
          </p:cNvSpPr>
          <p:nvPr>
            <p:ph type="body" idx="1"/>
          </p:nvPr>
        </p:nvSpPr>
        <p:spPr>
          <a:xfrm>
            <a:off x="457200" y="1603635"/>
            <a:ext cx="8229600" cy="4559300"/>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66" name="Google Shape;66;p1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457200" y="1603635"/>
            <a:ext cx="8229600" cy="45594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8" name="Google Shape;68;p1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5.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0">
            <a:alphaModFix/>
          </a:blip>
          <a:srcRect/>
          <a:stretch/>
        </p:blipFill>
        <p:spPr>
          <a:xfrm>
            <a:off x="1588" y="1588"/>
            <a:ext cx="1588" cy="1588"/>
          </a:xfrm>
          <a:prstGeom prst="rect">
            <a:avLst/>
          </a:prstGeom>
          <a:noFill/>
          <a:ln>
            <a:noFill/>
          </a:ln>
        </p:spPr>
      </p:pic>
      <p:sp>
        <p:nvSpPr>
          <p:cNvPr id="11" name="Google Shape;11;p1"/>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1"/>
          <p:cNvCxnSpPr/>
          <p:nvPr/>
        </p:nvCxnSpPr>
        <p:spPr>
          <a:xfrm>
            <a:off x="0" y="1056785"/>
            <a:ext cx="9144000" cy="1588"/>
          </a:xfrm>
          <a:prstGeom prst="straightConnector1">
            <a:avLst/>
          </a:prstGeom>
          <a:noFill/>
          <a:ln w="63500" cap="flat" cmpd="sng">
            <a:solidFill>
              <a:srgbClr val="5A7A1B"/>
            </a:solidFill>
            <a:prstDash val="solid"/>
            <a:round/>
            <a:headEnd type="none" w="sm" len="sm"/>
            <a:tailEnd type="none" w="sm" len="sm"/>
          </a:ln>
        </p:spPr>
      </p:cxnSp>
      <p:sp>
        <p:nvSpPr>
          <p:cNvPr id="13" name="Google Shape;13;p1"/>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5A7A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6" name="Google Shape;16;p1"/>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17" name="Google Shape;17;p1"/>
          <p:cNvPicPr preferRelativeResize="0"/>
          <p:nvPr/>
        </p:nvPicPr>
        <p:blipFill rotWithShape="1">
          <a:blip r:embed="rId11">
            <a:alphaModFix/>
          </a:blip>
          <a:srcRect l="17765" t="16560" r="21556" b="31456"/>
          <a:stretch/>
        </p:blipFill>
        <p:spPr>
          <a:xfrm>
            <a:off x="4000500" y="6233600"/>
            <a:ext cx="1143000" cy="564075"/>
          </a:xfrm>
          <a:prstGeom prst="rect">
            <a:avLst/>
          </a:prstGeom>
          <a:noFill/>
          <a:ln>
            <a:noFill/>
          </a:ln>
        </p:spPr>
      </p:pic>
      <p:pic>
        <p:nvPicPr>
          <p:cNvPr id="18" name="Google Shape;18;p1"/>
          <p:cNvPicPr preferRelativeResize="0"/>
          <p:nvPr/>
        </p:nvPicPr>
        <p:blipFill rotWithShape="1">
          <a:blip r:embed="rId12">
            <a:alphaModFix/>
          </a:blip>
          <a:srcRect l="4921"/>
          <a:stretch/>
        </p:blipFill>
        <p:spPr>
          <a:xfrm>
            <a:off x="3836478" y="6260156"/>
            <a:ext cx="1471045" cy="5106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10"/>
          <p:cNvPicPr preferRelativeResize="0"/>
          <p:nvPr/>
        </p:nvPicPr>
        <p:blipFill rotWithShape="1">
          <a:blip r:embed="rId15">
            <a:alphaModFix/>
          </a:blip>
          <a:srcRect/>
          <a:stretch/>
        </p:blipFill>
        <p:spPr>
          <a:xfrm>
            <a:off x="1588" y="1588"/>
            <a:ext cx="1588" cy="1588"/>
          </a:xfrm>
          <a:prstGeom prst="rect">
            <a:avLst/>
          </a:prstGeom>
          <a:noFill/>
          <a:ln>
            <a:noFill/>
          </a:ln>
        </p:spPr>
      </p:pic>
      <p:cxnSp>
        <p:nvCxnSpPr>
          <p:cNvPr id="58" name="Google Shape;58;p10"/>
          <p:cNvCxnSpPr/>
          <p:nvPr/>
        </p:nvCxnSpPr>
        <p:spPr>
          <a:xfrm>
            <a:off x="0" y="1056785"/>
            <a:ext cx="9144000" cy="1500"/>
          </a:xfrm>
          <a:prstGeom prst="straightConnector1">
            <a:avLst/>
          </a:prstGeom>
          <a:noFill/>
          <a:ln w="63500" cap="flat" cmpd="sng">
            <a:solidFill>
              <a:srgbClr val="5A7A1B"/>
            </a:solidFill>
            <a:prstDash val="solid"/>
            <a:round/>
            <a:headEnd type="none" w="sm" len="sm"/>
            <a:tailEnd type="none" w="sm" len="sm"/>
          </a:ln>
        </p:spPr>
      </p:cxnSp>
      <p:sp>
        <p:nvSpPr>
          <p:cNvPr id="59" name="Google Shape;59;p1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5A7A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0"/>
          <p:cNvSpPr txBox="1"/>
          <p:nvPr/>
        </p:nvSpPr>
        <p:spPr>
          <a:xfrm>
            <a:off x="7010400" y="64928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62" name="Google Shape;62;p1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63" name="Google Shape;63;p10"/>
          <p:cNvPicPr preferRelativeResize="0"/>
          <p:nvPr/>
        </p:nvPicPr>
        <p:blipFill rotWithShape="1">
          <a:blip r:embed="rId16">
            <a:alphaModFix/>
          </a:blip>
          <a:srcRect l="4924"/>
          <a:stretch/>
        </p:blipFill>
        <p:spPr>
          <a:xfrm>
            <a:off x="3836478" y="6260156"/>
            <a:ext cx="1471045" cy="5106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8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23" descr="1 copy_Bellwether Logo Full Color.eps"/>
          <p:cNvPicPr preferRelativeResize="0"/>
          <p:nvPr/>
        </p:nvPicPr>
        <p:blipFill rotWithShape="1">
          <a:blip r:embed="rId15">
            <a:alphaModFix/>
          </a:blip>
          <a:srcRect/>
          <a:stretch/>
        </p:blipFill>
        <p:spPr>
          <a:xfrm>
            <a:off x="3728228" y="6280168"/>
            <a:ext cx="1728655" cy="654286"/>
          </a:xfrm>
          <a:prstGeom prst="rect">
            <a:avLst/>
          </a:prstGeom>
          <a:noFill/>
          <a:ln>
            <a:noFill/>
          </a:ln>
        </p:spPr>
      </p:pic>
      <p:cxnSp>
        <p:nvCxnSpPr>
          <p:cNvPr id="117" name="Google Shape;117;p23"/>
          <p:cNvCxnSpPr/>
          <p:nvPr/>
        </p:nvCxnSpPr>
        <p:spPr>
          <a:xfrm>
            <a:off x="0" y="1056785"/>
            <a:ext cx="9144000" cy="1500"/>
          </a:xfrm>
          <a:prstGeom prst="straightConnector1">
            <a:avLst/>
          </a:prstGeom>
          <a:noFill/>
          <a:ln w="63500" cap="flat" cmpd="sng">
            <a:solidFill>
              <a:srgbClr val="862633"/>
            </a:solidFill>
            <a:prstDash val="solid"/>
            <a:round/>
            <a:headEnd type="none" w="sm" len="sm"/>
            <a:tailEnd type="none" w="sm" len="sm"/>
          </a:ln>
        </p:spPr>
      </p:cxnSp>
      <p:sp>
        <p:nvSpPr>
          <p:cNvPr id="118" name="Google Shape;118;p2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23"/>
          <p:cNvSpPr txBox="1"/>
          <p:nvPr/>
        </p:nvSpPr>
        <p:spPr>
          <a:xfrm>
            <a:off x="7010400" y="64928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21" name="Google Shape;121;p2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hyperlink" Target="https://apps.dese.mo.gov/MCDS/SchoolComparison.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hyperlink" Target="https://stlps-my.sharepoint.com/personal/cvannoy0331_slps_org/Documents?RootFolder=/personal/cvannoy0331_slps_org/Documents/1School%20Data/Ashland/Ashland%202017-18%20MAP%20GLA_EOC%20Appea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https://apps.dese.mo.gov/MCDS/SchoolComparison.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cs.google.com/spreadsheets/d/1wVqvc_cvV4nPznDWLO_7cvvZSwVYzEljCFcHLSiAcPg/edit#gid=241725350"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apps.dese.mo.gov/MCDS/SchoolComparison.aspx" TargetMode="External"/><Relationship Id="rId5" Type="http://schemas.openxmlformats.org/officeDocument/2006/relationships/hyperlink" Target="https://drive.google.com/drive/folders/1wcK2zK-54LvEcO3pKloF49W3hmMjKvZv"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apps.dese.mo.gov/MCDS/SchoolComparison.aspx" TargetMode="External"/><Relationship Id="rId4" Type="http://schemas.openxmlformats.org/officeDocument/2006/relationships/hyperlink" Target="https://drive.google.com/drive/folders/1wcK2zK-54LvEcO3pKloF49W3hmMjKvZ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78" name="Google Shape;178;p37"/>
          <p:cNvSpPr/>
          <p:nvPr/>
        </p:nvSpPr>
        <p:spPr>
          <a:xfrm>
            <a:off x="25" y="4145875"/>
            <a:ext cx="9144000" cy="2712000"/>
          </a:xfrm>
          <a:prstGeom prst="rect">
            <a:avLst/>
          </a:prstGeom>
          <a:solidFill>
            <a:srgbClr val="5A7A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7"/>
          <p:cNvSpPr txBox="1">
            <a:spLocks noGrp="1"/>
          </p:cNvSpPr>
          <p:nvPr>
            <p:ph type="subTitle" idx="1"/>
          </p:nvPr>
        </p:nvSpPr>
        <p:spPr>
          <a:xfrm>
            <a:off x="683213" y="4485400"/>
            <a:ext cx="7086600" cy="5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500"/>
              <a:buFont typeface="Arial"/>
              <a:buNone/>
            </a:pPr>
            <a:r>
              <a:rPr lang="en-US" dirty="0"/>
              <a:t>Last revised: June 4</a:t>
            </a:r>
            <a:r>
              <a:rPr lang="en-US" dirty="0" smtClean="0"/>
              <a:t>, 2021</a:t>
            </a:r>
            <a:endParaRPr dirty="0"/>
          </a:p>
        </p:txBody>
      </p:sp>
      <p:sp>
        <p:nvSpPr>
          <p:cNvPr id="180" name="Google Shape;180;p37"/>
          <p:cNvSpPr txBox="1">
            <a:spLocks noGrp="1"/>
          </p:cNvSpPr>
          <p:nvPr>
            <p:ph type="body" idx="2"/>
          </p:nvPr>
        </p:nvSpPr>
        <p:spPr>
          <a:xfrm>
            <a:off x="457200" y="2886703"/>
            <a:ext cx="7086600" cy="10789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62633"/>
              </a:buClr>
              <a:buSzPts val="3200"/>
              <a:buFont typeface="Arial"/>
              <a:buNone/>
            </a:pPr>
            <a:r>
              <a:rPr lang="en-US" b="1" dirty="0">
                <a:solidFill>
                  <a:srgbClr val="000000"/>
                </a:solidFill>
              </a:rPr>
              <a:t>2019-2022</a:t>
            </a:r>
            <a:endParaRPr b="1" dirty="0">
              <a:solidFill>
                <a:srgbClr val="000000"/>
              </a:solidFill>
            </a:endParaRPr>
          </a:p>
          <a:p>
            <a:pPr marL="0" marR="0" lvl="0" indent="0" algn="l" rtl="0">
              <a:lnSpc>
                <a:spcPct val="100000"/>
              </a:lnSpc>
              <a:spcBef>
                <a:spcPts val="0"/>
              </a:spcBef>
              <a:spcAft>
                <a:spcPts val="0"/>
              </a:spcAft>
              <a:buClr>
                <a:srgbClr val="862633"/>
              </a:buClr>
              <a:buSzPts val="3200"/>
              <a:buFont typeface="Arial"/>
              <a:buNone/>
            </a:pPr>
            <a:r>
              <a:rPr lang="en-US" b="1" dirty="0">
                <a:solidFill>
                  <a:srgbClr val="000000"/>
                </a:solidFill>
              </a:rPr>
              <a:t>Strategic Plan </a:t>
            </a:r>
            <a:endParaRPr b="1" dirty="0">
              <a:solidFill>
                <a:srgbClr val="FF0000"/>
              </a:solidFill>
            </a:endParaRPr>
          </a:p>
        </p:txBody>
      </p:sp>
      <p:pic>
        <p:nvPicPr>
          <p:cNvPr id="181" name="Google Shape;181;p37"/>
          <p:cNvPicPr preferRelativeResize="0"/>
          <p:nvPr/>
        </p:nvPicPr>
        <p:blipFill rotWithShape="1">
          <a:blip r:embed="rId4">
            <a:alphaModFix/>
          </a:blip>
          <a:srcRect/>
          <a:stretch/>
        </p:blipFill>
        <p:spPr>
          <a:xfrm>
            <a:off x="5774664" y="583978"/>
            <a:ext cx="2886075" cy="95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76" name="Google Shape;276;p47"/>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We conducted a Comprehensive Needs Assessment to further assess our current state </a:t>
            </a:r>
            <a:endParaRPr>
              <a:solidFill>
                <a:srgbClr val="000000"/>
              </a:solidFill>
            </a:endParaRPr>
          </a:p>
        </p:txBody>
      </p:sp>
      <p:graphicFrame>
        <p:nvGraphicFramePr>
          <p:cNvPr id="277" name="Google Shape;277;p47"/>
          <p:cNvGraphicFramePr/>
          <p:nvPr>
            <p:extLst>
              <p:ext uri="{D42A27DB-BD31-4B8C-83A1-F6EECF244321}">
                <p14:modId xmlns:p14="http://schemas.microsoft.com/office/powerpoint/2010/main" val="1179604556"/>
              </p:ext>
            </p:extLst>
          </p:nvPr>
        </p:nvGraphicFramePr>
        <p:xfrm>
          <a:off x="0" y="1056900"/>
          <a:ext cx="9144000" cy="5739200"/>
        </p:xfrm>
        <a:graphic>
          <a:graphicData uri="http://schemas.openxmlformats.org/drawingml/2006/table">
            <a:tbl>
              <a:tblPr>
                <a:noFill/>
                <a:tableStyleId>{0775340B-CA41-438A-9057-D77324ACCE02}</a:tableStyleId>
              </a:tblPr>
              <a:tblGrid>
                <a:gridCol w="2328350">
                  <a:extLst>
                    <a:ext uri="{9D8B030D-6E8A-4147-A177-3AD203B41FA5}">
                      <a16:colId xmlns="" xmlns:a16="http://schemas.microsoft.com/office/drawing/2014/main" val="20000"/>
                    </a:ext>
                  </a:extLst>
                </a:gridCol>
                <a:gridCol w="1781050">
                  <a:extLst>
                    <a:ext uri="{9D8B030D-6E8A-4147-A177-3AD203B41FA5}">
                      <a16:colId xmlns="" xmlns:a16="http://schemas.microsoft.com/office/drawing/2014/main" val="20001"/>
                    </a:ext>
                  </a:extLst>
                </a:gridCol>
                <a:gridCol w="5034600">
                  <a:extLst>
                    <a:ext uri="{9D8B030D-6E8A-4147-A177-3AD203B41FA5}">
                      <a16:colId xmlns="" xmlns:a16="http://schemas.microsoft.com/office/drawing/2014/main" val="20002"/>
                    </a:ext>
                  </a:extLst>
                </a:gridCol>
              </a:tblGrid>
              <a:tr h="3793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rgbClr val="FFFFFF"/>
                          </a:solidFill>
                        </a:rPr>
                        <a:t>Student Demographic</a:t>
                      </a:r>
                      <a:endParaRPr sz="1200" b="1" u="none" strike="noStrike" cap="none" dirty="0">
                        <a:solidFill>
                          <a:srgbClr val="FFFFFF"/>
                        </a:solidFill>
                      </a:endParaRPr>
                    </a:p>
                  </a:txBody>
                  <a:tcPr marL="91425" marR="91425" marT="91425" marB="91425">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793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Data Type</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Current Information</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Reflections</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1"/>
                  </a:ext>
                </a:extLst>
              </a:tr>
              <a:tr h="38925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Student Enrollment as of 3/1</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dirty="0"/>
                        <a:t>212</a:t>
                      </a:r>
                      <a:endParaRPr sz="11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Our enrollment has declined over the last 3 years.</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7864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Grade Level Breakdown</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dirty="0" err="1"/>
                        <a:t>PreK</a:t>
                      </a:r>
                      <a:r>
                        <a:rPr lang="en-US" sz="1100" u="none" strike="noStrike" cap="none" dirty="0"/>
                        <a:t> - 41; K - 32; 1st - 27; 2nd - 25; 3rd - 28; 4th - 23; 5th – 26; 6</a:t>
                      </a:r>
                      <a:r>
                        <a:rPr lang="en-US" sz="1100" u="none" strike="noStrike" cap="none" baseline="30000" dirty="0"/>
                        <a:t>th</a:t>
                      </a:r>
                      <a:r>
                        <a:rPr lang="en-US" sz="1100" u="none" strike="noStrike" cap="none" dirty="0"/>
                        <a:t>- 10</a:t>
                      </a:r>
                      <a:endParaRPr sz="11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Traditionally, there is a significant decline in the size of the 6</a:t>
                      </a:r>
                      <a:r>
                        <a:rPr lang="en-US" sz="1100" u="none" strike="noStrike" cap="none" baseline="30000"/>
                        <a:t>th</a:t>
                      </a:r>
                      <a:r>
                        <a:rPr lang="en-US" sz="1100" u="none" strike="noStrike" cap="none"/>
                        <a:t> grade class (as compared to 5</a:t>
                      </a:r>
                      <a:r>
                        <a:rPr lang="en-US" sz="1100" u="none" strike="noStrike" cap="none" baseline="30000"/>
                        <a:t>th</a:t>
                      </a:r>
                      <a:r>
                        <a:rPr lang="en-US" sz="1100" u="none" strike="noStrike" cap="none"/>
                        <a:t> grade). Many of our students are recruited to attend another district middle schools after 5</a:t>
                      </a:r>
                      <a:r>
                        <a:rPr lang="en-US" sz="1100" u="none" strike="noStrike" cap="none" baseline="30000"/>
                        <a:t>th</a:t>
                      </a:r>
                      <a:r>
                        <a:rPr lang="en-US" sz="1100" u="none" strike="noStrike" cap="none"/>
                        <a:t> grade.</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5878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Ethnicity</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B - 100%; W - 0%; H - 0%; A - 0%</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Our student body is predominantly African American.</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5878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Attendance</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90/90 Attendance- 70%</a:t>
                      </a:r>
                      <a:endParaRPr sz="1100" u="none" strike="noStrike" cap="none"/>
                    </a:p>
                    <a:p>
                      <a:pPr marL="0" marR="0" lvl="0" indent="0" algn="ctr" rtl="0">
                        <a:lnSpc>
                          <a:spcPct val="115000"/>
                        </a:lnSpc>
                        <a:spcBef>
                          <a:spcPts val="0"/>
                        </a:spcBef>
                        <a:spcAft>
                          <a:spcPts val="0"/>
                        </a:spcAft>
                        <a:buClr>
                          <a:srgbClr val="000000"/>
                        </a:buClr>
                        <a:buSzPts val="1100"/>
                        <a:buFont typeface="Arial"/>
                        <a:buNone/>
                      </a:pPr>
                      <a:r>
                        <a:rPr lang="en-US" sz="1100" u="none" strike="noStrike" cap="none"/>
                        <a:t>ADA - 91.3%</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Our 90-90 attendance has room for improvement.</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47620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Mobility</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52%</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Our mobility rate is very high  and is a significant factor in student outcomes.</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38925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Socioeconomic status</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100%</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We serve a predominantly low-income student population</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5878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Discipline</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dirty="0"/>
                        <a:t>OSS – 0; ISS- </a:t>
                      </a:r>
                      <a:r>
                        <a:rPr lang="en-US" sz="1100" u="none" strike="noStrike" cap="none" dirty="0" smtClean="0"/>
                        <a:t>0</a:t>
                      </a:r>
                      <a:endParaRPr sz="11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We have significantly decreased the number of  OSS  and ISS this school year (from 7 and 30 respectively in the previous year).</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r h="5878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Limited English Proficiency</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0%</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Currently, there are no students who are formally identified as having limited English proficiency.</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9"/>
                  </a:ext>
                </a:extLst>
              </a:tr>
              <a:tr h="5878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Special Education</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12%</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We serve a large portion of students with disabilities and are committed to serving all students well.</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Needs Assessment, we identified our strengths, weaknesses, and needs related to student demographics</a:t>
            </a:r>
            <a:endParaRPr>
              <a:solidFill>
                <a:srgbClr val="000000"/>
              </a:solidFill>
            </a:endParaRPr>
          </a:p>
        </p:txBody>
      </p:sp>
      <p:graphicFrame>
        <p:nvGraphicFramePr>
          <p:cNvPr id="284" name="Google Shape;284;p48"/>
          <p:cNvGraphicFramePr/>
          <p:nvPr>
            <p:extLst>
              <p:ext uri="{D42A27DB-BD31-4B8C-83A1-F6EECF244321}">
                <p14:modId xmlns:p14="http://schemas.microsoft.com/office/powerpoint/2010/main" val="3815949175"/>
              </p:ext>
            </p:extLst>
          </p:nvPr>
        </p:nvGraphicFramePr>
        <p:xfrm>
          <a:off x="239325" y="1227100"/>
          <a:ext cx="8665350" cy="2862012"/>
        </p:xfrm>
        <a:graphic>
          <a:graphicData uri="http://schemas.openxmlformats.org/drawingml/2006/table">
            <a:tbl>
              <a:tblPr>
                <a:noFill/>
                <a:tableStyleId>{0775340B-CA41-438A-9057-D77324ACCE02}</a:tableStyleId>
              </a:tblPr>
              <a:tblGrid>
                <a:gridCol w="2600800">
                  <a:extLst>
                    <a:ext uri="{9D8B030D-6E8A-4147-A177-3AD203B41FA5}">
                      <a16:colId xmlns="" xmlns:a16="http://schemas.microsoft.com/office/drawing/2014/main" val="20000"/>
                    </a:ext>
                  </a:extLst>
                </a:gridCol>
                <a:gridCol w="2828150">
                  <a:extLst>
                    <a:ext uri="{9D8B030D-6E8A-4147-A177-3AD203B41FA5}">
                      <a16:colId xmlns="" xmlns:a16="http://schemas.microsoft.com/office/drawing/2014/main" val="20001"/>
                    </a:ext>
                  </a:extLst>
                </a:gridCol>
                <a:gridCol w="3236400">
                  <a:extLst>
                    <a:ext uri="{9D8B030D-6E8A-4147-A177-3AD203B41FA5}">
                      <a16:colId xmlns="" xmlns:a16="http://schemas.microsoft.com/office/drawing/2014/main" val="20002"/>
                    </a:ext>
                  </a:extLst>
                </a:gridCol>
              </a:tblGrid>
              <a:tr h="2891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solidFill>
                            <a:srgbClr val="FFFFFF"/>
                          </a:solidFill>
                        </a:rPr>
                        <a:t>Strengths</a:t>
                      </a:r>
                      <a:endParaRPr sz="1200" b="1" u="none" strike="noStrike" cap="none" dirty="0">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30062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We have strong community partnerships and provide wrap around resources to students and families.</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We have significantly decreased suspensions this school year.</a:t>
                      </a:r>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We have seen progress</a:t>
                      </a:r>
                      <a:r>
                        <a:rPr lang="en-US" sz="1200" u="none" strike="noStrike" cap="none" baseline="0" dirty="0"/>
                        <a:t> in student’s reading scores across grades in the 2019/2020 year.</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b="1" i="1" u="none" strike="noStrike" cap="none" dirty="0"/>
                        <a:t> </a:t>
                      </a:r>
                      <a:endParaRPr sz="1200" b="1" i="1"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Our 90-90 student attendance results can be improved.</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Though student mobility is mostly out of our control, the mobility rate experienced by our school is very high</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a:t>
                      </a:r>
                      <a:endParaRPr sz="12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Support needed to increase student attendance and decrease student mobility—two major challenges facing our school and community</a:t>
                      </a:r>
                      <a:endParaRPr sz="12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9"/>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91" name="Google Shape;291;p49"/>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292" name="Google Shape;292;p49"/>
          <p:cNvSpPr txBox="1">
            <a:spLocks noGrp="1"/>
          </p:cNvSpPr>
          <p:nvPr>
            <p:ph type="title"/>
          </p:nvPr>
        </p:nvSpPr>
        <p:spPr>
          <a:xfrm>
            <a:off x="457200" y="0"/>
            <a:ext cx="85344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chemeClr val="dk1"/>
                </a:solidFill>
              </a:rPr>
              <a:t>Today at Ashland, fewer students are proficient / advanced in ELA and Math than the district or state</a:t>
            </a:r>
            <a:endParaRPr sz="2400" b="0" i="0" u="none" strike="noStrike" cap="none">
              <a:solidFill>
                <a:schemeClr val="dk1"/>
              </a:solidFill>
            </a:endParaRPr>
          </a:p>
        </p:txBody>
      </p:sp>
      <p:sp>
        <p:nvSpPr>
          <p:cNvPr id="293" name="Google Shape;293;p49"/>
          <p:cNvSpPr txBox="1"/>
          <p:nvPr/>
        </p:nvSpPr>
        <p:spPr>
          <a:xfrm>
            <a:off x="168212" y="6249630"/>
            <a:ext cx="3895788" cy="10672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Source: </a:t>
            </a:r>
            <a:r>
              <a:rPr lang="en-US" sz="1400" b="0" i="0" u="sng" strike="noStrike" cap="none" dirty="0">
                <a:solidFill>
                  <a:schemeClr val="hlink"/>
                </a:solidFill>
                <a:latin typeface="Arial"/>
                <a:ea typeface="Arial"/>
                <a:cs typeface="Arial"/>
                <a:sym typeface="Arial"/>
                <a:hlinkClick r:id="rId4"/>
              </a:rPr>
              <a:t>MO DESE School Comparison Tool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Note: Ashland’s internal numbers submitted for review trend lower than the state reported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94" name="Google Shape;294;p49"/>
          <p:cNvPicPr preferRelativeResize="0"/>
          <p:nvPr/>
        </p:nvPicPr>
        <p:blipFill rotWithShape="1">
          <a:blip r:embed="rId5">
            <a:alphaModFix/>
          </a:blip>
          <a:srcRect/>
          <a:stretch/>
        </p:blipFill>
        <p:spPr>
          <a:xfrm>
            <a:off x="841000" y="1209300"/>
            <a:ext cx="7461992" cy="48879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DATA</a:t>
            </a:r>
          </a:p>
        </p:txBody>
      </p:sp>
      <p:sp>
        <p:nvSpPr>
          <p:cNvPr id="3" name="Text Placeholder 2"/>
          <p:cNvSpPr>
            <a:spLocks noGrp="1"/>
          </p:cNvSpPr>
          <p:nvPr>
            <p:ph type="body" idx="1"/>
          </p:nvPr>
        </p:nvSpPr>
        <p:spPr/>
        <p:txBody>
          <a:bodyPr/>
          <a:lstStyle/>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23612433"/>
              </p:ext>
            </p:extLst>
          </p:nvPr>
        </p:nvGraphicFramePr>
        <p:xfrm>
          <a:off x="741142" y="1232034"/>
          <a:ext cx="6756940" cy="1886550"/>
        </p:xfrm>
        <a:graphic>
          <a:graphicData uri="http://schemas.openxmlformats.org/drawingml/2006/table">
            <a:tbl>
              <a:tblPr firstRow="1" bandRow="1">
                <a:tableStyleId>{828ED99F-2957-4FCC-A269-AD505EA86813}</a:tableStyleId>
              </a:tblPr>
              <a:tblGrid>
                <a:gridCol w="675694">
                  <a:extLst>
                    <a:ext uri="{9D8B030D-6E8A-4147-A177-3AD203B41FA5}">
                      <a16:colId xmlns="" xmlns:a16="http://schemas.microsoft.com/office/drawing/2014/main" val="20000"/>
                    </a:ext>
                  </a:extLst>
                </a:gridCol>
                <a:gridCol w="675694">
                  <a:extLst>
                    <a:ext uri="{9D8B030D-6E8A-4147-A177-3AD203B41FA5}">
                      <a16:colId xmlns="" xmlns:a16="http://schemas.microsoft.com/office/drawing/2014/main" val="20001"/>
                    </a:ext>
                  </a:extLst>
                </a:gridCol>
                <a:gridCol w="675694">
                  <a:extLst>
                    <a:ext uri="{9D8B030D-6E8A-4147-A177-3AD203B41FA5}">
                      <a16:colId xmlns="" xmlns:a16="http://schemas.microsoft.com/office/drawing/2014/main" val="20002"/>
                    </a:ext>
                  </a:extLst>
                </a:gridCol>
                <a:gridCol w="675694">
                  <a:extLst>
                    <a:ext uri="{9D8B030D-6E8A-4147-A177-3AD203B41FA5}">
                      <a16:colId xmlns="" xmlns:a16="http://schemas.microsoft.com/office/drawing/2014/main" val="20003"/>
                    </a:ext>
                  </a:extLst>
                </a:gridCol>
                <a:gridCol w="675694">
                  <a:extLst>
                    <a:ext uri="{9D8B030D-6E8A-4147-A177-3AD203B41FA5}">
                      <a16:colId xmlns="" xmlns:a16="http://schemas.microsoft.com/office/drawing/2014/main" val="20004"/>
                    </a:ext>
                  </a:extLst>
                </a:gridCol>
                <a:gridCol w="675694">
                  <a:extLst>
                    <a:ext uri="{9D8B030D-6E8A-4147-A177-3AD203B41FA5}">
                      <a16:colId xmlns="" xmlns:a16="http://schemas.microsoft.com/office/drawing/2014/main" val="20005"/>
                    </a:ext>
                  </a:extLst>
                </a:gridCol>
                <a:gridCol w="675694">
                  <a:extLst>
                    <a:ext uri="{9D8B030D-6E8A-4147-A177-3AD203B41FA5}">
                      <a16:colId xmlns="" xmlns:a16="http://schemas.microsoft.com/office/drawing/2014/main" val="20006"/>
                    </a:ext>
                  </a:extLst>
                </a:gridCol>
                <a:gridCol w="675694">
                  <a:extLst>
                    <a:ext uri="{9D8B030D-6E8A-4147-A177-3AD203B41FA5}">
                      <a16:colId xmlns="" xmlns:a16="http://schemas.microsoft.com/office/drawing/2014/main" val="20007"/>
                    </a:ext>
                  </a:extLst>
                </a:gridCol>
                <a:gridCol w="675694">
                  <a:extLst>
                    <a:ext uri="{9D8B030D-6E8A-4147-A177-3AD203B41FA5}">
                      <a16:colId xmlns="" xmlns:a16="http://schemas.microsoft.com/office/drawing/2014/main" val="20008"/>
                    </a:ext>
                  </a:extLst>
                </a:gridCol>
                <a:gridCol w="675694">
                  <a:extLst>
                    <a:ext uri="{9D8B030D-6E8A-4147-A177-3AD203B41FA5}">
                      <a16:colId xmlns="" xmlns:a16="http://schemas.microsoft.com/office/drawing/2014/main" val="20009"/>
                    </a:ext>
                  </a:extLst>
                </a:gridCol>
              </a:tblGrid>
              <a:tr h="628850">
                <a:tc gridSpan="2">
                  <a:txBody>
                    <a:bodyPr/>
                    <a:lstStyle/>
                    <a:p>
                      <a:r>
                        <a:rPr lang="en-US" dirty="0"/>
                        <a:t>16-17</a:t>
                      </a:r>
                    </a:p>
                  </a:txBody>
                  <a:tcPr/>
                </a:tc>
                <a:tc hMerge="1">
                  <a:txBody>
                    <a:bodyPr/>
                    <a:lstStyle/>
                    <a:p>
                      <a:endParaRPr lang="en-US" dirty="0"/>
                    </a:p>
                  </a:txBody>
                  <a:tcPr/>
                </a:tc>
                <a:tc>
                  <a:txBody>
                    <a:bodyPr/>
                    <a:lstStyle/>
                    <a:p>
                      <a:endParaRPr lang="en-US" dirty="0"/>
                    </a:p>
                  </a:txBody>
                  <a:tcPr/>
                </a:tc>
                <a:tc gridSpan="2">
                  <a:txBody>
                    <a:bodyPr/>
                    <a:lstStyle/>
                    <a:p>
                      <a:r>
                        <a:rPr lang="en-US" dirty="0"/>
                        <a:t>17-18</a:t>
                      </a:r>
                    </a:p>
                  </a:txBody>
                  <a:tcPr/>
                </a:tc>
                <a:tc hMerge="1">
                  <a:txBody>
                    <a:bodyPr/>
                    <a:lstStyle/>
                    <a:p>
                      <a:endParaRPr lang="en-US" dirty="0"/>
                    </a:p>
                  </a:txBody>
                  <a:tcPr/>
                </a:tc>
                <a:tc>
                  <a:txBody>
                    <a:bodyPr/>
                    <a:lstStyle/>
                    <a:p>
                      <a:endParaRPr lang="en-US"/>
                    </a:p>
                  </a:txBody>
                  <a:tcPr/>
                </a:tc>
                <a:tc gridSpan="2">
                  <a:txBody>
                    <a:bodyPr/>
                    <a:lstStyle/>
                    <a:p>
                      <a:r>
                        <a:rPr lang="en-US" dirty="0"/>
                        <a:t>18-19</a:t>
                      </a:r>
                    </a:p>
                  </a:txBody>
                  <a:tcPr/>
                </a:tc>
                <a:tc hMerge="1">
                  <a:txBody>
                    <a:bodyPr/>
                    <a:lstStyle/>
                    <a:p>
                      <a:endParaRPr lang="en-US" dirty="0"/>
                    </a:p>
                  </a:txBody>
                  <a:tcPr/>
                </a:tc>
                <a:tc>
                  <a:txBody>
                    <a:bodyPr/>
                    <a:lstStyle/>
                    <a:p>
                      <a:endParaRPr lang="en-US"/>
                    </a:p>
                  </a:txBody>
                  <a:tcPr/>
                </a:tc>
                <a:tc>
                  <a:txBody>
                    <a:bodyPr/>
                    <a:lstStyle/>
                    <a:p>
                      <a:r>
                        <a:rPr lang="en-US" dirty="0"/>
                        <a:t>19-20</a:t>
                      </a:r>
                    </a:p>
                  </a:txBody>
                  <a:tcPr/>
                </a:tc>
                <a:extLst>
                  <a:ext uri="{0D108BD9-81ED-4DB2-BD59-A6C34878D82A}">
                    <a16:rowId xmlns="" xmlns:a16="http://schemas.microsoft.com/office/drawing/2014/main" val="10000"/>
                  </a:ext>
                </a:extLst>
              </a:tr>
              <a:tr h="628850">
                <a:tc>
                  <a:txBody>
                    <a:bodyPr/>
                    <a:lstStyle/>
                    <a:p>
                      <a:r>
                        <a:rPr lang="en-US" dirty="0"/>
                        <a:t>BOY</a:t>
                      </a:r>
                    </a:p>
                  </a:txBody>
                  <a:tcPr/>
                </a:tc>
                <a:tc>
                  <a:txBody>
                    <a:bodyPr/>
                    <a:lstStyle/>
                    <a:p>
                      <a:r>
                        <a:rPr lang="en-US" dirty="0"/>
                        <a:t>EOY</a:t>
                      </a:r>
                    </a:p>
                  </a:txBody>
                  <a:tcPr/>
                </a:tc>
                <a:tc>
                  <a:txBody>
                    <a:bodyPr/>
                    <a:lstStyle/>
                    <a:p>
                      <a:r>
                        <a:rPr lang="en-US" dirty="0"/>
                        <a:t>CHG</a:t>
                      </a:r>
                    </a:p>
                  </a:txBody>
                  <a:tcPr/>
                </a:tc>
                <a:tc>
                  <a:txBody>
                    <a:bodyPr/>
                    <a:lstStyle/>
                    <a:p>
                      <a:r>
                        <a:rPr lang="en-US" dirty="0"/>
                        <a:t>BOY</a:t>
                      </a:r>
                    </a:p>
                  </a:txBody>
                  <a:tcPr/>
                </a:tc>
                <a:tc>
                  <a:txBody>
                    <a:bodyPr/>
                    <a:lstStyle/>
                    <a:p>
                      <a:r>
                        <a:rPr lang="en-US" dirty="0"/>
                        <a:t>EOY</a:t>
                      </a:r>
                    </a:p>
                  </a:txBody>
                  <a:tcPr/>
                </a:tc>
                <a:tc>
                  <a:txBody>
                    <a:bodyPr/>
                    <a:lstStyle/>
                    <a:p>
                      <a:r>
                        <a:rPr lang="en-US" dirty="0"/>
                        <a:t>CHG</a:t>
                      </a:r>
                    </a:p>
                  </a:txBody>
                  <a:tcPr/>
                </a:tc>
                <a:tc>
                  <a:txBody>
                    <a:bodyPr/>
                    <a:lstStyle/>
                    <a:p>
                      <a:r>
                        <a:rPr lang="en-US" dirty="0"/>
                        <a:t>BOY</a:t>
                      </a:r>
                    </a:p>
                  </a:txBody>
                  <a:tcPr/>
                </a:tc>
                <a:tc>
                  <a:txBody>
                    <a:bodyPr/>
                    <a:lstStyle/>
                    <a:p>
                      <a:r>
                        <a:rPr lang="en-US" dirty="0"/>
                        <a:t>EOY</a:t>
                      </a:r>
                    </a:p>
                  </a:txBody>
                  <a:tcPr/>
                </a:tc>
                <a:tc>
                  <a:txBody>
                    <a:bodyPr/>
                    <a:lstStyle/>
                    <a:p>
                      <a:r>
                        <a:rPr lang="en-US" dirty="0"/>
                        <a:t>CHG</a:t>
                      </a:r>
                    </a:p>
                  </a:txBody>
                  <a:tcPr/>
                </a:tc>
                <a:tc>
                  <a:txBody>
                    <a:bodyPr/>
                    <a:lstStyle/>
                    <a:p>
                      <a:r>
                        <a:rPr lang="en-US" dirty="0"/>
                        <a:t>BOY</a:t>
                      </a:r>
                    </a:p>
                  </a:txBody>
                  <a:tcPr/>
                </a:tc>
                <a:extLst>
                  <a:ext uri="{0D108BD9-81ED-4DB2-BD59-A6C34878D82A}">
                    <a16:rowId xmlns="" xmlns:a16="http://schemas.microsoft.com/office/drawing/2014/main" val="10001"/>
                  </a:ext>
                </a:extLst>
              </a:tr>
              <a:tr h="628850">
                <a:tc>
                  <a:txBody>
                    <a:bodyPr/>
                    <a:lstStyle/>
                    <a:p>
                      <a:r>
                        <a:rPr lang="en-US" dirty="0"/>
                        <a:t>2.34</a:t>
                      </a:r>
                    </a:p>
                  </a:txBody>
                  <a:tcPr/>
                </a:tc>
                <a:tc>
                  <a:txBody>
                    <a:bodyPr/>
                    <a:lstStyle/>
                    <a:p>
                      <a:r>
                        <a:rPr lang="en-US" dirty="0"/>
                        <a:t>2.76</a:t>
                      </a:r>
                    </a:p>
                  </a:txBody>
                  <a:tcPr/>
                </a:tc>
                <a:tc>
                  <a:txBody>
                    <a:bodyPr/>
                    <a:lstStyle/>
                    <a:p>
                      <a:r>
                        <a:rPr lang="en-US" dirty="0"/>
                        <a:t>.42</a:t>
                      </a:r>
                    </a:p>
                  </a:txBody>
                  <a:tcPr/>
                </a:tc>
                <a:tc>
                  <a:txBody>
                    <a:bodyPr/>
                    <a:lstStyle/>
                    <a:p>
                      <a:r>
                        <a:rPr lang="en-US" dirty="0"/>
                        <a:t>2.27</a:t>
                      </a:r>
                    </a:p>
                  </a:txBody>
                  <a:tcPr/>
                </a:tc>
                <a:tc>
                  <a:txBody>
                    <a:bodyPr/>
                    <a:lstStyle/>
                    <a:p>
                      <a:r>
                        <a:rPr lang="en-US" dirty="0"/>
                        <a:t>2.86</a:t>
                      </a:r>
                    </a:p>
                  </a:txBody>
                  <a:tcPr/>
                </a:tc>
                <a:tc>
                  <a:txBody>
                    <a:bodyPr/>
                    <a:lstStyle/>
                    <a:p>
                      <a:r>
                        <a:rPr lang="en-US" dirty="0"/>
                        <a:t>.59</a:t>
                      </a:r>
                    </a:p>
                  </a:txBody>
                  <a:tcPr/>
                </a:tc>
                <a:tc>
                  <a:txBody>
                    <a:bodyPr/>
                    <a:lstStyle/>
                    <a:p>
                      <a:r>
                        <a:rPr lang="en-US" dirty="0"/>
                        <a:t>2.23</a:t>
                      </a:r>
                    </a:p>
                  </a:txBody>
                  <a:tcPr/>
                </a:tc>
                <a:tc>
                  <a:txBody>
                    <a:bodyPr/>
                    <a:lstStyle/>
                    <a:p>
                      <a:r>
                        <a:rPr lang="en-US" dirty="0"/>
                        <a:t>2.72</a:t>
                      </a:r>
                    </a:p>
                  </a:txBody>
                  <a:tcPr/>
                </a:tc>
                <a:tc>
                  <a:txBody>
                    <a:bodyPr/>
                    <a:lstStyle/>
                    <a:p>
                      <a:r>
                        <a:rPr lang="en-US" dirty="0"/>
                        <a:t>.49</a:t>
                      </a:r>
                    </a:p>
                  </a:txBody>
                  <a:tcPr/>
                </a:tc>
                <a:tc>
                  <a:txBody>
                    <a:bodyPr/>
                    <a:lstStyle/>
                    <a:p>
                      <a:r>
                        <a:rPr lang="en-US" dirty="0"/>
                        <a:t>2.76</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92374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Scantron</a:t>
            </a:r>
            <a:r>
              <a:rPr lang="en-US" dirty="0"/>
              <a:t> Math Data</a:t>
            </a:r>
          </a:p>
        </p:txBody>
      </p:sp>
      <p:sp>
        <p:nvSpPr>
          <p:cNvPr id="3" name="Text Placeholder 2"/>
          <p:cNvSpPr>
            <a:spLocks noGrp="1"/>
          </p:cNvSpPr>
          <p:nvPr>
            <p:ph type="body" idx="1"/>
          </p:nvPr>
        </p:nvSpPr>
        <p:spPr/>
        <p:txBody>
          <a:bodyPr/>
          <a:lstStyle/>
          <a:p>
            <a:pPr marL="114300" indent="0">
              <a:buNone/>
            </a:pPr>
            <a:r>
              <a:rPr lang="en-US" dirty="0"/>
              <a:t>      </a:t>
            </a:r>
            <a:r>
              <a:rPr lang="en-US" dirty="0" err="1"/>
              <a:t>Scantron</a:t>
            </a:r>
            <a:r>
              <a:rPr lang="en-US" dirty="0"/>
              <a:t> New 2018-2019 school year</a:t>
            </a:r>
          </a:p>
          <a:p>
            <a:r>
              <a:rPr lang="en-US" dirty="0" err="1"/>
              <a:t>Scantron</a:t>
            </a:r>
            <a:r>
              <a:rPr lang="en-US" dirty="0"/>
              <a:t> Math Percentile 10.3%</a:t>
            </a:r>
          </a:p>
          <a:p>
            <a:r>
              <a:rPr lang="en-US" dirty="0"/>
              <a:t>9 of 87 students met or exceeded the 50</a:t>
            </a:r>
            <a:r>
              <a:rPr lang="en-US" baseline="30000" dirty="0"/>
              <a:t>th</a:t>
            </a:r>
            <a:r>
              <a:rPr lang="en-US" dirty="0"/>
              <a:t> percentile</a:t>
            </a:r>
          </a:p>
          <a:p>
            <a:r>
              <a:rPr lang="en-US" dirty="0"/>
              <a:t>2019/20 Data</a:t>
            </a:r>
          </a:p>
          <a:p>
            <a:r>
              <a:rPr lang="en-US" dirty="0"/>
              <a:t>Math Percentile 41%</a:t>
            </a:r>
          </a:p>
          <a:p>
            <a:r>
              <a:rPr lang="en-US" dirty="0"/>
              <a:t>31 OF 75 students met or exceeded the 50</a:t>
            </a:r>
            <a:r>
              <a:rPr lang="en-US" baseline="30000" dirty="0"/>
              <a:t>th</a:t>
            </a:r>
            <a:r>
              <a:rPr lang="en-US" dirty="0"/>
              <a:t> percentile</a:t>
            </a:r>
          </a:p>
          <a:p>
            <a:pPr marL="11430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41383802"/>
              </p:ext>
            </p:extLst>
          </p:nvPr>
        </p:nvGraphicFramePr>
        <p:xfrm>
          <a:off x="495701" y="3464240"/>
          <a:ext cx="8229599" cy="2616932"/>
        </p:xfrm>
        <a:graphic>
          <a:graphicData uri="http://schemas.openxmlformats.org/drawingml/2006/table">
            <a:tbl>
              <a:tblPr>
                <a:tableStyleId>{828ED99F-2957-4FCC-A269-AD505EA86813}</a:tableStyleId>
              </a:tblPr>
              <a:tblGrid>
                <a:gridCol w="2124930">
                  <a:extLst>
                    <a:ext uri="{9D8B030D-6E8A-4147-A177-3AD203B41FA5}">
                      <a16:colId xmlns="" xmlns:a16="http://schemas.microsoft.com/office/drawing/2014/main" val="20000"/>
                    </a:ext>
                  </a:extLst>
                </a:gridCol>
                <a:gridCol w="414181">
                  <a:extLst>
                    <a:ext uri="{9D8B030D-6E8A-4147-A177-3AD203B41FA5}">
                      <a16:colId xmlns="" xmlns:a16="http://schemas.microsoft.com/office/drawing/2014/main" val="20001"/>
                    </a:ext>
                  </a:extLst>
                </a:gridCol>
                <a:gridCol w="378165">
                  <a:extLst>
                    <a:ext uri="{9D8B030D-6E8A-4147-A177-3AD203B41FA5}">
                      <a16:colId xmlns="" xmlns:a16="http://schemas.microsoft.com/office/drawing/2014/main" val="20002"/>
                    </a:ext>
                  </a:extLst>
                </a:gridCol>
                <a:gridCol w="378165">
                  <a:extLst>
                    <a:ext uri="{9D8B030D-6E8A-4147-A177-3AD203B41FA5}">
                      <a16:colId xmlns="" xmlns:a16="http://schemas.microsoft.com/office/drawing/2014/main" val="20003"/>
                    </a:ext>
                  </a:extLst>
                </a:gridCol>
                <a:gridCol w="378165">
                  <a:extLst>
                    <a:ext uri="{9D8B030D-6E8A-4147-A177-3AD203B41FA5}">
                      <a16:colId xmlns="" xmlns:a16="http://schemas.microsoft.com/office/drawing/2014/main" val="20004"/>
                    </a:ext>
                  </a:extLst>
                </a:gridCol>
                <a:gridCol w="432189">
                  <a:extLst>
                    <a:ext uri="{9D8B030D-6E8A-4147-A177-3AD203B41FA5}">
                      <a16:colId xmlns="" xmlns:a16="http://schemas.microsoft.com/office/drawing/2014/main" val="20005"/>
                    </a:ext>
                  </a:extLst>
                </a:gridCol>
                <a:gridCol w="423185">
                  <a:extLst>
                    <a:ext uri="{9D8B030D-6E8A-4147-A177-3AD203B41FA5}">
                      <a16:colId xmlns="" xmlns:a16="http://schemas.microsoft.com/office/drawing/2014/main" val="20006"/>
                    </a:ext>
                  </a:extLst>
                </a:gridCol>
                <a:gridCol w="371413">
                  <a:extLst>
                    <a:ext uri="{9D8B030D-6E8A-4147-A177-3AD203B41FA5}">
                      <a16:colId xmlns="" xmlns:a16="http://schemas.microsoft.com/office/drawing/2014/main" val="20007"/>
                    </a:ext>
                  </a:extLst>
                </a:gridCol>
                <a:gridCol w="371413">
                  <a:extLst>
                    <a:ext uri="{9D8B030D-6E8A-4147-A177-3AD203B41FA5}">
                      <a16:colId xmlns="" xmlns:a16="http://schemas.microsoft.com/office/drawing/2014/main" val="20008"/>
                    </a:ext>
                  </a:extLst>
                </a:gridCol>
                <a:gridCol w="423185">
                  <a:extLst>
                    <a:ext uri="{9D8B030D-6E8A-4147-A177-3AD203B41FA5}">
                      <a16:colId xmlns="" xmlns:a16="http://schemas.microsoft.com/office/drawing/2014/main" val="20009"/>
                    </a:ext>
                  </a:extLst>
                </a:gridCol>
                <a:gridCol w="423185">
                  <a:extLst>
                    <a:ext uri="{9D8B030D-6E8A-4147-A177-3AD203B41FA5}">
                      <a16:colId xmlns="" xmlns:a16="http://schemas.microsoft.com/office/drawing/2014/main" val="20010"/>
                    </a:ext>
                  </a:extLst>
                </a:gridCol>
                <a:gridCol w="414181">
                  <a:extLst>
                    <a:ext uri="{9D8B030D-6E8A-4147-A177-3AD203B41FA5}">
                      <a16:colId xmlns="" xmlns:a16="http://schemas.microsoft.com/office/drawing/2014/main" val="20011"/>
                    </a:ext>
                  </a:extLst>
                </a:gridCol>
                <a:gridCol w="414181">
                  <a:extLst>
                    <a:ext uri="{9D8B030D-6E8A-4147-A177-3AD203B41FA5}">
                      <a16:colId xmlns="" xmlns:a16="http://schemas.microsoft.com/office/drawing/2014/main" val="20012"/>
                    </a:ext>
                  </a:extLst>
                </a:gridCol>
                <a:gridCol w="425436">
                  <a:extLst>
                    <a:ext uri="{9D8B030D-6E8A-4147-A177-3AD203B41FA5}">
                      <a16:colId xmlns="" xmlns:a16="http://schemas.microsoft.com/office/drawing/2014/main" val="20013"/>
                    </a:ext>
                  </a:extLst>
                </a:gridCol>
                <a:gridCol w="425436">
                  <a:extLst>
                    <a:ext uri="{9D8B030D-6E8A-4147-A177-3AD203B41FA5}">
                      <a16:colId xmlns="" xmlns:a16="http://schemas.microsoft.com/office/drawing/2014/main" val="20014"/>
                    </a:ext>
                  </a:extLst>
                </a:gridCol>
                <a:gridCol w="432189">
                  <a:extLst>
                    <a:ext uri="{9D8B030D-6E8A-4147-A177-3AD203B41FA5}">
                      <a16:colId xmlns="" xmlns:a16="http://schemas.microsoft.com/office/drawing/2014/main" val="20015"/>
                    </a:ext>
                  </a:extLst>
                </a:gridCol>
              </a:tblGrid>
              <a:tr h="811242">
                <a:tc>
                  <a:txBody>
                    <a:bodyPr/>
                    <a:lstStyle/>
                    <a:p>
                      <a:pPr algn="l" fontAlgn="b"/>
                      <a:r>
                        <a:rPr lang="en-US" sz="800" u="none" strike="noStrike" dirty="0">
                          <a:effectLst/>
                        </a:rPr>
                        <a:t>Location</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Grade</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Student Count</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Mean Math SS</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SE of Mean Math SS</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Number &amp; Operations Scaled Score</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Number &amp; Operations SEM</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Algebra Scaled Score</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Algebra SEM</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Geometry Scaled Score</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Geometry SEM</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Measurement Scaled Score</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Measurement SEM</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Data Analysis &amp; Probability Scaled Score</a:t>
                      </a:r>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dirty="0">
                          <a:effectLst/>
                        </a:rPr>
                        <a:t>Data Analysis &amp; Probability SEM</a:t>
                      </a:r>
                      <a:endParaRPr lang="en-US" sz="800" b="0" i="0" u="none" strike="noStrike" dirty="0">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0"/>
                  </a:ext>
                </a:extLst>
              </a:tr>
              <a:tr h="135207">
                <a:tc>
                  <a:txBody>
                    <a:bodyPr/>
                    <a:lstStyle/>
                    <a:p>
                      <a:pPr algn="l" fontAlgn="b"/>
                      <a:r>
                        <a:rPr lang="en-US" sz="800" u="none" strike="noStrike">
                          <a:effectLst/>
                        </a:rPr>
                        <a:t>Ashland Elementary - Sept/Oct</a:t>
                      </a:r>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Overall</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96</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2148</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1"/>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Grade 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1997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1984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2019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1931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2030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38</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2024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45</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2"/>
                  </a:ext>
                </a:extLst>
              </a:tr>
              <a:tr h="140775">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Grade 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2109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dirty="0">
                          <a:effectLst/>
                        </a:rPr>
                        <a:t>39</a:t>
                      </a:r>
                      <a:endParaRPr lang="en-US" sz="800" b="0" i="0" u="none" strike="noStrike" dirty="0">
                        <a:solidFill>
                          <a:srgbClr val="000000"/>
                        </a:solidFill>
                        <a:effectLst/>
                        <a:latin typeface="Calibri"/>
                      </a:endParaRPr>
                    </a:p>
                  </a:txBody>
                  <a:tcPr marL="6760" marR="6760" marT="6760" marB="0" anchor="b"/>
                </a:tc>
                <a:tc>
                  <a:txBody>
                    <a:bodyPr/>
                    <a:lstStyle/>
                    <a:p>
                      <a:pPr algn="r" fontAlgn="b"/>
                      <a:r>
                        <a:rPr lang="en-US" sz="800" u="none" strike="noStrike">
                          <a:effectLst/>
                        </a:rPr>
                        <a:t>2131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2103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2120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38</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2103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2083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64</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3"/>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Grade 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2246</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46</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2279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2303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2229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2186</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2223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66</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4"/>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Grade 6</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11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2345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63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2327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2362</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95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2364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75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2312</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73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2370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64</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5"/>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6"/>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7"/>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8"/>
                  </a:ext>
                </a:extLst>
              </a:tr>
              <a:tr h="135207">
                <a:tc>
                  <a:txBody>
                    <a:bodyPr/>
                    <a:lstStyle/>
                    <a:p>
                      <a:pPr algn="l" fontAlgn="b"/>
                      <a:r>
                        <a:rPr lang="en-US" sz="800" u="none" strike="noStrike">
                          <a:effectLst/>
                        </a:rPr>
                        <a:t>Ashland Elementary - Feb/March</a:t>
                      </a:r>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Overall</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97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2164</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09"/>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Grade 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2031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2060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2103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2017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1978</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58</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1994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55</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10"/>
                  </a:ext>
                </a:extLst>
              </a:tr>
              <a:tr h="127524">
                <a:tc>
                  <a:txBody>
                    <a:bodyPr/>
                    <a:lstStyle/>
                    <a:p>
                      <a:pPr algn="l" fontAlgn="b"/>
                      <a:endParaRPr lang="en-US" sz="800" b="0" i="0" u="none" strike="noStrike" dirty="0">
                        <a:solidFill>
                          <a:srgbClr val="000000"/>
                        </a:solidFill>
                        <a:effectLst/>
                        <a:latin typeface="Calibri"/>
                      </a:endParaRPr>
                    </a:p>
                  </a:txBody>
                  <a:tcPr marL="6760" marR="6760" marT="6760" marB="0" anchor="b"/>
                </a:tc>
                <a:tc>
                  <a:txBody>
                    <a:bodyPr/>
                    <a:lstStyle/>
                    <a:p>
                      <a:pPr algn="l" fontAlgn="b"/>
                      <a:r>
                        <a:rPr lang="en-US" sz="800" u="none" strike="noStrike">
                          <a:effectLst/>
                        </a:rPr>
                        <a:t>Grade 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2125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2178</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2142</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2102</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36</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2089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2090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48</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11"/>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Grade 5</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2260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44</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2260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2269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48</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2281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40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2288</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60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2200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62</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12"/>
                  </a:ext>
                </a:extLst>
              </a:tr>
              <a:tr h="135207">
                <a:tc>
                  <a:txBody>
                    <a:bodyPr/>
                    <a:lstStyle/>
                    <a:p>
                      <a:pPr algn="l" fontAlgn="b"/>
                      <a:endParaRPr lang="en-US" sz="800" b="0" i="0" u="none" strike="noStrike">
                        <a:solidFill>
                          <a:srgbClr val="000000"/>
                        </a:solidFill>
                        <a:effectLst/>
                        <a:latin typeface="Calibri"/>
                      </a:endParaRPr>
                    </a:p>
                  </a:txBody>
                  <a:tcPr marL="6760" marR="6760" marT="6760" marB="0" anchor="b"/>
                </a:tc>
                <a:tc>
                  <a:txBody>
                    <a:bodyPr/>
                    <a:lstStyle/>
                    <a:p>
                      <a:pPr algn="l" fontAlgn="b"/>
                      <a:r>
                        <a:rPr lang="en-US" sz="800" u="none" strike="noStrike">
                          <a:effectLst/>
                        </a:rPr>
                        <a:t>Grade 6</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10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2340</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67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dirty="0">
                          <a:effectLst/>
                        </a:rPr>
                        <a:t>2369</a:t>
                      </a:r>
                      <a:endParaRPr lang="en-US" sz="800" b="0" i="0" u="none" strike="noStrike" dirty="0">
                        <a:solidFill>
                          <a:srgbClr val="000000"/>
                        </a:solidFill>
                        <a:effectLst/>
                        <a:latin typeface="Calibri"/>
                      </a:endParaRPr>
                    </a:p>
                  </a:txBody>
                  <a:tcPr marL="6760" marR="6760" marT="6760" marB="0" anchor="b"/>
                </a:tc>
                <a:tc>
                  <a:txBody>
                    <a:bodyPr/>
                    <a:lstStyle/>
                    <a:p>
                      <a:pPr algn="r" fontAlgn="b"/>
                      <a:r>
                        <a:rPr lang="en-US" sz="800" u="none" strike="noStrike">
                          <a:effectLst/>
                        </a:rPr>
                        <a:t>92</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2382</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79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2349</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93</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2271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91</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2337</a:t>
                      </a:r>
                      <a:endParaRPr lang="en-US" sz="800" b="0" i="0" u="none" strike="noStrike">
                        <a:solidFill>
                          <a:srgbClr val="000000"/>
                        </a:solidFill>
                        <a:effectLst/>
                        <a:latin typeface="Calibri"/>
                      </a:endParaRPr>
                    </a:p>
                  </a:txBody>
                  <a:tcPr marL="6760" marR="6760" marT="6760" marB="0" anchor="b"/>
                </a:tc>
                <a:tc>
                  <a:txBody>
                    <a:bodyPr/>
                    <a:lstStyle/>
                    <a:p>
                      <a:pPr algn="r" fontAlgn="b"/>
                      <a:r>
                        <a:rPr lang="en-US" sz="800" u="none" strike="noStrike">
                          <a:effectLst/>
                        </a:rPr>
                        <a:t>57</a:t>
                      </a:r>
                      <a:endParaRPr lang="en-US" sz="800" b="0" i="0" u="none" strike="noStrike">
                        <a:solidFill>
                          <a:srgbClr val="000000"/>
                        </a:solidFill>
                        <a:effectLst/>
                        <a:latin typeface="Calibri"/>
                      </a:endParaRPr>
                    </a:p>
                  </a:txBody>
                  <a:tcPr marL="6760" marR="6760" marT="6760" marB="0" anchor="b"/>
                </a:tc>
                <a:tc>
                  <a:txBody>
                    <a:bodyPr/>
                    <a:lstStyle/>
                    <a:p>
                      <a:pPr algn="l" fontAlgn="b"/>
                      <a:endParaRPr lang="en-US" sz="800" b="0" i="0" u="none" strike="noStrike" dirty="0">
                        <a:solidFill>
                          <a:srgbClr val="000000"/>
                        </a:solidFill>
                        <a:effectLst/>
                        <a:latin typeface="Calibri"/>
                      </a:endParaRPr>
                    </a:p>
                  </a:txBody>
                  <a:tcPr marL="6760" marR="6760" marT="6760" marB="0" anchor="b"/>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7951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Schoolzilla</a:t>
            </a:r>
            <a:r>
              <a:rPr lang="en-US" dirty="0"/>
              <a:t> - Attendance</a:t>
            </a:r>
          </a:p>
        </p:txBody>
      </p:sp>
      <p:sp>
        <p:nvSpPr>
          <p:cNvPr id="3" name="Text Placeholder 2"/>
          <p:cNvSpPr>
            <a:spLocks noGrp="1"/>
          </p:cNvSpPr>
          <p:nvPr>
            <p:ph type="body" idx="1"/>
          </p:nvPr>
        </p:nvSpPr>
        <p:spPr/>
        <p:txBody>
          <a:bodyPr/>
          <a:lstStyle/>
          <a:p>
            <a:r>
              <a:rPr lang="en-US" dirty="0"/>
              <a:t>90-90 Attendance 2018-2019</a:t>
            </a:r>
          </a:p>
          <a:p>
            <a:r>
              <a:rPr lang="en-US" dirty="0"/>
              <a:t>Goal 91.2%</a:t>
            </a:r>
          </a:p>
          <a:p>
            <a:r>
              <a:rPr lang="en-US" dirty="0"/>
              <a:t>Current 79.2%</a:t>
            </a:r>
          </a:p>
          <a:p>
            <a:r>
              <a:rPr lang="en-US" dirty="0"/>
              <a:t>9.8 percentage points down from this time last year</a:t>
            </a:r>
          </a:p>
          <a:p>
            <a:endParaRPr lang="en-US" dirty="0"/>
          </a:p>
          <a:p>
            <a:r>
              <a:rPr lang="en-US" dirty="0"/>
              <a:t>90-90 Attendance 2019-2020</a:t>
            </a:r>
          </a:p>
          <a:p>
            <a:r>
              <a:rPr lang="en-US" dirty="0"/>
              <a:t>Goal  93.5%</a:t>
            </a:r>
          </a:p>
          <a:p>
            <a:r>
              <a:rPr lang="en-US" dirty="0"/>
              <a:t>COVID-19 Impact data incomplete</a:t>
            </a:r>
          </a:p>
          <a:p>
            <a:endParaRPr lang="en-US" dirty="0"/>
          </a:p>
        </p:txBody>
      </p:sp>
    </p:spTree>
    <p:extLst>
      <p:ext uri="{BB962C8B-B14F-4D97-AF65-F5344CB8AC3E}">
        <p14:creationId xmlns:p14="http://schemas.microsoft.com/office/powerpoint/2010/main" val="318073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5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01" name="Google Shape;301;p5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302" name="Google Shape;302;p5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chemeClr val="dk1"/>
                </a:solidFill>
              </a:rPr>
              <a:t>At Ashland, 64% of students are below basic in ELA and 79% are below basic in Math</a:t>
            </a:r>
            <a:endParaRPr sz="2400" b="0" i="0" u="none" strike="noStrike" cap="none">
              <a:solidFill>
                <a:schemeClr val="dk1"/>
              </a:solidFill>
            </a:endParaRPr>
          </a:p>
        </p:txBody>
      </p:sp>
      <p:sp>
        <p:nvSpPr>
          <p:cNvPr id="303" name="Google Shape;303;p50"/>
          <p:cNvSpPr txBox="1"/>
          <p:nvPr/>
        </p:nvSpPr>
        <p:spPr>
          <a:xfrm>
            <a:off x="158749" y="6311410"/>
            <a:ext cx="3535364" cy="18781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Source: </a:t>
            </a:r>
            <a:r>
              <a:rPr lang="en-US" sz="800" b="0" i="0" u="sng" strike="noStrike" cap="none" dirty="0">
                <a:solidFill>
                  <a:schemeClr val="hlink"/>
                </a:solidFill>
                <a:latin typeface="Arial"/>
                <a:ea typeface="Arial"/>
                <a:cs typeface="Arial"/>
                <a:sym typeface="Arial"/>
                <a:hlinkClick r:id="rId4"/>
              </a:rPr>
              <a:t>Ashland 2017-18 MAP GLA_EOC Appeals</a:t>
            </a:r>
            <a:r>
              <a:rPr lang="en-US" sz="800" b="0" i="0" u="none" strike="noStrike" cap="none" dirty="0">
                <a:solidFill>
                  <a:srgbClr val="000000"/>
                </a:solidFill>
                <a:latin typeface="Arial"/>
                <a:ea typeface="Arial"/>
                <a:cs typeface="Arial"/>
                <a:sym typeface="Arial"/>
              </a:rPr>
              <a:t/>
            </a:r>
            <a:br>
              <a:rPr lang="en-US" sz="800" b="0" i="0" u="none" strike="noStrike" cap="none" dirty="0">
                <a:solidFill>
                  <a:srgbClr val="000000"/>
                </a:solidFill>
                <a:latin typeface="Arial"/>
                <a:ea typeface="Arial"/>
                <a:cs typeface="Arial"/>
                <a:sym typeface="Arial"/>
              </a:rPr>
            </a:br>
            <a:endParaRPr sz="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Note: Ashland’s internal numbers submitted for review trend lower than the state reported data</a:t>
            </a:r>
            <a:endParaRPr sz="800" b="0" i="0" u="none" strike="noStrike" cap="none" dirty="0">
              <a:solidFill>
                <a:srgbClr val="000000"/>
              </a:solidFill>
              <a:latin typeface="Arial"/>
              <a:ea typeface="Arial"/>
              <a:cs typeface="Arial"/>
              <a:sym typeface="Arial"/>
            </a:endParaRPr>
          </a:p>
        </p:txBody>
      </p:sp>
      <p:sp>
        <p:nvSpPr>
          <p:cNvPr id="304" name="Google Shape;304;p50"/>
          <p:cNvSpPr txBox="1"/>
          <p:nvPr/>
        </p:nvSpPr>
        <p:spPr>
          <a:xfrm>
            <a:off x="-2598821" y="500514"/>
            <a:ext cx="1953928" cy="33688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5" name="Google Shape;305;p50"/>
          <p:cNvPicPr preferRelativeResize="0"/>
          <p:nvPr/>
        </p:nvPicPr>
        <p:blipFill rotWithShape="1">
          <a:blip r:embed="rId5">
            <a:alphaModFix/>
          </a:blip>
          <a:srcRect/>
          <a:stretch/>
        </p:blipFill>
        <p:spPr>
          <a:xfrm>
            <a:off x="838200" y="1209300"/>
            <a:ext cx="7325572" cy="49497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51"/>
          <p:cNvPicPr preferRelativeResize="0"/>
          <p:nvPr/>
        </p:nvPicPr>
        <p:blipFill rotWithShape="1">
          <a:blip r:embed="rId3">
            <a:alphaModFix/>
          </a:blip>
          <a:srcRect/>
          <a:stretch/>
        </p:blipFill>
        <p:spPr>
          <a:xfrm>
            <a:off x="1588" y="1588"/>
            <a:ext cx="1587" cy="1587"/>
          </a:xfrm>
          <a:prstGeom prst="rect">
            <a:avLst/>
          </a:prstGeom>
          <a:noFill/>
          <a:ln>
            <a:noFill/>
          </a:ln>
        </p:spPr>
      </p:pic>
      <p:sp>
        <p:nvSpPr>
          <p:cNvPr id="311" name="Google Shape;311;p51"/>
          <p:cNvSpPr/>
          <p:nvPr/>
        </p:nvSpPr>
        <p:spPr>
          <a:xfrm>
            <a:off x="8391525" y="6469983"/>
            <a:ext cx="752475" cy="3880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Arial"/>
              <a:ea typeface="Arial"/>
              <a:cs typeface="Arial"/>
              <a:sym typeface="Arial"/>
            </a:endParaRPr>
          </a:p>
        </p:txBody>
      </p:sp>
      <p:sp>
        <p:nvSpPr>
          <p:cNvPr id="312" name="Google Shape;312;p51"/>
          <p:cNvSpPr txBox="1"/>
          <p:nvPr/>
        </p:nvSpPr>
        <p:spPr>
          <a:xfrm>
            <a:off x="168212" y="6249630"/>
            <a:ext cx="3895788" cy="10672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a:t>
            </a:r>
            <a:r>
              <a:rPr lang="en-US" sz="1400" b="0" i="0" u="sng" strike="noStrike" cap="none">
                <a:solidFill>
                  <a:schemeClr val="hlink"/>
                </a:solidFill>
                <a:latin typeface="Arial"/>
                <a:ea typeface="Arial"/>
                <a:cs typeface="Arial"/>
                <a:sym typeface="Arial"/>
                <a:hlinkClick r:id="rId4"/>
              </a:rPr>
              <a:t>MO DESE School Comparison Tool</a:t>
            </a:r>
            <a:endParaRPr sz="1400" b="0" i="0" u="none" strike="noStrike" cap="none">
              <a:solidFill>
                <a:srgbClr val="000000"/>
              </a:solidFill>
              <a:latin typeface="Arial"/>
              <a:ea typeface="Arial"/>
              <a:cs typeface="Arial"/>
              <a:sym typeface="Arial"/>
            </a:endParaRPr>
          </a:p>
        </p:txBody>
      </p:sp>
      <p:sp>
        <p:nvSpPr>
          <p:cNvPr id="313" name="Google Shape;313;p51"/>
          <p:cNvSpPr txBox="1"/>
          <p:nvPr/>
        </p:nvSpPr>
        <p:spPr>
          <a:xfrm>
            <a:off x="510139" y="0"/>
            <a:ext cx="8633862"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sz="2400" b="0" i="0" u="none" strike="noStrike" cap="none">
                <a:solidFill>
                  <a:schemeClr val="dk1"/>
                </a:solidFill>
                <a:latin typeface="Arial"/>
                <a:ea typeface="Arial"/>
                <a:cs typeface="Arial"/>
                <a:sym typeface="Arial"/>
              </a:rPr>
              <a:t>Relative to 3 years ago, proficiency scores have declined; district and state scores have also declined during this time</a:t>
            </a:r>
            <a:endParaRPr sz="2400" b="0" i="0" u="none" strike="noStrike" cap="none">
              <a:solidFill>
                <a:schemeClr val="dk1"/>
              </a:solidFill>
              <a:latin typeface="Arial"/>
              <a:ea typeface="Arial"/>
              <a:cs typeface="Arial"/>
              <a:sym typeface="Arial"/>
            </a:endParaRPr>
          </a:p>
        </p:txBody>
      </p:sp>
      <p:pic>
        <p:nvPicPr>
          <p:cNvPr id="314" name="Google Shape;314;p51"/>
          <p:cNvPicPr preferRelativeResize="0"/>
          <p:nvPr/>
        </p:nvPicPr>
        <p:blipFill rotWithShape="1">
          <a:blip r:embed="rId5">
            <a:alphaModFix/>
          </a:blip>
          <a:srcRect/>
          <a:stretch/>
        </p:blipFill>
        <p:spPr>
          <a:xfrm>
            <a:off x="152400" y="1595450"/>
            <a:ext cx="8839201" cy="39295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21" name="Google Shape;321;p5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Comprehensive Needs Assessment, we reflected upon our current achievement data for SY18-19</a:t>
            </a:r>
            <a:endParaRPr>
              <a:solidFill>
                <a:srgbClr val="000000"/>
              </a:solidFill>
            </a:endParaRPr>
          </a:p>
        </p:txBody>
      </p:sp>
      <p:graphicFrame>
        <p:nvGraphicFramePr>
          <p:cNvPr id="322" name="Google Shape;322;p52"/>
          <p:cNvGraphicFramePr/>
          <p:nvPr>
            <p:extLst>
              <p:ext uri="{D42A27DB-BD31-4B8C-83A1-F6EECF244321}">
                <p14:modId xmlns:p14="http://schemas.microsoft.com/office/powerpoint/2010/main" val="3780988616"/>
              </p:ext>
            </p:extLst>
          </p:nvPr>
        </p:nvGraphicFramePr>
        <p:xfrm>
          <a:off x="304800" y="1217750"/>
          <a:ext cx="8534400" cy="5302579"/>
        </p:xfrm>
        <a:graphic>
          <a:graphicData uri="http://schemas.openxmlformats.org/drawingml/2006/table">
            <a:tbl>
              <a:tblPr>
                <a:noFill/>
                <a:tableStyleId>{828ED99F-2957-4FCC-A269-AD505EA86813}</a:tableStyleId>
              </a:tblPr>
              <a:tblGrid>
                <a:gridCol w="689950">
                  <a:extLst>
                    <a:ext uri="{9D8B030D-6E8A-4147-A177-3AD203B41FA5}">
                      <a16:colId xmlns="" xmlns:a16="http://schemas.microsoft.com/office/drawing/2014/main" val="20000"/>
                    </a:ext>
                  </a:extLst>
                </a:gridCol>
                <a:gridCol w="700275">
                  <a:extLst>
                    <a:ext uri="{9D8B030D-6E8A-4147-A177-3AD203B41FA5}">
                      <a16:colId xmlns="" xmlns:a16="http://schemas.microsoft.com/office/drawing/2014/main" val="20001"/>
                    </a:ext>
                  </a:extLst>
                </a:gridCol>
                <a:gridCol w="683650">
                  <a:extLst>
                    <a:ext uri="{9D8B030D-6E8A-4147-A177-3AD203B41FA5}">
                      <a16:colId xmlns="" xmlns:a16="http://schemas.microsoft.com/office/drawing/2014/main" val="20002"/>
                    </a:ext>
                  </a:extLst>
                </a:gridCol>
                <a:gridCol w="729125">
                  <a:extLst>
                    <a:ext uri="{9D8B030D-6E8A-4147-A177-3AD203B41FA5}">
                      <a16:colId xmlns="" xmlns:a16="http://schemas.microsoft.com/office/drawing/2014/main" val="20003"/>
                    </a:ext>
                  </a:extLst>
                </a:gridCol>
                <a:gridCol w="5731400">
                  <a:extLst>
                    <a:ext uri="{9D8B030D-6E8A-4147-A177-3AD203B41FA5}">
                      <a16:colId xmlns="" xmlns:a16="http://schemas.microsoft.com/office/drawing/2014/main" val="20004"/>
                    </a:ext>
                  </a:extLst>
                </a:gridCol>
              </a:tblGrid>
              <a:tr h="62765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dirty="0">
                          <a:solidFill>
                            <a:srgbClr val="FFFFFF"/>
                          </a:solidFill>
                        </a:rPr>
                        <a:t>Goal Areas</a:t>
                      </a:r>
                      <a:endParaRPr sz="1100" b="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FFFFFF"/>
                          </a:solidFill>
                        </a:rPr>
                        <a:t>18-19 performance</a:t>
                      </a:r>
                      <a:endParaRPr sz="11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FFFFFF"/>
                          </a:solidFill>
                        </a:rPr>
                        <a:t>19-20 Goal</a:t>
                      </a:r>
                      <a:endParaRPr sz="11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FFFFFF"/>
                          </a:solidFill>
                        </a:rPr>
                        <a:t>Current Performance</a:t>
                      </a:r>
                      <a:endParaRPr sz="11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FFFFFF"/>
                          </a:solidFill>
                        </a:rPr>
                        <a:t>Explanation/Rationale for Current Performance</a:t>
                      </a:r>
                      <a:endParaRPr sz="11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10554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ELA</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2220  (Below Basic Quartile)</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180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150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114300" marR="0" lvl="0" indent="0" algn="l" rtl="0">
                        <a:lnSpc>
                          <a:spcPct val="115000"/>
                        </a:lnSpc>
                        <a:spcBef>
                          <a:spcPts val="0"/>
                        </a:spcBef>
                        <a:spcAft>
                          <a:spcPts val="0"/>
                        </a:spcAft>
                        <a:buClr>
                          <a:srgbClr val="000000"/>
                        </a:buClr>
                        <a:buSzPts val="1100"/>
                        <a:buFont typeface="Arial"/>
                        <a:buNone/>
                      </a:pPr>
                      <a:r>
                        <a:rPr lang="en-US" sz="1100" u="none" strike="noStrike" cap="none" dirty="0"/>
                        <a:t>●             There exists a need to improve data and progress monitoring practices related to ELA and Reading instruction.</a:t>
                      </a:r>
                      <a:endParaRPr sz="1100" u="none" strike="noStrike" cap="none" dirty="0"/>
                    </a:p>
                    <a:p>
                      <a:pPr marL="114300" marR="0" lvl="0" indent="0" algn="l" rtl="0">
                        <a:lnSpc>
                          <a:spcPct val="115000"/>
                        </a:lnSpc>
                        <a:spcBef>
                          <a:spcPts val="0"/>
                        </a:spcBef>
                        <a:spcAft>
                          <a:spcPts val="0"/>
                        </a:spcAft>
                        <a:buClr>
                          <a:srgbClr val="000000"/>
                        </a:buClr>
                        <a:buSzPts val="1100"/>
                        <a:buFont typeface="Arial"/>
                        <a:buNone/>
                      </a:pPr>
                      <a:r>
                        <a:rPr lang="en-US" sz="1100" u="none" strike="noStrike" cap="none" dirty="0"/>
                        <a:t>●        There exists a need to deepen teachers’ ELA and Reading content knowledge and expertise.</a:t>
                      </a:r>
                      <a:endParaRPr sz="1100" u="none" strike="noStrike" cap="none" dirty="0"/>
                    </a:p>
                    <a:p>
                      <a:pPr marL="114300" marR="0" lvl="0" indent="0" algn="l" rtl="0">
                        <a:lnSpc>
                          <a:spcPct val="115000"/>
                        </a:lnSpc>
                        <a:spcBef>
                          <a:spcPts val="0"/>
                        </a:spcBef>
                        <a:spcAft>
                          <a:spcPts val="0"/>
                        </a:spcAft>
                        <a:buClr>
                          <a:srgbClr val="000000"/>
                        </a:buClr>
                        <a:buSzPts val="1100"/>
                        <a:buFont typeface="Arial"/>
                        <a:buNone/>
                      </a:pPr>
                      <a:r>
                        <a:rPr lang="en-US" sz="1100" u="none" strike="noStrike" cap="none" dirty="0"/>
                        <a:t>●        High mobility and low attendance have decreased the amount of instructional time we have with our students</a:t>
                      </a:r>
                      <a:endParaRPr sz="11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99955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Reading</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2268  (Below Basic Quartile)</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190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160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 xmlns:a16="http://schemas.microsoft.com/office/drawing/2014/main" val="10002"/>
                  </a:ext>
                </a:extLst>
              </a:tr>
              <a:tr h="12616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Math</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2189  (Below Basic Quartile)</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175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145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1100"/>
                        <a:buFont typeface="Arial"/>
                        <a:buNone/>
                      </a:pPr>
                      <a:r>
                        <a:rPr lang="en-US" sz="1100" u="none" strike="noStrike" cap="none"/>
                        <a:t>●        There exists a need to employ an aligned RTI model to provide targeted Math interventions.</a:t>
                      </a:r>
                      <a:endParaRPr sz="1100" u="none" strike="noStrike" cap="none"/>
                    </a:p>
                    <a:p>
                      <a:pPr marL="114300" marR="0" lvl="0" indent="0" algn="l" rtl="0">
                        <a:lnSpc>
                          <a:spcPct val="115000"/>
                        </a:lnSpc>
                        <a:spcBef>
                          <a:spcPts val="0"/>
                        </a:spcBef>
                        <a:spcAft>
                          <a:spcPts val="0"/>
                        </a:spcAft>
                        <a:buClr>
                          <a:srgbClr val="000000"/>
                        </a:buClr>
                        <a:buSzPts val="1100"/>
                        <a:buFont typeface="Arial"/>
                        <a:buNone/>
                      </a:pPr>
                      <a:r>
                        <a:rPr lang="en-US" sz="1100" u="none" strike="noStrike" cap="none"/>
                        <a:t>●        There exists a need to improve data and progress monitoring practices related to Math.</a:t>
                      </a:r>
                      <a:endParaRPr sz="1100" u="none" strike="noStrike" cap="none"/>
                    </a:p>
                    <a:p>
                      <a:pPr marL="114300" marR="0" lvl="0" indent="0" algn="l" rtl="0">
                        <a:lnSpc>
                          <a:spcPct val="115000"/>
                        </a:lnSpc>
                        <a:spcBef>
                          <a:spcPts val="0"/>
                        </a:spcBef>
                        <a:spcAft>
                          <a:spcPts val="0"/>
                        </a:spcAft>
                        <a:buClr>
                          <a:srgbClr val="000000"/>
                        </a:buClr>
                        <a:buSzPts val="1100"/>
                        <a:buFont typeface="Arial"/>
                        <a:buNone/>
                      </a:pPr>
                      <a:r>
                        <a:rPr lang="en-US" sz="1100" u="none" strike="noStrike" cap="none"/>
                        <a:t>●        There exists a need to deepen teachers’ Math content knowledge and expertise.</a:t>
                      </a:r>
                      <a:endParaRPr sz="1100" u="none" strike="noStrike" cap="none"/>
                    </a:p>
                    <a:p>
                      <a:pPr marL="114300" marR="0" lvl="0" indent="0" algn="l" rtl="0">
                        <a:lnSpc>
                          <a:spcPct val="115000"/>
                        </a:lnSpc>
                        <a:spcBef>
                          <a:spcPts val="0"/>
                        </a:spcBef>
                        <a:spcAft>
                          <a:spcPts val="0"/>
                        </a:spcAft>
                        <a:buClr>
                          <a:srgbClr val="000000"/>
                        </a:buClr>
                        <a:buSzPts val="1100"/>
                        <a:buFont typeface="Arial"/>
                        <a:buNone/>
                      </a:pPr>
                      <a:r>
                        <a:rPr lang="en-US" sz="1100" u="none" strike="noStrike" cap="none"/>
                        <a:t>●        High mobility and low attendance have decreased the amount of instructional time we have with our students</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95065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Science</a:t>
                      </a:r>
                      <a:endParaRPr sz="11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2208  (Below Basic Quartile)</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180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150 MPI</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114300" marR="0" lvl="0" indent="0" algn="l" rtl="0">
                        <a:lnSpc>
                          <a:spcPct val="115000"/>
                        </a:lnSpc>
                        <a:spcBef>
                          <a:spcPts val="0"/>
                        </a:spcBef>
                        <a:spcAft>
                          <a:spcPts val="0"/>
                        </a:spcAft>
                        <a:buClr>
                          <a:srgbClr val="000000"/>
                        </a:buClr>
                        <a:buSzPts val="1100"/>
                        <a:buFont typeface="Arial"/>
                        <a:buNone/>
                      </a:pPr>
                      <a:r>
                        <a:rPr lang="en-US" sz="1100" u="none" strike="noStrike" cap="none"/>
                        <a:t>●        Given the heavy dependence on literacy proficiency to achieve success on the Science exam, we have prioritized a focus on ELA and Reading.</a:t>
                      </a:r>
                      <a:endParaRPr sz="1100" u="none" strike="noStrike" cap="none"/>
                    </a:p>
                    <a:p>
                      <a:pPr marL="114300" marR="0" lvl="0" indent="0" algn="l" rtl="0">
                        <a:lnSpc>
                          <a:spcPct val="115000"/>
                        </a:lnSpc>
                        <a:spcBef>
                          <a:spcPts val="0"/>
                        </a:spcBef>
                        <a:spcAft>
                          <a:spcPts val="0"/>
                        </a:spcAft>
                        <a:buClr>
                          <a:srgbClr val="000000"/>
                        </a:buClr>
                        <a:buSzPts val="1100"/>
                        <a:buFont typeface="Arial"/>
                        <a:buNone/>
                      </a:pPr>
                      <a:r>
                        <a:rPr lang="en-US" sz="1100" u="none" strike="noStrike" cap="none"/>
                        <a:t>●        Nonetheless, we must better develop teacher skill in Science instruction and identify resources for students to have inquiry-based, hands-on experiences in Science.</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5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29" name="Google Shape;329;p5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In our Needs Assessment, we identified our strengths, weaknesses, and needs related to academic proficiency</a:t>
            </a:r>
            <a:endParaRPr>
              <a:solidFill>
                <a:srgbClr val="000000"/>
              </a:solidFill>
            </a:endParaRPr>
          </a:p>
        </p:txBody>
      </p:sp>
      <p:graphicFrame>
        <p:nvGraphicFramePr>
          <p:cNvPr id="330" name="Google Shape;330;p53"/>
          <p:cNvGraphicFramePr/>
          <p:nvPr>
            <p:extLst>
              <p:ext uri="{D42A27DB-BD31-4B8C-83A1-F6EECF244321}">
                <p14:modId xmlns:p14="http://schemas.microsoft.com/office/powerpoint/2010/main" val="1509645446"/>
              </p:ext>
            </p:extLst>
          </p:nvPr>
        </p:nvGraphicFramePr>
        <p:xfrm>
          <a:off x="179400" y="1862100"/>
          <a:ext cx="8515350" cy="2889444"/>
        </p:xfrm>
        <a:graphic>
          <a:graphicData uri="http://schemas.openxmlformats.org/drawingml/2006/table">
            <a:tbl>
              <a:tblPr>
                <a:noFill/>
                <a:tableStyleId>{828ED99F-2957-4FCC-A269-AD505EA86813}</a:tableStyleId>
              </a:tblPr>
              <a:tblGrid>
                <a:gridCol w="2409825">
                  <a:extLst>
                    <a:ext uri="{9D8B030D-6E8A-4147-A177-3AD203B41FA5}">
                      <a16:colId xmlns="" xmlns:a16="http://schemas.microsoft.com/office/drawing/2014/main" val="20000"/>
                    </a:ext>
                  </a:extLst>
                </a:gridCol>
                <a:gridCol w="2476500">
                  <a:extLst>
                    <a:ext uri="{9D8B030D-6E8A-4147-A177-3AD203B41FA5}">
                      <a16:colId xmlns="" xmlns:a16="http://schemas.microsoft.com/office/drawing/2014/main" val="20001"/>
                    </a:ext>
                  </a:extLst>
                </a:gridCol>
                <a:gridCol w="3629025">
                  <a:extLst>
                    <a:ext uri="{9D8B030D-6E8A-4147-A177-3AD203B41FA5}">
                      <a16:colId xmlns="" xmlns:a16="http://schemas.microsoft.com/office/drawing/2014/main" val="20002"/>
                    </a:ext>
                  </a:extLst>
                </a:gridCol>
              </a:tblGrid>
              <a:tr h="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solidFill>
                            <a:srgbClr val="FFFFFF"/>
                          </a:solidFill>
                        </a:rPr>
                        <a:t>Strengths</a:t>
                      </a:r>
                      <a:endParaRPr sz="1200" b="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2066925">
                <a:tc>
                  <a:txBody>
                    <a:bodyPr/>
                    <a:lstStyle/>
                    <a:p>
                      <a:pPr marL="57150" marR="0" lvl="0" indent="0" algn="l" rtl="0">
                        <a:lnSpc>
                          <a:spcPct val="115000"/>
                        </a:lnSpc>
                        <a:spcBef>
                          <a:spcPts val="0"/>
                        </a:spcBef>
                        <a:spcAft>
                          <a:spcPts val="0"/>
                        </a:spcAft>
                        <a:buClr>
                          <a:srgbClr val="000000"/>
                        </a:buClr>
                        <a:buSzPts val="1200"/>
                        <a:buFont typeface="Arial"/>
                        <a:buNone/>
                      </a:pPr>
                      <a:r>
                        <a:rPr lang="en-US" sz="1200" u="none" strike="noStrike" cap="none" dirty="0"/>
                        <a:t>●        Via the CPN process, we are forming a high-performing TLT and putting together an effective plan to improve student achievement</a:t>
                      </a:r>
                    </a:p>
                    <a:p>
                      <a:pPr marL="57150" marR="0" lvl="0" indent="0" algn="l" rtl="0">
                        <a:lnSpc>
                          <a:spcPct val="115000"/>
                        </a:lnSpc>
                        <a:spcBef>
                          <a:spcPts val="0"/>
                        </a:spcBef>
                        <a:spcAft>
                          <a:spcPts val="0"/>
                        </a:spcAft>
                        <a:buClr>
                          <a:srgbClr val="000000"/>
                        </a:buClr>
                        <a:buSzPts val="1200"/>
                        <a:buFont typeface="Arial"/>
                        <a:buNone/>
                      </a:pPr>
                      <a:r>
                        <a:rPr lang="en-US" sz="1200" u="none" strike="noStrike" cap="none" dirty="0"/>
                        <a:t>TLT participation</a:t>
                      </a:r>
                      <a:r>
                        <a:rPr lang="en-US" sz="1200" u="none" strike="noStrike" cap="none" baseline="0" dirty="0"/>
                        <a:t> in the Transformational Leadership Initiative began late Spring 2020</a:t>
                      </a:r>
                      <a:endParaRPr sz="12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1200"/>
                        <a:buFont typeface="Arial"/>
                        <a:buNone/>
                      </a:pPr>
                      <a:r>
                        <a:rPr lang="en-US" sz="1200" u="none" strike="noStrike" cap="none" dirty="0"/>
                        <a:t>●        In all subject areas, our projected </a:t>
                      </a:r>
                      <a:r>
                        <a:rPr lang="en-US" sz="1200" u="none" strike="noStrike" cap="none" dirty="0" smtClean="0"/>
                        <a:t>20-21 </a:t>
                      </a:r>
                      <a:r>
                        <a:rPr lang="en-US" sz="1200" u="none" strike="noStrike" cap="none" dirty="0"/>
                        <a:t>performance falls below our </a:t>
                      </a:r>
                      <a:r>
                        <a:rPr lang="en-US" sz="1200" u="none" strike="noStrike" cap="none" dirty="0" smtClean="0"/>
                        <a:t>20-21 </a:t>
                      </a:r>
                      <a:r>
                        <a:rPr lang="en-US" sz="1200" u="none" strike="noStrike" cap="none" dirty="0"/>
                        <a:t>goals</a:t>
                      </a:r>
                      <a:endParaRPr sz="1200" u="none" strike="noStrike" cap="none" dirty="0"/>
                    </a:p>
                    <a:p>
                      <a:pPr marL="114300" marR="0" lvl="0" indent="0" algn="l" rtl="0">
                        <a:lnSpc>
                          <a:spcPct val="115000"/>
                        </a:lnSpc>
                        <a:spcBef>
                          <a:spcPts val="0"/>
                        </a:spcBef>
                        <a:spcAft>
                          <a:spcPts val="0"/>
                        </a:spcAft>
                        <a:buClr>
                          <a:srgbClr val="000000"/>
                        </a:buClr>
                        <a:buSzPts val="1200"/>
                        <a:buFont typeface="Arial"/>
                        <a:buNone/>
                      </a:pPr>
                      <a:r>
                        <a:rPr lang="en-US" sz="1200" u="none" strike="noStrike" cap="none" dirty="0"/>
                        <a:t>●        Our student proficiency needs to improve</a:t>
                      </a:r>
                      <a:endParaRPr sz="12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1200"/>
                        <a:buFont typeface="Arial"/>
                        <a:buNone/>
                      </a:pPr>
                      <a:r>
                        <a:rPr lang="en-US" sz="1200" u="none" strike="noStrike" cap="none" dirty="0"/>
                        <a:t>●        Continued time w/ our TLT to create our plan for school improvement</a:t>
                      </a:r>
                      <a:endParaRPr sz="1200" u="none" strike="noStrike" cap="none" dirty="0"/>
                    </a:p>
                    <a:p>
                      <a:pPr marL="114300" marR="0" lvl="0" indent="0" algn="l" rtl="0">
                        <a:lnSpc>
                          <a:spcPct val="115000"/>
                        </a:lnSpc>
                        <a:spcBef>
                          <a:spcPts val="0"/>
                        </a:spcBef>
                        <a:spcAft>
                          <a:spcPts val="0"/>
                        </a:spcAft>
                        <a:buClr>
                          <a:srgbClr val="000000"/>
                        </a:buClr>
                        <a:buSzPts val="1200"/>
                        <a:buFont typeface="Arial"/>
                        <a:buNone/>
                      </a:pPr>
                      <a:r>
                        <a:rPr lang="en-US" sz="1200" u="none" strike="noStrike" cap="none" dirty="0"/>
                        <a:t>●        A </a:t>
                      </a:r>
                      <a:r>
                        <a:rPr lang="en-US" sz="1200" u="none" strike="noStrike" cap="none" dirty="0" err="1"/>
                        <a:t>scaffolded</a:t>
                      </a:r>
                      <a:r>
                        <a:rPr lang="en-US" sz="1200" u="none" strike="noStrike" cap="none" dirty="0"/>
                        <a:t>, comprehensive curriculum </a:t>
                      </a:r>
                      <a:r>
                        <a:rPr lang="en-US" sz="1200" u="none" strike="noStrike" cap="none" dirty="0" err="1" smtClean="0"/>
                        <a:t>in,Tier</a:t>
                      </a:r>
                      <a:r>
                        <a:rPr lang="en-US" sz="1200" u="none" strike="noStrike" cap="none" dirty="0" smtClean="0"/>
                        <a:t> 2 Reading Intervention </a:t>
                      </a:r>
                      <a:r>
                        <a:rPr lang="en-US" sz="1200" u="none" strike="noStrike" cap="none" dirty="0"/>
                        <a:t>and Math</a:t>
                      </a:r>
                      <a:endParaRPr sz="1200" u="none" strike="noStrike" cap="none" dirty="0"/>
                    </a:p>
                    <a:p>
                      <a:pPr marL="114300" marR="0" lvl="0" indent="0" algn="l" rtl="0">
                        <a:lnSpc>
                          <a:spcPct val="115000"/>
                        </a:lnSpc>
                        <a:spcBef>
                          <a:spcPts val="0"/>
                        </a:spcBef>
                        <a:spcAft>
                          <a:spcPts val="0"/>
                        </a:spcAft>
                        <a:buClr>
                          <a:srgbClr val="000000"/>
                        </a:buClr>
                        <a:buSzPts val="1200"/>
                        <a:buFont typeface="Arial"/>
                        <a:buNone/>
                      </a:pPr>
                      <a:r>
                        <a:rPr lang="en-US" sz="1200" u="none" strike="noStrike" cap="none" dirty="0"/>
                        <a:t>●    </a:t>
                      </a:r>
                      <a:r>
                        <a:rPr lang="en-US" sz="1200" u="none" strike="noStrike" cap="none" dirty="0" smtClean="0"/>
                        <a:t>*    </a:t>
                      </a:r>
                      <a:r>
                        <a:rPr lang="en-US" sz="1200" u="none" strike="noStrike" cap="none" dirty="0"/>
                        <a:t>Improved teacher skill across content areas</a:t>
                      </a:r>
                      <a:endParaRPr sz="1200" u="none" strike="noStrike" cap="none" dirty="0"/>
                    </a:p>
                    <a:p>
                      <a:pPr marL="114300" marR="0" lvl="0" indent="0" algn="l" rtl="0">
                        <a:lnSpc>
                          <a:spcPct val="115000"/>
                        </a:lnSpc>
                        <a:spcBef>
                          <a:spcPts val="0"/>
                        </a:spcBef>
                        <a:spcAft>
                          <a:spcPts val="0"/>
                        </a:spcAft>
                        <a:buClr>
                          <a:srgbClr val="000000"/>
                        </a:buClr>
                        <a:buSzPts val="1200"/>
                        <a:buFont typeface="Arial"/>
                        <a:buNone/>
                      </a:pPr>
                      <a:r>
                        <a:rPr lang="en-US" sz="1200" u="none" strike="noStrike" cap="none" dirty="0"/>
                        <a:t>●     </a:t>
                      </a:r>
                      <a:r>
                        <a:rPr lang="en-US" sz="1200" u="none" strike="noStrike" cap="none" dirty="0" smtClean="0"/>
                        <a:t>*   </a:t>
                      </a:r>
                      <a:r>
                        <a:rPr lang="en-US" sz="1200" u="none" strike="noStrike" cap="none" dirty="0"/>
                        <a:t>Improved progress monitoring and interventions for students in all subject areas</a:t>
                      </a:r>
                      <a:endParaRPr sz="1200" u="none" strike="noStrike" cap="none" dirty="0"/>
                    </a:p>
                    <a:p>
                      <a:pPr marL="114300" marR="0" lvl="0" indent="0" algn="l" rtl="0">
                        <a:lnSpc>
                          <a:spcPct val="115000"/>
                        </a:lnSpc>
                        <a:spcBef>
                          <a:spcPts val="0"/>
                        </a:spcBef>
                        <a:spcAft>
                          <a:spcPts val="0"/>
                        </a:spcAft>
                        <a:buClr>
                          <a:srgbClr val="000000"/>
                        </a:buClr>
                        <a:buSzPts val="1200"/>
                        <a:buFont typeface="Arial"/>
                        <a:buNone/>
                      </a:pPr>
                      <a:r>
                        <a:rPr lang="en-US" sz="1200" u="none" strike="noStrike" cap="none" dirty="0"/>
                        <a:t>●        Additional intervention capacity to tailor supports to student needs, qualified specialist in content areas of reading and math.</a:t>
                      </a:r>
                      <a:endParaRPr sz="12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
        <p:nvSpPr>
          <p:cNvPr id="2" name="TextBox 1"/>
          <p:cNvSpPr txBox="1"/>
          <p:nvPr/>
        </p:nvSpPr>
        <p:spPr>
          <a:xfrm>
            <a:off x="534074" y="5356927"/>
            <a:ext cx="5130351" cy="307777"/>
          </a:xfrm>
          <a:prstGeom prst="rect">
            <a:avLst/>
          </a:prstGeom>
          <a:noFill/>
        </p:spPr>
        <p:txBody>
          <a:bodyPr wrap="square" rtlCol="0">
            <a:spAutoFit/>
          </a:bodyPr>
          <a:lstStyle/>
          <a:p>
            <a:r>
              <a:rPr lang="en-US" dirty="0" smtClean="0"/>
              <a:t>* Denotes tool identified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aphicFrame>
        <p:nvGraphicFramePr>
          <p:cNvPr id="195" name="Google Shape;195;p39"/>
          <p:cNvGraphicFramePr/>
          <p:nvPr>
            <p:extLst>
              <p:ext uri="{D42A27DB-BD31-4B8C-83A1-F6EECF244321}">
                <p14:modId xmlns:p14="http://schemas.microsoft.com/office/powerpoint/2010/main" val="1359454503"/>
              </p:ext>
            </p:extLst>
          </p:nvPr>
        </p:nvGraphicFramePr>
        <p:xfrm>
          <a:off x="0" y="0"/>
          <a:ext cx="9144000" cy="6858000"/>
        </p:xfrm>
        <a:graphic>
          <a:graphicData uri="http://schemas.openxmlformats.org/drawingml/2006/table">
            <a:tbl>
              <a:tblPr>
                <a:noFill/>
                <a:tableStyleId>{828ED99F-2957-4FCC-A269-AD505EA86813}</a:tableStyleId>
              </a:tblPr>
              <a:tblGrid>
                <a:gridCol w="1682250">
                  <a:extLst>
                    <a:ext uri="{9D8B030D-6E8A-4147-A177-3AD203B41FA5}">
                      <a16:colId xmlns="" xmlns:a16="http://schemas.microsoft.com/office/drawing/2014/main" val="20000"/>
                    </a:ext>
                  </a:extLst>
                </a:gridCol>
                <a:gridCol w="2476925">
                  <a:extLst>
                    <a:ext uri="{9D8B030D-6E8A-4147-A177-3AD203B41FA5}">
                      <a16:colId xmlns="" xmlns:a16="http://schemas.microsoft.com/office/drawing/2014/main" val="20001"/>
                    </a:ext>
                  </a:extLst>
                </a:gridCol>
                <a:gridCol w="4984825">
                  <a:extLst>
                    <a:ext uri="{9D8B030D-6E8A-4147-A177-3AD203B41FA5}">
                      <a16:colId xmlns="" xmlns:a16="http://schemas.microsoft.com/office/drawing/2014/main" val="20002"/>
                    </a:ext>
                  </a:extLst>
                </a:gridCol>
              </a:tblGrid>
              <a:tr h="395200">
                <a:tc gridSpan="3">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dirty="0">
                          <a:latin typeface="Times New Roman"/>
                          <a:ea typeface="Times New Roman"/>
                          <a:cs typeface="Times New Roman"/>
                          <a:sym typeface="Times New Roman"/>
                        </a:rPr>
                        <a:t>Improvement/Accountability Plan</a:t>
                      </a:r>
                      <a:endParaRPr sz="1100" b="1" u="none" strike="noStrike" cap="none" dirty="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D5DCE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4821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Focus of Plan (check the appropriate box):</a:t>
                      </a:r>
                      <a:endParaRPr sz="1100" b="1" u="none" strike="noStrike" cap="none">
                        <a:latin typeface="Times New Roman"/>
                        <a:ea typeface="Times New Roman"/>
                        <a:cs typeface="Times New Roman"/>
                        <a:sym typeface="Times New Roman"/>
                      </a:endParaRPr>
                    </a:p>
                    <a:p>
                      <a:pPr marL="177800" marR="0" lvl="0" indent="-11430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LEA</a:t>
                      </a:r>
                      <a:endParaRPr sz="1100" b="1" u="none" strike="noStrike" cap="none">
                        <a:latin typeface="Times New Roman"/>
                        <a:ea typeface="Times New Roman"/>
                        <a:cs typeface="Times New Roman"/>
                        <a:sym typeface="Times New Roman"/>
                      </a:endParaRPr>
                    </a:p>
                    <a:p>
                      <a:pPr marL="177800" marR="0" lvl="0" indent="-11430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    </a:t>
                      </a:r>
                      <a:r>
                        <a:rPr lang="en-US" sz="1100" b="1" u="sng" strike="noStrike" cap="none">
                          <a:latin typeface="Times New Roman"/>
                          <a:ea typeface="Times New Roman"/>
                          <a:cs typeface="Times New Roman"/>
                          <a:sym typeface="Times New Roman"/>
                        </a:rPr>
                        <a:t>School</a:t>
                      </a:r>
                      <a:endParaRPr sz="1100" b="1" u="sng"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Name of LEA:  </a:t>
                      </a:r>
                      <a:r>
                        <a:rPr lang="en-US" sz="1100" u="none" strike="noStrike" cap="none">
                          <a:latin typeface="Times New Roman"/>
                          <a:ea typeface="Times New Roman"/>
                          <a:cs typeface="Times New Roman"/>
                          <a:sym typeface="Times New Roman"/>
                        </a:rPr>
                        <a:t>n/a</a:t>
                      </a:r>
                      <a:endParaRPr sz="11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Name of School: </a:t>
                      </a:r>
                      <a:r>
                        <a:rPr lang="en-US" sz="1100" u="none" strike="noStrike" cap="none">
                          <a:latin typeface="Times New Roman"/>
                          <a:ea typeface="Times New Roman"/>
                          <a:cs typeface="Times New Roman"/>
                          <a:sym typeface="Times New Roman"/>
                        </a:rPr>
                        <a:t>Ashland Elementary School</a:t>
                      </a:r>
                      <a:endParaRPr sz="11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School Code: </a:t>
                      </a:r>
                      <a:r>
                        <a:rPr lang="en-US" sz="1100" u="none" strike="noStrike" cap="none">
                          <a:latin typeface="Times New Roman"/>
                          <a:ea typeface="Times New Roman"/>
                          <a:cs typeface="Times New Roman"/>
                          <a:sym typeface="Times New Roman"/>
                        </a:rPr>
                        <a:t>4060</a:t>
                      </a:r>
                      <a:endParaRPr sz="1100"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Check if appropriate</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Comprehensive School</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***Requires a Regional School Improvement Team</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Targeted School</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Title I.A</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Autonomous</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3750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Date:</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latin typeface="Times New Roman"/>
                          <a:ea typeface="Times New Roman"/>
                          <a:cs typeface="Times New Roman"/>
                          <a:sym typeface="Times New Roman"/>
                        </a:rPr>
                        <a:t> May</a:t>
                      </a:r>
                      <a:r>
                        <a:rPr lang="en-US" sz="1100" b="1" u="none" strike="noStrike" cap="none" baseline="0" dirty="0">
                          <a:latin typeface="Times New Roman"/>
                          <a:ea typeface="Times New Roman"/>
                          <a:cs typeface="Times New Roman"/>
                          <a:sym typeface="Times New Roman"/>
                        </a:rPr>
                        <a:t>  21,2020</a:t>
                      </a:r>
                      <a:endParaRPr sz="1100" b="1" u="none" strike="noStrike" cap="none" dirty="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D5DCE4"/>
                    </a:solidFill>
                  </a:tcPr>
                </a:tc>
                <a:tc hMerge="1">
                  <a:txBody>
                    <a:bodyPr/>
                    <a:lstStyle/>
                    <a:p>
                      <a:endParaRPr lang="en-US"/>
                    </a:p>
                  </a:txBody>
                  <a:tcPr/>
                </a:tc>
                <a:extLst>
                  <a:ext uri="{0D108BD9-81ED-4DB2-BD59-A6C34878D82A}">
                    <a16:rowId xmlns="" xmlns:a16="http://schemas.microsoft.com/office/drawing/2014/main" val="10002"/>
                  </a:ext>
                </a:extLst>
              </a:tr>
              <a:tr h="375050">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Purpose:  To develop a plan for improving the top 3 needs identified in the needs assessment.</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5565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School Mission: </a:t>
                      </a:r>
                      <a:r>
                        <a:rPr lang="en-US" sz="1100" u="none" strike="noStrike" cap="none"/>
                        <a:t> </a:t>
                      </a:r>
                      <a:r>
                        <a:rPr lang="en-US" sz="1100" u="none" strike="noStrike" cap="none">
                          <a:highlight>
                            <a:srgbClr val="FFFFFF"/>
                          </a:highlight>
                        </a:rPr>
                        <a:t>  </a:t>
                      </a:r>
                      <a:r>
                        <a:rPr lang="en-US" sz="1100" u="none" strike="noStrike" cap="none">
                          <a:highlight>
                            <a:srgbClr val="FFFFFF"/>
                          </a:highlight>
                          <a:latin typeface="Times New Roman"/>
                          <a:ea typeface="Times New Roman"/>
                          <a:cs typeface="Times New Roman"/>
                          <a:sym typeface="Times New Roman"/>
                        </a:rPr>
                        <a:t>Ashland Scholars will be equipped to attend the school of their choice without remediation. Well-rounded in academics, social/emotional development and moral character</a:t>
                      </a:r>
                      <a:endParaRPr sz="1100" u="none" strike="noStrike" cap="none">
                        <a:highlight>
                          <a:srgbClr val="FFFFFF"/>
                        </a:highlight>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5565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School Vision: </a:t>
                      </a:r>
                      <a:r>
                        <a:rPr lang="en-US" sz="1100" u="none" strike="noStrike" cap="none">
                          <a:latin typeface="Times New Roman"/>
                          <a:ea typeface="Times New Roman"/>
                          <a:cs typeface="Times New Roman"/>
                          <a:sym typeface="Times New Roman"/>
                        </a:rPr>
                        <a:t> </a:t>
                      </a:r>
                      <a:r>
                        <a:rPr lang="en-US" sz="1100" u="none" strike="noStrike" cap="none"/>
                        <a:t> </a:t>
                      </a:r>
                      <a:r>
                        <a:rPr lang="en-US" sz="1100" u="none" strike="noStrike" cap="none">
                          <a:highlight>
                            <a:srgbClr val="FFFFFF"/>
                          </a:highlight>
                        </a:rPr>
                        <a:t> </a:t>
                      </a:r>
                      <a:r>
                        <a:rPr lang="en-US" sz="1100" u="none" strike="noStrike" cap="none">
                          <a:highlight>
                            <a:srgbClr val="FFFFFF"/>
                          </a:highlight>
                          <a:latin typeface="Times New Roman"/>
                          <a:ea typeface="Times New Roman"/>
                          <a:cs typeface="Times New Roman"/>
                          <a:sym typeface="Times New Roman"/>
                        </a:rPr>
                        <a:t>Ashland Elementary is a hub where every member of the community belongs and finds hope. At Ashland, students grow academically, socially, emotionally and morally. Ashland students will be the problem-solvers of a generation.</a:t>
                      </a:r>
                      <a:endParaRPr sz="1100" u="none" strike="noStrike" cap="none">
                        <a:highlight>
                          <a:srgbClr val="FFFFFF"/>
                        </a:highlight>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3117500">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One plan may meet the needs of a number of different programs. Please check all that apply.</a:t>
                      </a:r>
                      <a:endParaRPr sz="11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I.A  School Improvement                   	                                 </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I.C  Education of Migratory Children          	</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I.D  Prevention and Intervention Programs for Children and Youth who are Neglected, Delinquent or At-Risk</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II.A  Language Instruction for English Learners and Immigrant Children</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IV   21</a:t>
                      </a:r>
                      <a:r>
                        <a:rPr lang="en-US" sz="1000" b="1" u="none" strike="noStrike" cap="none" baseline="30000">
                          <a:latin typeface="Times New Roman"/>
                          <a:ea typeface="Times New Roman"/>
                          <a:cs typeface="Times New Roman"/>
                          <a:sym typeface="Times New Roman"/>
                        </a:rPr>
                        <a:t>st</a:t>
                      </a:r>
                      <a:r>
                        <a:rPr lang="en-US" sz="1000" b="1" u="none" strike="noStrike" cap="none">
                          <a:latin typeface="Times New Roman"/>
                          <a:ea typeface="Times New Roman"/>
                          <a:cs typeface="Times New Roman"/>
                          <a:sym typeface="Times New Roman"/>
                        </a:rPr>
                        <a:t> Century Schools</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V  Flexibility and Accountability</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Individuals with Disability Education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Rehabilitation Act of 1973</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Carl D. Perkins Career and Technical Education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Workforce Innovation and Opportunities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Head Start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McKinney Vento Homeless Assistance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Adult Education and Family Literacy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MSIP</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Other State and Local Requirements/Needs   __________________________________________________________</a:t>
                      </a:r>
                      <a:endParaRPr sz="10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54"/>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37" name="Google Shape;337;p54"/>
          <p:cNvSpPr txBox="1">
            <a:spLocks noGrp="1"/>
          </p:cNvSpPr>
          <p:nvPr>
            <p:ph type="title"/>
          </p:nvPr>
        </p:nvSpPr>
        <p:spPr>
          <a:xfrm>
            <a:off x="309575" y="0"/>
            <a:ext cx="85248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Comprehensive Needs Assessment, we analyzed and reflected upon our approach to curriculum and instruction</a:t>
            </a:r>
            <a:endParaRPr>
              <a:solidFill>
                <a:srgbClr val="000000"/>
              </a:solidFill>
            </a:endParaRPr>
          </a:p>
        </p:txBody>
      </p:sp>
      <p:graphicFrame>
        <p:nvGraphicFramePr>
          <p:cNvPr id="338" name="Google Shape;338;p54"/>
          <p:cNvGraphicFramePr/>
          <p:nvPr>
            <p:extLst>
              <p:ext uri="{D42A27DB-BD31-4B8C-83A1-F6EECF244321}">
                <p14:modId xmlns:p14="http://schemas.microsoft.com/office/powerpoint/2010/main" val="3724901081"/>
              </p:ext>
            </p:extLst>
          </p:nvPr>
        </p:nvGraphicFramePr>
        <p:xfrm>
          <a:off x="0" y="1002485"/>
          <a:ext cx="9144000" cy="5504995"/>
        </p:xfrm>
        <a:graphic>
          <a:graphicData uri="http://schemas.openxmlformats.org/drawingml/2006/table">
            <a:tbl>
              <a:tblPr>
                <a:noFill/>
                <a:tableStyleId>{828ED99F-2957-4FCC-A269-AD505EA86813}</a:tableStyleId>
              </a:tblPr>
              <a:tblGrid>
                <a:gridCol w="1294650">
                  <a:extLst>
                    <a:ext uri="{9D8B030D-6E8A-4147-A177-3AD203B41FA5}">
                      <a16:colId xmlns="" xmlns:a16="http://schemas.microsoft.com/office/drawing/2014/main" val="20000"/>
                    </a:ext>
                  </a:extLst>
                </a:gridCol>
                <a:gridCol w="5115300">
                  <a:extLst>
                    <a:ext uri="{9D8B030D-6E8A-4147-A177-3AD203B41FA5}">
                      <a16:colId xmlns="" xmlns:a16="http://schemas.microsoft.com/office/drawing/2014/main" val="20001"/>
                    </a:ext>
                  </a:extLst>
                </a:gridCol>
                <a:gridCol w="2734050">
                  <a:extLst>
                    <a:ext uri="{9D8B030D-6E8A-4147-A177-3AD203B41FA5}">
                      <a16:colId xmlns="" xmlns:a16="http://schemas.microsoft.com/office/drawing/2014/main" val="20002"/>
                    </a:ext>
                  </a:extLst>
                </a:gridCol>
              </a:tblGrid>
              <a:tr h="280775">
                <a:tc gridSpan="3">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dirty="0">
                          <a:solidFill>
                            <a:srgbClr val="FFFFFF"/>
                          </a:solidFill>
                        </a:rPr>
                        <a:t>Curriculum and Instruction</a:t>
                      </a:r>
                      <a:endParaRPr sz="1000" b="1" i="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Data Type</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Current Information</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Reflections</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1"/>
                  </a:ext>
                </a:extLst>
              </a:tr>
              <a:tr h="831000">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t>Learning Expectations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We have targeted 1.5 years of growth in ELA and Math each year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Teacher are expected to submit pre- and post- test data each Monday</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Teachers are expected to develop reteach plan based on data, leadership team reviews plans and provides feedback, teachers adjust plan</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Reteaching occurs during intervention block beginning Tuesday</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We identified the need to set the goal of 1.5 years of growth per year, because data from two years ago suggest the majority of our students were 3 years behind.</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626800">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t>Instructional Programs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For ELA,  We have adopted Core Knowledge</a:t>
                      </a:r>
                      <a:r>
                        <a:rPr lang="en-US" sz="1000" u="none" strike="noStrike" cap="none" baseline="0" dirty="0"/>
                        <a:t> as our curriculum Pre-K thru 6</a:t>
                      </a:r>
                      <a:r>
                        <a:rPr lang="en-US" sz="1000" u="none" strike="noStrike" cap="none" baseline="30000" dirty="0"/>
                        <a:t>th</a:t>
                      </a:r>
                      <a:r>
                        <a:rPr lang="en-US" sz="1000" u="none" strike="noStrike" cap="none" baseline="0" dirty="0"/>
                        <a:t>       </a:t>
                      </a:r>
                      <a:r>
                        <a:rPr lang="en-US" sz="1000" u="none" strike="noStrike" cap="none" dirty="0"/>
                        <a:t>●        For Math, we use </a:t>
                      </a:r>
                      <a:r>
                        <a:rPr lang="en-US" sz="1000" u="none" strike="noStrike" cap="none" dirty="0" err="1" smtClean="0"/>
                        <a:t>Savvis</a:t>
                      </a:r>
                      <a:r>
                        <a:rPr lang="en-US" sz="1000" u="none" strike="noStrike" cap="none" dirty="0" smtClean="0"/>
                        <a:t>(K-6</a:t>
                      </a:r>
                      <a:r>
                        <a:rPr lang="en-US" sz="1000" u="none" strike="noStrike" cap="none" dirty="0"/>
                        <a:t>)</a:t>
                      </a:r>
                      <a:endParaRPr sz="10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a:t>
                      </a:r>
                      <a:r>
                        <a:rPr lang="en-US" sz="1000" u="none" strike="noStrike" cap="none" dirty="0" smtClean="0"/>
                        <a:t>We provided</a:t>
                      </a:r>
                      <a:r>
                        <a:rPr lang="en-US" sz="1000" u="none" strike="noStrike" cap="none" baseline="0" dirty="0" smtClean="0"/>
                        <a:t> focus implementation of Tier 1 instruction using a flipped classroom and HOTS</a:t>
                      </a:r>
                      <a:endParaRPr sz="10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552175">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t>Instructional Materials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Envision Math manipulative kits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Guided Reading leveled libraries</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smtClean="0"/>
                        <a:t>Supplements</a:t>
                      </a:r>
                      <a:r>
                        <a:rPr lang="en-US" sz="1000" u="none" strike="noStrike" cap="none" baseline="0" dirty="0" smtClean="0"/>
                        <a:t> used at grade 5 </a:t>
                      </a:r>
                      <a:r>
                        <a:rPr lang="en-US" sz="1000" u="none" strike="noStrike" cap="none" baseline="0" dirty="0" err="1" smtClean="0"/>
                        <a:t>DreamBox</a:t>
                      </a:r>
                      <a:endParaRPr sz="10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630675">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t>Technology</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In grades Pre-K</a:t>
                      </a:r>
                      <a:r>
                        <a:rPr lang="en-US" sz="1000" u="none" strike="noStrike" cap="none" baseline="0" dirty="0"/>
                        <a:t> thru 6th</a:t>
                      </a:r>
                      <a:r>
                        <a:rPr lang="en-US" sz="1000" u="none" strike="noStrike" cap="none" dirty="0"/>
                        <a:t>, we have purchased 1:1 student to iPad ratio (Khan Academy, </a:t>
                      </a:r>
                      <a:r>
                        <a:rPr lang="en-US" sz="1000" u="none" strike="noStrike" cap="none" dirty="0" err="1"/>
                        <a:t>Raz</a:t>
                      </a:r>
                      <a:r>
                        <a:rPr lang="en-US" sz="1000" u="none" strike="noStrike" cap="none" dirty="0"/>
                        <a:t> Kids, Envision Interactive Lessons, STAR, </a:t>
                      </a:r>
                      <a:r>
                        <a:rPr lang="en-US" sz="1000" u="none" strike="noStrike" cap="none" dirty="0" err="1"/>
                        <a:t>Scantron</a:t>
                      </a:r>
                      <a:r>
                        <a:rPr lang="en-US" sz="1000" u="none" strike="noStrike" cap="none" dirty="0"/>
                        <a:t>)</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All classrooms have Smart Boards (Flipped Classroom, Videos)</a:t>
                      </a:r>
                      <a:endParaRPr sz="10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smtClean="0"/>
                        <a:t>Two weeks of PD on new technology tools to answer the need for virtual instruction provided insight on increasing outcomes</a:t>
                      </a:r>
                      <a:endParaRPr sz="10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905150">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t>Support personnel</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Support personnel:</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a:t>
                      </a:r>
                      <a:r>
                        <a:rPr lang="en-US" sz="1000" u="none" strike="noStrike" cap="none" dirty="0" smtClean="0"/>
                        <a:t>Full-time  Reading specialist </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smtClean="0"/>
                        <a:t>●       </a:t>
                      </a:r>
                      <a:r>
                        <a:rPr lang="en-US" sz="1000" u="none" strike="noStrike" cap="none" dirty="0"/>
                        <a:t>Full-time counselor</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Full-time social worker</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Full-time Academic Instructional Coach</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Nurse</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ISS Monitor</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Family Community Specialist</a:t>
                      </a:r>
                      <a:endParaRPr sz="1000" u="none" strike="noStrike" cap="none" dirty="0"/>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        Special Education teacher</a:t>
                      </a:r>
                      <a:endParaRPr sz="10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t>We have a strong and robust team in place to support students </a:t>
                      </a:r>
                      <a:r>
                        <a:rPr lang="en-US" sz="1000" u="none" strike="noStrike" cap="none" dirty="0" smtClean="0"/>
                        <a:t>in 2020 we added a full-time supplemental reading teacher</a:t>
                      </a:r>
                      <a:endParaRPr sz="10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5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45" name="Google Shape;345;p5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Based on the Needs Assessment, we have identified strengths, weaknesses, and needs related to curriculum</a:t>
            </a:r>
            <a:endParaRPr>
              <a:solidFill>
                <a:srgbClr val="000000"/>
              </a:solidFill>
            </a:endParaRPr>
          </a:p>
        </p:txBody>
      </p:sp>
      <p:graphicFrame>
        <p:nvGraphicFramePr>
          <p:cNvPr id="346" name="Google Shape;346;p55"/>
          <p:cNvGraphicFramePr/>
          <p:nvPr>
            <p:extLst>
              <p:ext uri="{D42A27DB-BD31-4B8C-83A1-F6EECF244321}">
                <p14:modId xmlns:p14="http://schemas.microsoft.com/office/powerpoint/2010/main" val="3678876319"/>
              </p:ext>
            </p:extLst>
          </p:nvPr>
        </p:nvGraphicFramePr>
        <p:xfrm>
          <a:off x="314325" y="1263075"/>
          <a:ext cx="8515350" cy="4046160"/>
        </p:xfrm>
        <a:graphic>
          <a:graphicData uri="http://schemas.openxmlformats.org/drawingml/2006/table">
            <a:tbl>
              <a:tblPr>
                <a:noFill/>
                <a:tableStyleId>{828ED99F-2957-4FCC-A269-AD505EA86813}</a:tableStyleId>
              </a:tblPr>
              <a:tblGrid>
                <a:gridCol w="2324100">
                  <a:extLst>
                    <a:ext uri="{9D8B030D-6E8A-4147-A177-3AD203B41FA5}">
                      <a16:colId xmlns="" xmlns:a16="http://schemas.microsoft.com/office/drawing/2014/main" val="20000"/>
                    </a:ext>
                  </a:extLst>
                </a:gridCol>
                <a:gridCol w="3057525">
                  <a:extLst>
                    <a:ext uri="{9D8B030D-6E8A-4147-A177-3AD203B41FA5}">
                      <a16:colId xmlns="" xmlns:a16="http://schemas.microsoft.com/office/drawing/2014/main" val="20001"/>
                    </a:ext>
                  </a:extLst>
                </a:gridCol>
                <a:gridCol w="3133725">
                  <a:extLst>
                    <a:ext uri="{9D8B030D-6E8A-4147-A177-3AD203B41FA5}">
                      <a16:colId xmlns="" xmlns:a16="http://schemas.microsoft.com/office/drawing/2014/main" val="20002"/>
                    </a:ext>
                  </a:extLst>
                </a:gridCol>
              </a:tblGrid>
              <a:tr h="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solidFill>
                            <a:srgbClr val="FFFFFF"/>
                          </a:solidFill>
                        </a:rPr>
                        <a:t>Strengths</a:t>
                      </a:r>
                      <a:endParaRPr sz="1200" b="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2181225">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        Ability to focus on academics with the staff (prior year focus was student culture).</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Teachers’ willingness to learn and grow (however learning curve is steep).</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Teachers’ willingness to seek support from the DCI and other veterans in the district.</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Proactive management of student behaviors.</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Some improvement to teacher culture and cohesion (unified front).</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Teacher ownership/ adopting a school-wide lens.</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b="1" i="1" u="none" strike="noStrike" cap="none"/>
                        <a:t> </a:t>
                      </a:r>
                      <a:endParaRPr sz="1100" b="1" i="1" u="none" strike="noStrike" cap="none"/>
                    </a:p>
                    <a:p>
                      <a:pPr marL="0" marR="0" lvl="0" indent="0" algn="l" rtl="0">
                        <a:lnSpc>
                          <a:spcPct val="115000"/>
                        </a:lnSpc>
                        <a:spcBef>
                          <a:spcPts val="0"/>
                        </a:spcBef>
                        <a:spcAft>
                          <a:spcPts val="0"/>
                        </a:spcAft>
                        <a:buClr>
                          <a:srgbClr val="000000"/>
                        </a:buClr>
                        <a:buSzPts val="1100"/>
                        <a:buFont typeface="Arial"/>
                        <a:buNone/>
                      </a:pPr>
                      <a:r>
                        <a:rPr lang="en-US" sz="1100" b="1" i="1" u="none" strike="noStrike" cap="none"/>
                        <a:t> </a:t>
                      </a:r>
                      <a:endParaRPr sz="1100" b="1" i="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dirty="0"/>
                        <a:t>●        Current support structures ineffective.</a:t>
                      </a:r>
                      <a:endParaRPr sz="1100" u="none" strike="noStrike" cap="none" dirty="0"/>
                    </a:p>
                    <a:p>
                      <a:pPr marL="0" marR="0" lvl="0" indent="0" algn="l" rtl="0">
                        <a:lnSpc>
                          <a:spcPct val="115000"/>
                        </a:lnSpc>
                        <a:spcBef>
                          <a:spcPts val="0"/>
                        </a:spcBef>
                        <a:spcAft>
                          <a:spcPts val="0"/>
                        </a:spcAft>
                        <a:buClr>
                          <a:srgbClr val="000000"/>
                        </a:buClr>
                        <a:buSzPts val="1100"/>
                        <a:buFont typeface="Arial"/>
                        <a:buNone/>
                      </a:pPr>
                      <a:r>
                        <a:rPr lang="en-US" sz="1100" u="none" strike="noStrike" cap="none" dirty="0"/>
                        <a:t>●        Lack of subject area content knowledge and understanding of instructional pacing, particularly in math.</a:t>
                      </a:r>
                      <a:endParaRPr sz="1100" u="none" strike="noStrike" cap="none" dirty="0"/>
                    </a:p>
                    <a:p>
                      <a:pPr marL="0" marR="0" lvl="0" indent="0" algn="l" rtl="0">
                        <a:lnSpc>
                          <a:spcPct val="115000"/>
                        </a:lnSpc>
                        <a:spcBef>
                          <a:spcPts val="0"/>
                        </a:spcBef>
                        <a:spcAft>
                          <a:spcPts val="0"/>
                        </a:spcAft>
                        <a:buClr>
                          <a:srgbClr val="000000"/>
                        </a:buClr>
                        <a:buSzPts val="1100"/>
                        <a:buFont typeface="Arial"/>
                        <a:buNone/>
                      </a:pPr>
                      <a:r>
                        <a:rPr lang="en-US" sz="1100" u="none" strike="noStrike" cap="none" dirty="0"/>
                        <a:t>●        Teacher attrition; </a:t>
                      </a:r>
                      <a:r>
                        <a:rPr lang="en-US" sz="1100" u="none" strike="noStrike" cap="none" dirty="0" smtClean="0"/>
                        <a:t>2 </a:t>
                      </a:r>
                      <a:r>
                        <a:rPr lang="en-US" sz="1100" u="none" strike="noStrike" cap="none" dirty="0"/>
                        <a:t>long-term subs covering classrooms.</a:t>
                      </a:r>
                      <a:endParaRPr sz="1100" u="none" strike="noStrike" cap="none" dirty="0"/>
                    </a:p>
                    <a:p>
                      <a:pPr marL="0" marR="0" lvl="0" indent="0" algn="l" rtl="0">
                        <a:lnSpc>
                          <a:spcPct val="115000"/>
                        </a:lnSpc>
                        <a:spcBef>
                          <a:spcPts val="0"/>
                        </a:spcBef>
                        <a:spcAft>
                          <a:spcPts val="0"/>
                        </a:spcAft>
                        <a:buClr>
                          <a:srgbClr val="000000"/>
                        </a:buClr>
                        <a:buSzPts val="1100"/>
                        <a:buFont typeface="Arial"/>
                        <a:buNone/>
                      </a:pPr>
                      <a:r>
                        <a:rPr lang="en-US" sz="1100" u="none" strike="noStrike" cap="none" dirty="0"/>
                        <a:t>●        Students are not being referred in a timely fashion despite significant learning gaps.</a:t>
                      </a:r>
                      <a:endParaRPr sz="1100" u="none" strike="noStrike" cap="none" dirty="0"/>
                    </a:p>
                    <a:p>
                      <a:pPr marL="0" marR="0" lvl="0" indent="0" algn="l" rtl="0">
                        <a:lnSpc>
                          <a:spcPct val="115000"/>
                        </a:lnSpc>
                        <a:spcBef>
                          <a:spcPts val="0"/>
                        </a:spcBef>
                        <a:spcAft>
                          <a:spcPts val="0"/>
                        </a:spcAft>
                        <a:buClr>
                          <a:srgbClr val="000000"/>
                        </a:buClr>
                        <a:buSzPts val="1100"/>
                        <a:buFont typeface="Arial"/>
                        <a:buNone/>
                      </a:pPr>
                      <a:r>
                        <a:rPr lang="en-US" sz="1100" u="none" strike="noStrike" cap="none" baseline="0" dirty="0"/>
                        <a:t>        </a:t>
                      </a:r>
                      <a:r>
                        <a:rPr lang="en-US" sz="1100" u="none" strike="noStrike" cap="none" dirty="0"/>
                        <a:t> Surface level teaching of writing and expectation</a:t>
                      </a:r>
                      <a:r>
                        <a:rPr lang="en-US" sz="1100" u="none" strike="noStrike" cap="none" baseline="0" dirty="0"/>
                        <a:t> of application in daily work</a:t>
                      </a:r>
                      <a:r>
                        <a:rPr lang="en-US" sz="1100" u="none" strike="noStrike" cap="none" dirty="0"/>
                        <a:t>.</a:t>
                      </a:r>
                      <a:endParaRPr sz="1100" u="none" strike="noStrike" cap="none" dirty="0"/>
                    </a:p>
                    <a:p>
                      <a:pPr marL="0" marR="0" lvl="0" indent="0" algn="l" rtl="0">
                        <a:lnSpc>
                          <a:spcPct val="115000"/>
                        </a:lnSpc>
                        <a:spcBef>
                          <a:spcPts val="0"/>
                        </a:spcBef>
                        <a:spcAft>
                          <a:spcPts val="0"/>
                        </a:spcAft>
                        <a:buClr>
                          <a:srgbClr val="000000"/>
                        </a:buClr>
                        <a:buSzPts val="1100"/>
                        <a:buFont typeface="Arial"/>
                        <a:buNone/>
                      </a:pPr>
                      <a:r>
                        <a:rPr lang="en-US" sz="1100" u="none" strike="noStrike" cap="none" dirty="0"/>
                        <a:t>●        Insufficient funding for instructional programs (e.g. Words Their Way).</a:t>
                      </a:r>
                      <a:endParaRPr sz="11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        More highly-effective teachers</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Intervention specialist in reading and in math</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Increase autonomies in hiring</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We need more systematic time for teacher collaboration</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Need more opportunity for building-led professional development</a:t>
                      </a: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 </a:t>
                      </a:r>
                      <a:endParaRPr sz="11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56"/>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353" name="Google Shape;353;p5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54" name="Google Shape;354;p56"/>
          <p:cNvSpPr txBox="1">
            <a:spLocks noGrp="1"/>
          </p:cNvSpPr>
          <p:nvPr>
            <p:ph type="title"/>
          </p:nvPr>
        </p:nvSpPr>
        <p:spPr>
          <a:xfrm>
            <a:off x="457200" y="90378"/>
            <a:ext cx="8229600" cy="835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Comprehensive Needs Assessment, we analyzed our current approach to supporting our staff</a:t>
            </a:r>
            <a:endParaRPr>
              <a:solidFill>
                <a:srgbClr val="000000"/>
              </a:solidFill>
            </a:endParaRPr>
          </a:p>
        </p:txBody>
      </p:sp>
      <p:graphicFrame>
        <p:nvGraphicFramePr>
          <p:cNvPr id="355" name="Google Shape;355;p56"/>
          <p:cNvGraphicFramePr/>
          <p:nvPr>
            <p:extLst>
              <p:ext uri="{D42A27DB-BD31-4B8C-83A1-F6EECF244321}">
                <p14:modId xmlns:p14="http://schemas.microsoft.com/office/powerpoint/2010/main" val="3580969090"/>
              </p:ext>
            </p:extLst>
          </p:nvPr>
        </p:nvGraphicFramePr>
        <p:xfrm>
          <a:off x="0" y="1012605"/>
          <a:ext cx="9144000" cy="5801780"/>
        </p:xfrm>
        <a:graphic>
          <a:graphicData uri="http://schemas.openxmlformats.org/drawingml/2006/table">
            <a:tbl>
              <a:tblPr>
                <a:noFill/>
                <a:tableStyleId>{828ED99F-2957-4FCC-A269-AD505EA86813}</a:tableStyleId>
              </a:tblPr>
              <a:tblGrid>
                <a:gridCol w="1045350">
                  <a:extLst>
                    <a:ext uri="{9D8B030D-6E8A-4147-A177-3AD203B41FA5}">
                      <a16:colId xmlns="" xmlns:a16="http://schemas.microsoft.com/office/drawing/2014/main" val="20000"/>
                    </a:ext>
                  </a:extLst>
                </a:gridCol>
                <a:gridCol w="4867825">
                  <a:extLst>
                    <a:ext uri="{9D8B030D-6E8A-4147-A177-3AD203B41FA5}">
                      <a16:colId xmlns="" xmlns:a16="http://schemas.microsoft.com/office/drawing/2014/main" val="20001"/>
                    </a:ext>
                  </a:extLst>
                </a:gridCol>
                <a:gridCol w="3230825">
                  <a:extLst>
                    <a:ext uri="{9D8B030D-6E8A-4147-A177-3AD203B41FA5}">
                      <a16:colId xmlns="" xmlns:a16="http://schemas.microsoft.com/office/drawing/2014/main" val="20002"/>
                    </a:ext>
                  </a:extLst>
                </a:gridCol>
              </a:tblGrid>
              <a:tr h="386875">
                <a:tc gridSpan="3">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dirty="0">
                          <a:solidFill>
                            <a:srgbClr val="FFFFFF"/>
                          </a:solidFill>
                        </a:rPr>
                        <a:t>High Quality Professional Staff </a:t>
                      </a:r>
                      <a:endParaRPr sz="900" b="1" i="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07125">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solidFill>
                            <a:srgbClr val="FFFFFF"/>
                          </a:solidFill>
                        </a:rPr>
                        <a:t>Data Type</a:t>
                      </a:r>
                      <a:endParaRPr sz="9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solidFill>
                            <a:srgbClr val="FFFFFF"/>
                          </a:solidFill>
                        </a:rPr>
                        <a:t>Current Information</a:t>
                      </a:r>
                      <a:endParaRPr sz="9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solidFill>
                            <a:srgbClr val="FFFFFF"/>
                          </a:solidFill>
                        </a:rPr>
                        <a:t>Reflections</a:t>
                      </a:r>
                      <a:endParaRPr sz="9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1"/>
                  </a:ext>
                </a:extLst>
              </a:tr>
              <a:tr h="1302800">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t>Staff Preparation</a:t>
                      </a:r>
                      <a:endParaRPr sz="9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        At the beginning of the year, there are 2 district-based PD days, 2 school-based PD days, and 2 days dedicated to classroom set up/organization.</a:t>
                      </a:r>
                      <a:endParaRPr sz="900" u="none" strike="noStrike" cap="none"/>
                    </a:p>
                    <a:p>
                      <a:pPr marL="0" marR="0" lvl="0" indent="0" algn="l" rtl="0">
                        <a:lnSpc>
                          <a:spcPct val="115000"/>
                        </a:lnSpc>
                        <a:spcBef>
                          <a:spcPts val="0"/>
                        </a:spcBef>
                        <a:spcAft>
                          <a:spcPts val="0"/>
                        </a:spcAft>
                        <a:buClr>
                          <a:srgbClr val="000000"/>
                        </a:buClr>
                        <a:buSzPts val="900"/>
                        <a:buFont typeface="Arial"/>
                        <a:buNone/>
                      </a:pPr>
                      <a:r>
                        <a:rPr lang="en-US" sz="900" u="none" strike="noStrike" cap="none"/>
                        <a:t>●        We have 2 staff meetings per month. They begin 10 minutes after staff duty ends and are 90 minutes in length.</a:t>
                      </a:r>
                      <a:endParaRPr sz="900" u="none" strike="noStrike" cap="none"/>
                    </a:p>
                    <a:p>
                      <a:pPr marL="0" marR="0" lvl="0" indent="0" algn="l" rtl="0">
                        <a:lnSpc>
                          <a:spcPct val="115000"/>
                        </a:lnSpc>
                        <a:spcBef>
                          <a:spcPts val="0"/>
                        </a:spcBef>
                        <a:spcAft>
                          <a:spcPts val="0"/>
                        </a:spcAft>
                        <a:buClr>
                          <a:srgbClr val="000000"/>
                        </a:buClr>
                        <a:buSzPts val="900"/>
                        <a:buFont typeface="Arial"/>
                        <a:buNone/>
                      </a:pPr>
                      <a:r>
                        <a:rPr lang="en-US" sz="900" u="none" strike="noStrike" cap="none"/>
                        <a:t>●        All new teachers receive support from a consultant teacher. Length of support varies (1 year if successful, 1.5 years if struggling). The consultant teacher works with the new teacher on planning, organization, classroom management, and instruction.</a:t>
                      </a:r>
                      <a:endParaRPr sz="900" u="none" strike="noStrike" cap="none"/>
                    </a:p>
                    <a:p>
                      <a:pPr marL="0" marR="0" lvl="0" indent="0" algn="l" rtl="0">
                        <a:lnSpc>
                          <a:spcPct val="115000"/>
                        </a:lnSpc>
                        <a:spcBef>
                          <a:spcPts val="0"/>
                        </a:spcBef>
                        <a:spcAft>
                          <a:spcPts val="0"/>
                        </a:spcAft>
                        <a:buClr>
                          <a:srgbClr val="000000"/>
                        </a:buClr>
                        <a:buSzPts val="900"/>
                        <a:buFont typeface="Arial"/>
                        <a:buNone/>
                      </a:pPr>
                      <a:r>
                        <a:rPr lang="en-US" sz="900" u="none" strike="noStrike" cap="none"/>
                        <a:t>●        Additionally, new teachers receive a mentor teacher.</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We would benefit from increased PD time with our teachers throughout the year.</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1018325">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t>Staff Certification</a:t>
                      </a:r>
                      <a:endParaRPr sz="9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During our hiring process, we attempt to attract highly-qualified, certified teachers.</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Currently, 16 staff members are certified while 14 are non-certified.</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a:t>
                      </a:r>
                      <a:r>
                        <a:rPr lang="en-US" sz="900" u="none" strike="noStrike" cap="none" dirty="0" smtClean="0"/>
                        <a:t>Two </a:t>
                      </a:r>
                      <a:r>
                        <a:rPr lang="en-US" sz="900" u="none" strike="noStrike" cap="none" dirty="0"/>
                        <a:t>classrooms are staffed with long-term substitute teachers.</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a:t>
                      </a:r>
                      <a:endParaRPr sz="9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Access to exceptional teaching talent has impacted student outcomes.</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1445050">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t>Staff Specialist and other support staff</a:t>
                      </a:r>
                      <a:endParaRPr sz="9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Full-time PE teacher</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Full-time Music teacher</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Part-time Art teacher</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Full-time Counselor</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Full-time Academic Instructional Coach</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Full-time Social Worker</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Nurse</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ISS Monitor</a:t>
                      </a:r>
                      <a:endParaRPr sz="900" u="none" strike="noStrike" cap="none" dirty="0"/>
                    </a:p>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        Family Community Specialist</a:t>
                      </a:r>
                      <a:endParaRPr sz="9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We have a strong support team in place but would benefit from additional intervention capacity.</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510500">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t>Staff Demographics</a:t>
                      </a:r>
                      <a:endParaRPr sz="9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        3 Males, 27 Females</a:t>
                      </a:r>
                      <a:endParaRPr sz="900" u="none" strike="noStrike" cap="none"/>
                    </a:p>
                    <a:p>
                      <a:pPr marL="0" marR="0" lvl="0" indent="0" algn="l" rtl="0">
                        <a:lnSpc>
                          <a:spcPct val="115000"/>
                        </a:lnSpc>
                        <a:spcBef>
                          <a:spcPts val="0"/>
                        </a:spcBef>
                        <a:spcAft>
                          <a:spcPts val="0"/>
                        </a:spcAft>
                        <a:buClr>
                          <a:srgbClr val="000000"/>
                        </a:buClr>
                        <a:buSzPts val="900"/>
                        <a:buFont typeface="Arial"/>
                        <a:buNone/>
                      </a:pPr>
                      <a:r>
                        <a:rPr lang="en-US" sz="900" u="none" strike="noStrike" cap="none"/>
                        <a:t>●        5 White, 25 African American</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We have a representative team which enables students to daily see positive adults who share aspects of their identity.</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449725">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t>School Administrators</a:t>
                      </a:r>
                      <a:endParaRPr sz="9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t>●        Principal – Dr. Paula Boddie</a:t>
                      </a:r>
                      <a:endParaRPr sz="900" u="none" strike="noStrike" cap="none"/>
                    </a:p>
                    <a:p>
                      <a:pPr marL="0" marR="0" lvl="0" indent="0" algn="l" rtl="0">
                        <a:lnSpc>
                          <a:spcPct val="115000"/>
                        </a:lnSpc>
                        <a:spcBef>
                          <a:spcPts val="0"/>
                        </a:spcBef>
                        <a:spcAft>
                          <a:spcPts val="0"/>
                        </a:spcAft>
                        <a:buClr>
                          <a:srgbClr val="000000"/>
                        </a:buClr>
                        <a:buSzPts val="900"/>
                        <a:buFont typeface="Arial"/>
                        <a:buNone/>
                      </a:pPr>
                      <a:r>
                        <a:rPr lang="en-US" sz="900" u="none" strike="noStrike" cap="none"/>
                        <a:t>●        Academic Instructional Coach (AIC) - Marjorie Patton</a:t>
                      </a:r>
                      <a:endParaRPr sz="9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dirty="0"/>
                        <a:t>We would benefit from additional capacity on the leadership team.</a:t>
                      </a:r>
                      <a:endParaRPr sz="9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5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62" name="Google Shape;362;p57"/>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Needs Assessment, we have identified strengths, weaknesses, and needs related to supporting staff</a:t>
            </a:r>
            <a:endParaRPr>
              <a:solidFill>
                <a:srgbClr val="000000"/>
              </a:solidFill>
            </a:endParaRPr>
          </a:p>
        </p:txBody>
      </p:sp>
      <p:graphicFrame>
        <p:nvGraphicFramePr>
          <p:cNvPr id="363" name="Google Shape;363;p57"/>
          <p:cNvGraphicFramePr/>
          <p:nvPr>
            <p:extLst>
              <p:ext uri="{D42A27DB-BD31-4B8C-83A1-F6EECF244321}">
                <p14:modId xmlns:p14="http://schemas.microsoft.com/office/powerpoint/2010/main" val="1172226025"/>
              </p:ext>
            </p:extLst>
          </p:nvPr>
        </p:nvGraphicFramePr>
        <p:xfrm>
          <a:off x="314325" y="1300175"/>
          <a:ext cx="8515350" cy="4571940"/>
        </p:xfrm>
        <a:graphic>
          <a:graphicData uri="http://schemas.openxmlformats.org/drawingml/2006/table">
            <a:tbl>
              <a:tblPr>
                <a:noFill/>
                <a:tableStyleId>{828ED99F-2957-4FCC-A269-AD505EA86813}</a:tableStyleId>
              </a:tblPr>
              <a:tblGrid>
                <a:gridCol w="2506875">
                  <a:extLst>
                    <a:ext uri="{9D8B030D-6E8A-4147-A177-3AD203B41FA5}">
                      <a16:colId xmlns="" xmlns:a16="http://schemas.microsoft.com/office/drawing/2014/main" val="20000"/>
                    </a:ext>
                  </a:extLst>
                </a:gridCol>
                <a:gridCol w="2655675">
                  <a:extLst>
                    <a:ext uri="{9D8B030D-6E8A-4147-A177-3AD203B41FA5}">
                      <a16:colId xmlns="" xmlns:a16="http://schemas.microsoft.com/office/drawing/2014/main" val="20001"/>
                    </a:ext>
                  </a:extLst>
                </a:gridCol>
                <a:gridCol w="3352800">
                  <a:extLst>
                    <a:ext uri="{9D8B030D-6E8A-4147-A177-3AD203B41FA5}">
                      <a16:colId xmlns="" xmlns:a16="http://schemas.microsoft.com/office/drawing/2014/main" val="20002"/>
                    </a:ext>
                  </a:extLst>
                </a:gridCol>
              </a:tblGrid>
              <a:tr h="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solidFill>
                            <a:srgbClr val="FFFFFF"/>
                          </a:solidFill>
                        </a:rPr>
                        <a:t>Strengths</a:t>
                      </a:r>
                      <a:endParaRPr sz="1200" b="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145732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Committed, dedicated staff.</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Staff diversity.</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b="1" i="1" u="none" strike="noStrike" cap="none"/>
                        <a:t> </a:t>
                      </a:r>
                      <a:endParaRPr sz="1200" b="1" i="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A wide range of disparate tasks fall within the scope of the AIC, creating competing interests for instructional coaching and data analysis (e.g. library inventory, interventionist, instructional coaching, lesson plan review, curriculum curation).</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Principal owns responsibility of professional development and does not have capacity for management of the full range of operational tasks. Attendance is currently managed by a part-time staff member.</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Insufficient PD time.</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Insufficient intervention capacity; insufficient capacity for data analysis.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Expand leadership team to include an additional instructional leader and an operations director who would manage data systems, attendance, budget, etc.</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Additional intervention capacity to tailor interventions to the needs of students.</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Additional PD time to build teacher skill and content knowledge.</a:t>
                      </a:r>
                      <a:endParaRPr sz="1200" u="none" strike="noStrike" cap="none" dirty="0"/>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        Flexibility to incorporate 2 hours of PD every Wednesday after school</a:t>
                      </a:r>
                      <a:r>
                        <a:rPr lang="en-US" sz="1200" u="none" strike="noStrike" cap="none" dirty="0" smtClean="0"/>
                        <a:t>. (tethered by capacity to compensate)</a:t>
                      </a:r>
                      <a:endParaRPr sz="12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370" name="Google Shape;370;p5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chemeClr val="dk1"/>
                </a:solidFill>
              </a:rPr>
              <a:t>There are “bright spots” in our work that will serve as a foundation for our plan</a:t>
            </a:r>
            <a:endParaRPr sz="2400" b="0" i="0" u="none" strike="noStrike" cap="none">
              <a:solidFill>
                <a:schemeClr val="dk1"/>
              </a:solidFill>
            </a:endParaRPr>
          </a:p>
        </p:txBody>
      </p:sp>
      <p:sp>
        <p:nvSpPr>
          <p:cNvPr id="371" name="Google Shape;371;p58"/>
          <p:cNvSpPr/>
          <p:nvPr/>
        </p:nvSpPr>
        <p:spPr>
          <a:xfrm>
            <a:off x="728175" y="1431150"/>
            <a:ext cx="7518300" cy="1314600"/>
          </a:xfrm>
          <a:prstGeom prst="wedgeRectCallout">
            <a:avLst>
              <a:gd name="adj1" fmla="val -15003"/>
              <a:gd name="adj2" fmla="val 61944"/>
            </a:avLst>
          </a:prstGeom>
          <a:solidFill>
            <a:srgbClr val="FFFFFF"/>
          </a:solidFill>
          <a:ln w="25400" cap="flat" cmpd="sng">
            <a:solidFill>
              <a:srgbClr val="5A7A1B"/>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Experienced instructional leaders and educators </a:t>
            </a:r>
            <a:r>
              <a:rPr lang="en-US" sz="1400" b="0" i="0" u="none" strike="noStrike" cap="none">
                <a:solidFill>
                  <a:srgbClr val="000000"/>
                </a:solidFill>
                <a:latin typeface="Arial"/>
                <a:ea typeface="Arial"/>
                <a:cs typeface="Arial"/>
                <a:sym typeface="Arial"/>
              </a:rPr>
              <a:t>who </a:t>
            </a:r>
            <a:r>
              <a:rPr lang="en-US" sz="1400" b="1" i="0" u="none" strike="noStrike" cap="none">
                <a:solidFill>
                  <a:srgbClr val="000000"/>
                </a:solidFill>
                <a:latin typeface="Arial"/>
                <a:ea typeface="Arial"/>
                <a:cs typeface="Arial"/>
                <a:sym typeface="Arial"/>
              </a:rPr>
              <a:t>believe in students </a:t>
            </a:r>
            <a:r>
              <a:rPr lang="en-US" sz="1400" b="0" i="0" u="none" strike="noStrike" cap="none">
                <a:solidFill>
                  <a:srgbClr val="000000"/>
                </a:solidFill>
                <a:latin typeface="Arial"/>
                <a:ea typeface="Arial"/>
                <a:cs typeface="Arial"/>
                <a:sym typeface="Arial"/>
              </a:rPr>
              <a:t>and who are committed to </a:t>
            </a:r>
            <a:r>
              <a:rPr lang="en-US" sz="1400" b="1" i="0" u="none" strike="noStrike" cap="none">
                <a:solidFill>
                  <a:srgbClr val="000000"/>
                </a:solidFill>
                <a:latin typeface="Arial"/>
                <a:ea typeface="Arial"/>
                <a:cs typeface="Arial"/>
                <a:sym typeface="Arial"/>
              </a:rPr>
              <a:t>continuous improvement</a:t>
            </a:r>
            <a:r>
              <a:rPr lang="en-US" sz="1400" b="0" i="0" u="none" strike="noStrike" cap="none">
                <a:solidFill>
                  <a:srgbClr val="000000"/>
                </a:solidFill>
                <a:latin typeface="Arial"/>
                <a:ea typeface="Arial"/>
                <a:cs typeface="Arial"/>
                <a:sym typeface="Arial"/>
              </a:rPr>
              <a:t>. Ashland boasts </a:t>
            </a:r>
            <a:r>
              <a:rPr lang="en-US" sz="1400" b="1" i="0" u="none" strike="noStrike" cap="none">
                <a:solidFill>
                  <a:srgbClr val="000000"/>
                </a:solidFill>
                <a:latin typeface="Arial"/>
                <a:ea typeface="Arial"/>
                <a:cs typeface="Arial"/>
                <a:sym typeface="Arial"/>
              </a:rPr>
              <a:t>three </a:t>
            </a:r>
            <a:r>
              <a:rPr lang="en-US" sz="1400" b="0" i="0" u="none" strike="noStrike" cap="none">
                <a:solidFill>
                  <a:srgbClr val="000000"/>
                </a:solidFill>
                <a:latin typeface="Arial"/>
                <a:ea typeface="Arial"/>
                <a:cs typeface="Arial"/>
                <a:sym typeface="Arial"/>
              </a:rPr>
              <a:t>former </a:t>
            </a:r>
            <a:r>
              <a:rPr lang="en-US" sz="1400" b="1" i="0" u="none" strike="noStrike" cap="none">
                <a:solidFill>
                  <a:srgbClr val="000000"/>
                </a:solidFill>
                <a:latin typeface="Arial"/>
                <a:ea typeface="Arial"/>
                <a:cs typeface="Arial"/>
                <a:sym typeface="Arial"/>
              </a:rPr>
              <a:t>Pettus Award winners</a:t>
            </a:r>
            <a:r>
              <a:rPr lang="en-US" sz="1400" b="0" i="0" u="none" strike="noStrike" cap="none">
                <a:solidFill>
                  <a:srgbClr val="000000"/>
                </a:solidFill>
                <a:latin typeface="Arial"/>
                <a:ea typeface="Arial"/>
                <a:cs typeface="Arial"/>
                <a:sym typeface="Arial"/>
              </a:rPr>
              <a:t> for Teacher of the Year.</a:t>
            </a:r>
            <a:endParaRPr sz="1400" b="0" i="0" u="none" strike="noStrike" cap="none">
              <a:solidFill>
                <a:srgbClr val="000000"/>
              </a:solidFill>
              <a:latin typeface="Arial"/>
              <a:ea typeface="Arial"/>
              <a:cs typeface="Arial"/>
              <a:sym typeface="Arial"/>
            </a:endParaRPr>
          </a:p>
        </p:txBody>
      </p:sp>
      <p:sp>
        <p:nvSpPr>
          <p:cNvPr id="372" name="Google Shape;372;p58"/>
          <p:cNvSpPr/>
          <p:nvPr/>
        </p:nvSpPr>
        <p:spPr>
          <a:xfrm>
            <a:off x="660400" y="4814825"/>
            <a:ext cx="7518300" cy="1141727"/>
          </a:xfrm>
          <a:prstGeom prst="wedgeRectCallout">
            <a:avLst>
              <a:gd name="adj1" fmla="val -31075"/>
              <a:gd name="adj2" fmla="val 65329"/>
            </a:avLst>
          </a:prstGeom>
          <a:solidFill>
            <a:srgbClr val="FFFFFF"/>
          </a:solidFill>
          <a:ln w="25400" cap="flat" cmpd="sng">
            <a:solidFill>
              <a:srgbClr val="5A7A1B"/>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Strong community  and university partnerships </a:t>
            </a:r>
            <a:r>
              <a:rPr lang="en-US" sz="1400" b="0" i="0" u="none" strike="noStrike" cap="none">
                <a:solidFill>
                  <a:srgbClr val="000000"/>
                </a:solidFill>
                <a:latin typeface="Arial"/>
                <a:ea typeface="Arial"/>
                <a:cs typeface="Arial"/>
                <a:sym typeface="Arial"/>
              </a:rPr>
              <a:t>with Little Bit Foundation, St. Louis University, Oasis- Hopewell, Care STL, and other local faith-based organizations to provide wrap around services and supports.</a:t>
            </a:r>
            <a:endParaRPr sz="1400" b="0" i="0" u="none" strike="noStrike" cap="none">
              <a:solidFill>
                <a:srgbClr val="000000"/>
              </a:solidFill>
              <a:latin typeface="Arial"/>
              <a:ea typeface="Arial"/>
              <a:cs typeface="Arial"/>
              <a:sym typeface="Arial"/>
            </a:endParaRPr>
          </a:p>
        </p:txBody>
      </p:sp>
      <p:sp>
        <p:nvSpPr>
          <p:cNvPr id="373" name="Google Shape;373;p58"/>
          <p:cNvSpPr/>
          <p:nvPr/>
        </p:nvSpPr>
        <p:spPr>
          <a:xfrm>
            <a:off x="660400" y="3125975"/>
            <a:ext cx="4002300" cy="1314600"/>
          </a:xfrm>
          <a:prstGeom prst="wedgeRectCallout">
            <a:avLst>
              <a:gd name="adj1" fmla="val 30986"/>
              <a:gd name="adj2" fmla="val 70025"/>
            </a:avLst>
          </a:prstGeom>
          <a:solidFill>
            <a:srgbClr val="FFFFFF"/>
          </a:solidFill>
          <a:ln w="25400" cap="flat" cmpd="sng">
            <a:solidFill>
              <a:srgbClr val="5A7A1B"/>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host of </a:t>
            </a:r>
            <a:r>
              <a:rPr lang="en-US" sz="1400" b="1" i="0" u="none" strike="noStrike" cap="none">
                <a:solidFill>
                  <a:srgbClr val="000000"/>
                </a:solidFill>
                <a:latin typeface="Arial"/>
                <a:ea typeface="Arial"/>
                <a:cs typeface="Arial"/>
                <a:sym typeface="Arial"/>
              </a:rPr>
              <a:t>tools, resources, and expertise </a:t>
            </a:r>
            <a:r>
              <a:rPr lang="en-US" sz="1400" b="0" i="0" u="none" strike="noStrike" cap="none">
                <a:solidFill>
                  <a:srgbClr val="000000"/>
                </a:solidFill>
                <a:latin typeface="Arial"/>
                <a:ea typeface="Arial"/>
                <a:cs typeface="Arial"/>
                <a:sym typeface="Arial"/>
              </a:rPr>
              <a:t>to help guide this process.</a:t>
            </a:r>
            <a:endParaRPr sz="1400" b="0" i="0" u="none" strike="noStrike" cap="none">
              <a:solidFill>
                <a:srgbClr val="000000"/>
              </a:solidFill>
              <a:latin typeface="Arial"/>
              <a:ea typeface="Arial"/>
              <a:cs typeface="Arial"/>
              <a:sym typeface="Arial"/>
            </a:endParaRPr>
          </a:p>
        </p:txBody>
      </p:sp>
      <p:pic>
        <p:nvPicPr>
          <p:cNvPr id="374" name="Google Shape;374;p58"/>
          <p:cNvPicPr preferRelativeResize="0"/>
          <p:nvPr/>
        </p:nvPicPr>
        <p:blipFill rotWithShape="1">
          <a:blip r:embed="rId3">
            <a:alphaModFix/>
          </a:blip>
          <a:srcRect/>
          <a:stretch/>
        </p:blipFill>
        <p:spPr>
          <a:xfrm>
            <a:off x="839040" y="3410438"/>
            <a:ext cx="709772" cy="709772"/>
          </a:xfrm>
          <a:prstGeom prst="rect">
            <a:avLst/>
          </a:prstGeom>
          <a:noFill/>
          <a:ln>
            <a:noFill/>
          </a:ln>
          <a:effectLst>
            <a:outerShdw blurRad="50800" dist="38100" dir="2700000" algn="tl" rotWithShape="0">
              <a:srgbClr val="000000">
                <a:alpha val="41960"/>
              </a:srgbClr>
            </a:outerShdw>
          </a:effectLst>
        </p:spPr>
      </p:pic>
      <p:sp>
        <p:nvSpPr>
          <p:cNvPr id="375" name="Google Shape;375;p58"/>
          <p:cNvSpPr/>
          <p:nvPr/>
        </p:nvSpPr>
        <p:spPr>
          <a:xfrm>
            <a:off x="4836650" y="3079705"/>
            <a:ext cx="3409825" cy="1314600"/>
          </a:xfrm>
          <a:prstGeom prst="wedgeRectCallout">
            <a:avLst>
              <a:gd name="adj1" fmla="val -37728"/>
              <a:gd name="adj2" fmla="val 76211"/>
            </a:avLst>
          </a:prstGeom>
          <a:solidFill>
            <a:srgbClr val="FFFFFF"/>
          </a:solidFill>
          <a:ln w="25400" cap="flat" cmpd="sng">
            <a:solidFill>
              <a:srgbClr val="5A7A1B"/>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91440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Positive energy and </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latin typeface="Arial"/>
                <a:ea typeface="Arial"/>
                <a:cs typeface="Arial"/>
                <a:sym typeface="Arial"/>
              </a:rPr>
              <a:t>momentum </a:t>
            </a:r>
            <a:r>
              <a:rPr lang="en-US" sz="1400" b="0" i="0" u="none" strike="noStrike" cap="none">
                <a:solidFill>
                  <a:srgbClr val="000000"/>
                </a:solidFill>
                <a:latin typeface="Arial"/>
                <a:ea typeface="Arial"/>
                <a:cs typeface="Arial"/>
                <a:sym typeface="Arial"/>
              </a:rPr>
              <a:t>around collaborative decision making and the TLT process</a:t>
            </a:r>
            <a:endParaRPr sz="1400" b="0" i="0" u="none" strike="noStrike" cap="none">
              <a:solidFill>
                <a:srgbClr val="000000"/>
              </a:solidFill>
              <a:latin typeface="Arial"/>
              <a:ea typeface="Arial"/>
              <a:cs typeface="Arial"/>
              <a:sym typeface="Arial"/>
            </a:endParaRPr>
          </a:p>
          <a:p>
            <a:pPr marL="91440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6" name="Google Shape;376;p58"/>
          <p:cNvPicPr preferRelativeResize="0"/>
          <p:nvPr/>
        </p:nvPicPr>
        <p:blipFill rotWithShape="1">
          <a:blip r:embed="rId4">
            <a:alphaModFix/>
          </a:blip>
          <a:srcRect/>
          <a:stretch/>
        </p:blipFill>
        <p:spPr>
          <a:xfrm>
            <a:off x="5014636" y="3324361"/>
            <a:ext cx="709775" cy="709775"/>
          </a:xfrm>
          <a:prstGeom prst="rect">
            <a:avLst/>
          </a:prstGeom>
          <a:noFill/>
          <a:ln>
            <a:noFill/>
          </a:ln>
          <a:effectLst>
            <a:outerShdw blurRad="50800" dist="38100" dir="2700000" algn="tl" rotWithShape="0">
              <a:srgbClr val="000000">
                <a:alpha val="41960"/>
              </a:srgbClr>
            </a:outerShdw>
          </a:effectLst>
        </p:spPr>
      </p:pic>
      <p:pic>
        <p:nvPicPr>
          <p:cNvPr id="377" name="Google Shape;377;p58"/>
          <p:cNvPicPr preferRelativeResize="0"/>
          <p:nvPr/>
        </p:nvPicPr>
        <p:blipFill rotWithShape="1">
          <a:blip r:embed="rId5">
            <a:alphaModFix/>
          </a:blip>
          <a:srcRect/>
          <a:stretch/>
        </p:blipFill>
        <p:spPr>
          <a:xfrm>
            <a:off x="944203" y="1639248"/>
            <a:ext cx="767745" cy="767745"/>
          </a:xfrm>
          <a:prstGeom prst="rect">
            <a:avLst/>
          </a:prstGeom>
          <a:noFill/>
          <a:ln>
            <a:noFill/>
          </a:ln>
          <a:effectLst>
            <a:outerShdw blurRad="50800" dist="38100" dir="2700000" algn="tl" rotWithShape="0">
              <a:srgbClr val="000000">
                <a:alpha val="41960"/>
              </a:srgbClr>
            </a:outerShdw>
          </a:effectLst>
        </p:spPr>
      </p:pic>
      <p:pic>
        <p:nvPicPr>
          <p:cNvPr id="378" name="Google Shape;378;p58"/>
          <p:cNvPicPr preferRelativeResize="0"/>
          <p:nvPr/>
        </p:nvPicPr>
        <p:blipFill rotWithShape="1">
          <a:blip r:embed="rId6">
            <a:alphaModFix/>
          </a:blip>
          <a:srcRect/>
          <a:stretch/>
        </p:blipFill>
        <p:spPr>
          <a:xfrm>
            <a:off x="755221" y="4946983"/>
            <a:ext cx="877409" cy="877409"/>
          </a:xfrm>
          <a:prstGeom prst="rect">
            <a:avLst/>
          </a:prstGeom>
          <a:noFill/>
          <a:ln>
            <a:noFill/>
          </a:ln>
          <a:effectLst>
            <a:outerShdw blurRad="50800" dist="38100" dir="2700000" algn="tl" rotWithShape="0">
              <a:srgbClr val="000000">
                <a:alpha val="4196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59"/>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84" name="Google Shape;384;p59"/>
          <p:cNvSpPr/>
          <p:nvPr/>
        </p:nvSpPr>
        <p:spPr>
          <a:xfrm>
            <a:off x="457200" y="3266288"/>
            <a:ext cx="7836900" cy="532800"/>
          </a:xfrm>
          <a:prstGeom prst="rect">
            <a:avLst/>
          </a:prstGeom>
          <a:solidFill>
            <a:srgbClr val="5A7A1B"/>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385" name="Google Shape;385;p59"/>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Where are we going?</a:t>
            </a:r>
            <a:endParaRPr>
              <a:solidFill>
                <a:srgbClr val="000000"/>
              </a:solidFill>
            </a:endParaRPr>
          </a:p>
        </p:txBody>
      </p:sp>
      <p:sp>
        <p:nvSpPr>
          <p:cNvPr id="386" name="Google Shape;386;p59"/>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387" name="Google Shape;387;p59"/>
          <p:cNvSpPr/>
          <p:nvPr/>
        </p:nvSpPr>
        <p:spPr>
          <a:xfrm>
            <a:off x="457200" y="1710200"/>
            <a:ext cx="5413200" cy="3645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SzPts val="2400"/>
              <a:buFont typeface="Noto Sans Symbols"/>
              <a:buChar char="▪"/>
            </a:pPr>
            <a:r>
              <a:rPr lang="en-US" sz="2400" b="1" i="0" u="none" strike="noStrike" cap="none">
                <a:latin typeface="Arial"/>
                <a:ea typeface="Arial"/>
                <a:cs typeface="Arial"/>
                <a:sym typeface="Arial"/>
              </a:rPr>
              <a:t>Who are we?</a:t>
            </a:r>
            <a:endParaRPr sz="1400" b="0" i="0" u="none" strike="noStrike" cap="none">
              <a:latin typeface="Arial"/>
              <a:ea typeface="Arial"/>
              <a:cs typeface="Arial"/>
              <a:sym typeface="Arial"/>
            </a:endParaRPr>
          </a:p>
          <a:p>
            <a:pPr marL="11430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SzPts val="2400"/>
              <a:buFont typeface="Noto Sans Symbols"/>
              <a:buChar char="▪"/>
            </a:pPr>
            <a:r>
              <a:rPr lang="en-US" sz="2400" b="1" i="0" u="none" strike="noStrike" cap="none">
                <a:latin typeface="Arial"/>
                <a:ea typeface="Arial"/>
                <a:cs typeface="Arial"/>
                <a:sym typeface="Arial"/>
              </a:rPr>
              <a:t>Where are we now?</a:t>
            </a:r>
            <a:endParaRPr sz="1400" b="0" i="0" u="none" strike="noStrike" cap="none">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FFFFFF"/>
              </a:buClr>
              <a:buSzPts val="2400"/>
              <a:buFont typeface="Noto Sans Symbols"/>
              <a:buChar char="▪"/>
            </a:pPr>
            <a:r>
              <a:rPr lang="en-US" sz="2400" b="1" i="0" u="none" strike="noStrike" cap="none">
                <a:solidFill>
                  <a:srgbClr val="FFFFFF"/>
                </a:solidFill>
                <a:latin typeface="Arial"/>
                <a:ea typeface="Arial"/>
                <a:cs typeface="Arial"/>
                <a:sym typeface="Arial"/>
              </a:rPr>
              <a:t>Where are we going?</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400"/>
              <a:buFont typeface="Noto Sans Symbols"/>
              <a:buChar char="▪"/>
            </a:pPr>
            <a:r>
              <a:rPr lang="en-US" sz="2400" b="1" i="0" u="none" strike="noStrike" cap="none">
                <a:solidFill>
                  <a:schemeClr val="dk1"/>
                </a:solidFill>
                <a:latin typeface="Arial"/>
                <a:ea typeface="Arial"/>
                <a:cs typeface="Arial"/>
                <a:sym typeface="Arial"/>
              </a:rPr>
              <a:t>How will we get there?</a:t>
            </a:r>
            <a:endParaRPr sz="2400" b="1" i="0" u="none" strike="noStrike" cap="none">
              <a:solidFill>
                <a:schemeClr val="dk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dk1"/>
              </a:solidFill>
            </a:endParaRPr>
          </a:p>
          <a:p>
            <a:pPr marL="342900" marR="0" lvl="0" indent="-342900" algn="l" rtl="0">
              <a:lnSpc>
                <a:spcPct val="100000"/>
              </a:lnSpc>
              <a:spcBef>
                <a:spcPts val="600"/>
              </a:spcBef>
              <a:spcAft>
                <a:spcPts val="0"/>
              </a:spcAft>
              <a:buClr>
                <a:schemeClr val="dk1"/>
              </a:buClr>
              <a:buSzPts val="2400"/>
              <a:buChar char="▪"/>
            </a:pPr>
            <a:r>
              <a:rPr lang="en-US" sz="2400" b="1">
                <a:solidFill>
                  <a:schemeClr val="dk1"/>
                </a:solidFill>
              </a:rPr>
              <a:t>What will we need to get there?</a:t>
            </a:r>
            <a:endParaRPr sz="2400" b="1">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93" name="Google Shape;393;p60"/>
          <p:cNvSpPr/>
          <p:nvPr/>
        </p:nvSpPr>
        <p:spPr>
          <a:xfrm>
            <a:off x="1010651" y="1669958"/>
            <a:ext cx="3978208"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alanced academically and socially</a:t>
            </a:r>
            <a:endParaRPr sz="1800" b="1" i="0" u="none" strike="noStrike" cap="none">
              <a:solidFill>
                <a:schemeClr val="dk1"/>
              </a:solidFill>
              <a:latin typeface="Arial"/>
              <a:ea typeface="Arial"/>
              <a:cs typeface="Arial"/>
              <a:sym typeface="Arial"/>
            </a:endParaRPr>
          </a:p>
        </p:txBody>
      </p:sp>
      <p:sp>
        <p:nvSpPr>
          <p:cNvPr id="394" name="Google Shape;394;p60"/>
          <p:cNvSpPr/>
          <p:nvPr/>
        </p:nvSpPr>
        <p:spPr>
          <a:xfrm>
            <a:off x="1010652" y="2829649"/>
            <a:ext cx="3667222"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mpowered innovative learners</a:t>
            </a:r>
            <a:endParaRPr sz="1800" b="1" i="0" u="none" strike="noStrike" cap="none">
              <a:solidFill>
                <a:schemeClr val="dk1"/>
              </a:solidFill>
              <a:latin typeface="Arial"/>
              <a:ea typeface="Arial"/>
              <a:cs typeface="Arial"/>
              <a:sym typeface="Arial"/>
            </a:endParaRPr>
          </a:p>
        </p:txBody>
      </p:sp>
      <p:sp>
        <p:nvSpPr>
          <p:cNvPr id="395" name="Google Shape;395;p60"/>
          <p:cNvSpPr/>
          <p:nvPr/>
        </p:nvSpPr>
        <p:spPr>
          <a:xfrm>
            <a:off x="1010652" y="4036599"/>
            <a:ext cx="3667222"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dvocates for self and others</a:t>
            </a:r>
            <a:endParaRPr sz="1800" b="1" i="0" u="none" strike="noStrike" cap="none">
              <a:solidFill>
                <a:schemeClr val="dk1"/>
              </a:solidFill>
              <a:latin typeface="Arial"/>
              <a:ea typeface="Arial"/>
              <a:cs typeface="Arial"/>
              <a:sym typeface="Arial"/>
            </a:endParaRPr>
          </a:p>
        </p:txBody>
      </p:sp>
      <p:sp>
        <p:nvSpPr>
          <p:cNvPr id="396" name="Google Shape;396;p6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Drawing on </a:t>
            </a:r>
            <a:r>
              <a:rPr lang="en-US">
                <a:solidFill>
                  <a:schemeClr val="dk1"/>
                </a:solidFill>
              </a:rPr>
              <a:t>our Ashland Bear</a:t>
            </a:r>
            <a:r>
              <a:rPr lang="en-US">
                <a:solidFill>
                  <a:srgbClr val="FF0000"/>
                </a:solidFill>
              </a:rPr>
              <a:t> </a:t>
            </a:r>
            <a:r>
              <a:rPr lang="en-US">
                <a:solidFill>
                  <a:srgbClr val="000000"/>
                </a:solidFill>
              </a:rPr>
              <a:t>pride, we have articulated four critical skills for all graduates</a:t>
            </a:r>
            <a:endParaRPr>
              <a:solidFill>
                <a:srgbClr val="000000"/>
              </a:solidFill>
            </a:endParaRPr>
          </a:p>
        </p:txBody>
      </p:sp>
      <p:sp>
        <p:nvSpPr>
          <p:cNvPr id="397" name="Google Shape;397;p6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398" name="Google Shape;398;p60"/>
          <p:cNvSpPr/>
          <p:nvPr/>
        </p:nvSpPr>
        <p:spPr>
          <a:xfrm>
            <a:off x="362282" y="1136102"/>
            <a:ext cx="4052238" cy="43313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All Ashland graduates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will be…</a:t>
            </a:r>
            <a:endParaRPr sz="1600" b="1" i="0" u="none" strike="noStrike" cap="none">
              <a:solidFill>
                <a:schemeClr val="dk1"/>
              </a:solidFill>
              <a:latin typeface="Arial"/>
              <a:ea typeface="Arial"/>
              <a:cs typeface="Arial"/>
              <a:sym typeface="Arial"/>
            </a:endParaRPr>
          </a:p>
        </p:txBody>
      </p:sp>
      <p:sp>
        <p:nvSpPr>
          <p:cNvPr id="399" name="Google Shape;399;p60"/>
          <p:cNvSpPr/>
          <p:nvPr/>
        </p:nvSpPr>
        <p:spPr>
          <a:xfrm>
            <a:off x="231006" y="1692288"/>
            <a:ext cx="779647" cy="943276"/>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400" name="Google Shape;400;p60"/>
          <p:cNvSpPr/>
          <p:nvPr/>
        </p:nvSpPr>
        <p:spPr>
          <a:xfrm>
            <a:off x="231006" y="2833021"/>
            <a:ext cx="779647" cy="943276"/>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401" name="Google Shape;401;p60"/>
          <p:cNvSpPr/>
          <p:nvPr/>
        </p:nvSpPr>
        <p:spPr>
          <a:xfrm>
            <a:off x="231005" y="4043624"/>
            <a:ext cx="779647" cy="943276"/>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02" name="Google Shape;402;p60"/>
          <p:cNvSpPr/>
          <p:nvPr/>
        </p:nvSpPr>
        <p:spPr>
          <a:xfrm>
            <a:off x="4879581" y="1136101"/>
            <a:ext cx="4178694" cy="43313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During the school day,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this will look like…</a:t>
            </a:r>
            <a:endParaRPr sz="1600" b="1" i="0" u="none" strike="noStrike" cap="none">
              <a:solidFill>
                <a:schemeClr val="dk1"/>
              </a:solidFill>
              <a:latin typeface="Arial"/>
              <a:ea typeface="Arial"/>
              <a:cs typeface="Arial"/>
              <a:sym typeface="Arial"/>
            </a:endParaRPr>
          </a:p>
        </p:txBody>
      </p:sp>
      <p:sp>
        <p:nvSpPr>
          <p:cNvPr id="403" name="Google Shape;403;p60"/>
          <p:cNvSpPr/>
          <p:nvPr/>
        </p:nvSpPr>
        <p:spPr>
          <a:xfrm>
            <a:off x="4917681" y="1699388"/>
            <a:ext cx="4034413" cy="107601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demonstrate </a:t>
            </a:r>
            <a:r>
              <a:rPr lang="en-US" sz="1400" b="1" i="0" u="none" strike="noStrike" cap="none">
                <a:solidFill>
                  <a:schemeClr val="dk1"/>
                </a:solidFill>
                <a:latin typeface="Arial"/>
                <a:ea typeface="Arial"/>
                <a:cs typeface="Arial"/>
                <a:sym typeface="Arial"/>
              </a:rPr>
              <a:t>proficiency across grade levels and content areas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able to build and maintain</a:t>
            </a:r>
            <a:r>
              <a:rPr lang="en-US" sz="1400" b="1" i="0" u="none" strike="noStrike" cap="none">
                <a:solidFill>
                  <a:schemeClr val="dk1"/>
                </a:solidFill>
                <a:latin typeface="Arial"/>
                <a:ea typeface="Arial"/>
                <a:cs typeface="Arial"/>
                <a:sym typeface="Arial"/>
              </a:rPr>
              <a:t> positive peer and adult relationships</a:t>
            </a:r>
            <a:r>
              <a:rPr lang="en-US"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sp>
        <p:nvSpPr>
          <p:cNvPr id="404" name="Google Shape;404;p60"/>
          <p:cNvSpPr/>
          <p:nvPr/>
        </p:nvSpPr>
        <p:spPr>
          <a:xfrm>
            <a:off x="231005" y="5257600"/>
            <a:ext cx="779647" cy="943276"/>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405" name="Google Shape;405;p60"/>
          <p:cNvSpPr/>
          <p:nvPr/>
        </p:nvSpPr>
        <p:spPr>
          <a:xfrm>
            <a:off x="1019616" y="5257600"/>
            <a:ext cx="3969242"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espectfully invested in community</a:t>
            </a:r>
            <a:endParaRPr sz="1800" b="1" i="0" u="none" strike="noStrike" cap="none">
              <a:solidFill>
                <a:schemeClr val="dk1"/>
              </a:solidFill>
              <a:latin typeface="Arial"/>
              <a:ea typeface="Arial"/>
              <a:cs typeface="Arial"/>
              <a:sym typeface="Arial"/>
            </a:endParaRPr>
          </a:p>
        </p:txBody>
      </p:sp>
      <p:sp>
        <p:nvSpPr>
          <p:cNvPr id="406" name="Google Shape;406;p60"/>
          <p:cNvSpPr/>
          <p:nvPr/>
        </p:nvSpPr>
        <p:spPr>
          <a:xfrm>
            <a:off x="4917681" y="2910065"/>
            <a:ext cx="4140594" cy="943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able </a:t>
            </a:r>
            <a:r>
              <a:rPr lang="en-US" sz="1400" b="1" i="0" u="none" strike="noStrike" cap="none">
                <a:solidFill>
                  <a:schemeClr val="dk1"/>
                </a:solidFill>
                <a:latin typeface="Arial"/>
                <a:ea typeface="Arial"/>
                <a:cs typeface="Arial"/>
                <a:sym typeface="Arial"/>
              </a:rPr>
              <a:t>to name their strengths and growth areas, </a:t>
            </a:r>
            <a:r>
              <a:rPr lang="en-US" sz="1400" b="0" i="0" u="none" strike="noStrike" cap="none">
                <a:solidFill>
                  <a:schemeClr val="dk1"/>
                </a:solidFill>
                <a:latin typeface="Arial"/>
                <a:ea typeface="Arial"/>
                <a:cs typeface="Arial"/>
                <a:sym typeface="Arial"/>
              </a:rPr>
              <a:t>and able to </a:t>
            </a:r>
            <a:r>
              <a:rPr lang="en-US" sz="1400" b="1" i="0" u="none" strike="noStrike" cap="none">
                <a:solidFill>
                  <a:schemeClr val="dk1"/>
                </a:solidFill>
                <a:latin typeface="Arial"/>
                <a:ea typeface="Arial"/>
                <a:cs typeface="Arial"/>
                <a:sym typeface="Arial"/>
              </a:rPr>
              <a:t>set goals.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a:t>
            </a:r>
            <a:r>
              <a:rPr lang="en-US" sz="1400" b="1" i="0" u="none" strike="noStrike" cap="none">
                <a:solidFill>
                  <a:schemeClr val="dk1"/>
                </a:solidFill>
                <a:latin typeface="Arial"/>
                <a:ea typeface="Arial"/>
                <a:cs typeface="Arial"/>
                <a:sym typeface="Arial"/>
              </a:rPr>
              <a:t> engaged in creative pursuits </a:t>
            </a:r>
            <a:r>
              <a:rPr lang="en-US" sz="1400" b="0" i="0" u="none" strike="noStrike" cap="none">
                <a:solidFill>
                  <a:schemeClr val="dk1"/>
                </a:solidFill>
                <a:latin typeface="Arial"/>
                <a:ea typeface="Arial"/>
                <a:cs typeface="Arial"/>
                <a:sym typeface="Arial"/>
              </a:rPr>
              <a:t>(art, music, STEM, etc.)</a:t>
            </a:r>
            <a:endParaRPr sz="1400" b="0" i="0" u="none" strike="noStrike" cap="none">
              <a:solidFill>
                <a:schemeClr val="dk1"/>
              </a:solidFill>
              <a:latin typeface="Arial"/>
              <a:ea typeface="Arial"/>
              <a:cs typeface="Arial"/>
              <a:sym typeface="Arial"/>
            </a:endParaRPr>
          </a:p>
        </p:txBody>
      </p:sp>
      <p:sp>
        <p:nvSpPr>
          <p:cNvPr id="407" name="Google Shape;407;p60"/>
          <p:cNvSpPr/>
          <p:nvPr/>
        </p:nvSpPr>
        <p:spPr>
          <a:xfrm>
            <a:off x="4917681" y="4403100"/>
            <a:ext cx="4140594" cy="583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positively </a:t>
            </a:r>
            <a:r>
              <a:rPr lang="en-US" sz="1400" b="1" i="0" u="none" strike="noStrike" cap="none">
                <a:solidFill>
                  <a:schemeClr val="dk1"/>
                </a:solidFill>
                <a:latin typeface="Arial"/>
                <a:ea typeface="Arial"/>
                <a:cs typeface="Arial"/>
                <a:sym typeface="Arial"/>
              </a:rPr>
              <a:t>use </a:t>
            </a:r>
            <a:r>
              <a:rPr lang="en-US" sz="1400" b="0" i="0" u="none" strike="noStrike" cap="none">
                <a:solidFill>
                  <a:schemeClr val="dk1"/>
                </a:solidFill>
                <a:latin typeface="Arial"/>
                <a:ea typeface="Arial"/>
                <a:cs typeface="Arial"/>
                <a:sym typeface="Arial"/>
              </a:rPr>
              <a:t>their</a:t>
            </a:r>
            <a:r>
              <a:rPr lang="en-US" sz="1400" b="1" i="0" u="none" strike="noStrike" cap="none">
                <a:solidFill>
                  <a:schemeClr val="dk1"/>
                </a:solidFill>
                <a:latin typeface="Arial"/>
                <a:ea typeface="Arial"/>
                <a:cs typeface="Arial"/>
                <a:sym typeface="Arial"/>
              </a:rPr>
              <a:t> voice to access resources </a:t>
            </a:r>
            <a:r>
              <a:rPr lang="en-US" sz="1400" b="0" i="0" u="none" strike="noStrike" cap="none">
                <a:solidFill>
                  <a:schemeClr val="dk1"/>
                </a:solidFill>
                <a:latin typeface="Arial"/>
                <a:ea typeface="Arial"/>
                <a:cs typeface="Arial"/>
                <a:sym typeface="Arial"/>
              </a:rPr>
              <a:t>needed</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Teachers serve as facilitators, designing lessons to give </a:t>
            </a:r>
            <a:r>
              <a:rPr lang="en-US" sz="1400" b="1" i="0" u="none" strike="noStrike" cap="none">
                <a:solidFill>
                  <a:schemeClr val="dk1"/>
                </a:solidFill>
                <a:latin typeface="Arial"/>
                <a:ea typeface="Arial"/>
                <a:cs typeface="Arial"/>
                <a:sym typeface="Arial"/>
              </a:rPr>
              <a:t>students agency, voice, and choice</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408" name="Google Shape;408;p60"/>
          <p:cNvSpPr/>
          <p:nvPr/>
        </p:nvSpPr>
        <p:spPr>
          <a:xfrm>
            <a:off x="4917681" y="5278148"/>
            <a:ext cx="4034413"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Teacher and student </a:t>
            </a:r>
            <a:r>
              <a:rPr lang="en-US" sz="1400" b="1" i="0" u="none" strike="noStrike" cap="none">
                <a:solidFill>
                  <a:schemeClr val="dk1"/>
                </a:solidFill>
                <a:latin typeface="Arial"/>
                <a:ea typeface="Arial"/>
                <a:cs typeface="Arial"/>
                <a:sym typeface="Arial"/>
              </a:rPr>
              <a:t>show </a:t>
            </a:r>
            <a:r>
              <a:rPr lang="en-US" sz="1400" b="0" i="0" u="none" strike="noStrike" cap="none">
                <a:solidFill>
                  <a:schemeClr val="dk1"/>
                </a:solidFill>
                <a:latin typeface="Arial"/>
                <a:ea typeface="Arial"/>
                <a:cs typeface="Arial"/>
                <a:sym typeface="Arial"/>
              </a:rPr>
              <a:t>pride and </a:t>
            </a:r>
            <a:r>
              <a:rPr lang="en-US" sz="1400" b="1" i="0" u="none" strike="noStrike" cap="none">
                <a:solidFill>
                  <a:schemeClr val="dk1"/>
                </a:solidFill>
                <a:latin typeface="Arial"/>
                <a:ea typeface="Arial"/>
                <a:cs typeface="Arial"/>
                <a:sym typeface="Arial"/>
              </a:rPr>
              <a:t>ownership of the Ashland school community</a:t>
            </a:r>
            <a:r>
              <a:rPr lang="en-US" sz="1400" b="0" i="0" u="none" strike="noStrike" cap="none">
                <a:solidFill>
                  <a:schemeClr val="dk1"/>
                </a:solidFill>
                <a:latin typeface="Arial"/>
                <a:ea typeface="Arial"/>
                <a:cs typeface="Arial"/>
                <a:sym typeface="Arial"/>
              </a:rPr>
              <a:t> (e.g. beautification projects)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 </a:t>
            </a:r>
            <a:r>
              <a:rPr lang="en-US" sz="1400" b="1" i="0" u="none" strike="noStrike" cap="none">
                <a:solidFill>
                  <a:schemeClr val="dk1"/>
                </a:solidFill>
                <a:latin typeface="Arial"/>
                <a:ea typeface="Arial"/>
                <a:cs typeface="Arial"/>
                <a:sym typeface="Arial"/>
              </a:rPr>
              <a:t>participate in service learning </a:t>
            </a:r>
            <a:r>
              <a:rPr lang="en-US" sz="1400" b="0" i="0" u="none" strike="noStrike" cap="none">
                <a:solidFill>
                  <a:schemeClr val="dk1"/>
                </a:solidFill>
                <a:latin typeface="Arial"/>
                <a:ea typeface="Arial"/>
                <a:cs typeface="Arial"/>
                <a:sym typeface="Arial"/>
              </a:rPr>
              <a:t>(or community service). </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61"/>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14" name="Google Shape;414;p61"/>
          <p:cNvSpPr txBox="1">
            <a:spLocks noGrp="1"/>
          </p:cNvSpPr>
          <p:nvPr>
            <p:ph type="title"/>
          </p:nvPr>
        </p:nvSpPr>
        <p:spPr>
          <a:xfrm>
            <a:off x="0" y="0"/>
            <a:ext cx="91440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dirty="0">
                <a:solidFill>
                  <a:srgbClr val="000000"/>
                </a:solidFill>
              </a:rPr>
              <a:t>In order to assess our progress towards this ambitious long-term vision, we’ve set the following goals for 2020-21</a:t>
            </a:r>
            <a:endParaRPr dirty="0">
              <a:solidFill>
                <a:srgbClr val="000000"/>
              </a:solidFill>
            </a:endParaRPr>
          </a:p>
        </p:txBody>
      </p:sp>
      <p:sp>
        <p:nvSpPr>
          <p:cNvPr id="415" name="Google Shape;415;p6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16" name="Google Shape;416;p61"/>
          <p:cNvSpPr/>
          <p:nvPr/>
        </p:nvSpPr>
        <p:spPr>
          <a:xfrm>
            <a:off x="515453" y="2156038"/>
            <a:ext cx="1645800" cy="10107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ELA Goal</a:t>
            </a:r>
            <a:endParaRPr sz="1400" b="1" i="0" u="none" strike="noStrike" cap="none">
              <a:solidFill>
                <a:schemeClr val="lt1"/>
              </a:solidFill>
              <a:latin typeface="Arial"/>
              <a:ea typeface="Arial"/>
              <a:cs typeface="Arial"/>
              <a:sym typeface="Arial"/>
            </a:endParaRPr>
          </a:p>
        </p:txBody>
      </p:sp>
      <p:sp>
        <p:nvSpPr>
          <p:cNvPr id="417" name="Google Shape;417;p61"/>
          <p:cNvSpPr/>
          <p:nvPr/>
        </p:nvSpPr>
        <p:spPr>
          <a:xfrm>
            <a:off x="515453" y="3317457"/>
            <a:ext cx="1645800" cy="2658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9%</a:t>
            </a:r>
            <a:endParaRPr sz="4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0" i="0" u="none" strike="noStrike" cap="none">
              <a:solidFill>
                <a:srgbClr val="000000"/>
              </a:solidFill>
              <a:latin typeface="Arial"/>
              <a:ea typeface="Arial"/>
              <a:cs typeface="Arial"/>
              <a:sym typeface="Arial"/>
            </a:endParaRPr>
          </a:p>
        </p:txBody>
      </p:sp>
      <p:pic>
        <p:nvPicPr>
          <p:cNvPr id="418" name="Google Shape;418;p61"/>
          <p:cNvPicPr preferRelativeResize="0"/>
          <p:nvPr/>
        </p:nvPicPr>
        <p:blipFill rotWithShape="1">
          <a:blip r:embed="rId4">
            <a:alphaModFix/>
          </a:blip>
          <a:srcRect/>
          <a:stretch/>
        </p:blipFill>
        <p:spPr>
          <a:xfrm>
            <a:off x="796840" y="1056900"/>
            <a:ext cx="1083146" cy="1083146"/>
          </a:xfrm>
          <a:prstGeom prst="rect">
            <a:avLst/>
          </a:prstGeom>
          <a:noFill/>
          <a:ln>
            <a:noFill/>
          </a:ln>
        </p:spPr>
      </p:pic>
      <p:sp>
        <p:nvSpPr>
          <p:cNvPr id="419" name="Google Shape;419;p61"/>
          <p:cNvSpPr/>
          <p:nvPr/>
        </p:nvSpPr>
        <p:spPr>
          <a:xfrm>
            <a:off x="4898534" y="2156038"/>
            <a:ext cx="1645800" cy="10107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Leadership Development Goal</a:t>
            </a:r>
            <a:endParaRPr sz="1400" b="1" i="0" u="none" strike="noStrike" cap="none">
              <a:solidFill>
                <a:schemeClr val="lt1"/>
              </a:solidFill>
              <a:latin typeface="Arial"/>
              <a:ea typeface="Arial"/>
              <a:cs typeface="Arial"/>
              <a:sym typeface="Arial"/>
            </a:endParaRPr>
          </a:p>
        </p:txBody>
      </p:sp>
      <p:sp>
        <p:nvSpPr>
          <p:cNvPr id="420" name="Google Shape;420;p61"/>
          <p:cNvSpPr/>
          <p:nvPr/>
        </p:nvSpPr>
        <p:spPr>
          <a:xfrm>
            <a:off x="4898525" y="3317525"/>
            <a:ext cx="1645800" cy="2658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75%</a:t>
            </a: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Percentage of teachers* retained from 2019-20 to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2020-21</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400" b="0" i="1" u="none" strike="noStrike" cap="none">
                <a:solidFill>
                  <a:schemeClr val="dk1"/>
                </a:solidFill>
                <a:latin typeface="Arial"/>
                <a:ea typeface="Arial"/>
                <a:cs typeface="Arial"/>
                <a:sym typeface="Arial"/>
              </a:rPr>
              <a:t>*rated proficient or distinguished on the PBTE</a:t>
            </a:r>
            <a:endParaRPr sz="14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4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Arial"/>
              <a:ea typeface="Arial"/>
              <a:cs typeface="Arial"/>
              <a:sym typeface="Arial"/>
            </a:endParaRPr>
          </a:p>
        </p:txBody>
      </p:sp>
      <p:pic>
        <p:nvPicPr>
          <p:cNvPr id="421" name="Google Shape;421;p61"/>
          <p:cNvPicPr preferRelativeResize="0"/>
          <p:nvPr/>
        </p:nvPicPr>
        <p:blipFill rotWithShape="1">
          <a:blip r:embed="rId5">
            <a:alphaModFix/>
          </a:blip>
          <a:srcRect/>
          <a:stretch/>
        </p:blipFill>
        <p:spPr>
          <a:xfrm>
            <a:off x="5277889" y="1117106"/>
            <a:ext cx="962733" cy="962733"/>
          </a:xfrm>
          <a:prstGeom prst="rect">
            <a:avLst/>
          </a:prstGeom>
          <a:noFill/>
          <a:ln>
            <a:noFill/>
          </a:ln>
        </p:spPr>
      </p:pic>
      <p:sp>
        <p:nvSpPr>
          <p:cNvPr id="422" name="Google Shape;422;p61"/>
          <p:cNvSpPr/>
          <p:nvPr/>
        </p:nvSpPr>
        <p:spPr>
          <a:xfrm>
            <a:off x="2706994" y="2156038"/>
            <a:ext cx="1645800" cy="10107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Math Goal</a:t>
            </a:r>
            <a:endParaRPr sz="1400" b="1" i="0" u="none" strike="noStrike" cap="none">
              <a:solidFill>
                <a:schemeClr val="lt1"/>
              </a:solidFill>
              <a:latin typeface="Arial"/>
              <a:ea typeface="Arial"/>
              <a:cs typeface="Arial"/>
              <a:sym typeface="Arial"/>
            </a:endParaRPr>
          </a:p>
        </p:txBody>
      </p:sp>
      <p:pic>
        <p:nvPicPr>
          <p:cNvPr id="423" name="Google Shape;423;p61"/>
          <p:cNvPicPr preferRelativeResize="0"/>
          <p:nvPr/>
        </p:nvPicPr>
        <p:blipFill rotWithShape="1">
          <a:blip r:embed="rId6">
            <a:alphaModFix/>
          </a:blip>
          <a:srcRect/>
          <a:stretch/>
        </p:blipFill>
        <p:spPr>
          <a:xfrm>
            <a:off x="3115182" y="1183701"/>
            <a:ext cx="829543" cy="829543"/>
          </a:xfrm>
          <a:prstGeom prst="rect">
            <a:avLst/>
          </a:prstGeom>
          <a:noFill/>
          <a:ln>
            <a:noFill/>
          </a:ln>
        </p:spPr>
      </p:pic>
      <p:sp>
        <p:nvSpPr>
          <p:cNvPr id="424" name="Google Shape;424;p61"/>
          <p:cNvSpPr/>
          <p:nvPr/>
        </p:nvSpPr>
        <p:spPr>
          <a:xfrm>
            <a:off x="2706994" y="3317457"/>
            <a:ext cx="1645800" cy="2658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9%</a:t>
            </a:r>
            <a:endParaRPr sz="4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0" i="0" u="none" strike="noStrike" cap="none">
              <a:solidFill>
                <a:srgbClr val="000000"/>
              </a:solidFill>
              <a:latin typeface="Arial"/>
              <a:ea typeface="Arial"/>
              <a:cs typeface="Arial"/>
              <a:sym typeface="Arial"/>
            </a:endParaRPr>
          </a:p>
        </p:txBody>
      </p:sp>
      <p:sp>
        <p:nvSpPr>
          <p:cNvPr id="425" name="Google Shape;425;p61"/>
          <p:cNvSpPr/>
          <p:nvPr/>
        </p:nvSpPr>
        <p:spPr>
          <a:xfrm>
            <a:off x="7090077" y="2156038"/>
            <a:ext cx="1645800" cy="10107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Student Attendance Goal</a:t>
            </a:r>
            <a:endParaRPr sz="1400" b="1" i="0" u="none" strike="noStrike" cap="none">
              <a:solidFill>
                <a:schemeClr val="lt1"/>
              </a:solidFill>
              <a:latin typeface="Arial"/>
              <a:ea typeface="Arial"/>
              <a:cs typeface="Arial"/>
              <a:sym typeface="Arial"/>
            </a:endParaRPr>
          </a:p>
        </p:txBody>
      </p:sp>
      <p:sp>
        <p:nvSpPr>
          <p:cNvPr id="426" name="Google Shape;426;p61"/>
          <p:cNvSpPr/>
          <p:nvPr/>
        </p:nvSpPr>
        <p:spPr>
          <a:xfrm>
            <a:off x="7090075" y="3779850"/>
            <a:ext cx="1645800" cy="13575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8</a:t>
            </a:r>
            <a:r>
              <a:rPr lang="en-US" sz="3600" b="1">
                <a:solidFill>
                  <a:schemeClr val="dk1"/>
                </a:solidFill>
              </a:rPr>
              <a:t>7</a:t>
            </a:r>
            <a:r>
              <a:rPr lang="en-US" sz="36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90-90 attendance</a:t>
            </a:r>
            <a:br>
              <a:rPr lang="en-US" sz="1400" b="1" i="0" u="none" strike="noStrike" cap="none">
                <a:solidFill>
                  <a:schemeClr val="dk1"/>
                </a:solidFill>
                <a:latin typeface="Arial"/>
                <a:ea typeface="Arial"/>
                <a:cs typeface="Arial"/>
                <a:sym typeface="Arial"/>
              </a:rPr>
            </a:br>
            <a:r>
              <a:rPr lang="en-US" sz="500" b="1" i="0" u="none" strike="noStrike" cap="none">
                <a:solidFill>
                  <a:schemeClr val="dk1"/>
                </a:solidFill>
                <a:latin typeface="Arial"/>
                <a:ea typeface="Arial"/>
                <a:cs typeface="Arial"/>
                <a:sym typeface="Arial"/>
              </a:rPr>
              <a:t> </a:t>
            </a:r>
            <a:r>
              <a:rPr lang="en-US" sz="1400" b="1" i="0" u="none" strike="noStrike" cap="none">
                <a:solidFill>
                  <a:schemeClr val="dk1"/>
                </a:solidFill>
                <a:latin typeface="Arial"/>
                <a:ea typeface="Arial"/>
                <a:cs typeface="Arial"/>
                <a:sym typeface="Arial"/>
              </a:rPr>
              <a:t/>
            </a:r>
            <a:br>
              <a:rPr lang="en-US" sz="1400" b="1" i="0" u="none" strike="noStrike" cap="none">
                <a:solidFill>
                  <a:schemeClr val="dk1"/>
                </a:solidFill>
                <a:latin typeface="Arial"/>
                <a:ea typeface="Arial"/>
                <a:cs typeface="Arial"/>
                <a:sym typeface="Arial"/>
              </a:rPr>
            </a:br>
            <a:r>
              <a:rPr lang="en-US" sz="1100" b="0" i="1" u="none" strike="noStrike" cap="none">
                <a:solidFill>
                  <a:schemeClr val="dk1"/>
                </a:solidFill>
                <a:latin typeface="Arial"/>
                <a:ea typeface="Arial"/>
                <a:cs typeface="Arial"/>
                <a:sym typeface="Arial"/>
              </a:rPr>
              <a:t>(an increase of 1</a:t>
            </a:r>
            <a:r>
              <a:rPr lang="en-US" sz="1100" i="1">
                <a:solidFill>
                  <a:schemeClr val="dk1"/>
                </a:solidFill>
              </a:rPr>
              <a:t>7</a:t>
            </a:r>
            <a:r>
              <a:rPr lang="en-US" sz="1100" b="0" i="1" u="none" strike="noStrike" cap="none">
                <a:solidFill>
                  <a:schemeClr val="dk1"/>
                </a:solidFill>
                <a:latin typeface="Arial"/>
                <a:ea typeface="Arial"/>
                <a:cs typeface="Arial"/>
                <a:sym typeface="Arial"/>
              </a:rPr>
              <a:t>% from 70% in 2019)</a:t>
            </a:r>
            <a:endParaRPr sz="1100" b="0" i="1" u="none" strike="noStrike" cap="none">
              <a:solidFill>
                <a:schemeClr val="dk1"/>
              </a:solidFill>
              <a:latin typeface="Arial"/>
              <a:ea typeface="Arial"/>
              <a:cs typeface="Arial"/>
              <a:sym typeface="Arial"/>
            </a:endParaRPr>
          </a:p>
        </p:txBody>
      </p:sp>
      <p:pic>
        <p:nvPicPr>
          <p:cNvPr id="427" name="Google Shape;427;p61"/>
          <p:cNvPicPr preferRelativeResize="0"/>
          <p:nvPr/>
        </p:nvPicPr>
        <p:blipFill rotWithShape="1">
          <a:blip r:embed="rId7">
            <a:alphaModFix/>
          </a:blip>
          <a:srcRect/>
          <a:stretch/>
        </p:blipFill>
        <p:spPr>
          <a:xfrm>
            <a:off x="7431600" y="1117088"/>
            <a:ext cx="962750" cy="962750"/>
          </a:xfrm>
          <a:prstGeom prst="rect">
            <a:avLst/>
          </a:prstGeom>
          <a:noFill/>
          <a:ln>
            <a:noFill/>
          </a:ln>
        </p:spPr>
      </p:pic>
      <p:sp>
        <p:nvSpPr>
          <p:cNvPr id="428" name="Google Shape;428;p61"/>
          <p:cNvSpPr txBox="1"/>
          <p:nvPr/>
        </p:nvSpPr>
        <p:spPr>
          <a:xfrm>
            <a:off x="0" y="6050850"/>
            <a:ext cx="9144000" cy="77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Pending the selection of an interim assessment system, interim assessments will be used to set </a:t>
            </a:r>
            <a:r>
              <a:rPr lang="en-US" sz="1400" b="1" i="0" u="none" strike="noStrike" cap="none" dirty="0">
                <a:solidFill>
                  <a:schemeClr val="dk1"/>
                </a:solidFill>
                <a:latin typeface="Arial"/>
                <a:ea typeface="Arial"/>
                <a:cs typeface="Arial"/>
                <a:sym typeface="Arial"/>
              </a:rPr>
              <a:t>BOY, MOY and EOY student indicators of success </a:t>
            </a:r>
            <a:r>
              <a:rPr lang="en-US" sz="1400" b="0" i="0" u="none" strike="noStrike" cap="none" dirty="0">
                <a:solidFill>
                  <a:schemeClr val="dk1"/>
                </a:solidFill>
                <a:latin typeface="Arial"/>
                <a:ea typeface="Arial"/>
                <a:cs typeface="Arial"/>
                <a:sym typeface="Arial"/>
              </a:rPr>
              <a:t>during the school year.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6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34" name="Google Shape;434;p62"/>
          <p:cNvSpPr txBox="1">
            <a:spLocks noGrp="1"/>
          </p:cNvSpPr>
          <p:nvPr>
            <p:ph type="title"/>
          </p:nvPr>
        </p:nvSpPr>
        <p:spPr>
          <a:xfrm>
            <a:off x="457200" y="0"/>
            <a:ext cx="8561672"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By 2022, 32% of Ashland students will be proficient or advanced in ELA and 29% proficient or advanced in Math</a:t>
            </a:r>
            <a:endParaRPr>
              <a:solidFill>
                <a:srgbClr val="000000"/>
              </a:solidFill>
            </a:endParaRPr>
          </a:p>
        </p:txBody>
      </p:sp>
      <p:sp>
        <p:nvSpPr>
          <p:cNvPr id="435" name="Google Shape;435;p6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pic>
        <p:nvPicPr>
          <p:cNvPr id="436" name="Google Shape;436;p62"/>
          <p:cNvPicPr preferRelativeResize="0"/>
          <p:nvPr/>
        </p:nvPicPr>
        <p:blipFill rotWithShape="1">
          <a:blip r:embed="rId4">
            <a:alphaModFix/>
          </a:blip>
          <a:srcRect/>
          <a:stretch/>
        </p:blipFill>
        <p:spPr>
          <a:xfrm>
            <a:off x="642938" y="1209300"/>
            <a:ext cx="7858125" cy="4895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6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42" name="Google Shape;442;p63"/>
          <p:cNvSpPr txBox="1">
            <a:spLocks noGrp="1"/>
          </p:cNvSpPr>
          <p:nvPr>
            <p:ph type="title"/>
          </p:nvPr>
        </p:nvSpPr>
        <p:spPr>
          <a:xfrm>
            <a:off x="664141" y="0"/>
            <a:ext cx="8479859"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In ELA, the percent of students at the below basic level would decrease from 64% to 37% by 2022</a:t>
            </a:r>
            <a:endParaRPr>
              <a:solidFill>
                <a:srgbClr val="000000"/>
              </a:solidFill>
            </a:endParaRPr>
          </a:p>
        </p:txBody>
      </p:sp>
      <p:sp>
        <p:nvSpPr>
          <p:cNvPr id="443" name="Google Shape;443;p6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44" name="Google Shape;444;p63"/>
          <p:cNvSpPr/>
          <p:nvPr/>
        </p:nvSpPr>
        <p:spPr>
          <a:xfrm>
            <a:off x="115503" y="6275673"/>
            <a:ext cx="3320716" cy="4283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Note: * These projections assume Ashland can achieve its goals around moving students to proficient / advanced and decreasing the number of below basic students over the next 3 years</a:t>
            </a:r>
            <a:endParaRPr sz="1000" b="0" i="0" u="none" strike="noStrike" cap="none">
              <a:solidFill>
                <a:schemeClr val="dk1"/>
              </a:solidFill>
              <a:latin typeface="Arial"/>
              <a:ea typeface="Arial"/>
              <a:cs typeface="Arial"/>
              <a:sym typeface="Arial"/>
            </a:endParaRPr>
          </a:p>
        </p:txBody>
      </p:sp>
      <p:pic>
        <p:nvPicPr>
          <p:cNvPr id="445" name="Google Shape;445;p63"/>
          <p:cNvPicPr preferRelativeResize="0"/>
          <p:nvPr/>
        </p:nvPicPr>
        <p:blipFill rotWithShape="1">
          <a:blip r:embed="rId4">
            <a:alphaModFix/>
          </a:blip>
          <a:srcRect/>
          <a:stretch/>
        </p:blipFill>
        <p:spPr>
          <a:xfrm>
            <a:off x="0" y="1297930"/>
            <a:ext cx="9144000" cy="47367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4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01" name="Google Shape;201;p40"/>
          <p:cNvSpPr/>
          <p:nvPr/>
        </p:nvSpPr>
        <p:spPr>
          <a:xfrm>
            <a:off x="457200" y="1551913"/>
            <a:ext cx="7836900" cy="532800"/>
          </a:xfrm>
          <a:prstGeom prst="rect">
            <a:avLst/>
          </a:prstGeom>
          <a:solidFill>
            <a:srgbClr val="5A7A1B"/>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202" name="Google Shape;202;p4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Who are we?</a:t>
            </a:r>
            <a:endParaRPr>
              <a:solidFill>
                <a:srgbClr val="000000"/>
              </a:solidFill>
            </a:endParaRPr>
          </a:p>
        </p:txBody>
      </p:sp>
      <p:sp>
        <p:nvSpPr>
          <p:cNvPr id="203" name="Google Shape;203;p4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204" name="Google Shape;204;p40"/>
          <p:cNvSpPr/>
          <p:nvPr/>
        </p:nvSpPr>
        <p:spPr>
          <a:xfrm>
            <a:off x="457200" y="1710200"/>
            <a:ext cx="5413200" cy="3645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Who are we?</a:t>
            </a:r>
            <a:endParaRPr sz="1400" b="0" i="0" u="none" strike="noStrike" cap="none">
              <a:solidFill>
                <a:schemeClr val="dk1"/>
              </a:solidFill>
              <a:latin typeface="Arial"/>
              <a:ea typeface="Arial"/>
              <a:cs typeface="Arial"/>
              <a:sym typeface="Arial"/>
            </a:endParaRPr>
          </a:p>
          <a:p>
            <a:pPr marL="11430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400"/>
              <a:buFont typeface="Noto Sans Symbols"/>
              <a:buChar char="▪"/>
            </a:pPr>
            <a:r>
              <a:rPr lang="en-US" sz="2400" b="1" i="0" u="none" strike="noStrike" cap="none">
                <a:solidFill>
                  <a:schemeClr val="dk1"/>
                </a:solidFill>
                <a:latin typeface="Arial"/>
                <a:ea typeface="Arial"/>
                <a:cs typeface="Arial"/>
                <a:sym typeface="Arial"/>
              </a:rPr>
              <a:t>Where are we now?</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400"/>
              <a:buFont typeface="Noto Sans Symbols"/>
              <a:buChar char="▪"/>
            </a:pPr>
            <a:r>
              <a:rPr lang="en-US" sz="2400" b="1" i="0" u="none" strike="noStrike" cap="none">
                <a:solidFill>
                  <a:schemeClr val="dk1"/>
                </a:solidFill>
                <a:latin typeface="Arial"/>
                <a:ea typeface="Arial"/>
                <a:cs typeface="Arial"/>
                <a:sym typeface="Arial"/>
              </a:rPr>
              <a:t>Where are we going?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400"/>
              <a:buFont typeface="Noto Sans Symbols"/>
              <a:buChar char="▪"/>
            </a:pPr>
            <a:r>
              <a:rPr lang="en-US" sz="2400" b="1" i="0" u="none" strike="noStrike" cap="none">
                <a:solidFill>
                  <a:schemeClr val="dk1"/>
                </a:solidFill>
                <a:latin typeface="Arial"/>
                <a:ea typeface="Arial"/>
                <a:cs typeface="Arial"/>
                <a:sym typeface="Arial"/>
              </a:rPr>
              <a:t>How will we get there?</a:t>
            </a:r>
            <a:endParaRPr sz="2400" b="1" i="0" u="none" strike="noStrike" cap="none">
              <a:solidFill>
                <a:schemeClr val="dk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dk1"/>
              </a:solidFill>
            </a:endParaRPr>
          </a:p>
          <a:p>
            <a:pPr marL="342900" marR="0" lvl="0" indent="-342900" algn="l" rtl="0">
              <a:lnSpc>
                <a:spcPct val="100000"/>
              </a:lnSpc>
              <a:spcBef>
                <a:spcPts val="600"/>
              </a:spcBef>
              <a:spcAft>
                <a:spcPts val="0"/>
              </a:spcAft>
              <a:buClr>
                <a:schemeClr val="dk1"/>
              </a:buClr>
              <a:buSzPts val="2400"/>
              <a:buChar char="▪"/>
            </a:pPr>
            <a:r>
              <a:rPr lang="en-US" sz="2400" b="1">
                <a:solidFill>
                  <a:schemeClr val="dk1"/>
                </a:solidFill>
              </a:rPr>
              <a:t>What will we need to get there?</a:t>
            </a:r>
            <a:endParaRPr sz="2400" b="1">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64"/>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51" name="Google Shape;451;p64"/>
          <p:cNvSpPr txBox="1">
            <a:spLocks noGrp="1"/>
          </p:cNvSpPr>
          <p:nvPr>
            <p:ph type="title"/>
          </p:nvPr>
        </p:nvSpPr>
        <p:spPr>
          <a:xfrm>
            <a:off x="664141" y="0"/>
            <a:ext cx="843733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In Math, the percent of students at the below basic level would decrease from 79% to 52% by 2022</a:t>
            </a:r>
            <a:endParaRPr>
              <a:solidFill>
                <a:srgbClr val="000000"/>
              </a:solidFill>
            </a:endParaRPr>
          </a:p>
        </p:txBody>
      </p:sp>
      <p:sp>
        <p:nvSpPr>
          <p:cNvPr id="452" name="Google Shape;452;p64"/>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53" name="Google Shape;453;p64"/>
          <p:cNvSpPr/>
          <p:nvPr/>
        </p:nvSpPr>
        <p:spPr>
          <a:xfrm>
            <a:off x="115503" y="6275673"/>
            <a:ext cx="3320716" cy="4283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Note: * These projections assume Ashland can achieve its goals around moving students to proficient / advanced and decreasing the number of below basic students over the next 3 years</a:t>
            </a:r>
            <a:endParaRPr sz="1000" b="0" i="0" u="none" strike="noStrike" cap="none">
              <a:solidFill>
                <a:schemeClr val="dk1"/>
              </a:solidFill>
              <a:latin typeface="Arial"/>
              <a:ea typeface="Arial"/>
              <a:cs typeface="Arial"/>
              <a:sym typeface="Arial"/>
            </a:endParaRPr>
          </a:p>
        </p:txBody>
      </p:sp>
      <p:pic>
        <p:nvPicPr>
          <p:cNvPr id="454" name="Google Shape;454;p64"/>
          <p:cNvPicPr preferRelativeResize="0"/>
          <p:nvPr/>
        </p:nvPicPr>
        <p:blipFill rotWithShape="1">
          <a:blip r:embed="rId4">
            <a:alphaModFix/>
          </a:blip>
          <a:srcRect/>
          <a:stretch/>
        </p:blipFill>
        <p:spPr>
          <a:xfrm>
            <a:off x="0" y="1283793"/>
            <a:ext cx="9144000" cy="46743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60" name="Google Shape;460;p65"/>
          <p:cNvSpPr txBox="1">
            <a:spLocks noGrp="1"/>
          </p:cNvSpPr>
          <p:nvPr>
            <p:ph type="title"/>
          </p:nvPr>
        </p:nvSpPr>
        <p:spPr>
          <a:xfrm>
            <a:off x="457200" y="0"/>
            <a:ext cx="8561672"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If we sustain this progress over 3 years, we’ll far exceed the state’s minimum requirements for MPI growth</a:t>
            </a:r>
            <a:endParaRPr>
              <a:solidFill>
                <a:srgbClr val="000000"/>
              </a:solidFill>
            </a:endParaRPr>
          </a:p>
        </p:txBody>
      </p:sp>
      <p:sp>
        <p:nvSpPr>
          <p:cNvPr id="461" name="Google Shape;461;p65"/>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62" name="Google Shape;462;p65"/>
          <p:cNvSpPr/>
          <p:nvPr/>
        </p:nvSpPr>
        <p:spPr>
          <a:xfrm>
            <a:off x="115503" y="6314173"/>
            <a:ext cx="3320716" cy="4283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Note: * MPI growth targets are projections based on assumptions of how students will move between levels (e.g., how many proficient students move to advanced). </a:t>
            </a:r>
            <a:endParaRPr sz="1000" b="0" i="0" u="none" strike="noStrike" cap="none">
              <a:solidFill>
                <a:schemeClr val="dk1"/>
              </a:solidFill>
              <a:latin typeface="Arial"/>
              <a:ea typeface="Arial"/>
              <a:cs typeface="Arial"/>
              <a:sym typeface="Arial"/>
            </a:endParaRPr>
          </a:p>
        </p:txBody>
      </p:sp>
      <p:pic>
        <p:nvPicPr>
          <p:cNvPr id="463" name="Google Shape;463;p65"/>
          <p:cNvPicPr preferRelativeResize="0"/>
          <p:nvPr/>
        </p:nvPicPr>
        <p:blipFill rotWithShape="1">
          <a:blip r:embed="rId4">
            <a:alphaModFix/>
          </a:blip>
          <a:srcRect/>
          <a:stretch/>
        </p:blipFill>
        <p:spPr>
          <a:xfrm>
            <a:off x="152400" y="1209300"/>
            <a:ext cx="8528232" cy="49524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6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69" name="Google Shape;469;p66"/>
          <p:cNvSpPr/>
          <p:nvPr/>
        </p:nvSpPr>
        <p:spPr>
          <a:xfrm>
            <a:off x="457200" y="4089963"/>
            <a:ext cx="7836900" cy="532800"/>
          </a:xfrm>
          <a:prstGeom prst="rect">
            <a:avLst/>
          </a:prstGeom>
          <a:solidFill>
            <a:srgbClr val="5A7A1B"/>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470" name="Google Shape;470;p6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How will we get there?</a:t>
            </a:r>
            <a:endParaRPr>
              <a:solidFill>
                <a:srgbClr val="000000"/>
              </a:solidFill>
            </a:endParaRPr>
          </a:p>
        </p:txBody>
      </p:sp>
      <p:sp>
        <p:nvSpPr>
          <p:cNvPr id="471" name="Google Shape;471;p6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72" name="Google Shape;472;p66"/>
          <p:cNvSpPr/>
          <p:nvPr/>
        </p:nvSpPr>
        <p:spPr>
          <a:xfrm>
            <a:off x="457200" y="1710200"/>
            <a:ext cx="5413200" cy="3645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SzPts val="2400"/>
              <a:buFont typeface="Noto Sans Symbols"/>
              <a:buChar char="▪"/>
            </a:pPr>
            <a:r>
              <a:rPr lang="en-US" sz="2400" b="1" i="0" u="none" strike="noStrike" cap="none">
                <a:latin typeface="Arial"/>
                <a:ea typeface="Arial"/>
                <a:cs typeface="Arial"/>
                <a:sym typeface="Arial"/>
              </a:rPr>
              <a:t>Who are we?</a:t>
            </a:r>
            <a:endParaRPr sz="1400" b="0" i="0" u="none" strike="noStrike" cap="none">
              <a:latin typeface="Arial"/>
              <a:ea typeface="Arial"/>
              <a:cs typeface="Arial"/>
              <a:sym typeface="Arial"/>
            </a:endParaRPr>
          </a:p>
          <a:p>
            <a:pPr marL="11430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SzPts val="2400"/>
              <a:buFont typeface="Noto Sans Symbols"/>
              <a:buChar char="▪"/>
            </a:pPr>
            <a:r>
              <a:rPr lang="en-US" sz="2400" b="1" i="0" u="none" strike="noStrike" cap="none">
                <a:latin typeface="Arial"/>
                <a:ea typeface="Arial"/>
                <a:cs typeface="Arial"/>
                <a:sym typeface="Arial"/>
              </a:rPr>
              <a:t>Where are we now?</a:t>
            </a:r>
            <a:endParaRPr sz="1400" b="0" i="0" u="none" strike="noStrike" cap="none">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SzPts val="2400"/>
              <a:buFont typeface="Noto Sans Symbols"/>
              <a:buChar char="▪"/>
            </a:pPr>
            <a:r>
              <a:rPr lang="en-US" sz="2400" b="1" i="0" u="none" strike="noStrike" cap="none">
                <a:latin typeface="Arial"/>
                <a:ea typeface="Arial"/>
                <a:cs typeface="Arial"/>
                <a:sym typeface="Arial"/>
              </a:rPr>
              <a:t>Where are we going?</a:t>
            </a:r>
            <a:endParaRPr sz="1400" b="0" i="0" u="none" strike="noStrike" cap="none">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FFFFFF"/>
              </a:buClr>
              <a:buSzPts val="2400"/>
              <a:buFont typeface="Noto Sans Symbols"/>
              <a:buChar char="▪"/>
            </a:pPr>
            <a:r>
              <a:rPr lang="en-US" sz="2400" b="1" i="0" u="none" strike="noStrike" cap="none">
                <a:solidFill>
                  <a:srgbClr val="FFFFFF"/>
                </a:solidFill>
                <a:latin typeface="Arial"/>
                <a:ea typeface="Arial"/>
                <a:cs typeface="Arial"/>
                <a:sym typeface="Arial"/>
              </a:rPr>
              <a:t>How will we get there?</a:t>
            </a:r>
            <a:endParaRPr sz="2400" b="1" i="0" u="none" strike="noStrike" cap="none">
              <a:solidFill>
                <a:srgbClr val="FFFFFF"/>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dk1"/>
              </a:solidFill>
            </a:endParaRPr>
          </a:p>
          <a:p>
            <a:pPr marL="342900" marR="0" lvl="0" indent="-342900" algn="l" rtl="0">
              <a:lnSpc>
                <a:spcPct val="100000"/>
              </a:lnSpc>
              <a:spcBef>
                <a:spcPts val="600"/>
              </a:spcBef>
              <a:spcAft>
                <a:spcPts val="0"/>
              </a:spcAft>
              <a:buClr>
                <a:schemeClr val="dk1"/>
              </a:buClr>
              <a:buSzPts val="2400"/>
              <a:buChar char="▪"/>
            </a:pPr>
            <a:r>
              <a:rPr lang="en-US" sz="2400" b="1">
                <a:solidFill>
                  <a:schemeClr val="dk1"/>
                </a:solidFill>
              </a:rPr>
              <a:t>What will we need to get there?</a:t>
            </a:r>
            <a:endParaRPr sz="2400" b="1">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7"/>
          <p:cNvSpPr/>
          <p:nvPr/>
        </p:nvSpPr>
        <p:spPr>
          <a:xfrm>
            <a:off x="231007" y="3705639"/>
            <a:ext cx="3407400" cy="6234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Teacher Skill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Lack of subject area expertise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expanded/improved PD offerings</a:t>
            </a:r>
            <a:endParaRPr sz="1200" b="0" i="0" u="none" strike="noStrike" cap="none">
              <a:solidFill>
                <a:schemeClr val="lt1"/>
              </a:solidFill>
              <a:latin typeface="Arial"/>
              <a:ea typeface="Arial"/>
              <a:cs typeface="Arial"/>
              <a:sym typeface="Arial"/>
            </a:endParaRPr>
          </a:p>
        </p:txBody>
      </p:sp>
      <p:pic>
        <p:nvPicPr>
          <p:cNvPr id="478" name="Google Shape;478;p6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79" name="Google Shape;479;p67"/>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Working back from our 1-year ELA goal, we’ve analyzed root causes and identified focused priorities</a:t>
            </a:r>
            <a:endParaRPr>
              <a:solidFill>
                <a:srgbClr val="000000"/>
              </a:solidFill>
            </a:endParaRPr>
          </a:p>
        </p:txBody>
      </p:sp>
      <p:sp>
        <p:nvSpPr>
          <p:cNvPr id="480" name="Google Shape;480;p67"/>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81" name="Google Shape;481;p67"/>
          <p:cNvSpPr txBox="1"/>
          <p:nvPr/>
        </p:nvSpPr>
        <p:spPr>
          <a:xfrm>
            <a:off x="687404" y="1186059"/>
            <a:ext cx="2435192"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482" name="Google Shape;482;p67"/>
          <p:cNvSpPr/>
          <p:nvPr/>
        </p:nvSpPr>
        <p:spPr>
          <a:xfrm>
            <a:off x="3797166" y="2743520"/>
            <a:ext cx="269400" cy="1752900"/>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67"/>
          <p:cNvSpPr/>
          <p:nvPr/>
        </p:nvSpPr>
        <p:spPr>
          <a:xfrm>
            <a:off x="231007" y="1642579"/>
            <a:ext cx="3407400" cy="9516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Curriculum</a:t>
            </a:r>
            <a:endParaRPr sz="1400" b="1"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Curriculum is not scaffolded PK-6 or culturally responsive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stronger curriculum for reading and writing instruction</a:t>
            </a:r>
            <a:endParaRPr sz="1200" b="0" i="0" u="none" strike="noStrike" cap="none">
              <a:solidFill>
                <a:schemeClr val="lt1"/>
              </a:solidFill>
              <a:latin typeface="Arial"/>
              <a:ea typeface="Arial"/>
              <a:cs typeface="Arial"/>
              <a:sym typeface="Arial"/>
            </a:endParaRPr>
          </a:p>
        </p:txBody>
      </p:sp>
      <p:sp>
        <p:nvSpPr>
          <p:cNvPr id="484" name="Google Shape;484;p67"/>
          <p:cNvSpPr/>
          <p:nvPr/>
        </p:nvSpPr>
        <p:spPr>
          <a:xfrm>
            <a:off x="241080" y="4414248"/>
            <a:ext cx="3407400" cy="9282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Student/Family Factors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High student mobility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Students lack foundational skills (literacy)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Families need tools for at-home support</a:t>
            </a:r>
            <a:endParaRPr sz="1200" b="0" i="0" u="none" strike="noStrike" cap="none">
              <a:solidFill>
                <a:schemeClr val="lt1"/>
              </a:solidFill>
              <a:latin typeface="Arial"/>
              <a:ea typeface="Arial"/>
              <a:cs typeface="Arial"/>
              <a:sym typeface="Arial"/>
            </a:endParaRPr>
          </a:p>
        </p:txBody>
      </p:sp>
      <p:sp>
        <p:nvSpPr>
          <p:cNvPr id="485" name="Google Shape;485;p67"/>
          <p:cNvSpPr/>
          <p:nvPr/>
        </p:nvSpPr>
        <p:spPr>
          <a:xfrm>
            <a:off x="231007" y="5427659"/>
            <a:ext cx="3407400" cy="6708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Time/Capacity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Schedule does not include writing instruction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Frequent behavioral interruptions</a:t>
            </a:r>
            <a:endParaRPr sz="1400" b="0" i="0" u="none" strike="noStrike" cap="none">
              <a:solidFill>
                <a:srgbClr val="000000"/>
              </a:solidFill>
              <a:latin typeface="Arial"/>
              <a:ea typeface="Arial"/>
              <a:cs typeface="Arial"/>
              <a:sym typeface="Arial"/>
            </a:endParaRPr>
          </a:p>
        </p:txBody>
      </p:sp>
      <p:sp>
        <p:nvSpPr>
          <p:cNvPr id="486" name="Google Shape;486;p67"/>
          <p:cNvSpPr/>
          <p:nvPr/>
        </p:nvSpPr>
        <p:spPr>
          <a:xfrm>
            <a:off x="231007" y="2679278"/>
            <a:ext cx="3407400" cy="9411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Data &amp; Assessment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consistent use of progress monitoring systems, tools, and structures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more frequent use of data to inform instruction</a:t>
            </a:r>
            <a:endParaRPr sz="1400" b="0" i="0" u="none" strike="noStrike" cap="none">
              <a:solidFill>
                <a:srgbClr val="000000"/>
              </a:solidFill>
              <a:latin typeface="Arial"/>
              <a:ea typeface="Arial"/>
              <a:cs typeface="Arial"/>
              <a:sym typeface="Arial"/>
            </a:endParaRPr>
          </a:p>
        </p:txBody>
      </p:sp>
      <p:sp>
        <p:nvSpPr>
          <p:cNvPr id="487" name="Google Shape;487;p67"/>
          <p:cNvSpPr/>
          <p:nvPr/>
        </p:nvSpPr>
        <p:spPr>
          <a:xfrm>
            <a:off x="4153300" y="1649631"/>
            <a:ext cx="2577600" cy="511500"/>
          </a:xfrm>
          <a:prstGeom prst="rect">
            <a:avLst/>
          </a:prstGeom>
          <a:solidFill>
            <a:srgbClr val="5A7A1B"/>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Increase ELA Proficiency</a:t>
            </a:r>
            <a:endParaRPr sz="1200" b="0" i="0" u="none" strike="noStrike" cap="none">
              <a:solidFill>
                <a:schemeClr val="lt1"/>
              </a:solidFill>
              <a:latin typeface="Arial"/>
              <a:ea typeface="Arial"/>
              <a:cs typeface="Arial"/>
              <a:sym typeface="Arial"/>
            </a:endParaRPr>
          </a:p>
        </p:txBody>
      </p:sp>
      <p:sp>
        <p:nvSpPr>
          <p:cNvPr id="488" name="Google Shape;488;p67"/>
          <p:cNvSpPr/>
          <p:nvPr/>
        </p:nvSpPr>
        <p:spPr>
          <a:xfrm rot="400">
            <a:off x="4153230" y="2239237"/>
            <a:ext cx="2577600" cy="3878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500"/>
              <a:buAutoNum type="arabicPeriod"/>
            </a:pPr>
            <a:r>
              <a:rPr lang="en-US" sz="1500" i="0" u="none" strike="noStrike" cap="none">
                <a:solidFill>
                  <a:schemeClr val="dk1"/>
                </a:solidFill>
              </a:rPr>
              <a:t>Implement a scaffolded PK-6 curriculum in Reading and Writing and ensure dedicated time for instruction.</a:t>
            </a:r>
            <a:endParaRPr sz="1500" i="0" u="none" strike="noStrike" cap="none">
              <a:solidFill>
                <a:srgbClr val="000000"/>
              </a:solidFill>
            </a:endParaRPr>
          </a:p>
          <a:p>
            <a:pPr marL="342900" marR="0" lvl="0" indent="-342900" algn="l" rtl="0">
              <a:lnSpc>
                <a:spcPct val="100000"/>
              </a:lnSpc>
              <a:spcBef>
                <a:spcPts val="0"/>
              </a:spcBef>
              <a:spcAft>
                <a:spcPts val="0"/>
              </a:spcAft>
              <a:buClr>
                <a:srgbClr val="000000"/>
              </a:buClr>
              <a:buSzPts val="1500"/>
              <a:buFont typeface="Arial"/>
              <a:buAutoNum type="arabicPeriod"/>
            </a:pPr>
            <a:r>
              <a:rPr lang="en-US" sz="1500" b="0" i="0" u="none" strike="noStrike" cap="none">
                <a:solidFill>
                  <a:schemeClr val="dk1"/>
                </a:solidFill>
                <a:latin typeface="Arial"/>
                <a:ea typeface="Arial"/>
                <a:cs typeface="Arial"/>
                <a:sym typeface="Arial"/>
              </a:rPr>
              <a:t>Consistently leverage a system to collect data and progress monitor student growth and proficiency in ELA.</a:t>
            </a:r>
            <a:endParaRPr sz="15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Arial"/>
              <a:buAutoNum type="arabicPeriod"/>
            </a:pPr>
            <a:r>
              <a:rPr lang="en-US" sz="1500" b="0" i="0" u="none" strike="noStrike" cap="none">
                <a:solidFill>
                  <a:srgbClr val="000000"/>
                </a:solidFill>
                <a:latin typeface="Arial"/>
                <a:ea typeface="Arial"/>
                <a:cs typeface="Arial"/>
                <a:sym typeface="Arial"/>
              </a:rPr>
              <a:t>Ensure teachers have access to high quality professional development to deepen ELA content knowledge &amp; expertise.</a:t>
            </a:r>
            <a:endParaRPr sz="1500" b="0" i="0" u="none" strike="noStrike" cap="none">
              <a:solidFill>
                <a:srgbClr val="000000"/>
              </a:solidFill>
              <a:latin typeface="Arial"/>
              <a:ea typeface="Arial"/>
              <a:cs typeface="Arial"/>
              <a:sym typeface="Arial"/>
            </a:endParaRPr>
          </a:p>
        </p:txBody>
      </p:sp>
      <p:sp>
        <p:nvSpPr>
          <p:cNvPr id="489" name="Google Shape;489;p67"/>
          <p:cNvSpPr txBox="1"/>
          <p:nvPr/>
        </p:nvSpPr>
        <p:spPr>
          <a:xfrm>
            <a:off x="4153300" y="1160521"/>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2400" b="1" i="0" u="none" strike="noStrike" cap="none">
              <a:solidFill>
                <a:srgbClr val="000000"/>
              </a:solidFill>
              <a:latin typeface="Arial"/>
              <a:ea typeface="Arial"/>
              <a:cs typeface="Arial"/>
              <a:sym typeface="Arial"/>
            </a:endParaRPr>
          </a:p>
        </p:txBody>
      </p:sp>
      <p:sp>
        <p:nvSpPr>
          <p:cNvPr id="490" name="Google Shape;490;p67"/>
          <p:cNvSpPr/>
          <p:nvPr/>
        </p:nvSpPr>
        <p:spPr>
          <a:xfrm>
            <a:off x="6849862" y="2819720"/>
            <a:ext cx="269400" cy="1752900"/>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1" name="Google Shape;491;p67"/>
          <p:cNvSpPr/>
          <p:nvPr/>
        </p:nvSpPr>
        <p:spPr>
          <a:xfrm>
            <a:off x="7291138" y="2583131"/>
            <a:ext cx="1645920" cy="265900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9%</a:t>
            </a:r>
            <a:endParaRPr sz="4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0" i="0" u="none" strike="noStrike" cap="none">
              <a:solidFill>
                <a:srgbClr val="000000"/>
              </a:solidFill>
              <a:latin typeface="Arial"/>
              <a:ea typeface="Arial"/>
              <a:cs typeface="Arial"/>
              <a:sym typeface="Arial"/>
            </a:endParaRPr>
          </a:p>
        </p:txBody>
      </p:sp>
      <p:sp>
        <p:nvSpPr>
          <p:cNvPr id="492" name="Google Shape;492;p67"/>
          <p:cNvSpPr txBox="1"/>
          <p:nvPr/>
        </p:nvSpPr>
        <p:spPr>
          <a:xfrm>
            <a:off x="7103450" y="1682515"/>
            <a:ext cx="1833600" cy="87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1-year </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goal*</a:t>
            </a:r>
            <a:endParaRPr sz="2400" b="1" i="0" u="none" strike="noStrike" cap="none">
              <a:solidFill>
                <a:srgbClr val="000000"/>
              </a:solidFill>
              <a:latin typeface="Arial"/>
              <a:ea typeface="Arial"/>
              <a:cs typeface="Arial"/>
              <a:sym typeface="Arial"/>
            </a:endParaRPr>
          </a:p>
        </p:txBody>
      </p:sp>
      <p:sp>
        <p:nvSpPr>
          <p:cNvPr id="493" name="Google Shape;493;p67"/>
          <p:cNvSpPr txBox="1"/>
          <p:nvPr/>
        </p:nvSpPr>
        <p:spPr>
          <a:xfrm>
            <a:off x="0" y="6203250"/>
            <a:ext cx="9144000" cy="77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*SCANTRON was selected results 35% Proficient and Advanced goal MET.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8"/>
          <p:cNvSpPr/>
          <p:nvPr/>
        </p:nvSpPr>
        <p:spPr>
          <a:xfrm>
            <a:off x="220782" y="3893401"/>
            <a:ext cx="3802200" cy="6234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Teacher Skill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Lack of subject area expertise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expanded/improved PD offerings</a:t>
            </a:r>
            <a:endParaRPr sz="1200" b="0" i="0" u="none" strike="noStrike" cap="none">
              <a:solidFill>
                <a:schemeClr val="lt1"/>
              </a:solidFill>
              <a:latin typeface="Arial"/>
              <a:ea typeface="Arial"/>
              <a:cs typeface="Arial"/>
              <a:sym typeface="Arial"/>
            </a:endParaRPr>
          </a:p>
        </p:txBody>
      </p:sp>
      <p:pic>
        <p:nvPicPr>
          <p:cNvPr id="499" name="Google Shape;499;p68"/>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00" name="Google Shape;500;p6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Working back from our 1- year Math </a:t>
            </a:r>
            <a:r>
              <a:rPr lang="en-US">
                <a:solidFill>
                  <a:schemeClr val="dk1"/>
                </a:solidFill>
              </a:rPr>
              <a:t>goal</a:t>
            </a:r>
            <a:r>
              <a:rPr lang="en-US">
                <a:solidFill>
                  <a:srgbClr val="000000"/>
                </a:solidFill>
              </a:rPr>
              <a:t>, we’ve analyzed root causes and identified focused priorities</a:t>
            </a:r>
            <a:endParaRPr>
              <a:solidFill>
                <a:srgbClr val="000000"/>
              </a:solidFill>
            </a:endParaRPr>
          </a:p>
        </p:txBody>
      </p:sp>
      <p:sp>
        <p:nvSpPr>
          <p:cNvPr id="501" name="Google Shape;501;p68"/>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02" name="Google Shape;502;p68"/>
          <p:cNvSpPr txBox="1"/>
          <p:nvPr/>
        </p:nvSpPr>
        <p:spPr>
          <a:xfrm>
            <a:off x="687404" y="1186059"/>
            <a:ext cx="2435192"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503" name="Google Shape;503;p68"/>
          <p:cNvSpPr/>
          <p:nvPr/>
        </p:nvSpPr>
        <p:spPr>
          <a:xfrm>
            <a:off x="4124289" y="2743520"/>
            <a:ext cx="300600" cy="1752900"/>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68"/>
          <p:cNvSpPr/>
          <p:nvPr/>
        </p:nvSpPr>
        <p:spPr>
          <a:xfrm>
            <a:off x="231000" y="1571525"/>
            <a:ext cx="3802200" cy="11721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Curriculum</a:t>
            </a:r>
            <a:endParaRPr sz="1400" b="1"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Curriculum is not scaffolded across PK-6 </a:t>
            </a:r>
            <a:endParaRPr sz="1200" b="0"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tools to help develop students’ conceptual understanding (vs. calculations)</a:t>
            </a:r>
            <a:endParaRPr sz="1200" b="0"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Illogical pacing of scope and sequence</a:t>
            </a:r>
            <a:endParaRPr sz="1200" b="0" i="0" u="none" strike="noStrike" cap="none">
              <a:solidFill>
                <a:schemeClr val="lt1"/>
              </a:solidFill>
              <a:latin typeface="Arial"/>
              <a:ea typeface="Arial"/>
              <a:cs typeface="Arial"/>
              <a:sym typeface="Arial"/>
            </a:endParaRPr>
          </a:p>
        </p:txBody>
      </p:sp>
      <p:sp>
        <p:nvSpPr>
          <p:cNvPr id="505" name="Google Shape;505;p68"/>
          <p:cNvSpPr/>
          <p:nvPr/>
        </p:nvSpPr>
        <p:spPr>
          <a:xfrm>
            <a:off x="231007" y="4627589"/>
            <a:ext cx="3802200" cy="7695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Student/Family Factors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High student mobility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Students lack foundational skills (numeracy)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Families need tools for at-home support</a:t>
            </a:r>
            <a:endParaRPr sz="1200" b="0" i="0" u="none" strike="noStrike" cap="none">
              <a:solidFill>
                <a:schemeClr val="lt1"/>
              </a:solidFill>
              <a:latin typeface="Arial"/>
              <a:ea typeface="Arial"/>
              <a:cs typeface="Arial"/>
              <a:sym typeface="Arial"/>
            </a:endParaRPr>
          </a:p>
        </p:txBody>
      </p:sp>
      <p:sp>
        <p:nvSpPr>
          <p:cNvPr id="506" name="Google Shape;506;p68"/>
          <p:cNvSpPr/>
          <p:nvPr/>
        </p:nvSpPr>
        <p:spPr>
          <a:xfrm>
            <a:off x="230982" y="5507903"/>
            <a:ext cx="3802200" cy="6135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Time/Capacity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Limited time for math instruction in schedule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Critical need for math interventions</a:t>
            </a:r>
            <a:endParaRPr sz="1200" b="0" i="0" u="none" strike="noStrike" cap="none">
              <a:solidFill>
                <a:schemeClr val="lt1"/>
              </a:solidFill>
              <a:latin typeface="Arial"/>
              <a:ea typeface="Arial"/>
              <a:cs typeface="Arial"/>
              <a:sym typeface="Arial"/>
            </a:endParaRPr>
          </a:p>
        </p:txBody>
      </p:sp>
      <p:sp>
        <p:nvSpPr>
          <p:cNvPr id="507" name="Google Shape;507;p68"/>
          <p:cNvSpPr/>
          <p:nvPr/>
        </p:nvSpPr>
        <p:spPr>
          <a:xfrm>
            <a:off x="220775" y="2854413"/>
            <a:ext cx="3802200" cy="9282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Data &amp; Assessment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Misaligned classroom assessments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consistent progress monitoring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more frequent use of data to inform instruction</a:t>
            </a:r>
            <a:endParaRPr sz="1400" b="0" i="0" u="none" strike="noStrike" cap="none">
              <a:solidFill>
                <a:srgbClr val="000000"/>
              </a:solidFill>
              <a:latin typeface="Arial"/>
              <a:ea typeface="Arial"/>
              <a:cs typeface="Arial"/>
              <a:sym typeface="Arial"/>
            </a:endParaRPr>
          </a:p>
        </p:txBody>
      </p:sp>
      <p:sp>
        <p:nvSpPr>
          <p:cNvPr id="508" name="Google Shape;508;p68"/>
          <p:cNvSpPr/>
          <p:nvPr/>
        </p:nvSpPr>
        <p:spPr>
          <a:xfrm>
            <a:off x="4501476" y="1606318"/>
            <a:ext cx="2290800" cy="5115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Increase Math Proficiency</a:t>
            </a:r>
            <a:endParaRPr sz="1200" b="0" i="0" u="none" strike="noStrike" cap="none">
              <a:solidFill>
                <a:schemeClr val="lt1"/>
              </a:solidFill>
              <a:latin typeface="Arial"/>
              <a:ea typeface="Arial"/>
              <a:cs typeface="Arial"/>
              <a:sym typeface="Arial"/>
            </a:endParaRPr>
          </a:p>
        </p:txBody>
      </p:sp>
      <p:sp>
        <p:nvSpPr>
          <p:cNvPr id="509" name="Google Shape;509;p68"/>
          <p:cNvSpPr/>
          <p:nvPr/>
        </p:nvSpPr>
        <p:spPr>
          <a:xfrm>
            <a:off x="4511701" y="2224450"/>
            <a:ext cx="2290800" cy="38961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500"/>
              <a:buFont typeface="Arial"/>
              <a:buAutoNum type="arabicPeriod"/>
            </a:pPr>
            <a:r>
              <a:rPr lang="en-US" sz="1500" b="0" i="0" u="none" strike="noStrike" cap="none">
                <a:solidFill>
                  <a:schemeClr val="dk1"/>
                </a:solidFill>
                <a:latin typeface="Arial"/>
                <a:ea typeface="Arial"/>
                <a:cs typeface="Arial"/>
                <a:sym typeface="Arial"/>
              </a:rPr>
              <a:t>Employ an aligned RTI model to provide targeted Math Interventions.</a:t>
            </a:r>
            <a:endParaRPr sz="15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Arial"/>
              <a:buAutoNum type="arabicPeriod"/>
            </a:pPr>
            <a:r>
              <a:rPr lang="en-US" sz="1500" b="0" i="0" u="none" strike="noStrike" cap="none">
                <a:solidFill>
                  <a:srgbClr val="000000"/>
                </a:solidFill>
                <a:latin typeface="Arial"/>
                <a:ea typeface="Arial"/>
                <a:cs typeface="Arial"/>
                <a:sym typeface="Arial"/>
              </a:rPr>
              <a:t>Consistently leverage a system to collect data and progress monitor student growth and proficiency in Math.</a:t>
            </a:r>
            <a:endParaRPr sz="15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Arial"/>
              <a:buAutoNum type="arabicPeriod"/>
            </a:pPr>
            <a:r>
              <a:rPr lang="en-US" sz="1500" b="0" i="0" u="none" strike="noStrike" cap="none">
                <a:solidFill>
                  <a:srgbClr val="000000"/>
                </a:solidFill>
                <a:latin typeface="Arial"/>
                <a:ea typeface="Arial"/>
                <a:cs typeface="Arial"/>
                <a:sym typeface="Arial"/>
              </a:rPr>
              <a:t>Ensure teachers have access to high quality professional development to deepen Math content knowledge and expertise.</a:t>
            </a:r>
            <a:endParaRPr sz="1500" b="0" i="0" u="none" strike="noStrike" cap="none">
              <a:solidFill>
                <a:srgbClr val="000000"/>
              </a:solidFill>
              <a:latin typeface="Arial"/>
              <a:ea typeface="Arial"/>
              <a:cs typeface="Arial"/>
              <a:sym typeface="Arial"/>
            </a:endParaRPr>
          </a:p>
        </p:txBody>
      </p:sp>
      <p:sp>
        <p:nvSpPr>
          <p:cNvPr id="510" name="Google Shape;510;p68"/>
          <p:cNvSpPr txBox="1"/>
          <p:nvPr/>
        </p:nvSpPr>
        <p:spPr>
          <a:xfrm>
            <a:off x="4411228" y="1186059"/>
            <a:ext cx="2435192"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1400" b="0" i="0" u="none" strike="noStrike" cap="none">
              <a:solidFill>
                <a:srgbClr val="000000"/>
              </a:solidFill>
              <a:latin typeface="Arial"/>
              <a:ea typeface="Arial"/>
              <a:cs typeface="Arial"/>
              <a:sym typeface="Arial"/>
            </a:endParaRPr>
          </a:p>
        </p:txBody>
      </p:sp>
      <p:sp>
        <p:nvSpPr>
          <p:cNvPr id="511" name="Google Shape;511;p68"/>
          <p:cNvSpPr/>
          <p:nvPr/>
        </p:nvSpPr>
        <p:spPr>
          <a:xfrm>
            <a:off x="6912066" y="2819720"/>
            <a:ext cx="269507" cy="1752762"/>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2" name="Google Shape;512;p68"/>
          <p:cNvSpPr txBox="1"/>
          <p:nvPr/>
        </p:nvSpPr>
        <p:spPr>
          <a:xfrm>
            <a:off x="7103450" y="1682515"/>
            <a:ext cx="1833600" cy="87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1-year</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goal*</a:t>
            </a:r>
            <a:endParaRPr sz="2400" b="1" i="0" u="none" strike="noStrike" cap="none">
              <a:solidFill>
                <a:srgbClr val="000000"/>
              </a:solidFill>
              <a:latin typeface="Arial"/>
              <a:ea typeface="Arial"/>
              <a:cs typeface="Arial"/>
              <a:sym typeface="Arial"/>
            </a:endParaRPr>
          </a:p>
        </p:txBody>
      </p:sp>
      <p:sp>
        <p:nvSpPr>
          <p:cNvPr id="513" name="Google Shape;513;p68"/>
          <p:cNvSpPr/>
          <p:nvPr/>
        </p:nvSpPr>
        <p:spPr>
          <a:xfrm>
            <a:off x="7291138" y="2608515"/>
            <a:ext cx="1645920" cy="265900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9%</a:t>
            </a:r>
            <a:endParaRPr sz="4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0" i="0" u="none" strike="noStrike" cap="none">
              <a:solidFill>
                <a:srgbClr val="000000"/>
              </a:solidFill>
              <a:latin typeface="Arial"/>
              <a:ea typeface="Arial"/>
              <a:cs typeface="Arial"/>
              <a:sym typeface="Arial"/>
            </a:endParaRPr>
          </a:p>
        </p:txBody>
      </p:sp>
      <p:sp>
        <p:nvSpPr>
          <p:cNvPr id="514" name="Google Shape;514;p68"/>
          <p:cNvSpPr txBox="1"/>
          <p:nvPr/>
        </p:nvSpPr>
        <p:spPr>
          <a:xfrm>
            <a:off x="0" y="6203250"/>
            <a:ext cx="9144000" cy="77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*SCRANTON selected as tool 41% Proficient and Advanced Goal MET.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9"/>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We’ve performed this same root cause analysis for teacher retention and developed a 1-year goal</a:t>
            </a:r>
            <a:endParaRPr>
              <a:solidFill>
                <a:srgbClr val="000000"/>
              </a:solidFill>
            </a:endParaRPr>
          </a:p>
        </p:txBody>
      </p:sp>
      <p:sp>
        <p:nvSpPr>
          <p:cNvPr id="520" name="Google Shape;520;p69"/>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21" name="Google Shape;521;p69"/>
          <p:cNvSpPr txBox="1"/>
          <p:nvPr/>
        </p:nvSpPr>
        <p:spPr>
          <a:xfrm>
            <a:off x="687404" y="1186058"/>
            <a:ext cx="2435192"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522" name="Google Shape;522;p69"/>
          <p:cNvSpPr/>
          <p:nvPr/>
        </p:nvSpPr>
        <p:spPr>
          <a:xfrm>
            <a:off x="3797166" y="2819720"/>
            <a:ext cx="269507" cy="1752762"/>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3" name="Google Shape;523;p69"/>
          <p:cNvSpPr/>
          <p:nvPr/>
        </p:nvSpPr>
        <p:spPr>
          <a:xfrm>
            <a:off x="231000" y="1647725"/>
            <a:ext cx="3407400" cy="7668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Trust/Relationships</a:t>
            </a:r>
            <a:endParaRPr sz="1400" b="1"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Pockets of negative staff morale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Perceived lack of respect for teachers’ time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Limited PD/staff time to build trust</a:t>
            </a:r>
            <a:endParaRPr sz="1200" b="0" i="0" u="none" strike="noStrike" cap="none">
              <a:solidFill>
                <a:schemeClr val="lt1"/>
              </a:solidFill>
              <a:latin typeface="Arial"/>
              <a:ea typeface="Arial"/>
              <a:cs typeface="Arial"/>
              <a:sym typeface="Arial"/>
            </a:endParaRPr>
          </a:p>
        </p:txBody>
      </p:sp>
      <p:sp>
        <p:nvSpPr>
          <p:cNvPr id="524" name="Google Shape;524;p69"/>
          <p:cNvSpPr/>
          <p:nvPr/>
        </p:nvSpPr>
        <p:spPr>
          <a:xfrm>
            <a:off x="231000" y="3462505"/>
            <a:ext cx="3407400" cy="5115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Coaching/Development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more individualized coaching</a:t>
            </a:r>
            <a:endParaRPr sz="1200" b="0" i="0" u="none" strike="noStrike" cap="none">
              <a:solidFill>
                <a:schemeClr val="lt1"/>
              </a:solidFill>
              <a:latin typeface="Arial"/>
              <a:ea typeface="Arial"/>
              <a:cs typeface="Arial"/>
              <a:sym typeface="Arial"/>
            </a:endParaRPr>
          </a:p>
        </p:txBody>
      </p:sp>
      <p:sp>
        <p:nvSpPr>
          <p:cNvPr id="525" name="Google Shape;525;p69"/>
          <p:cNvSpPr/>
          <p:nvPr/>
        </p:nvSpPr>
        <p:spPr>
          <a:xfrm>
            <a:off x="231007" y="4186296"/>
            <a:ext cx="3407400" cy="9282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Support/ Resources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Need for additional teachers/aides to relieve overcrowded classes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Burnout of experienced teachers supporting newcomers</a:t>
            </a:r>
            <a:endParaRPr sz="1400" b="0" i="0" u="none" strike="noStrike" cap="none">
              <a:solidFill>
                <a:srgbClr val="000000"/>
              </a:solidFill>
              <a:latin typeface="Arial"/>
              <a:ea typeface="Arial"/>
              <a:cs typeface="Arial"/>
              <a:sym typeface="Arial"/>
            </a:endParaRPr>
          </a:p>
        </p:txBody>
      </p:sp>
      <p:sp>
        <p:nvSpPr>
          <p:cNvPr id="526" name="Google Shape;526;p69"/>
          <p:cNvSpPr/>
          <p:nvPr/>
        </p:nvSpPr>
        <p:spPr>
          <a:xfrm>
            <a:off x="231007" y="5326786"/>
            <a:ext cx="3407400" cy="7668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Hiring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Salary lower than other districts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Restricted by SLPS process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Shallow candidate pool/Ashland reputation</a:t>
            </a:r>
            <a:endParaRPr sz="1400" b="0" i="0" u="none" strike="noStrike" cap="none">
              <a:solidFill>
                <a:srgbClr val="000000"/>
              </a:solidFill>
              <a:latin typeface="Arial"/>
              <a:ea typeface="Arial"/>
              <a:cs typeface="Arial"/>
              <a:sym typeface="Arial"/>
            </a:endParaRPr>
          </a:p>
        </p:txBody>
      </p:sp>
      <p:sp>
        <p:nvSpPr>
          <p:cNvPr id="527" name="Google Shape;527;p69"/>
          <p:cNvSpPr/>
          <p:nvPr/>
        </p:nvSpPr>
        <p:spPr>
          <a:xfrm>
            <a:off x="231000" y="2626815"/>
            <a:ext cx="3407400" cy="6234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Communication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Unclear, overwhelming (high volume), and late information (internal and external/district)</a:t>
            </a:r>
            <a:endParaRPr sz="1400" b="0" i="0" u="none" strike="noStrike" cap="none">
              <a:solidFill>
                <a:srgbClr val="000000"/>
              </a:solidFill>
              <a:latin typeface="Arial"/>
              <a:ea typeface="Arial"/>
              <a:cs typeface="Arial"/>
              <a:sym typeface="Arial"/>
            </a:endParaRPr>
          </a:p>
        </p:txBody>
      </p:sp>
      <p:sp>
        <p:nvSpPr>
          <p:cNvPr id="528" name="Google Shape;528;p69"/>
          <p:cNvSpPr/>
          <p:nvPr/>
        </p:nvSpPr>
        <p:spPr>
          <a:xfrm>
            <a:off x="4225490" y="1647725"/>
            <a:ext cx="2290800" cy="511500"/>
          </a:xfrm>
          <a:prstGeom prst="rect">
            <a:avLst/>
          </a:prstGeom>
          <a:solidFill>
            <a:srgbClr val="BFBFBF"/>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Increase Teacher Retention</a:t>
            </a:r>
            <a:endParaRPr sz="1200" b="0" i="0" u="none" strike="noStrike" cap="none">
              <a:solidFill>
                <a:schemeClr val="dk1"/>
              </a:solidFill>
              <a:latin typeface="Arial"/>
              <a:ea typeface="Arial"/>
              <a:cs typeface="Arial"/>
              <a:sym typeface="Arial"/>
            </a:endParaRPr>
          </a:p>
        </p:txBody>
      </p:sp>
      <p:sp>
        <p:nvSpPr>
          <p:cNvPr id="529" name="Google Shape;529;p69"/>
          <p:cNvSpPr/>
          <p:nvPr/>
        </p:nvSpPr>
        <p:spPr>
          <a:xfrm>
            <a:off x="4235725" y="2328250"/>
            <a:ext cx="2290800" cy="3765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27025" algn="l" rtl="0">
              <a:lnSpc>
                <a:spcPct val="100000"/>
              </a:lnSpc>
              <a:spcBef>
                <a:spcPts val="0"/>
              </a:spcBef>
              <a:spcAft>
                <a:spcPts val="0"/>
              </a:spcAft>
              <a:buClr>
                <a:srgbClr val="000000"/>
              </a:buClr>
              <a:buSzPts val="1250"/>
              <a:buFont typeface="Arial"/>
              <a:buAutoNum type="arabicPeriod"/>
            </a:pPr>
            <a:r>
              <a:rPr lang="en-US" sz="1500" b="0" i="0" u="none" strike="noStrike" cap="none">
                <a:solidFill>
                  <a:schemeClr val="dk1"/>
                </a:solidFill>
                <a:latin typeface="Arial"/>
                <a:ea typeface="Arial"/>
                <a:cs typeface="Arial"/>
                <a:sym typeface="Arial"/>
              </a:rPr>
              <a:t>Actively plan and implement regular opportunities to build and strengthen trust, cohesion, and relationships across the Ashland team.</a:t>
            </a:r>
            <a:endParaRPr sz="1500" b="0" i="0" u="none" strike="noStrike" cap="none">
              <a:solidFill>
                <a:schemeClr val="dk1"/>
              </a:solidFill>
              <a:latin typeface="Arial"/>
              <a:ea typeface="Arial"/>
              <a:cs typeface="Arial"/>
              <a:sym typeface="Arial"/>
            </a:endParaRPr>
          </a:p>
          <a:p>
            <a:pPr marL="342900" marR="0" lvl="0" indent="-327025" algn="l" rtl="0">
              <a:lnSpc>
                <a:spcPct val="100000"/>
              </a:lnSpc>
              <a:spcBef>
                <a:spcPts val="0"/>
              </a:spcBef>
              <a:spcAft>
                <a:spcPts val="0"/>
              </a:spcAft>
              <a:buClr>
                <a:schemeClr val="dk1"/>
              </a:buClr>
              <a:buSzPts val="1250"/>
              <a:buFont typeface="Arial"/>
              <a:buAutoNum type="arabicPeriod"/>
            </a:pPr>
            <a:r>
              <a:rPr lang="en-US" sz="1500" b="0" i="0" u="none" strike="noStrike" cap="none">
                <a:solidFill>
                  <a:schemeClr val="dk1"/>
                </a:solidFill>
                <a:latin typeface="Arial"/>
                <a:ea typeface="Arial"/>
                <a:cs typeface="Arial"/>
                <a:sym typeface="Arial"/>
              </a:rPr>
              <a:t>Ensure leadership team communication is balanced, thorough, proactive, and timely.</a:t>
            </a:r>
            <a:endParaRPr sz="1500" b="0" i="0" u="none" strike="noStrike" cap="none">
              <a:solidFill>
                <a:schemeClr val="dk1"/>
              </a:solidFill>
              <a:latin typeface="Arial"/>
              <a:ea typeface="Arial"/>
              <a:cs typeface="Arial"/>
              <a:sym typeface="Arial"/>
            </a:endParaRPr>
          </a:p>
          <a:p>
            <a:pPr marL="342900" marR="0" lvl="0" indent="-327025" algn="l" rtl="0">
              <a:lnSpc>
                <a:spcPct val="100000"/>
              </a:lnSpc>
              <a:spcBef>
                <a:spcPts val="0"/>
              </a:spcBef>
              <a:spcAft>
                <a:spcPts val="0"/>
              </a:spcAft>
              <a:buClr>
                <a:schemeClr val="dk1"/>
              </a:buClr>
              <a:buSzPts val="1250"/>
              <a:buFont typeface="Arial"/>
              <a:buAutoNum type="arabicPeriod"/>
            </a:pPr>
            <a:r>
              <a:rPr lang="en-US" sz="1500" b="0" i="0" u="none" strike="noStrike" cap="none">
                <a:solidFill>
                  <a:schemeClr val="dk1"/>
                </a:solidFill>
                <a:latin typeface="Arial"/>
                <a:ea typeface="Arial"/>
                <a:cs typeface="Arial"/>
                <a:sym typeface="Arial"/>
              </a:rPr>
              <a:t>Build teacher toolkit around trauma and self care.</a:t>
            </a:r>
            <a:endParaRPr sz="1500" b="0" i="0" u="none" strike="noStrike" cap="none">
              <a:solidFill>
                <a:schemeClr val="dk1"/>
              </a:solidFill>
              <a:latin typeface="Arial"/>
              <a:ea typeface="Arial"/>
              <a:cs typeface="Arial"/>
              <a:sym typeface="Arial"/>
            </a:endParaRPr>
          </a:p>
        </p:txBody>
      </p:sp>
      <p:sp>
        <p:nvSpPr>
          <p:cNvPr id="530" name="Google Shape;530;p69"/>
          <p:cNvSpPr txBox="1"/>
          <p:nvPr/>
        </p:nvSpPr>
        <p:spPr>
          <a:xfrm>
            <a:off x="4152500" y="1186058"/>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1400" b="0" i="0" u="none" strike="noStrike" cap="none">
              <a:solidFill>
                <a:srgbClr val="000000"/>
              </a:solidFill>
              <a:latin typeface="Arial"/>
              <a:ea typeface="Arial"/>
              <a:cs typeface="Arial"/>
              <a:sym typeface="Arial"/>
            </a:endParaRPr>
          </a:p>
        </p:txBody>
      </p:sp>
      <p:sp>
        <p:nvSpPr>
          <p:cNvPr id="531" name="Google Shape;531;p69"/>
          <p:cNvSpPr/>
          <p:nvPr/>
        </p:nvSpPr>
        <p:spPr>
          <a:xfrm>
            <a:off x="6695574" y="2819720"/>
            <a:ext cx="269507" cy="1752762"/>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2" name="Google Shape;532;p69"/>
          <p:cNvSpPr/>
          <p:nvPr/>
        </p:nvSpPr>
        <p:spPr>
          <a:xfrm>
            <a:off x="7266750" y="2615625"/>
            <a:ext cx="1506900" cy="2611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a:ea typeface="Arial"/>
                <a:cs typeface="Arial"/>
                <a:sym typeface="Arial"/>
              </a:rPr>
              <a:t>75%</a:t>
            </a:r>
            <a:endParaRPr sz="1400" b="0" i="0" u="none" strike="noStrike" cap="none" dirty="0">
              <a:solidFill>
                <a:srgbClr val="000000"/>
              </a:solidFill>
              <a:latin typeface="Arial"/>
              <a:ea typeface="Arial"/>
              <a:cs typeface="Arial"/>
              <a:sym typeface="Arial"/>
            </a:endParaRPr>
          </a:p>
          <a:p>
            <a:r>
              <a:rPr lang="en-US" dirty="0"/>
              <a:t>By May 2020, 100% of the administrators and teachers will be trained in guiding principles for cultural proficiency and model intentional behaviors to foster an inclusive learning environment to include Pre/Post surveys, action steps (following walk-throughs) focused on specific instructional strategies  use of culturally inclusive resources and additional evidence.</a:t>
            </a:r>
          </a:p>
        </p:txBody>
      </p:sp>
      <p:sp>
        <p:nvSpPr>
          <p:cNvPr id="533" name="Google Shape;533;p69"/>
          <p:cNvSpPr txBox="1"/>
          <p:nvPr/>
        </p:nvSpPr>
        <p:spPr>
          <a:xfrm>
            <a:off x="7103450" y="1682515"/>
            <a:ext cx="1833600" cy="87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1-year</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goal</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Finally, we’ve performed this same root cause analysis for improving school culture and developed a 1-year goal</a:t>
            </a:r>
            <a:endParaRPr>
              <a:solidFill>
                <a:srgbClr val="000000"/>
              </a:solidFill>
            </a:endParaRPr>
          </a:p>
        </p:txBody>
      </p:sp>
      <p:sp>
        <p:nvSpPr>
          <p:cNvPr id="539" name="Google Shape;539;p7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40" name="Google Shape;540;p70"/>
          <p:cNvSpPr txBox="1"/>
          <p:nvPr/>
        </p:nvSpPr>
        <p:spPr>
          <a:xfrm>
            <a:off x="687404" y="1186058"/>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541" name="Google Shape;541;p70"/>
          <p:cNvSpPr/>
          <p:nvPr/>
        </p:nvSpPr>
        <p:spPr>
          <a:xfrm>
            <a:off x="3797166" y="2303570"/>
            <a:ext cx="269400" cy="1752900"/>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2" name="Google Shape;542;p70"/>
          <p:cNvSpPr/>
          <p:nvPr/>
        </p:nvSpPr>
        <p:spPr>
          <a:xfrm>
            <a:off x="231000" y="1647725"/>
            <a:ext cx="3407400" cy="10569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rPr>
              <a:t>Student Factors</a:t>
            </a:r>
            <a:endParaRPr sz="1400" b="1"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Illnesses, lack of access to quality healthcare</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Avoidant behavior due to students not feeling successful at school</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Students lacking basic needs </a:t>
            </a:r>
            <a:endParaRPr sz="1200">
              <a:solidFill>
                <a:schemeClr val="lt1"/>
              </a:solidFill>
            </a:endParaRPr>
          </a:p>
        </p:txBody>
      </p:sp>
      <p:sp>
        <p:nvSpPr>
          <p:cNvPr id="543" name="Google Shape;543;p70"/>
          <p:cNvSpPr/>
          <p:nvPr/>
        </p:nvSpPr>
        <p:spPr>
          <a:xfrm>
            <a:off x="231000" y="2825973"/>
            <a:ext cx="3407400" cy="14580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rPr>
              <a:t>School Factors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Poor rapport / relationships between teachers and students</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Academic challenges</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Social issues (with peers, social media)</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Negative peer relationships</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Socio-emotional issues</a:t>
            </a:r>
            <a:endParaRPr sz="1200">
              <a:solidFill>
                <a:schemeClr val="lt1"/>
              </a:solidFill>
            </a:endParaRPr>
          </a:p>
        </p:txBody>
      </p:sp>
      <p:sp>
        <p:nvSpPr>
          <p:cNvPr id="544" name="Google Shape;544;p70"/>
          <p:cNvSpPr/>
          <p:nvPr/>
        </p:nvSpPr>
        <p:spPr>
          <a:xfrm>
            <a:off x="4225490" y="1647725"/>
            <a:ext cx="2290800" cy="511500"/>
          </a:xfrm>
          <a:prstGeom prst="rect">
            <a:avLst/>
          </a:prstGeom>
          <a:solidFill>
            <a:srgbClr val="BFBFBF"/>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a:solidFill>
                  <a:schemeClr val="dk1"/>
                </a:solidFill>
              </a:rPr>
              <a:t>Improve School Culture</a:t>
            </a:r>
            <a:endParaRPr sz="1200" b="0" i="0" u="none" strike="noStrike" cap="none">
              <a:solidFill>
                <a:schemeClr val="dk1"/>
              </a:solidFill>
              <a:latin typeface="Arial"/>
              <a:ea typeface="Arial"/>
              <a:cs typeface="Arial"/>
              <a:sym typeface="Arial"/>
            </a:endParaRPr>
          </a:p>
        </p:txBody>
      </p:sp>
      <p:sp>
        <p:nvSpPr>
          <p:cNvPr id="545" name="Google Shape;545;p70"/>
          <p:cNvSpPr/>
          <p:nvPr/>
        </p:nvSpPr>
        <p:spPr>
          <a:xfrm>
            <a:off x="4235725" y="2328250"/>
            <a:ext cx="2290800" cy="1558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27025" algn="l" rtl="0">
              <a:lnSpc>
                <a:spcPct val="100000"/>
              </a:lnSpc>
              <a:spcBef>
                <a:spcPts val="0"/>
              </a:spcBef>
              <a:spcAft>
                <a:spcPts val="0"/>
              </a:spcAft>
              <a:buClr>
                <a:schemeClr val="dk1"/>
              </a:buClr>
              <a:buSzPts val="1250"/>
              <a:buFont typeface="Arial"/>
              <a:buAutoNum type="arabicPeriod"/>
            </a:pPr>
            <a:r>
              <a:rPr lang="en-US" sz="1500">
                <a:solidFill>
                  <a:schemeClr val="dk1"/>
                </a:solidFill>
              </a:rPr>
              <a:t>Improve student attendance</a:t>
            </a:r>
            <a:endParaRPr sz="1500">
              <a:solidFill>
                <a:schemeClr val="dk1"/>
              </a:solidFill>
            </a:endParaRPr>
          </a:p>
          <a:p>
            <a:pPr marL="457200" marR="0" lvl="0" indent="0" algn="l" rtl="0">
              <a:lnSpc>
                <a:spcPct val="100000"/>
              </a:lnSpc>
              <a:spcBef>
                <a:spcPts val="0"/>
              </a:spcBef>
              <a:spcAft>
                <a:spcPts val="0"/>
              </a:spcAft>
              <a:buNone/>
            </a:pPr>
            <a:endParaRPr sz="1500">
              <a:solidFill>
                <a:schemeClr val="dk1"/>
              </a:solidFill>
            </a:endParaRPr>
          </a:p>
          <a:p>
            <a:pPr marL="342900" marR="0" lvl="0" indent="-342900" algn="l" rtl="0">
              <a:lnSpc>
                <a:spcPct val="100000"/>
              </a:lnSpc>
              <a:spcBef>
                <a:spcPts val="0"/>
              </a:spcBef>
              <a:spcAft>
                <a:spcPts val="0"/>
              </a:spcAft>
              <a:buClr>
                <a:schemeClr val="dk1"/>
              </a:buClr>
              <a:buSzPts val="1500"/>
              <a:buAutoNum type="arabicPeriod"/>
            </a:pPr>
            <a:r>
              <a:rPr lang="en-US" sz="1500">
                <a:solidFill>
                  <a:schemeClr val="dk1"/>
                </a:solidFill>
              </a:rPr>
              <a:t>Strengthen family engagement</a:t>
            </a:r>
            <a:endParaRPr sz="1500">
              <a:solidFill>
                <a:schemeClr val="dk1"/>
              </a:solidFill>
            </a:endParaRPr>
          </a:p>
        </p:txBody>
      </p:sp>
      <p:sp>
        <p:nvSpPr>
          <p:cNvPr id="546" name="Google Shape;546;p70"/>
          <p:cNvSpPr txBox="1"/>
          <p:nvPr/>
        </p:nvSpPr>
        <p:spPr>
          <a:xfrm>
            <a:off x="4152500" y="1186058"/>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1400" b="0" i="0" u="none" strike="noStrike" cap="none">
              <a:solidFill>
                <a:srgbClr val="000000"/>
              </a:solidFill>
              <a:latin typeface="Arial"/>
              <a:ea typeface="Arial"/>
              <a:cs typeface="Arial"/>
              <a:sym typeface="Arial"/>
            </a:endParaRPr>
          </a:p>
        </p:txBody>
      </p:sp>
      <p:sp>
        <p:nvSpPr>
          <p:cNvPr id="547" name="Google Shape;547;p70"/>
          <p:cNvSpPr/>
          <p:nvPr/>
        </p:nvSpPr>
        <p:spPr>
          <a:xfrm>
            <a:off x="6695574" y="2303570"/>
            <a:ext cx="269400" cy="1752900"/>
          </a:xfrm>
          <a:prstGeom prst="rightArrow">
            <a:avLst>
              <a:gd name="adj1" fmla="val 50000"/>
              <a:gd name="adj2"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8" name="Google Shape;548;p70"/>
          <p:cNvSpPr/>
          <p:nvPr/>
        </p:nvSpPr>
        <p:spPr>
          <a:xfrm>
            <a:off x="7266750" y="2099475"/>
            <a:ext cx="1506900" cy="1956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dk1"/>
                </a:solidFill>
              </a:rPr>
              <a:t>87%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b="1">
                <a:solidFill>
                  <a:schemeClr val="dk1"/>
                </a:solidFill>
              </a:rPr>
              <a:t>90-90 Attendance</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Arial"/>
                <a:ea typeface="Arial"/>
                <a:cs typeface="Arial"/>
                <a:sym typeface="Arial"/>
              </a:rPr>
              <a:t/>
            </a:r>
            <a:br>
              <a:rPr lang="en-US" sz="1400" b="0" i="1" u="none" strike="noStrike" cap="none">
                <a:solidFill>
                  <a:schemeClr val="dk1"/>
                </a:solidFill>
                <a:latin typeface="Arial"/>
                <a:ea typeface="Arial"/>
                <a:cs typeface="Arial"/>
                <a:sym typeface="Arial"/>
              </a:rPr>
            </a:br>
            <a:r>
              <a:rPr lang="en-US" i="1">
                <a:solidFill>
                  <a:schemeClr val="dk1"/>
                </a:solidFill>
              </a:rPr>
              <a:t>*An increase of 17% from current state</a:t>
            </a:r>
            <a:endParaRPr sz="1400" b="0" i="1" u="none" strike="noStrike" cap="none">
              <a:solidFill>
                <a:schemeClr val="dk1"/>
              </a:solidFill>
              <a:latin typeface="Arial"/>
              <a:ea typeface="Arial"/>
              <a:cs typeface="Arial"/>
              <a:sym typeface="Arial"/>
            </a:endParaRPr>
          </a:p>
        </p:txBody>
      </p:sp>
      <p:sp>
        <p:nvSpPr>
          <p:cNvPr id="549" name="Google Shape;549;p70"/>
          <p:cNvSpPr txBox="1"/>
          <p:nvPr/>
        </p:nvSpPr>
        <p:spPr>
          <a:xfrm>
            <a:off x="7103450" y="1166365"/>
            <a:ext cx="1833600" cy="87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1-year</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goal</a:t>
            </a:r>
            <a:endParaRPr sz="2400" b="1" i="0" u="none" strike="noStrike" cap="none">
              <a:solidFill>
                <a:srgbClr val="000000"/>
              </a:solidFill>
              <a:latin typeface="Arial"/>
              <a:ea typeface="Arial"/>
              <a:cs typeface="Arial"/>
              <a:sym typeface="Arial"/>
            </a:endParaRPr>
          </a:p>
        </p:txBody>
      </p:sp>
      <p:sp>
        <p:nvSpPr>
          <p:cNvPr id="550" name="Google Shape;550;p70"/>
          <p:cNvSpPr/>
          <p:nvPr/>
        </p:nvSpPr>
        <p:spPr>
          <a:xfrm>
            <a:off x="231000" y="4405325"/>
            <a:ext cx="3407400" cy="12387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rPr>
              <a:t>Transportation Factors</a:t>
            </a:r>
            <a:endParaRPr sz="1400" b="1"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a:solidFill>
                  <a:schemeClr val="lt1"/>
                </a:solidFill>
              </a:rPr>
              <a:t>Inclement weather</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Distance from Ashland (e.g., out of district, too far away to walk)</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Neighborhood violence </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Lack of access to reliable transport</a:t>
            </a:r>
            <a:endParaRPr sz="1200">
              <a:solidFill>
                <a:schemeClr val="lt1"/>
              </a:solidFill>
            </a:endParaRPr>
          </a:p>
        </p:txBody>
      </p:sp>
      <p:sp>
        <p:nvSpPr>
          <p:cNvPr id="551" name="Google Shape;551;p70"/>
          <p:cNvSpPr/>
          <p:nvPr/>
        </p:nvSpPr>
        <p:spPr>
          <a:xfrm>
            <a:off x="231000" y="5765375"/>
            <a:ext cx="3407400" cy="878700"/>
          </a:xfrm>
          <a:prstGeom prst="rect">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rPr>
              <a:t>Home Factors</a:t>
            </a:r>
            <a:endParaRPr sz="1400" b="1" i="0" u="none" strike="noStrike" cap="none">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200"/>
              <a:buFont typeface="Arial"/>
              <a:buChar char="•"/>
            </a:pPr>
            <a:r>
              <a:rPr lang="en-US" sz="1200">
                <a:solidFill>
                  <a:schemeClr val="lt1"/>
                </a:solidFill>
              </a:rPr>
              <a:t>Highly transient student population</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Lack of parental monitoring / accountability</a:t>
            </a:r>
            <a:endParaRPr sz="1200">
              <a:solidFill>
                <a:schemeClr val="lt1"/>
              </a:solidFill>
            </a:endParaRPr>
          </a:p>
          <a:p>
            <a:pPr marL="171450" marR="0" lvl="0" indent="-171450" algn="l" rtl="0">
              <a:lnSpc>
                <a:spcPct val="100000"/>
              </a:lnSpc>
              <a:spcBef>
                <a:spcPts val="0"/>
              </a:spcBef>
              <a:spcAft>
                <a:spcPts val="0"/>
              </a:spcAft>
              <a:buClr>
                <a:schemeClr val="lt1"/>
              </a:buClr>
              <a:buSzPts val="1200"/>
              <a:buChar char="•"/>
            </a:pPr>
            <a:r>
              <a:rPr lang="en-US" sz="1200">
                <a:solidFill>
                  <a:schemeClr val="lt1"/>
                </a:solidFill>
              </a:rPr>
              <a:t>Parents undervaluing education</a:t>
            </a:r>
            <a:endParaRPr sz="12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We narrowed to focus on </a:t>
            </a:r>
            <a:r>
              <a:rPr lang="en-US" b="1" u="sng">
                <a:solidFill>
                  <a:srgbClr val="000000"/>
                </a:solidFill>
              </a:rPr>
              <a:t>1-2</a:t>
            </a:r>
            <a:r>
              <a:rPr lang="en-US" u="sng">
                <a:solidFill>
                  <a:srgbClr val="000000"/>
                </a:solidFill>
              </a:rPr>
              <a:t> </a:t>
            </a:r>
            <a:r>
              <a:rPr lang="en-US" b="1" u="sng">
                <a:solidFill>
                  <a:srgbClr val="000000"/>
                </a:solidFill>
              </a:rPr>
              <a:t>priorities</a:t>
            </a:r>
            <a:r>
              <a:rPr lang="en-US">
                <a:solidFill>
                  <a:srgbClr val="000000"/>
                </a:solidFill>
              </a:rPr>
              <a:t> in each category</a:t>
            </a:r>
            <a:r>
              <a:rPr lang="en-US" b="1">
                <a:solidFill>
                  <a:srgbClr val="000000"/>
                </a:solidFill>
              </a:rPr>
              <a:t> </a:t>
            </a:r>
            <a:r>
              <a:rPr lang="en-US">
                <a:solidFill>
                  <a:srgbClr val="000000"/>
                </a:solidFill>
              </a:rPr>
              <a:t>for next year</a:t>
            </a:r>
            <a:endParaRPr>
              <a:solidFill>
                <a:srgbClr val="000000"/>
              </a:solidFill>
            </a:endParaRPr>
          </a:p>
        </p:txBody>
      </p:sp>
      <p:sp>
        <p:nvSpPr>
          <p:cNvPr id="557" name="Google Shape;557;p7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58" name="Google Shape;558;p71"/>
          <p:cNvSpPr/>
          <p:nvPr/>
        </p:nvSpPr>
        <p:spPr>
          <a:xfrm>
            <a:off x="4946674" y="2492950"/>
            <a:ext cx="1869300" cy="5391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Improve teacher retention</a:t>
            </a:r>
            <a:endParaRPr sz="1200" b="0" i="0" u="none" strike="noStrike" cap="none">
              <a:solidFill>
                <a:srgbClr val="000000"/>
              </a:solidFill>
              <a:latin typeface="Arial"/>
              <a:ea typeface="Arial"/>
              <a:cs typeface="Arial"/>
              <a:sym typeface="Arial"/>
            </a:endParaRPr>
          </a:p>
        </p:txBody>
      </p:sp>
      <p:sp>
        <p:nvSpPr>
          <p:cNvPr id="559" name="Google Shape;559;p71"/>
          <p:cNvSpPr/>
          <p:nvPr/>
        </p:nvSpPr>
        <p:spPr>
          <a:xfrm>
            <a:off x="341478" y="1157238"/>
            <a:ext cx="8345400" cy="508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Ashland graduates who are balanced, empowered advocates for self and community</a:t>
            </a:r>
            <a:endParaRPr sz="1600" b="0" i="1" u="none" strike="noStrike" cap="none">
              <a:solidFill>
                <a:schemeClr val="lt1"/>
              </a:solidFill>
              <a:latin typeface="Arial"/>
              <a:ea typeface="Arial"/>
              <a:cs typeface="Arial"/>
              <a:sym typeface="Arial"/>
            </a:endParaRPr>
          </a:p>
        </p:txBody>
      </p:sp>
      <p:sp>
        <p:nvSpPr>
          <p:cNvPr id="560" name="Google Shape;560;p71"/>
          <p:cNvSpPr/>
          <p:nvPr/>
        </p:nvSpPr>
        <p:spPr>
          <a:xfrm>
            <a:off x="341466" y="2492950"/>
            <a:ext cx="1953000" cy="539100"/>
          </a:xfrm>
          <a:prstGeom prst="rect">
            <a:avLst/>
          </a:prstGeom>
          <a:solidFill>
            <a:srgbClr val="5A7A1B"/>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Increase ELA Proficiency</a:t>
            </a:r>
            <a:endParaRPr sz="1200" b="0" i="0" u="none" strike="noStrike" cap="none">
              <a:solidFill>
                <a:srgbClr val="000000"/>
              </a:solidFill>
              <a:latin typeface="Arial"/>
              <a:ea typeface="Arial"/>
              <a:cs typeface="Arial"/>
              <a:sym typeface="Arial"/>
            </a:endParaRPr>
          </a:p>
        </p:txBody>
      </p:sp>
      <p:sp>
        <p:nvSpPr>
          <p:cNvPr id="561" name="Google Shape;561;p71"/>
          <p:cNvSpPr/>
          <p:nvPr/>
        </p:nvSpPr>
        <p:spPr>
          <a:xfrm>
            <a:off x="2661581" y="2492950"/>
            <a:ext cx="2045100" cy="539100"/>
          </a:xfrm>
          <a:prstGeom prst="rect">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Increase Math Proficiency</a:t>
            </a:r>
            <a:endParaRPr sz="1200" b="0" i="0" u="none" strike="noStrike" cap="none">
              <a:solidFill>
                <a:srgbClr val="FFFFFF"/>
              </a:solidFill>
              <a:latin typeface="Arial"/>
              <a:ea typeface="Arial"/>
              <a:cs typeface="Arial"/>
              <a:sym typeface="Arial"/>
            </a:endParaRPr>
          </a:p>
        </p:txBody>
      </p:sp>
      <p:sp>
        <p:nvSpPr>
          <p:cNvPr id="562" name="Google Shape;562;p71"/>
          <p:cNvSpPr/>
          <p:nvPr/>
        </p:nvSpPr>
        <p:spPr>
          <a:xfrm>
            <a:off x="4946675" y="3137825"/>
            <a:ext cx="1869300" cy="2553300"/>
          </a:xfrm>
          <a:prstGeom prst="rect">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Actively plan and implement regular opportunities to build and strengthen trust, cohesion, and relationships across the Ashland team.</a:t>
            </a:r>
            <a:endParaRPr sz="1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1200">
              <a:solidFill>
                <a:schemeClr val="dk1"/>
              </a:solidFill>
            </a:endParaRPr>
          </a:p>
          <a:p>
            <a:pPr marL="342900" marR="0" lvl="0" indent="-323850" algn="l" rtl="0">
              <a:lnSpc>
                <a:spcPct val="100000"/>
              </a:lnSpc>
              <a:spcBef>
                <a:spcPts val="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Build teacher toolkit around trauma and self care.</a:t>
            </a:r>
            <a:endParaRPr sz="1200" b="0" i="0" u="none" strike="noStrike" cap="none">
              <a:solidFill>
                <a:srgbClr val="000000"/>
              </a:solidFill>
              <a:latin typeface="Arial"/>
              <a:ea typeface="Arial"/>
              <a:cs typeface="Arial"/>
              <a:sym typeface="Arial"/>
            </a:endParaRPr>
          </a:p>
        </p:txBody>
      </p:sp>
      <p:sp>
        <p:nvSpPr>
          <p:cNvPr id="563" name="Google Shape;563;p71"/>
          <p:cNvSpPr/>
          <p:nvPr/>
        </p:nvSpPr>
        <p:spPr>
          <a:xfrm>
            <a:off x="2661593" y="3137828"/>
            <a:ext cx="2045100" cy="8877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Employ an aligned RTI model to provide targeted Math Interventions.</a:t>
            </a:r>
            <a:endParaRPr sz="1200" b="0" i="0" u="none" strike="noStrike" cap="none">
              <a:solidFill>
                <a:srgbClr val="000000"/>
              </a:solidFill>
              <a:latin typeface="Arial"/>
              <a:ea typeface="Arial"/>
              <a:cs typeface="Arial"/>
              <a:sym typeface="Arial"/>
            </a:endParaRPr>
          </a:p>
        </p:txBody>
      </p:sp>
      <p:sp>
        <p:nvSpPr>
          <p:cNvPr id="564" name="Google Shape;564;p71"/>
          <p:cNvSpPr/>
          <p:nvPr/>
        </p:nvSpPr>
        <p:spPr>
          <a:xfrm>
            <a:off x="341478" y="1884403"/>
            <a:ext cx="8345400" cy="294300"/>
          </a:xfrm>
          <a:prstGeom prst="rect">
            <a:avLst/>
          </a:prstGeom>
          <a:solidFill>
            <a:srgbClr val="5A7A1B"/>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1-year goals in ELA, Math, Leadership Development, and </a:t>
            </a:r>
            <a:r>
              <a:rPr lang="en-US" sz="1600" b="1">
                <a:solidFill>
                  <a:schemeClr val="lt1"/>
                </a:solidFill>
              </a:rPr>
              <a:t>School Culture</a:t>
            </a:r>
            <a:endParaRPr sz="1600" b="0" i="1" u="none" strike="noStrike" cap="none">
              <a:solidFill>
                <a:schemeClr val="lt1"/>
              </a:solidFill>
              <a:latin typeface="Arial"/>
              <a:ea typeface="Arial"/>
              <a:cs typeface="Arial"/>
              <a:sym typeface="Arial"/>
            </a:endParaRPr>
          </a:p>
        </p:txBody>
      </p:sp>
      <p:sp>
        <p:nvSpPr>
          <p:cNvPr id="565" name="Google Shape;565;p71"/>
          <p:cNvSpPr/>
          <p:nvPr/>
        </p:nvSpPr>
        <p:spPr>
          <a:xfrm rot="10800000">
            <a:off x="3581397" y="2284670"/>
            <a:ext cx="1981200" cy="96300"/>
          </a:xfrm>
          <a:prstGeom prst="triangle">
            <a:avLst>
              <a:gd name="adj"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6" name="Google Shape;566;p71"/>
          <p:cNvSpPr/>
          <p:nvPr/>
        </p:nvSpPr>
        <p:spPr>
          <a:xfrm rot="10800000">
            <a:off x="3581397" y="1736295"/>
            <a:ext cx="1981200" cy="96300"/>
          </a:xfrm>
          <a:prstGeom prst="triangle">
            <a:avLst>
              <a:gd name="adj" fmla="val 50000"/>
            </a:avLst>
          </a:prstGeom>
          <a:solidFill>
            <a:srgbClr val="5A7A1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7" name="Google Shape;567;p71"/>
          <p:cNvSpPr/>
          <p:nvPr/>
        </p:nvSpPr>
        <p:spPr>
          <a:xfrm>
            <a:off x="341425" y="3145575"/>
            <a:ext cx="1953000" cy="160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chemeClr val="dk1"/>
                </a:solidFill>
                <a:latin typeface="Arial"/>
                <a:ea typeface="Arial"/>
                <a:cs typeface="Arial"/>
                <a:sym typeface="Arial"/>
              </a:rPr>
              <a:t>Increase depth of content knowledge, </a:t>
            </a:r>
            <a:r>
              <a:rPr lang="en-US" sz="1200" b="0" i="0" u="none" strike="noStrike" cap="none" dirty="0" err="1">
                <a:solidFill>
                  <a:schemeClr val="dk1"/>
                </a:solidFill>
                <a:latin typeface="Arial"/>
                <a:ea typeface="Arial"/>
                <a:cs typeface="Arial"/>
                <a:sym typeface="Arial"/>
              </a:rPr>
              <a:t>scaffolded</a:t>
            </a:r>
            <a:r>
              <a:rPr lang="en-US" sz="1200" b="0" i="0" u="none" strike="noStrike" cap="none" dirty="0">
                <a:solidFill>
                  <a:schemeClr val="dk1"/>
                </a:solidFill>
                <a:latin typeface="Arial"/>
                <a:ea typeface="Arial"/>
                <a:cs typeface="Arial"/>
                <a:sym typeface="Arial"/>
              </a:rPr>
              <a:t> PK-6 curriculum in Reading and Writing and ensure dedicated time for instruction.</a:t>
            </a:r>
            <a:endParaRPr sz="1200" b="0" i="0" u="none" strike="noStrike" cap="none" dirty="0">
              <a:solidFill>
                <a:srgbClr val="000000"/>
              </a:solidFill>
              <a:latin typeface="Arial"/>
              <a:ea typeface="Arial"/>
              <a:cs typeface="Arial"/>
              <a:sym typeface="Arial"/>
            </a:endParaRPr>
          </a:p>
        </p:txBody>
      </p:sp>
      <p:sp>
        <p:nvSpPr>
          <p:cNvPr id="568" name="Google Shape;568;p71"/>
          <p:cNvSpPr/>
          <p:nvPr/>
        </p:nvSpPr>
        <p:spPr>
          <a:xfrm>
            <a:off x="341475" y="4864700"/>
            <a:ext cx="4365300" cy="1210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Arial"/>
                <a:ea typeface="Arial"/>
                <a:cs typeface="Arial"/>
                <a:sym typeface="Arial"/>
              </a:rPr>
              <a:t>Consistently leverage a system to collect data and progress monitor student growth and proficiency in Math.</a:t>
            </a:r>
            <a:endParaRPr sz="12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200"/>
          </a:p>
          <a:p>
            <a:pPr marL="342900" marR="0" lvl="0" indent="-32385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Arial"/>
                <a:ea typeface="Arial"/>
                <a:cs typeface="Arial"/>
                <a:sym typeface="Arial"/>
              </a:rPr>
              <a:t>Ensure teachers have access to high quality professional development to deepen Math content knowledge and expertise.</a:t>
            </a:r>
            <a:endParaRPr sz="1200" b="0" i="0" u="none" strike="noStrike" cap="none">
              <a:solidFill>
                <a:srgbClr val="000000"/>
              </a:solidFill>
              <a:latin typeface="Arial"/>
              <a:ea typeface="Arial"/>
              <a:cs typeface="Arial"/>
              <a:sym typeface="Arial"/>
            </a:endParaRPr>
          </a:p>
        </p:txBody>
      </p:sp>
      <p:sp>
        <p:nvSpPr>
          <p:cNvPr id="569" name="Google Shape;569;p71"/>
          <p:cNvSpPr txBox="1"/>
          <p:nvPr/>
        </p:nvSpPr>
        <p:spPr>
          <a:xfrm rot="-5400000">
            <a:off x="-1111050" y="4411475"/>
            <a:ext cx="2314500" cy="24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Priorities</a:t>
            </a:r>
            <a:endParaRPr sz="1400" b="1" i="0" u="none" strike="noStrike" cap="none">
              <a:solidFill>
                <a:srgbClr val="000000"/>
              </a:solidFill>
              <a:latin typeface="Arial"/>
              <a:ea typeface="Arial"/>
              <a:cs typeface="Arial"/>
              <a:sym typeface="Arial"/>
            </a:endParaRPr>
          </a:p>
        </p:txBody>
      </p:sp>
      <p:sp>
        <p:nvSpPr>
          <p:cNvPr id="570" name="Google Shape;570;p71"/>
          <p:cNvSpPr/>
          <p:nvPr/>
        </p:nvSpPr>
        <p:spPr>
          <a:xfrm>
            <a:off x="7056003" y="2492950"/>
            <a:ext cx="1869300" cy="539100"/>
          </a:xfrm>
          <a:prstGeom prst="rect">
            <a:avLst/>
          </a:prstGeom>
          <a:solidFill>
            <a:srgbClr val="97CE2D">
              <a:alpha val="60750"/>
            </a:srgb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Improve</a:t>
            </a:r>
            <a:r>
              <a:rPr lang="en-US" sz="1600" b="1"/>
              <a:t> school culture</a:t>
            </a:r>
            <a:endParaRPr sz="1200" b="0" i="0" u="none" strike="noStrike" cap="none">
              <a:solidFill>
                <a:srgbClr val="000000"/>
              </a:solidFill>
              <a:latin typeface="Arial"/>
              <a:ea typeface="Arial"/>
              <a:cs typeface="Arial"/>
              <a:sym typeface="Arial"/>
            </a:endParaRPr>
          </a:p>
        </p:txBody>
      </p:sp>
      <p:sp>
        <p:nvSpPr>
          <p:cNvPr id="571" name="Google Shape;571;p71"/>
          <p:cNvSpPr/>
          <p:nvPr/>
        </p:nvSpPr>
        <p:spPr>
          <a:xfrm>
            <a:off x="7056000" y="3137825"/>
            <a:ext cx="1869300" cy="603900"/>
          </a:xfrm>
          <a:prstGeom prst="rect">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chemeClr val="dk1"/>
              </a:buClr>
              <a:buSzPts val="1200"/>
              <a:buFont typeface="Arial"/>
              <a:buAutoNum type="arabicPeriod"/>
            </a:pPr>
            <a:r>
              <a:rPr lang="en-US" sz="1200"/>
              <a:t>Improve student attendance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7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77" name="Google Shape;577;p72"/>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txBox="1">
            <a:spLocks noGrp="1"/>
          </p:cNvSpPr>
          <p:nvPr>
            <p:ph type="title"/>
          </p:nvPr>
        </p:nvSpPr>
        <p:spPr>
          <a:xfrm>
            <a:off x="114300" y="0"/>
            <a:ext cx="902965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We have also highlighted </a:t>
            </a:r>
            <a:r>
              <a:rPr lang="en-US" b="1" u="sng">
                <a:solidFill>
                  <a:srgbClr val="000000"/>
                </a:solidFill>
              </a:rPr>
              <a:t>1-2 strategies</a:t>
            </a:r>
            <a:r>
              <a:rPr lang="en-US" b="1">
                <a:solidFill>
                  <a:srgbClr val="000000"/>
                </a:solidFill>
              </a:rPr>
              <a:t> </a:t>
            </a:r>
            <a:r>
              <a:rPr lang="en-US">
                <a:solidFill>
                  <a:srgbClr val="000000"/>
                </a:solidFill>
              </a:rPr>
              <a:t>to focus on for each priority, and determined funding and benchmark indicators of success to monitor our progress (1 of 2)</a:t>
            </a:r>
            <a:endParaRPr b="1">
              <a:solidFill>
                <a:srgbClr val="000000"/>
              </a:solidFill>
            </a:endParaRPr>
          </a:p>
        </p:txBody>
      </p:sp>
      <p:sp>
        <p:nvSpPr>
          <p:cNvPr id="579" name="Google Shape;579;p7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graphicFrame>
        <p:nvGraphicFramePr>
          <p:cNvPr id="580" name="Google Shape;580;p72"/>
          <p:cNvGraphicFramePr/>
          <p:nvPr>
            <p:extLst>
              <p:ext uri="{D42A27DB-BD31-4B8C-83A1-F6EECF244321}">
                <p14:modId xmlns:p14="http://schemas.microsoft.com/office/powerpoint/2010/main" val="2993217443"/>
              </p:ext>
            </p:extLst>
          </p:nvPr>
        </p:nvGraphicFramePr>
        <p:xfrm>
          <a:off x="572766" y="1148111"/>
          <a:ext cx="8382600" cy="5046825"/>
        </p:xfrm>
        <a:graphic>
          <a:graphicData uri="http://schemas.openxmlformats.org/drawingml/2006/table">
            <a:tbl>
              <a:tblPr firstRow="1" bandRow="1">
                <a:noFill/>
                <a:tableStyleId>{828ED99F-2957-4FCC-A269-AD505EA86813}</a:tableStyleId>
              </a:tblPr>
              <a:tblGrid>
                <a:gridCol w="3054425">
                  <a:extLst>
                    <a:ext uri="{9D8B030D-6E8A-4147-A177-3AD203B41FA5}">
                      <a16:colId xmlns="" xmlns:a16="http://schemas.microsoft.com/office/drawing/2014/main" val="20000"/>
                    </a:ext>
                  </a:extLst>
                </a:gridCol>
                <a:gridCol w="5328175">
                  <a:extLst>
                    <a:ext uri="{9D8B030D-6E8A-4147-A177-3AD203B41FA5}">
                      <a16:colId xmlns="" xmlns:a16="http://schemas.microsoft.com/office/drawing/2014/main" val="20001"/>
                    </a:ext>
                  </a:extLst>
                </a:gridCol>
              </a:tblGrid>
              <a:tr h="150625">
                <a:tc>
                  <a:txBody>
                    <a:bodyPr/>
                    <a:lstStyle/>
                    <a:p>
                      <a:pPr marL="0" marR="0" lvl="0" indent="0" algn="ctr" rtl="0">
                        <a:lnSpc>
                          <a:spcPct val="100000"/>
                        </a:lnSpc>
                        <a:spcBef>
                          <a:spcPts val="0"/>
                        </a:spcBef>
                        <a:spcAft>
                          <a:spcPts val="0"/>
                        </a:spcAft>
                        <a:buClr>
                          <a:srgbClr val="000000"/>
                        </a:buClr>
                        <a:buSzPts val="2000"/>
                        <a:buFont typeface="Arial"/>
                        <a:buNone/>
                      </a:pPr>
                      <a:r>
                        <a:rPr lang="en-US" sz="1500" b="1" i="0" u="none" strike="noStrike" cap="none" dirty="0">
                          <a:solidFill>
                            <a:srgbClr val="FFFFFF"/>
                          </a:solidFill>
                          <a:latin typeface="Arial"/>
                          <a:ea typeface="Arial"/>
                          <a:cs typeface="Arial"/>
                          <a:sym typeface="Arial"/>
                        </a:rPr>
                        <a:t>Priorities</a:t>
                      </a:r>
                      <a:endParaRPr sz="1500" u="none" strike="noStrike" cap="none" dirty="0">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500" b="1" i="0" u="none" strike="noStrike" cap="none">
                          <a:solidFill>
                            <a:srgbClr val="FFFFFF"/>
                          </a:solidFill>
                          <a:latin typeface="Arial"/>
                          <a:ea typeface="Arial"/>
                          <a:cs typeface="Arial"/>
                          <a:sym typeface="Arial"/>
                        </a:rPr>
                        <a:t>Strategies</a:t>
                      </a:r>
                      <a:endParaRPr sz="15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350825">
                <a:tc>
                  <a:txBody>
                    <a:bodyPr/>
                    <a:lstStyle/>
                    <a:p>
                      <a:pPr marL="0" marR="0" lvl="0" indent="0" algn="l" rtl="0">
                        <a:lnSpc>
                          <a:spcPct val="100000"/>
                        </a:lnSpc>
                        <a:spcBef>
                          <a:spcPts val="0"/>
                        </a:spcBef>
                        <a:spcAft>
                          <a:spcPts val="0"/>
                        </a:spcAft>
                        <a:buClr>
                          <a:srgbClr val="000000"/>
                        </a:buClr>
                        <a:buSzPts val="1500"/>
                        <a:buFont typeface="Arial"/>
                        <a:buNone/>
                      </a:pPr>
                      <a:r>
                        <a:rPr lang="en-US" sz="1100" u="none" strike="noStrike" cap="none">
                          <a:solidFill>
                            <a:srgbClr val="FFFFFF"/>
                          </a:solidFill>
                        </a:rPr>
                        <a:t>1. </a:t>
                      </a:r>
                      <a:r>
                        <a:rPr lang="en-US" sz="1100" b="0" i="0" u="none" strike="noStrike" cap="none">
                          <a:solidFill>
                            <a:srgbClr val="FFFFFF"/>
                          </a:solidFill>
                          <a:latin typeface="Arial"/>
                          <a:ea typeface="Arial"/>
                          <a:cs typeface="Arial"/>
                          <a:sym typeface="Arial"/>
                        </a:rPr>
                        <a:t>Implement a</a:t>
                      </a:r>
                      <a:r>
                        <a:rPr lang="en-US" sz="1100" u="none" strike="noStrike" cap="none">
                          <a:solidFill>
                            <a:srgbClr val="FFFFFF"/>
                          </a:solidFill>
                        </a:rPr>
                        <a:t> comprehensive, scaffolded </a:t>
                      </a:r>
                      <a:r>
                        <a:rPr lang="en-US" sz="1100" b="0" i="0" u="none" strike="noStrike" cap="none">
                          <a:solidFill>
                            <a:srgbClr val="FFFFFF"/>
                          </a:solidFill>
                          <a:latin typeface="Arial"/>
                          <a:ea typeface="Arial"/>
                          <a:cs typeface="Arial"/>
                          <a:sym typeface="Arial"/>
                        </a:rPr>
                        <a:t>PK-6 </a:t>
                      </a:r>
                      <a:r>
                        <a:rPr lang="en-US" sz="1100" u="none" strike="noStrike" cap="none">
                          <a:solidFill>
                            <a:srgbClr val="FFFFFF"/>
                          </a:solidFill>
                        </a:rPr>
                        <a:t>Reading and Writing c</a:t>
                      </a:r>
                      <a:r>
                        <a:rPr lang="en-US" sz="1100" b="0" i="0" u="none" strike="noStrike" cap="none">
                          <a:solidFill>
                            <a:srgbClr val="FFFFFF"/>
                          </a:solidFill>
                          <a:latin typeface="Arial"/>
                          <a:ea typeface="Arial"/>
                          <a:cs typeface="Arial"/>
                          <a:sym typeface="Arial"/>
                        </a:rPr>
                        <a:t>urriculum and ensure dedicated time for instruction</a:t>
                      </a:r>
                      <a:r>
                        <a:rPr lang="en-US" sz="1100" u="none" strike="noStrike" cap="none">
                          <a:solidFill>
                            <a:srgbClr val="FFFFFF"/>
                          </a:solidFill>
                        </a:rPr>
                        <a:t>.</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highlight>
                            <a:srgbClr val="FFFFFF"/>
                          </a:highlight>
                        </a:rPr>
                        <a:t>1.1  Research, select and implement a comprehensive, </a:t>
                      </a:r>
                      <a:r>
                        <a:rPr lang="en-US" sz="1100" u="none" strike="noStrike" cap="none" dirty="0" err="1">
                          <a:highlight>
                            <a:srgbClr val="FFFFFF"/>
                          </a:highlight>
                        </a:rPr>
                        <a:t>scaffolded</a:t>
                      </a:r>
                      <a:r>
                        <a:rPr lang="en-US" sz="1100" u="none" strike="noStrike" cap="none" dirty="0">
                          <a:highlight>
                            <a:srgbClr val="FFFFFF"/>
                          </a:highlight>
                        </a:rPr>
                        <a:t> </a:t>
                      </a:r>
                      <a:r>
                        <a:rPr lang="en-US" sz="1100" b="1" u="none" strike="noStrike" cap="none" dirty="0">
                          <a:highlight>
                            <a:srgbClr val="FFFFFF"/>
                          </a:highlight>
                        </a:rPr>
                        <a:t>PK-6 curriculum</a:t>
                      </a:r>
                      <a:r>
                        <a:rPr lang="en-US" sz="1100" u="none" strike="noStrike" cap="none" dirty="0">
                          <a:highlight>
                            <a:srgbClr val="FFFFFF"/>
                          </a:highlight>
                        </a:rPr>
                        <a:t> for reading and writing (Complete)</a:t>
                      </a:r>
                      <a:endParaRPr sz="1100" i="1" u="none" strike="noStrike" cap="none" dirty="0">
                        <a:solidFill>
                          <a:srgbClr val="FF0000"/>
                        </a:solidFill>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427075">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FFFFFF"/>
                          </a:solidFill>
                        </a:rPr>
                        <a:t>2. </a:t>
                      </a:r>
                      <a:r>
                        <a:rPr lang="en-US" sz="1100" b="0" i="0" u="none" strike="noStrike" cap="none">
                          <a:solidFill>
                            <a:srgbClr val="FFFFFF"/>
                          </a:solidFill>
                          <a:latin typeface="Arial"/>
                          <a:ea typeface="Arial"/>
                          <a:cs typeface="Arial"/>
                          <a:sym typeface="Arial"/>
                        </a:rPr>
                        <a:t>Employ an aligned RTI model to provide targeted Math Interventions</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highlight>
                            <a:srgbClr val="FFFFFF"/>
                          </a:highlight>
                        </a:rPr>
                        <a:t>2.1  Research and implement evidence-based approaches to </a:t>
                      </a:r>
                      <a:r>
                        <a:rPr lang="en-US" sz="1100" u="none" strike="noStrike" cap="none" dirty="0">
                          <a:solidFill>
                            <a:srgbClr val="000000"/>
                          </a:solidFill>
                          <a:highlight>
                            <a:srgbClr val="FFFFFF"/>
                          </a:highlight>
                        </a:rPr>
                        <a:t>flexible, differentiated, </a:t>
                      </a:r>
                      <a:r>
                        <a:rPr lang="en-US" sz="1100" u="none" strike="noStrike" cap="none" dirty="0">
                          <a:highlight>
                            <a:srgbClr val="FFFFFF"/>
                          </a:highlight>
                        </a:rPr>
                        <a:t>small group instruction in math</a:t>
                      </a:r>
                      <a:endParaRPr sz="1100" u="none" strike="noStrike" cap="none" dirty="0">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highlight>
                            <a:srgbClr val="FFFFFF"/>
                          </a:highlight>
                        </a:rPr>
                        <a:t>2.2  Create individualized learning plans for Tier 3 students and struggling populations</a:t>
                      </a:r>
                      <a:endParaRPr sz="1100" u="none" strike="noStrike" cap="none" dirty="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350825">
                <a:tc>
                  <a:txBody>
                    <a:bodyPr/>
                    <a:lstStyle/>
                    <a:p>
                      <a:pPr marL="0" marR="0" lvl="0" indent="0" algn="l" rtl="0">
                        <a:lnSpc>
                          <a:spcPct val="100000"/>
                        </a:lnSpc>
                        <a:spcBef>
                          <a:spcPts val="0"/>
                        </a:spcBef>
                        <a:spcAft>
                          <a:spcPts val="0"/>
                        </a:spcAft>
                        <a:buClr>
                          <a:srgbClr val="000000"/>
                        </a:buClr>
                        <a:buSzPts val="1500"/>
                        <a:buFont typeface="Arial"/>
                        <a:buNone/>
                      </a:pPr>
                      <a:r>
                        <a:rPr lang="en-US" sz="1100" u="none" strike="noStrike" cap="none">
                          <a:solidFill>
                            <a:srgbClr val="FFFFFF"/>
                          </a:solidFill>
                        </a:rPr>
                        <a:t>3. Consistently leverage</a:t>
                      </a:r>
                      <a:r>
                        <a:rPr lang="en-US" sz="1100" b="0" i="0" u="none" strike="noStrike" cap="none">
                          <a:solidFill>
                            <a:srgbClr val="FFFFFF"/>
                          </a:solidFill>
                          <a:latin typeface="Arial"/>
                          <a:ea typeface="Arial"/>
                          <a:cs typeface="Arial"/>
                          <a:sym typeface="Arial"/>
                        </a:rPr>
                        <a:t> a system to collect data and progress monitor student growth and proficiency in ELA</a:t>
                      </a:r>
                      <a:r>
                        <a:rPr lang="en-US" sz="1100" u="none" strike="noStrike" cap="none">
                          <a:solidFill>
                            <a:srgbClr val="FFFFFF"/>
                          </a:solidFill>
                        </a:rPr>
                        <a:t> &amp; Math</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highlight>
                            <a:srgbClr val="FFFFFF"/>
                          </a:highlight>
                        </a:rPr>
                        <a:t>3.1  Analyze school-wide data trends using universal data tool to track student mastery of standards </a:t>
                      </a:r>
                      <a:r>
                        <a:rPr lang="en-US" sz="1100" u="none" strike="noStrike" cap="none">
                          <a:solidFill>
                            <a:srgbClr val="000000"/>
                          </a:solidFill>
                          <a:highlight>
                            <a:srgbClr val="FFFFFF"/>
                          </a:highlight>
                        </a:rPr>
                        <a:t>on a six-week cycle</a:t>
                      </a:r>
                      <a:endParaRPr sz="1100" i="1" u="none" strike="noStrike" cap="none">
                        <a:solidFill>
                          <a:srgbClr val="FF0000"/>
                        </a:solidFill>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732125">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FFFFFF"/>
                          </a:solidFill>
                        </a:rPr>
                        <a:t>4. Ensure teachers have access to high quality professional development to deepen ELA &amp; Math content knowledge and expertise</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highlight>
                            <a:srgbClr val="FFFFFF"/>
                          </a:highlight>
                        </a:rPr>
                        <a:t>4.1  Secure/deliver robust PD in ELA (e.g. </a:t>
                      </a:r>
                      <a:r>
                        <a:rPr lang="en-US" sz="1100" b="1" u="none" strike="noStrike" cap="none" dirty="0">
                          <a:highlight>
                            <a:srgbClr val="FFFFFF"/>
                          </a:highlight>
                        </a:rPr>
                        <a:t>Reading and Writing Workshop, Daily 5, Strategies That Work, </a:t>
                      </a:r>
                      <a:r>
                        <a:rPr lang="en-US" sz="1100" b="1" u="none" strike="noStrike" cap="none" dirty="0" err="1">
                          <a:highlight>
                            <a:srgbClr val="FFFFFF"/>
                          </a:highlight>
                        </a:rPr>
                        <a:t>Fountas</a:t>
                      </a:r>
                      <a:r>
                        <a:rPr lang="en-US" sz="1100" b="1" u="none" strike="noStrike" cap="none" dirty="0">
                          <a:highlight>
                            <a:srgbClr val="FFFFFF"/>
                          </a:highlight>
                        </a:rPr>
                        <a:t> and </a:t>
                      </a:r>
                      <a:r>
                        <a:rPr lang="en-US" sz="1100" b="1" u="none" strike="noStrike" cap="none" dirty="0" err="1">
                          <a:highlight>
                            <a:srgbClr val="FFFFFF"/>
                          </a:highlight>
                        </a:rPr>
                        <a:t>Pinnell</a:t>
                      </a:r>
                      <a:r>
                        <a:rPr lang="en-US" sz="1100" b="1" u="none" strike="noStrike" cap="none" dirty="0">
                          <a:highlight>
                            <a:srgbClr val="FFFFFF"/>
                          </a:highlight>
                        </a:rPr>
                        <a:t> Literacy Continuum, Spalding, Words Their Way) &amp; Math </a:t>
                      </a:r>
                      <a:r>
                        <a:rPr lang="en-US" sz="1100" b="1" u="none" strike="noStrike" cap="none" dirty="0">
                          <a:solidFill>
                            <a:srgbClr val="000000"/>
                          </a:solidFill>
                          <a:highlight>
                            <a:srgbClr val="FFFFFF"/>
                          </a:highlight>
                        </a:rPr>
                        <a:t>(Math Workshop, small group instruction, centers,  increasing rigor, number talks, Understanding by Design, etc.) </a:t>
                      </a:r>
                      <a:endParaRPr sz="1100" b="1" u="none" strike="noStrike" cap="none" dirty="0">
                        <a:solidFill>
                          <a:srgbClr val="000000"/>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highlight>
                            <a:srgbClr val="FFFFFF"/>
                          </a:highlight>
                        </a:rPr>
                        <a:t>4.2  Redesign planning meetings to focus on unpacking standards and aligning instruction</a:t>
                      </a:r>
                      <a:endParaRPr sz="1100" u="none" strike="noStrike" cap="none" dirty="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732125">
                <a:tc>
                  <a:txBody>
                    <a:bodyPr/>
                    <a:lstStyle/>
                    <a:p>
                      <a:pPr marL="15875" marR="0" lvl="0" indent="0" algn="l" rtl="0">
                        <a:lnSpc>
                          <a:spcPct val="100000"/>
                        </a:lnSpc>
                        <a:spcBef>
                          <a:spcPts val="0"/>
                        </a:spcBef>
                        <a:spcAft>
                          <a:spcPts val="0"/>
                        </a:spcAft>
                        <a:buClr>
                          <a:srgbClr val="000000"/>
                        </a:buClr>
                        <a:buSzPts val="1250"/>
                        <a:buFont typeface="Arial"/>
                        <a:buNone/>
                      </a:pPr>
                      <a:r>
                        <a:rPr lang="en-US" sz="1100" u="none" strike="noStrike" cap="none"/>
                        <a:t>1. </a:t>
                      </a:r>
                      <a:r>
                        <a:rPr lang="en-US" sz="1100" u="none" strike="noStrike" cap="none">
                          <a:solidFill>
                            <a:srgbClr val="000000"/>
                          </a:solidFill>
                        </a:rPr>
                        <a:t>Actively plan and implement regular opportunities to build and strengthen trust, cohesion, and relationships across the Ashland team and staff.</a:t>
                      </a:r>
                      <a:endParaRPr sz="1100" u="none" strike="noStrike" cap="none">
                        <a:solidFill>
                          <a:srgbClr val="0000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highlight>
                            <a:srgbClr val="FFFFFF"/>
                          </a:highlight>
                        </a:rPr>
                        <a:t>1.</a:t>
                      </a:r>
                      <a:r>
                        <a:rPr lang="en-US" sz="1100" dirty="0">
                          <a:highlight>
                            <a:srgbClr val="FFFFFF"/>
                          </a:highlight>
                        </a:rPr>
                        <a:t>1</a:t>
                      </a:r>
                      <a:r>
                        <a:rPr lang="en-US" sz="1100" u="none" strike="noStrike" cap="none" dirty="0">
                          <a:highlight>
                            <a:srgbClr val="FFFFFF"/>
                          </a:highlight>
                        </a:rPr>
                        <a:t>  Leverage TLT to disseminate survey and facilitate activities, trainings, and culture step backs with the staff</a:t>
                      </a:r>
                      <a:endParaRPr sz="1100" u="none" strike="noStrike" cap="none" dirty="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468175">
                <a:tc>
                  <a:txBody>
                    <a:bodyPr/>
                    <a:lstStyle/>
                    <a:p>
                      <a:pPr marL="15875" marR="0" lvl="0" indent="0" algn="l" rtl="0">
                        <a:lnSpc>
                          <a:spcPct val="100000"/>
                        </a:lnSpc>
                        <a:spcBef>
                          <a:spcPts val="0"/>
                        </a:spcBef>
                        <a:spcAft>
                          <a:spcPts val="0"/>
                        </a:spcAft>
                        <a:buClr>
                          <a:srgbClr val="000000"/>
                        </a:buClr>
                        <a:buSzPts val="1250"/>
                        <a:buFont typeface="Arial"/>
                        <a:buNone/>
                      </a:pPr>
                      <a:r>
                        <a:rPr lang="en-US" sz="1100" u="none" strike="noStrike" cap="none"/>
                        <a:t>2. </a:t>
                      </a:r>
                      <a:r>
                        <a:rPr lang="en-US" sz="1100" u="none" strike="noStrike" cap="none">
                          <a:solidFill>
                            <a:srgbClr val="000000"/>
                          </a:solidFill>
                        </a:rPr>
                        <a:t>Build teacher toolkit around trauma and self care.</a:t>
                      </a:r>
                      <a:endParaRPr sz="1100" b="0" i="0" u="none" strike="noStrike" cap="none">
                        <a:solidFill>
                          <a:srgbClr val="00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highlight>
                            <a:srgbClr val="FFFFFF"/>
                          </a:highlight>
                        </a:rPr>
                        <a:t>2.1  Design / select and deliver PD on classroom management, trauma-informed classroom practices, and self-care and sustainability for teachers</a:t>
                      </a:r>
                      <a:endParaRPr sz="1100" i="1" u="none" strike="noStrike" cap="none">
                        <a:solidFill>
                          <a:srgbClr val="FF0000"/>
                        </a:solidFill>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448550">
                <a:tc>
                  <a:txBody>
                    <a:bodyPr/>
                    <a:lstStyle/>
                    <a:p>
                      <a:pPr marL="0" marR="0" lvl="0" indent="0" algn="l" rtl="0">
                        <a:lnSpc>
                          <a:spcPct val="100000"/>
                        </a:lnSpc>
                        <a:spcBef>
                          <a:spcPts val="0"/>
                        </a:spcBef>
                        <a:spcAft>
                          <a:spcPts val="0"/>
                        </a:spcAft>
                        <a:buNone/>
                      </a:pPr>
                      <a:r>
                        <a:rPr lang="en-US" sz="1100">
                          <a:solidFill>
                            <a:srgbClr val="FFFFFF"/>
                          </a:solidFill>
                        </a:rPr>
                        <a:t>1. Improve student attendance</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7CE2D">
                        <a:alpha val="60750"/>
                      </a:srgbClr>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dirty="0">
                          <a:highlight>
                            <a:srgbClr val="FFFFFF"/>
                          </a:highlight>
                        </a:rPr>
                        <a:t>1.1  Strengthen school-family connection (e.g., home visits, walking school bus)</a:t>
                      </a:r>
                      <a:endParaRPr sz="1100" dirty="0">
                        <a:highlight>
                          <a:srgbClr val="FFFFFF"/>
                        </a:highlight>
                      </a:endParaRPr>
                    </a:p>
                    <a:p>
                      <a:pPr marL="0" marR="0" lvl="0" indent="0" algn="l" rtl="0">
                        <a:lnSpc>
                          <a:spcPct val="100000"/>
                        </a:lnSpc>
                        <a:spcBef>
                          <a:spcPts val="0"/>
                        </a:spcBef>
                        <a:spcAft>
                          <a:spcPts val="0"/>
                        </a:spcAft>
                        <a:buNone/>
                      </a:pPr>
                      <a:r>
                        <a:rPr lang="en-US" sz="1100" dirty="0">
                          <a:highlight>
                            <a:srgbClr val="FFFFFF"/>
                          </a:highlight>
                        </a:rPr>
                        <a:t>1.2  Raise teacher involvement in attendance </a:t>
                      </a:r>
                      <a:endParaRPr sz="1100" dirty="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bl>
          </a:graphicData>
        </a:graphic>
      </p:graphicFrame>
      <p:sp>
        <p:nvSpPr>
          <p:cNvPr id="581" name="Google Shape;581;p72"/>
          <p:cNvSpPr txBox="1"/>
          <p:nvPr/>
        </p:nvSpPr>
        <p:spPr>
          <a:xfrm rot="-5400000">
            <a:off x="-1176000" y="2823875"/>
            <a:ext cx="3008100" cy="25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ELA and Math</a:t>
            </a:r>
            <a:endParaRPr sz="1300" b="1" i="0" u="none" strike="noStrike" cap="none">
              <a:solidFill>
                <a:srgbClr val="000000"/>
              </a:solidFill>
              <a:latin typeface="Arial"/>
              <a:ea typeface="Arial"/>
              <a:cs typeface="Arial"/>
              <a:sym typeface="Arial"/>
            </a:endParaRPr>
          </a:p>
        </p:txBody>
      </p:sp>
      <p:sp>
        <p:nvSpPr>
          <p:cNvPr id="582" name="Google Shape;582;p72"/>
          <p:cNvSpPr txBox="1"/>
          <p:nvPr/>
        </p:nvSpPr>
        <p:spPr>
          <a:xfrm rot="-5400000">
            <a:off x="-355850" y="4748500"/>
            <a:ext cx="1286700" cy="48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Teacher Retention</a:t>
            </a:r>
            <a:endParaRPr sz="1300" b="1" i="0" u="none" strike="noStrike" cap="none">
              <a:solidFill>
                <a:srgbClr val="000000"/>
              </a:solidFill>
              <a:latin typeface="Arial"/>
              <a:ea typeface="Arial"/>
              <a:cs typeface="Arial"/>
              <a:sym typeface="Arial"/>
            </a:endParaRPr>
          </a:p>
        </p:txBody>
      </p:sp>
      <p:sp>
        <p:nvSpPr>
          <p:cNvPr id="584" name="Google Shape;584;p72"/>
          <p:cNvSpPr txBox="1"/>
          <p:nvPr/>
        </p:nvSpPr>
        <p:spPr>
          <a:xfrm>
            <a:off x="0" y="6416650"/>
            <a:ext cx="9144000" cy="365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888888"/>
                </a:solidFill>
                <a:latin typeface="Arial"/>
                <a:ea typeface="Arial"/>
                <a:cs typeface="Arial"/>
                <a:sym typeface="Arial"/>
              </a:rPr>
              <a:t>*Depending on autonomies granted, would want to replace this with “Diagnostic MAP assessment”   **Depending on autonomies granted for selecting different assessments, would want to change this to “Select and implement predictive, MAP-aligned assessments”    ***Pending the selection of an interim assessment system, interim assessments will be used to set BOY, MOY and EOY student indicators of success during the school year. Final targets will be set by August 2019, dependent on the final assessment selection in May 2019.</a:t>
            </a:r>
            <a:endParaRPr sz="700" b="0" i="0" u="none" strike="noStrike" cap="none">
              <a:solidFill>
                <a:srgbClr val="888888"/>
              </a:solidFill>
              <a:latin typeface="Arial"/>
              <a:ea typeface="Arial"/>
              <a:cs typeface="Arial"/>
              <a:sym typeface="Arial"/>
            </a:endParaRPr>
          </a:p>
        </p:txBody>
      </p:sp>
      <p:sp>
        <p:nvSpPr>
          <p:cNvPr id="585" name="Google Shape;585;p72"/>
          <p:cNvSpPr txBox="1"/>
          <p:nvPr/>
        </p:nvSpPr>
        <p:spPr>
          <a:xfrm rot="-5400000">
            <a:off x="-189950" y="5716950"/>
            <a:ext cx="954900" cy="48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School Culture</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STRATEGIES FOR ELA &amp; MATH</a:t>
            </a:r>
          </a:p>
        </p:txBody>
      </p:sp>
      <p:sp>
        <p:nvSpPr>
          <p:cNvPr id="3" name="Text Placeholder 2"/>
          <p:cNvSpPr>
            <a:spLocks noGrp="1"/>
          </p:cNvSpPr>
          <p:nvPr>
            <p:ph type="body" idx="1"/>
          </p:nvPr>
        </p:nvSpPr>
        <p:spPr/>
        <p:txBody>
          <a:bodyPr/>
          <a:lstStyle/>
          <a:p>
            <a:r>
              <a:rPr lang="en-US" dirty="0"/>
              <a:t>ELA – GUIDED READING </a:t>
            </a:r>
          </a:p>
          <a:p>
            <a:endParaRPr lang="en-US" dirty="0"/>
          </a:p>
          <a:p>
            <a:endParaRPr lang="en-US" dirty="0"/>
          </a:p>
          <a:p>
            <a:r>
              <a:rPr lang="en-US" dirty="0"/>
              <a:t>MATH – GUIDED MATH</a:t>
            </a:r>
          </a:p>
        </p:txBody>
      </p:sp>
    </p:spTree>
    <p:extLst>
      <p:ext uri="{BB962C8B-B14F-4D97-AF65-F5344CB8AC3E}">
        <p14:creationId xmlns:p14="http://schemas.microsoft.com/office/powerpoint/2010/main" val="171698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1"/>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11" name="Google Shape;211;p41"/>
          <p:cNvSpPr txBox="1">
            <a:spLocks noGrp="1"/>
          </p:cNvSpPr>
          <p:nvPr>
            <p:ph type="title"/>
          </p:nvPr>
        </p:nvSpPr>
        <p:spPr>
          <a:xfrm>
            <a:off x="457200" y="0"/>
            <a:ext cx="84504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Ashland Elementary is a PK-6 elementary school on the northwest side of St. Louis</a:t>
            </a:r>
            <a:endParaRPr>
              <a:solidFill>
                <a:srgbClr val="000000"/>
              </a:solidFill>
            </a:endParaRPr>
          </a:p>
        </p:txBody>
      </p:sp>
      <p:pic>
        <p:nvPicPr>
          <p:cNvPr id="212" name="Google Shape;212;p41"/>
          <p:cNvPicPr preferRelativeResize="0"/>
          <p:nvPr/>
        </p:nvPicPr>
        <p:blipFill rotWithShape="1">
          <a:blip r:embed="rId4">
            <a:alphaModFix/>
          </a:blip>
          <a:srcRect/>
          <a:stretch/>
        </p:blipFill>
        <p:spPr>
          <a:xfrm>
            <a:off x="457200" y="1276426"/>
            <a:ext cx="4063350" cy="2708900"/>
          </a:xfrm>
          <a:prstGeom prst="rect">
            <a:avLst/>
          </a:prstGeom>
          <a:noFill/>
          <a:ln>
            <a:noFill/>
          </a:ln>
          <a:effectLst>
            <a:outerShdw blurRad="292100" dist="139700" dir="2700000" algn="tl" rotWithShape="0">
              <a:srgbClr val="333333">
                <a:alpha val="63921"/>
              </a:srgbClr>
            </a:outerShdw>
          </a:effectLst>
        </p:spPr>
      </p:pic>
      <p:pic>
        <p:nvPicPr>
          <p:cNvPr id="213" name="Google Shape;213;p41"/>
          <p:cNvPicPr preferRelativeResize="0"/>
          <p:nvPr/>
        </p:nvPicPr>
        <p:blipFill rotWithShape="1">
          <a:blip r:embed="rId5">
            <a:alphaModFix/>
          </a:blip>
          <a:srcRect l="8195" t="11215" r="8627" b="7354"/>
          <a:stretch/>
        </p:blipFill>
        <p:spPr>
          <a:xfrm>
            <a:off x="4399175" y="3032299"/>
            <a:ext cx="4225200" cy="3100706"/>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7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91" name="Google Shape;591;p73"/>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3"/>
          <p:cNvSpPr txBox="1">
            <a:spLocks noGrp="1"/>
          </p:cNvSpPr>
          <p:nvPr>
            <p:ph type="title"/>
          </p:nvPr>
        </p:nvSpPr>
        <p:spPr>
          <a:xfrm>
            <a:off x="0" y="0"/>
            <a:ext cx="9077275"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We have also highlighted 1-2 strategies to focus on for each priority, and determined </a:t>
            </a:r>
            <a:r>
              <a:rPr lang="en-US" b="1" u="sng">
                <a:solidFill>
                  <a:srgbClr val="000000"/>
                </a:solidFill>
              </a:rPr>
              <a:t>funding</a:t>
            </a:r>
            <a:r>
              <a:rPr lang="en-US">
                <a:solidFill>
                  <a:srgbClr val="000000"/>
                </a:solidFill>
              </a:rPr>
              <a:t> and </a:t>
            </a:r>
            <a:r>
              <a:rPr lang="en-US" b="1" u="sng">
                <a:solidFill>
                  <a:srgbClr val="000000"/>
                </a:solidFill>
              </a:rPr>
              <a:t>benchmark indicators of success</a:t>
            </a:r>
            <a:r>
              <a:rPr lang="en-US">
                <a:solidFill>
                  <a:srgbClr val="000000"/>
                </a:solidFill>
              </a:rPr>
              <a:t> to monitor our progress (2 of 2)</a:t>
            </a:r>
            <a:endParaRPr b="1">
              <a:solidFill>
                <a:srgbClr val="000000"/>
              </a:solidFill>
            </a:endParaRPr>
          </a:p>
        </p:txBody>
      </p:sp>
      <p:sp>
        <p:nvSpPr>
          <p:cNvPr id="593" name="Google Shape;593;p7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94" name="Google Shape;594;p73"/>
          <p:cNvSpPr/>
          <p:nvPr/>
        </p:nvSpPr>
        <p:spPr>
          <a:xfrm>
            <a:off x="6481050" y="1541450"/>
            <a:ext cx="2571900" cy="4795500"/>
          </a:xfrm>
          <a:prstGeom prst="rect">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rgbClr val="000000"/>
                </a:solidFill>
                <a:latin typeface="Arial"/>
                <a:ea typeface="Arial"/>
                <a:cs typeface="Arial"/>
                <a:sym typeface="Arial"/>
              </a:rPr>
              <a:t>For teacher retention:</a:t>
            </a:r>
            <a:endParaRPr sz="12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August</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Survey distributed</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Public calendar created</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Together Teacher, classroom mgmt / trauma-informed training held</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December</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Step back done</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Survey distributed, </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Classroom mgmt/ trauma-informed training held</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February</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Survey distributed</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Classroom mgmt/ trauma-informed training held</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May</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Step back done</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Survey distributed</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Classroom mgmt/ trauma-informed training held</a:t>
            </a:r>
            <a:endParaRPr sz="1200" b="0" i="0" u="none" strike="noStrike" cap="none">
              <a:solidFill>
                <a:srgbClr val="000000"/>
              </a:solidFill>
              <a:latin typeface="Arial"/>
              <a:ea typeface="Arial"/>
              <a:cs typeface="Arial"/>
              <a:sym typeface="Arial"/>
            </a:endParaRPr>
          </a:p>
        </p:txBody>
      </p:sp>
      <p:sp>
        <p:nvSpPr>
          <p:cNvPr id="595" name="Google Shape;595;p73"/>
          <p:cNvSpPr txBox="1"/>
          <p:nvPr/>
        </p:nvSpPr>
        <p:spPr>
          <a:xfrm>
            <a:off x="3468150" y="1176900"/>
            <a:ext cx="5584800" cy="365100"/>
          </a:xfrm>
          <a:prstGeom prst="rect">
            <a:avLst/>
          </a:prstGeom>
          <a:solidFill>
            <a:srgbClr val="0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Arial"/>
                <a:ea typeface="Arial"/>
                <a:cs typeface="Arial"/>
                <a:sym typeface="Arial"/>
              </a:rPr>
              <a:t>Teacher Indicators of Success</a:t>
            </a:r>
            <a:endParaRPr sz="1600" b="0" i="0" u="none" strike="noStrike" cap="none">
              <a:solidFill>
                <a:srgbClr val="000000"/>
              </a:solidFill>
              <a:latin typeface="Arial"/>
              <a:ea typeface="Arial"/>
              <a:cs typeface="Arial"/>
              <a:sym typeface="Arial"/>
            </a:endParaRPr>
          </a:p>
        </p:txBody>
      </p:sp>
      <p:sp>
        <p:nvSpPr>
          <p:cNvPr id="596" name="Google Shape;596;p73"/>
          <p:cNvSpPr/>
          <p:nvPr/>
        </p:nvSpPr>
        <p:spPr>
          <a:xfrm>
            <a:off x="152750" y="1537450"/>
            <a:ext cx="3185100" cy="1398000"/>
          </a:xfrm>
          <a:prstGeom prst="rect">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Data warehouse</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Predictive ELA &amp; Math assessments</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PD and materials</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Extra-duty pay for summer training</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Add’l FTEs for Math intervention support</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Activities for trauma/self-care toolkit development</a:t>
            </a:r>
            <a:endParaRPr sz="1200" b="0" i="0" u="none" strike="noStrike" cap="none">
              <a:solidFill>
                <a:srgbClr val="000000"/>
              </a:solidFill>
              <a:latin typeface="Arial"/>
              <a:ea typeface="Arial"/>
              <a:cs typeface="Arial"/>
              <a:sym typeface="Arial"/>
            </a:endParaRPr>
          </a:p>
        </p:txBody>
      </p:sp>
      <p:sp>
        <p:nvSpPr>
          <p:cNvPr id="597" name="Google Shape;597;p73"/>
          <p:cNvSpPr txBox="1"/>
          <p:nvPr/>
        </p:nvSpPr>
        <p:spPr>
          <a:xfrm>
            <a:off x="0" y="6354000"/>
            <a:ext cx="9144000" cy="504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88888"/>
                </a:solidFill>
                <a:latin typeface="Arial"/>
                <a:ea typeface="Arial"/>
                <a:cs typeface="Arial"/>
                <a:sym typeface="Arial"/>
              </a:rPr>
              <a:t>*Depending on autonomies granted, would want to replace this with “Diagnostic MAP assessment”   </a:t>
            </a:r>
            <a:endParaRPr sz="800" b="0" i="0" u="none" strike="noStrike" cap="none">
              <a:solidFill>
                <a:srgbClr val="88888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88888"/>
                </a:solidFill>
                <a:latin typeface="Arial"/>
                <a:ea typeface="Arial"/>
                <a:cs typeface="Arial"/>
                <a:sym typeface="Arial"/>
              </a:rPr>
              <a:t>**Depending on autonomies granted for selecting different assessments, would want to change this to “Select and implement predictive, MAP-aligned assessments”</a:t>
            </a:r>
            <a:endParaRPr sz="800" b="0" i="0" u="none" strike="noStrike" cap="none">
              <a:solidFill>
                <a:srgbClr val="88888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88888"/>
                </a:solidFill>
                <a:latin typeface="Arial"/>
                <a:ea typeface="Arial"/>
                <a:cs typeface="Arial"/>
                <a:sym typeface="Arial"/>
              </a:rPr>
              <a:t>***Pending the selection of an interim assessment system, interim assessments will be used to set BOY, MOY and EOY student indicators of success during the school year. Final targets will be set by August 2019, dependent on the final assessment selection in May 2019.</a:t>
            </a:r>
            <a:endParaRPr sz="800" b="0" i="0" u="none" strike="noStrike" cap="none">
              <a:solidFill>
                <a:srgbClr val="888888"/>
              </a:solidFill>
              <a:latin typeface="Arial"/>
              <a:ea typeface="Arial"/>
              <a:cs typeface="Arial"/>
              <a:sym typeface="Arial"/>
            </a:endParaRPr>
          </a:p>
        </p:txBody>
      </p:sp>
      <p:sp>
        <p:nvSpPr>
          <p:cNvPr id="598" name="Google Shape;598;p73"/>
          <p:cNvSpPr txBox="1"/>
          <p:nvPr/>
        </p:nvSpPr>
        <p:spPr>
          <a:xfrm>
            <a:off x="141600" y="1176900"/>
            <a:ext cx="3211200" cy="365100"/>
          </a:xfrm>
          <a:prstGeom prst="rect">
            <a:avLst/>
          </a:prstGeom>
          <a:solidFill>
            <a:srgbClr val="0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Arial"/>
                <a:ea typeface="Arial"/>
                <a:cs typeface="Arial"/>
                <a:sym typeface="Arial"/>
              </a:rPr>
              <a:t>Funding</a:t>
            </a:r>
            <a:endParaRPr sz="1600" b="1" i="0" u="none" strike="noStrike" cap="none">
              <a:solidFill>
                <a:srgbClr val="FFFFFF"/>
              </a:solidFill>
              <a:latin typeface="Arial"/>
              <a:ea typeface="Arial"/>
              <a:cs typeface="Arial"/>
              <a:sym typeface="Arial"/>
            </a:endParaRPr>
          </a:p>
        </p:txBody>
      </p:sp>
      <p:sp>
        <p:nvSpPr>
          <p:cNvPr id="599" name="Google Shape;599;p73"/>
          <p:cNvSpPr/>
          <p:nvPr/>
        </p:nvSpPr>
        <p:spPr>
          <a:xfrm>
            <a:off x="152750" y="3532250"/>
            <a:ext cx="3185100" cy="813900"/>
          </a:xfrm>
          <a:prstGeom prst="rect">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December, February/March, and May</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Increase ELA / Math proficiency by determined % (pending selection of interim assessment)***</a:t>
            </a:r>
            <a:endParaRPr sz="1200" b="0" i="0" u="none" strike="noStrike" cap="none">
              <a:solidFill>
                <a:srgbClr val="000000"/>
              </a:solidFill>
              <a:latin typeface="Arial"/>
              <a:ea typeface="Arial"/>
              <a:cs typeface="Arial"/>
              <a:sym typeface="Arial"/>
            </a:endParaRPr>
          </a:p>
        </p:txBody>
      </p:sp>
      <p:sp>
        <p:nvSpPr>
          <p:cNvPr id="600" name="Google Shape;600;p73"/>
          <p:cNvSpPr txBox="1"/>
          <p:nvPr/>
        </p:nvSpPr>
        <p:spPr>
          <a:xfrm>
            <a:off x="139650" y="3184525"/>
            <a:ext cx="3211200" cy="365100"/>
          </a:xfrm>
          <a:prstGeom prst="rect">
            <a:avLst/>
          </a:prstGeom>
          <a:solidFill>
            <a:srgbClr val="0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Arial"/>
                <a:ea typeface="Arial"/>
                <a:cs typeface="Arial"/>
                <a:sym typeface="Arial"/>
              </a:rPr>
              <a:t>Student Indicators of Success</a:t>
            </a:r>
            <a:endParaRPr sz="1600" b="0" i="0" u="none" strike="noStrike" cap="none">
              <a:solidFill>
                <a:srgbClr val="000000"/>
              </a:solidFill>
              <a:latin typeface="Arial"/>
              <a:ea typeface="Arial"/>
              <a:cs typeface="Arial"/>
              <a:sym typeface="Arial"/>
            </a:endParaRPr>
          </a:p>
        </p:txBody>
      </p:sp>
      <p:sp>
        <p:nvSpPr>
          <p:cNvPr id="601" name="Google Shape;601;p73"/>
          <p:cNvSpPr/>
          <p:nvPr/>
        </p:nvSpPr>
        <p:spPr>
          <a:xfrm>
            <a:off x="3468150" y="1541450"/>
            <a:ext cx="2895600" cy="4795500"/>
          </a:xfrm>
          <a:prstGeom prst="rect">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rgbClr val="000000"/>
                </a:solidFill>
                <a:latin typeface="Arial"/>
                <a:ea typeface="Arial"/>
                <a:cs typeface="Arial"/>
                <a:sym typeface="Arial"/>
              </a:rPr>
              <a:t>For ELA/Math:</a:t>
            </a:r>
            <a:endParaRPr sz="12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August</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PD held on curriculum implementation</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*Diagnostic assessment/ data analysis completed</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1" i="0" u="none" strike="noStrike" cap="none">
                <a:solidFill>
                  <a:schemeClr val="dk1"/>
                </a:solidFill>
                <a:latin typeface="Arial"/>
                <a:ea typeface="Arial"/>
                <a:cs typeface="Arial"/>
                <a:sym typeface="Arial"/>
              </a:rPr>
              <a:t>At least 30% of staff implementing instruction with fidelity</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December</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**Administer STAR/Scantron assessments: data analysis</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Teacher practicum</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PD on curriculum and assessment</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PD on small group instruction</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Data tracking system implemented; </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Benchmark/ MAP assessment taken</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1" i="0" u="none" strike="noStrike" cap="none">
                <a:solidFill>
                  <a:srgbClr val="000000"/>
                </a:solidFill>
                <a:latin typeface="Arial"/>
                <a:ea typeface="Arial"/>
                <a:cs typeface="Arial"/>
                <a:sym typeface="Arial"/>
              </a:rPr>
              <a:t>At least </a:t>
            </a:r>
            <a:r>
              <a:rPr lang="en-US" sz="1200" b="1" i="0" u="none" strike="noStrike" cap="none">
                <a:solidFill>
                  <a:schemeClr val="dk1"/>
                </a:solidFill>
                <a:latin typeface="Arial"/>
                <a:ea typeface="Arial"/>
                <a:cs typeface="Arial"/>
                <a:sym typeface="Arial"/>
              </a:rPr>
              <a:t>50% of staff implementing instruction with fidelity</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February</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PD on curriculum &amp; assessment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By May</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1" i="0" u="none" strike="noStrike" cap="none">
                <a:solidFill>
                  <a:schemeClr val="dk1"/>
                </a:solidFill>
                <a:latin typeface="Arial"/>
                <a:ea typeface="Arial"/>
                <a:cs typeface="Arial"/>
                <a:sym typeface="Arial"/>
              </a:rPr>
              <a:t>100% of staff implementing instruction with fidelity</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4"/>
          <p:cNvSpPr txBox="1">
            <a:spLocks noGrp="1"/>
          </p:cNvSpPr>
          <p:nvPr>
            <p:ph type="title"/>
          </p:nvPr>
        </p:nvSpPr>
        <p:spPr>
          <a:xfrm>
            <a:off x="457200" y="0"/>
            <a:ext cx="82296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a:solidFill>
                  <a:srgbClr val="000000"/>
                </a:solidFill>
              </a:rPr>
              <a:t>We sequenced the strategies for each priority along a monthly timeline for next year</a:t>
            </a:r>
            <a:endParaRPr>
              <a:solidFill>
                <a:srgbClr val="000000"/>
              </a:solidFill>
            </a:endParaRPr>
          </a:p>
        </p:txBody>
      </p:sp>
      <p:graphicFrame>
        <p:nvGraphicFramePr>
          <p:cNvPr id="609" name="Google Shape;609;p74"/>
          <p:cNvGraphicFramePr/>
          <p:nvPr>
            <p:extLst>
              <p:ext uri="{D42A27DB-BD31-4B8C-83A1-F6EECF244321}">
                <p14:modId xmlns:p14="http://schemas.microsoft.com/office/powerpoint/2010/main" val="4096500018"/>
              </p:ext>
            </p:extLst>
          </p:nvPr>
        </p:nvGraphicFramePr>
        <p:xfrm>
          <a:off x="195264" y="898878"/>
          <a:ext cx="8753450" cy="5926950"/>
        </p:xfrm>
        <a:graphic>
          <a:graphicData uri="http://schemas.openxmlformats.org/drawingml/2006/table">
            <a:tbl>
              <a:tblPr firstRow="1" bandRow="1">
                <a:noFill/>
                <a:tableStyleId>{E8709ACC-956C-45D0-B670-88C092DF7A53}</a:tableStyleId>
              </a:tblPr>
              <a:tblGrid>
                <a:gridCol w="1774075">
                  <a:extLst>
                    <a:ext uri="{9D8B030D-6E8A-4147-A177-3AD203B41FA5}">
                      <a16:colId xmlns="" xmlns:a16="http://schemas.microsoft.com/office/drawing/2014/main" val="20000"/>
                    </a:ext>
                  </a:extLst>
                </a:gridCol>
                <a:gridCol w="536875">
                  <a:extLst>
                    <a:ext uri="{9D8B030D-6E8A-4147-A177-3AD203B41FA5}">
                      <a16:colId xmlns="" xmlns:a16="http://schemas.microsoft.com/office/drawing/2014/main" val="20001"/>
                    </a:ext>
                  </a:extLst>
                </a:gridCol>
                <a:gridCol w="536875">
                  <a:extLst>
                    <a:ext uri="{9D8B030D-6E8A-4147-A177-3AD203B41FA5}">
                      <a16:colId xmlns="" xmlns:a16="http://schemas.microsoft.com/office/drawing/2014/main" val="20002"/>
                    </a:ext>
                  </a:extLst>
                </a:gridCol>
                <a:gridCol w="536875">
                  <a:extLst>
                    <a:ext uri="{9D8B030D-6E8A-4147-A177-3AD203B41FA5}">
                      <a16:colId xmlns="" xmlns:a16="http://schemas.microsoft.com/office/drawing/2014/main" val="20003"/>
                    </a:ext>
                  </a:extLst>
                </a:gridCol>
                <a:gridCol w="536875">
                  <a:extLst>
                    <a:ext uri="{9D8B030D-6E8A-4147-A177-3AD203B41FA5}">
                      <a16:colId xmlns="" xmlns:a16="http://schemas.microsoft.com/office/drawing/2014/main" val="20004"/>
                    </a:ext>
                  </a:extLst>
                </a:gridCol>
                <a:gridCol w="536875">
                  <a:extLst>
                    <a:ext uri="{9D8B030D-6E8A-4147-A177-3AD203B41FA5}">
                      <a16:colId xmlns="" xmlns:a16="http://schemas.microsoft.com/office/drawing/2014/main" val="20005"/>
                    </a:ext>
                  </a:extLst>
                </a:gridCol>
                <a:gridCol w="536875">
                  <a:extLst>
                    <a:ext uri="{9D8B030D-6E8A-4147-A177-3AD203B41FA5}">
                      <a16:colId xmlns="" xmlns:a16="http://schemas.microsoft.com/office/drawing/2014/main" val="20006"/>
                    </a:ext>
                  </a:extLst>
                </a:gridCol>
                <a:gridCol w="536875">
                  <a:extLst>
                    <a:ext uri="{9D8B030D-6E8A-4147-A177-3AD203B41FA5}">
                      <a16:colId xmlns="" xmlns:a16="http://schemas.microsoft.com/office/drawing/2014/main" val="20007"/>
                    </a:ext>
                  </a:extLst>
                </a:gridCol>
                <a:gridCol w="536875">
                  <a:extLst>
                    <a:ext uri="{9D8B030D-6E8A-4147-A177-3AD203B41FA5}">
                      <a16:colId xmlns="" xmlns:a16="http://schemas.microsoft.com/office/drawing/2014/main" val="20008"/>
                    </a:ext>
                  </a:extLst>
                </a:gridCol>
                <a:gridCol w="536875">
                  <a:extLst>
                    <a:ext uri="{9D8B030D-6E8A-4147-A177-3AD203B41FA5}">
                      <a16:colId xmlns="" xmlns:a16="http://schemas.microsoft.com/office/drawing/2014/main" val="20009"/>
                    </a:ext>
                  </a:extLst>
                </a:gridCol>
                <a:gridCol w="536875">
                  <a:extLst>
                    <a:ext uri="{9D8B030D-6E8A-4147-A177-3AD203B41FA5}">
                      <a16:colId xmlns="" xmlns:a16="http://schemas.microsoft.com/office/drawing/2014/main" val="20010"/>
                    </a:ext>
                  </a:extLst>
                </a:gridCol>
                <a:gridCol w="536875">
                  <a:extLst>
                    <a:ext uri="{9D8B030D-6E8A-4147-A177-3AD203B41FA5}">
                      <a16:colId xmlns="" xmlns:a16="http://schemas.microsoft.com/office/drawing/2014/main" val="20011"/>
                    </a:ext>
                  </a:extLst>
                </a:gridCol>
                <a:gridCol w="536875">
                  <a:extLst>
                    <a:ext uri="{9D8B030D-6E8A-4147-A177-3AD203B41FA5}">
                      <a16:colId xmlns="" xmlns:a16="http://schemas.microsoft.com/office/drawing/2014/main" val="20012"/>
                    </a:ext>
                  </a:extLst>
                </a:gridCol>
                <a:gridCol w="536875">
                  <a:extLst>
                    <a:ext uri="{9D8B030D-6E8A-4147-A177-3AD203B41FA5}">
                      <a16:colId xmlns="" xmlns:a16="http://schemas.microsoft.com/office/drawing/2014/main" val="20013"/>
                    </a:ext>
                  </a:extLst>
                </a:gridCol>
              </a:tblGrid>
              <a:tr h="219000">
                <a:tc>
                  <a:txBody>
                    <a:bodyPr/>
                    <a:lstStyle/>
                    <a:p>
                      <a:pPr marL="0" marR="0" lvl="0" indent="0" algn="l" rtl="0">
                        <a:spcBef>
                          <a:spcPts val="0"/>
                        </a:spcBef>
                        <a:spcAft>
                          <a:spcPts val="0"/>
                        </a:spcAft>
                        <a:buNone/>
                      </a:pPr>
                      <a:endParaRPr sz="1400" dirty="0"/>
                    </a:p>
                  </a:txBody>
                  <a:tcPr marL="91450" marR="91450" marT="45725" marB="45725">
                    <a:lnR w="19050"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000"/>
                        <a:t>May 2019</a:t>
                      </a:r>
                      <a:endParaRPr sz="1000"/>
                    </a:p>
                  </a:txBody>
                  <a:tcPr marL="91450" marR="91450" marT="45725" marB="45725" anchor="b">
                    <a:lnL w="19050" cap="flat" cmpd="sng">
                      <a:solidFill>
                        <a:srgbClr val="000000"/>
                      </a:solidFill>
                      <a:prstDash val="solid"/>
                      <a:round/>
                      <a:headEnd type="none" w="sm" len="sm"/>
                      <a:tailEnd type="none" w="sm" len="sm"/>
                    </a:lnL>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marR="0" lvl="0" indent="0" algn="ctr" rtl="0">
                        <a:spcBef>
                          <a:spcPts val="0"/>
                        </a:spcBef>
                        <a:spcAft>
                          <a:spcPts val="0"/>
                        </a:spcAft>
                        <a:buNone/>
                      </a:pPr>
                      <a:r>
                        <a:rPr lang="en-US" sz="1000"/>
                        <a:t>Jun 2019</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marR="0" lvl="0" indent="0" algn="ctr" rtl="0">
                        <a:spcBef>
                          <a:spcPts val="0"/>
                        </a:spcBef>
                        <a:spcAft>
                          <a:spcPts val="0"/>
                        </a:spcAft>
                        <a:buNone/>
                      </a:pPr>
                      <a:r>
                        <a:rPr lang="en-US" sz="1000"/>
                        <a:t>July 2019</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marR="0" lvl="0" indent="0" algn="ctr" rtl="0">
                        <a:spcBef>
                          <a:spcPts val="0"/>
                        </a:spcBef>
                        <a:spcAft>
                          <a:spcPts val="0"/>
                        </a:spcAft>
                        <a:buNone/>
                      </a:pPr>
                      <a:r>
                        <a:rPr lang="en-US" sz="1000"/>
                        <a:t>Aug 2019</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marR="0" lvl="0" indent="0" algn="ctr" rtl="0">
                        <a:spcBef>
                          <a:spcPts val="0"/>
                        </a:spcBef>
                        <a:spcAft>
                          <a:spcPts val="0"/>
                        </a:spcAft>
                        <a:buNone/>
                      </a:pPr>
                      <a:r>
                        <a:rPr lang="en-US" sz="1000"/>
                        <a:t>Sept 2019</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marR="0" lvl="0" indent="0" algn="ctr" rtl="0">
                        <a:spcBef>
                          <a:spcPts val="0"/>
                        </a:spcBef>
                        <a:spcAft>
                          <a:spcPts val="0"/>
                        </a:spcAft>
                        <a:buNone/>
                      </a:pPr>
                      <a:r>
                        <a:rPr lang="en-US" sz="1000"/>
                        <a:t>Oct 2019</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marR="0" lvl="0" indent="0" algn="ctr" rtl="0">
                        <a:spcBef>
                          <a:spcPts val="0"/>
                        </a:spcBef>
                        <a:spcAft>
                          <a:spcPts val="0"/>
                        </a:spcAft>
                        <a:buNone/>
                      </a:pPr>
                      <a:r>
                        <a:rPr lang="en-US" sz="1000"/>
                        <a:t>Nov 2019</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marR="0" lvl="0" indent="0" algn="ctr" rtl="0">
                        <a:spcBef>
                          <a:spcPts val="0"/>
                        </a:spcBef>
                        <a:spcAft>
                          <a:spcPts val="0"/>
                        </a:spcAft>
                        <a:buNone/>
                      </a:pPr>
                      <a:r>
                        <a:rPr lang="en-US" sz="1000"/>
                        <a:t>Dec 2019</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lvl="0" indent="0" algn="l" rtl="0">
                        <a:spcBef>
                          <a:spcPts val="0"/>
                        </a:spcBef>
                        <a:spcAft>
                          <a:spcPts val="0"/>
                        </a:spcAft>
                        <a:buNone/>
                      </a:pPr>
                      <a:r>
                        <a:rPr lang="en-US" sz="1000"/>
                        <a:t>Jan 2020</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lvl="0" indent="0" algn="l" rtl="0">
                        <a:spcBef>
                          <a:spcPts val="0"/>
                        </a:spcBef>
                        <a:spcAft>
                          <a:spcPts val="0"/>
                        </a:spcAft>
                        <a:buNone/>
                      </a:pPr>
                      <a:r>
                        <a:rPr lang="en-US" sz="1000"/>
                        <a:t>Feb 2020</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lvl="0" indent="0" algn="l" rtl="0">
                        <a:spcBef>
                          <a:spcPts val="0"/>
                        </a:spcBef>
                        <a:spcAft>
                          <a:spcPts val="0"/>
                        </a:spcAft>
                        <a:buNone/>
                      </a:pPr>
                      <a:r>
                        <a:rPr lang="en-US" sz="1000"/>
                        <a:t>Mar 2020</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lvl="0" indent="0" algn="l" rtl="0">
                        <a:spcBef>
                          <a:spcPts val="0"/>
                        </a:spcBef>
                        <a:spcAft>
                          <a:spcPts val="0"/>
                        </a:spcAft>
                        <a:buNone/>
                      </a:pPr>
                      <a:r>
                        <a:rPr lang="en-US" sz="1000"/>
                        <a:t>Apr 2020</a:t>
                      </a:r>
                      <a:endParaRPr sz="1000"/>
                    </a:p>
                  </a:txBody>
                  <a:tcPr marL="91450" marR="91450" marT="45725" marB="45725" anchor="b">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tc>
                  <a:txBody>
                    <a:bodyPr/>
                    <a:lstStyle/>
                    <a:p>
                      <a:pPr marL="0" lvl="0" indent="0" algn="l" rtl="0">
                        <a:spcBef>
                          <a:spcPts val="0"/>
                        </a:spcBef>
                        <a:spcAft>
                          <a:spcPts val="0"/>
                        </a:spcAft>
                        <a:buNone/>
                      </a:pPr>
                      <a:r>
                        <a:rPr lang="en-US" sz="1000"/>
                        <a:t>May 2020</a:t>
                      </a:r>
                      <a:endParaRPr sz="1000"/>
                    </a:p>
                  </a:txBody>
                  <a:tcPr marL="91450" marR="91450" marT="45725" marB="45725" anchor="b">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85E73"/>
                    </a:solidFill>
                  </a:tcPr>
                </a:tc>
                <a:extLst>
                  <a:ext uri="{0D108BD9-81ED-4DB2-BD59-A6C34878D82A}">
                    <a16:rowId xmlns="" xmlns:a16="http://schemas.microsoft.com/office/drawing/2014/main" val="10000"/>
                  </a:ext>
                </a:extLst>
              </a:tr>
              <a:tr h="707925">
                <a:tc>
                  <a:txBody>
                    <a:bodyPr/>
                    <a:lstStyle/>
                    <a:p>
                      <a:pPr marL="0" marR="0" lvl="0" indent="0" algn="l" rtl="0">
                        <a:lnSpc>
                          <a:spcPct val="100000"/>
                        </a:lnSpc>
                        <a:spcBef>
                          <a:spcPts val="0"/>
                        </a:spcBef>
                        <a:spcAft>
                          <a:spcPts val="0"/>
                        </a:spcAft>
                        <a:buClr>
                          <a:srgbClr val="000000"/>
                        </a:buClr>
                        <a:buSzPts val="1500"/>
                        <a:buFont typeface="Arial"/>
                        <a:buNone/>
                      </a:pPr>
                      <a:r>
                        <a:rPr lang="en-US" sz="1000" u="none" strike="noStrike" cap="none">
                          <a:solidFill>
                            <a:srgbClr val="FFFFFF"/>
                          </a:solidFill>
                        </a:rPr>
                        <a:t>1. </a:t>
                      </a:r>
                      <a:r>
                        <a:rPr lang="en-US" sz="1000" b="0" i="0" u="none" strike="noStrike" cap="none">
                          <a:solidFill>
                            <a:srgbClr val="FFFFFF"/>
                          </a:solidFill>
                          <a:latin typeface="Arial"/>
                          <a:ea typeface="Arial"/>
                          <a:cs typeface="Arial"/>
                          <a:sym typeface="Arial"/>
                        </a:rPr>
                        <a:t>Implement a</a:t>
                      </a:r>
                      <a:r>
                        <a:rPr lang="en-US" sz="1000">
                          <a:solidFill>
                            <a:srgbClr val="FFFFFF"/>
                          </a:solidFill>
                        </a:rPr>
                        <a:t> comprehensive, scaffolded </a:t>
                      </a:r>
                      <a:r>
                        <a:rPr lang="en-US" sz="1000" b="0" i="0" u="none" strike="noStrike" cap="none">
                          <a:solidFill>
                            <a:srgbClr val="FFFFFF"/>
                          </a:solidFill>
                          <a:latin typeface="Arial"/>
                          <a:ea typeface="Arial"/>
                          <a:cs typeface="Arial"/>
                          <a:sym typeface="Arial"/>
                        </a:rPr>
                        <a:t>PK-6 </a:t>
                      </a:r>
                      <a:r>
                        <a:rPr lang="en-US" sz="1000">
                          <a:solidFill>
                            <a:srgbClr val="FFFFFF"/>
                          </a:solidFill>
                        </a:rPr>
                        <a:t>Reading and Writing c</a:t>
                      </a:r>
                      <a:r>
                        <a:rPr lang="en-US" sz="1000" b="0" i="0" u="none" strike="noStrike" cap="none">
                          <a:solidFill>
                            <a:srgbClr val="FFFFFF"/>
                          </a:solidFill>
                          <a:latin typeface="Arial"/>
                          <a:ea typeface="Arial"/>
                          <a:cs typeface="Arial"/>
                          <a:sym typeface="Arial"/>
                        </a:rPr>
                        <a:t>urriculum and ensure dedicated time for instruction</a:t>
                      </a:r>
                      <a:r>
                        <a:rPr lang="en-US" sz="1000" u="none" strike="noStrike" cap="none">
                          <a:solidFill>
                            <a:srgbClr val="FFFFFF"/>
                          </a:solidFill>
                        </a:rPr>
                        <a:t>.</a:t>
                      </a:r>
                      <a:endParaRPr sz="10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spcBef>
                          <a:spcPts val="0"/>
                        </a:spcBef>
                        <a:spcAft>
                          <a:spcPts val="0"/>
                        </a:spcAft>
                        <a:buNone/>
                      </a:pPr>
                      <a:endParaRPr sz="1400"/>
                    </a:p>
                  </a:txBody>
                  <a:tcPr marL="91450" marR="91450" marT="45725" marB="45725">
                    <a:lnL w="9525" cap="flat" cmpd="sng">
                      <a:solidFill>
                        <a:srgbClr val="000000"/>
                      </a:solidFill>
                      <a:prstDash val="solid"/>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r>
                        <a:rPr lang="en-US" sz="1400" dirty="0" smtClean="0"/>
                        <a:t>Pandemic Hit</a:t>
                      </a:r>
                      <a:endParaRPr sz="1400" dirty="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T w="19050" cap="flat" cmpd="sng">
                      <a:solidFill>
                        <a:srgbClr val="000000"/>
                      </a:solidFill>
                      <a:prstDash val="solid"/>
                      <a:round/>
                      <a:headEnd type="none" w="sm" len="sm"/>
                      <a:tailEnd type="none" w="sm" len="sm"/>
                    </a:lnT>
                    <a:lnB w="12700" cap="flat" cmpd="sng">
                      <a:solidFill>
                        <a:srgbClr val="F2F2F2"/>
                      </a:solidFill>
                      <a:prstDash val="lgDash"/>
                      <a:round/>
                      <a:headEnd type="none" w="sm" len="sm"/>
                      <a:tailEnd type="none" w="sm" len="sm"/>
                    </a:lnB>
                  </a:tcPr>
                </a:tc>
                <a:extLst>
                  <a:ext uri="{0D108BD9-81ED-4DB2-BD59-A6C34878D82A}">
                    <a16:rowId xmlns="" xmlns:a16="http://schemas.microsoft.com/office/drawing/2014/main" val="10001"/>
                  </a:ext>
                </a:extLst>
              </a:tr>
              <a:tr h="707925">
                <a:tc>
                  <a:txBody>
                    <a:bodyPr/>
                    <a:lstStyle/>
                    <a:p>
                      <a:pPr marL="0" marR="0" lvl="0" indent="0" algn="l" rtl="0">
                        <a:lnSpc>
                          <a:spcPct val="100000"/>
                        </a:lnSpc>
                        <a:spcBef>
                          <a:spcPts val="0"/>
                        </a:spcBef>
                        <a:spcAft>
                          <a:spcPts val="0"/>
                        </a:spcAft>
                        <a:buClr>
                          <a:srgbClr val="000000"/>
                        </a:buClr>
                        <a:buSzPts val="1400"/>
                        <a:buFont typeface="Arial"/>
                        <a:buNone/>
                      </a:pPr>
                      <a:r>
                        <a:rPr lang="en-US" sz="1000">
                          <a:solidFill>
                            <a:srgbClr val="FFFFFF"/>
                          </a:solidFill>
                        </a:rPr>
                        <a:t>2. </a:t>
                      </a:r>
                      <a:r>
                        <a:rPr lang="en-US" sz="1000" b="0" i="0" u="none" strike="noStrike" cap="none">
                          <a:solidFill>
                            <a:srgbClr val="FFFFFF"/>
                          </a:solidFill>
                          <a:latin typeface="Arial"/>
                          <a:ea typeface="Arial"/>
                          <a:cs typeface="Arial"/>
                          <a:sym typeface="Arial"/>
                        </a:rPr>
                        <a:t>Employ an aligned RTI model to provide targeted Math Interventions</a:t>
                      </a:r>
                      <a:endParaRPr sz="10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spcBef>
                          <a:spcPts val="0"/>
                        </a:spcBef>
                        <a:spcAft>
                          <a:spcPts val="0"/>
                        </a:spcAft>
                        <a:buNone/>
                      </a:pPr>
                      <a:endParaRPr sz="1400"/>
                    </a:p>
                  </a:txBody>
                  <a:tcPr marL="91450" marR="91450" marT="45725" marB="45725">
                    <a:lnL w="9525" cap="flat" cmpd="sng">
                      <a:solidFill>
                        <a:srgbClr val="000000"/>
                      </a:solidFill>
                      <a:prstDash val="solid"/>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extLst>
                  <a:ext uri="{0D108BD9-81ED-4DB2-BD59-A6C34878D82A}">
                    <a16:rowId xmlns="" xmlns:a16="http://schemas.microsoft.com/office/drawing/2014/main" val="10002"/>
                  </a:ext>
                </a:extLst>
              </a:tr>
              <a:tr h="707925">
                <a:tc>
                  <a:txBody>
                    <a:bodyPr/>
                    <a:lstStyle/>
                    <a:p>
                      <a:pPr marL="0" marR="0" lvl="0" indent="0" algn="l" rtl="0">
                        <a:lnSpc>
                          <a:spcPct val="100000"/>
                        </a:lnSpc>
                        <a:spcBef>
                          <a:spcPts val="0"/>
                        </a:spcBef>
                        <a:spcAft>
                          <a:spcPts val="0"/>
                        </a:spcAft>
                        <a:buClr>
                          <a:srgbClr val="000000"/>
                        </a:buClr>
                        <a:buSzPts val="1500"/>
                        <a:buFont typeface="Arial"/>
                        <a:buNone/>
                      </a:pPr>
                      <a:r>
                        <a:rPr lang="en-US" sz="1000">
                          <a:solidFill>
                            <a:srgbClr val="FFFFFF"/>
                          </a:solidFill>
                        </a:rPr>
                        <a:t>3</a:t>
                      </a:r>
                      <a:r>
                        <a:rPr lang="en-US" sz="1000" u="none" strike="noStrike" cap="none">
                          <a:solidFill>
                            <a:srgbClr val="FFFFFF"/>
                          </a:solidFill>
                        </a:rPr>
                        <a:t>. Consistently leverage</a:t>
                      </a:r>
                      <a:r>
                        <a:rPr lang="en-US" sz="1000" b="0" i="0" u="none" strike="noStrike" cap="none">
                          <a:solidFill>
                            <a:srgbClr val="FFFFFF"/>
                          </a:solidFill>
                          <a:latin typeface="Arial"/>
                          <a:ea typeface="Arial"/>
                          <a:cs typeface="Arial"/>
                          <a:sym typeface="Arial"/>
                        </a:rPr>
                        <a:t> a system to collect data and progress monitor student growth and proficiency in ELA</a:t>
                      </a:r>
                      <a:r>
                        <a:rPr lang="en-US" sz="1000">
                          <a:solidFill>
                            <a:srgbClr val="FFFFFF"/>
                          </a:solidFill>
                        </a:rPr>
                        <a:t> &amp; Math</a:t>
                      </a:r>
                      <a:endParaRPr sz="10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spcBef>
                          <a:spcPts val="0"/>
                        </a:spcBef>
                        <a:spcAft>
                          <a:spcPts val="0"/>
                        </a:spcAft>
                        <a:buNone/>
                      </a:pPr>
                      <a:endParaRPr sz="1400"/>
                    </a:p>
                  </a:txBody>
                  <a:tcPr marL="91450" marR="91450" marT="45725" marB="45725">
                    <a:lnL w="9525" cap="flat" cmpd="sng">
                      <a:solidFill>
                        <a:srgbClr val="000000"/>
                      </a:solidFill>
                      <a:prstDash val="solid"/>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extLst>
                  <a:ext uri="{0D108BD9-81ED-4DB2-BD59-A6C34878D82A}">
                    <a16:rowId xmlns="" xmlns:a16="http://schemas.microsoft.com/office/drawing/2014/main" val="10003"/>
                  </a:ext>
                </a:extLst>
              </a:tr>
              <a:tr h="707925">
                <a:tc>
                  <a:txBody>
                    <a:bodyPr/>
                    <a:lstStyle/>
                    <a:p>
                      <a:pPr marL="0" marR="0" lvl="0" indent="0" algn="l" rtl="0">
                        <a:lnSpc>
                          <a:spcPct val="100000"/>
                        </a:lnSpc>
                        <a:spcBef>
                          <a:spcPts val="0"/>
                        </a:spcBef>
                        <a:spcAft>
                          <a:spcPts val="0"/>
                        </a:spcAft>
                        <a:buClr>
                          <a:srgbClr val="000000"/>
                        </a:buClr>
                        <a:buSzPts val="1400"/>
                        <a:buFont typeface="Arial"/>
                        <a:buNone/>
                      </a:pPr>
                      <a:r>
                        <a:rPr lang="en-US" sz="1000">
                          <a:solidFill>
                            <a:srgbClr val="FFFFFF"/>
                          </a:solidFill>
                        </a:rPr>
                        <a:t>4</a:t>
                      </a:r>
                      <a:r>
                        <a:rPr lang="en-US" sz="1000" u="none" strike="noStrike" cap="none">
                          <a:solidFill>
                            <a:srgbClr val="FFFFFF"/>
                          </a:solidFill>
                        </a:rPr>
                        <a:t>. Ensure teachers have access to high quality professional development to deepen ELA &amp; Math content knowledge and expertise</a:t>
                      </a:r>
                      <a:endParaRPr sz="10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spcBef>
                          <a:spcPts val="0"/>
                        </a:spcBef>
                        <a:spcAft>
                          <a:spcPts val="0"/>
                        </a:spcAft>
                        <a:buNone/>
                      </a:pPr>
                      <a:endParaRPr sz="1400"/>
                    </a:p>
                  </a:txBody>
                  <a:tcPr marL="91450" marR="91450" marT="45725" marB="45725">
                    <a:lnL w="9525" cap="flat" cmpd="sng">
                      <a:solidFill>
                        <a:srgbClr val="000000"/>
                      </a:solidFill>
                      <a:prstDash val="solid"/>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extLst>
                  <a:ext uri="{0D108BD9-81ED-4DB2-BD59-A6C34878D82A}">
                    <a16:rowId xmlns="" xmlns:a16="http://schemas.microsoft.com/office/drawing/2014/main" val="10004"/>
                  </a:ext>
                </a:extLst>
              </a:tr>
              <a:tr h="707925">
                <a:tc>
                  <a:txBody>
                    <a:bodyPr/>
                    <a:lstStyle/>
                    <a:p>
                      <a:pPr marL="15875" marR="0" lvl="0" indent="0" algn="l" rtl="0">
                        <a:lnSpc>
                          <a:spcPct val="100000"/>
                        </a:lnSpc>
                        <a:spcBef>
                          <a:spcPts val="0"/>
                        </a:spcBef>
                        <a:spcAft>
                          <a:spcPts val="0"/>
                        </a:spcAft>
                        <a:buClr>
                          <a:srgbClr val="000000"/>
                        </a:buClr>
                        <a:buSzPts val="1250"/>
                        <a:buFont typeface="Arial"/>
                        <a:buNone/>
                      </a:pPr>
                      <a:r>
                        <a:rPr lang="en-US" sz="1000">
                          <a:solidFill>
                            <a:srgbClr val="000000"/>
                          </a:solidFill>
                        </a:rPr>
                        <a:t>1. </a:t>
                      </a:r>
                      <a:r>
                        <a:rPr lang="en-US" sz="1000" u="none" strike="noStrike" cap="none">
                          <a:solidFill>
                            <a:srgbClr val="000000"/>
                          </a:solidFill>
                        </a:rPr>
                        <a:t>Actively plan and implement regular opportunities to build and strengthen trust, cohesion, and relationships across the Ashland team and staff.</a:t>
                      </a:r>
                      <a:endParaRPr sz="1000" u="none" strike="noStrike" cap="none">
                        <a:solidFill>
                          <a:srgbClr val="0000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spcBef>
                          <a:spcPts val="0"/>
                        </a:spcBef>
                        <a:spcAft>
                          <a:spcPts val="0"/>
                        </a:spcAft>
                        <a:buNone/>
                      </a:pPr>
                      <a:endParaRPr sz="1400"/>
                    </a:p>
                  </a:txBody>
                  <a:tcPr marL="91450" marR="91450" marT="45725" marB="45725">
                    <a:lnL w="9525" cap="flat" cmpd="sng">
                      <a:solidFill>
                        <a:srgbClr val="000000"/>
                      </a:solidFill>
                      <a:prstDash val="solid"/>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extLst>
                  <a:ext uri="{0D108BD9-81ED-4DB2-BD59-A6C34878D82A}">
                    <a16:rowId xmlns="" xmlns:a16="http://schemas.microsoft.com/office/drawing/2014/main" val="10005"/>
                  </a:ext>
                </a:extLst>
              </a:tr>
              <a:tr h="707925">
                <a:tc>
                  <a:txBody>
                    <a:bodyPr/>
                    <a:lstStyle/>
                    <a:p>
                      <a:pPr marL="15875" marR="0" lvl="0" indent="0" algn="l" rtl="0">
                        <a:lnSpc>
                          <a:spcPct val="100000"/>
                        </a:lnSpc>
                        <a:spcBef>
                          <a:spcPts val="0"/>
                        </a:spcBef>
                        <a:spcAft>
                          <a:spcPts val="0"/>
                        </a:spcAft>
                        <a:buClr>
                          <a:srgbClr val="000000"/>
                        </a:buClr>
                        <a:buSzPts val="1250"/>
                        <a:buFont typeface="Arial"/>
                        <a:buNone/>
                      </a:pPr>
                      <a:r>
                        <a:rPr lang="en-US" sz="1000">
                          <a:solidFill>
                            <a:srgbClr val="000000"/>
                          </a:solidFill>
                        </a:rPr>
                        <a:t>2. </a:t>
                      </a:r>
                      <a:r>
                        <a:rPr lang="en-US" sz="1000" u="none" strike="noStrike" cap="none">
                          <a:solidFill>
                            <a:srgbClr val="000000"/>
                          </a:solidFill>
                        </a:rPr>
                        <a:t>Build teacher toolkit around trauma and self care.</a:t>
                      </a:r>
                      <a:endParaRPr sz="1000" b="0" i="0" u="none" strike="noStrike" cap="none">
                        <a:solidFill>
                          <a:srgbClr val="00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spcBef>
                          <a:spcPts val="0"/>
                        </a:spcBef>
                        <a:spcAft>
                          <a:spcPts val="0"/>
                        </a:spcAft>
                        <a:buNone/>
                      </a:pPr>
                      <a:endParaRPr sz="1400"/>
                    </a:p>
                  </a:txBody>
                  <a:tcPr marL="91450" marR="91450" marT="45725" marB="45725">
                    <a:lnL w="9525" cap="flat" cmpd="sng">
                      <a:solidFill>
                        <a:srgbClr val="000000"/>
                      </a:solidFill>
                      <a:prstDash val="solid"/>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T w="12700" cap="flat" cmpd="sng">
                      <a:solidFill>
                        <a:srgbClr val="F2F2F2"/>
                      </a:solidFill>
                      <a:prstDash val="lgDash"/>
                      <a:round/>
                      <a:headEnd type="none" w="sm" len="sm"/>
                      <a:tailEnd type="none" w="sm" len="sm"/>
                    </a:lnT>
                    <a:lnB w="12700" cap="flat" cmpd="sng">
                      <a:solidFill>
                        <a:srgbClr val="F2F2F2"/>
                      </a:solidFill>
                      <a:prstDash val="lgDash"/>
                      <a:round/>
                      <a:headEnd type="none" w="sm" len="sm"/>
                      <a:tailEnd type="none" w="sm" len="sm"/>
                    </a:lnB>
                  </a:tcPr>
                </a:tc>
                <a:extLst>
                  <a:ext uri="{0D108BD9-81ED-4DB2-BD59-A6C34878D82A}">
                    <a16:rowId xmlns="" xmlns:a16="http://schemas.microsoft.com/office/drawing/2014/main" val="10006"/>
                  </a:ext>
                </a:extLst>
              </a:tr>
              <a:tr h="363850">
                <a:tc>
                  <a:txBody>
                    <a:bodyPr/>
                    <a:lstStyle/>
                    <a:p>
                      <a:pPr marL="15875" marR="0" lvl="0" indent="0" algn="l" rtl="0">
                        <a:lnSpc>
                          <a:spcPct val="100000"/>
                        </a:lnSpc>
                        <a:spcBef>
                          <a:spcPts val="0"/>
                        </a:spcBef>
                        <a:spcAft>
                          <a:spcPts val="0"/>
                        </a:spcAft>
                        <a:buNone/>
                      </a:pPr>
                      <a:r>
                        <a:rPr lang="en-US" sz="1000"/>
                        <a:t>1. Improve student attendance</a:t>
                      </a:r>
                      <a:endParaRPr sz="1000">
                        <a:solidFill>
                          <a:srgbClr val="00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7CE2D">
                        <a:alpha val="60750"/>
                      </a:srgbClr>
                    </a:solidFill>
                  </a:tcPr>
                </a:tc>
                <a:tc>
                  <a:txBody>
                    <a:bodyPr/>
                    <a:lstStyle/>
                    <a:p>
                      <a:pPr marL="0" marR="0" lvl="0" indent="0" algn="l" rtl="0">
                        <a:spcBef>
                          <a:spcPts val="0"/>
                        </a:spcBef>
                        <a:spcAft>
                          <a:spcPts val="0"/>
                        </a:spcAft>
                        <a:buNone/>
                      </a:pPr>
                      <a:endParaRPr sz="1400"/>
                    </a:p>
                  </a:txBody>
                  <a:tcPr marL="91450" marR="91450" marT="45725" marB="45725">
                    <a:lnL w="9525" cap="flat" cmpd="sng">
                      <a:solidFill>
                        <a:srgbClr val="000000"/>
                      </a:solidFill>
                      <a:prstDash val="solid"/>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R w="12700" cap="flat" cmpd="sng">
                      <a:solidFill>
                        <a:srgbClr val="F2F2F2"/>
                      </a:solidFill>
                      <a:prstDash val="lgDash"/>
                      <a:round/>
                      <a:headEnd type="none" w="sm" len="sm"/>
                      <a:tailEnd type="none" w="sm" len="sm"/>
                    </a:lnR>
                    <a:lnT w="12700" cap="flat" cmpd="sng">
                      <a:solidFill>
                        <a:srgbClr val="F2F2F2"/>
                      </a:solidFill>
                      <a:prstDash val="lgDash"/>
                      <a:round/>
                      <a:headEnd type="none" w="sm" len="sm"/>
                      <a:tailEnd type="none" w="sm" len="sm"/>
                    </a:lnT>
                  </a:tcPr>
                </a:tc>
                <a:tc>
                  <a:txBody>
                    <a:bodyPr/>
                    <a:lstStyle/>
                    <a:p>
                      <a:pPr marL="0" marR="0" lvl="0" indent="0" algn="l" rtl="0">
                        <a:spcBef>
                          <a:spcPts val="0"/>
                        </a:spcBef>
                        <a:spcAft>
                          <a:spcPts val="0"/>
                        </a:spcAft>
                        <a:buNone/>
                      </a:pPr>
                      <a:endParaRPr sz="1400"/>
                    </a:p>
                  </a:txBody>
                  <a:tcPr marL="91450" marR="91450" marT="45725" marB="45725">
                    <a:lnL w="12700" cap="flat" cmpd="sng">
                      <a:solidFill>
                        <a:srgbClr val="F2F2F2"/>
                      </a:solidFill>
                      <a:prstDash val="lgDash"/>
                      <a:round/>
                      <a:headEnd type="none" w="sm" len="sm"/>
                      <a:tailEnd type="none" w="sm" len="sm"/>
                    </a:lnL>
                    <a:lnT w="12700" cap="flat" cmpd="sng">
                      <a:solidFill>
                        <a:srgbClr val="F2F2F2"/>
                      </a:solidFill>
                      <a:prstDash val="lgDash"/>
                      <a:round/>
                      <a:headEnd type="none" w="sm" len="sm"/>
                      <a:tailEnd type="none" w="sm" len="sm"/>
                    </a:lnT>
                  </a:tcPr>
                </a:tc>
                <a:extLst>
                  <a:ext uri="{0D108BD9-81ED-4DB2-BD59-A6C34878D82A}">
                    <a16:rowId xmlns="" xmlns:a16="http://schemas.microsoft.com/office/drawing/2014/main" val="10007"/>
                  </a:ext>
                </a:extLst>
              </a:tr>
            </a:tbl>
          </a:graphicData>
        </a:graphic>
      </p:graphicFrame>
      <p:sp>
        <p:nvSpPr>
          <p:cNvPr id="611" name="Google Shape;611;p74"/>
          <p:cNvSpPr/>
          <p:nvPr/>
        </p:nvSpPr>
        <p:spPr>
          <a:xfrm>
            <a:off x="2092350" y="1408800"/>
            <a:ext cx="20244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1.1</a:t>
            </a:r>
            <a:r>
              <a:rPr lang="en-US" sz="900" b="1">
                <a:solidFill>
                  <a:srgbClr val="000000"/>
                </a:solidFill>
              </a:rPr>
              <a:t>: </a:t>
            </a:r>
            <a:r>
              <a:rPr lang="en-US" sz="900" b="1"/>
              <a:t>curriculum (research/select)</a:t>
            </a:r>
            <a:endParaRPr sz="1200" b="1"/>
          </a:p>
        </p:txBody>
      </p:sp>
      <p:sp>
        <p:nvSpPr>
          <p:cNvPr id="612" name="Google Shape;612;p74"/>
          <p:cNvSpPr/>
          <p:nvPr/>
        </p:nvSpPr>
        <p:spPr>
          <a:xfrm>
            <a:off x="2092350" y="2278075"/>
            <a:ext cx="20244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2.1</a:t>
            </a:r>
            <a:r>
              <a:rPr lang="en-US" sz="900" b="1">
                <a:solidFill>
                  <a:srgbClr val="000000"/>
                </a:solidFill>
              </a:rPr>
              <a:t>: </a:t>
            </a:r>
            <a:r>
              <a:rPr lang="en-US" sz="900" b="1"/>
              <a:t>small group inst. research</a:t>
            </a:r>
            <a:endParaRPr sz="1200" b="1"/>
          </a:p>
        </p:txBody>
      </p:sp>
      <p:sp>
        <p:nvSpPr>
          <p:cNvPr id="613" name="Google Shape;613;p74"/>
          <p:cNvSpPr/>
          <p:nvPr/>
        </p:nvSpPr>
        <p:spPr>
          <a:xfrm>
            <a:off x="3046650" y="2573325"/>
            <a:ext cx="16071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2.2 plans for Tier 3</a:t>
            </a:r>
            <a:endParaRPr sz="1200" b="1"/>
          </a:p>
        </p:txBody>
      </p:sp>
      <p:sp>
        <p:nvSpPr>
          <p:cNvPr id="614" name="Google Shape;614;p74"/>
          <p:cNvSpPr/>
          <p:nvPr/>
        </p:nvSpPr>
        <p:spPr>
          <a:xfrm>
            <a:off x="2092350" y="3233850"/>
            <a:ext cx="20244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3.1 data tool </a:t>
            </a:r>
            <a:r>
              <a:rPr lang="en-US" sz="900"/>
              <a:t>(create)</a:t>
            </a:r>
            <a:endParaRPr sz="1200"/>
          </a:p>
        </p:txBody>
      </p:sp>
      <p:sp>
        <p:nvSpPr>
          <p:cNvPr id="615" name="Google Shape;615;p74"/>
          <p:cNvSpPr/>
          <p:nvPr/>
        </p:nvSpPr>
        <p:spPr>
          <a:xfrm>
            <a:off x="2092350" y="3977150"/>
            <a:ext cx="14877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4.1 PD </a:t>
            </a:r>
            <a:r>
              <a:rPr lang="en-US" sz="900"/>
              <a:t>(select)</a:t>
            </a:r>
            <a:endParaRPr sz="1200"/>
          </a:p>
        </p:txBody>
      </p:sp>
      <p:sp>
        <p:nvSpPr>
          <p:cNvPr id="616" name="Google Shape;616;p74"/>
          <p:cNvSpPr/>
          <p:nvPr/>
        </p:nvSpPr>
        <p:spPr>
          <a:xfrm>
            <a:off x="3580050" y="3977150"/>
            <a:ext cx="53685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4.1 PD</a:t>
            </a:r>
            <a:r>
              <a:rPr lang="en-US" sz="900"/>
              <a:t> (implement, monitor)</a:t>
            </a:r>
            <a:endParaRPr sz="1200"/>
          </a:p>
        </p:txBody>
      </p:sp>
      <p:sp>
        <p:nvSpPr>
          <p:cNvPr id="617" name="Google Shape;617;p74"/>
          <p:cNvSpPr/>
          <p:nvPr/>
        </p:nvSpPr>
        <p:spPr>
          <a:xfrm>
            <a:off x="4116850" y="3233850"/>
            <a:ext cx="48315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3.1 data tool </a:t>
            </a:r>
            <a:r>
              <a:rPr lang="en-US" sz="900"/>
              <a:t>(use on 6-wk cycle)</a:t>
            </a:r>
            <a:endParaRPr sz="1200"/>
          </a:p>
        </p:txBody>
      </p:sp>
      <p:sp>
        <p:nvSpPr>
          <p:cNvPr id="618" name="Google Shape;618;p74"/>
          <p:cNvSpPr/>
          <p:nvPr/>
        </p:nvSpPr>
        <p:spPr>
          <a:xfrm>
            <a:off x="2092350" y="4336625"/>
            <a:ext cx="20595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4.2 redesign planning meetings</a:t>
            </a:r>
            <a:endParaRPr sz="1200" b="1"/>
          </a:p>
        </p:txBody>
      </p:sp>
      <p:sp>
        <p:nvSpPr>
          <p:cNvPr id="619" name="Google Shape;619;p74"/>
          <p:cNvSpPr/>
          <p:nvPr/>
        </p:nvSpPr>
        <p:spPr>
          <a:xfrm>
            <a:off x="2092350" y="5700425"/>
            <a:ext cx="14877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2.1 TI </a:t>
            </a:r>
            <a:r>
              <a:rPr lang="en-US" sz="900"/>
              <a:t>(research)</a:t>
            </a:r>
            <a:endParaRPr sz="1200"/>
          </a:p>
        </p:txBody>
      </p:sp>
      <p:sp>
        <p:nvSpPr>
          <p:cNvPr id="620" name="Google Shape;620;p74"/>
          <p:cNvSpPr/>
          <p:nvPr/>
        </p:nvSpPr>
        <p:spPr>
          <a:xfrm>
            <a:off x="3580050" y="5700425"/>
            <a:ext cx="10737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2.1 TI </a:t>
            </a:r>
            <a:r>
              <a:rPr lang="en-US" sz="900"/>
              <a:t>(PDs)</a:t>
            </a:r>
            <a:endParaRPr sz="1200"/>
          </a:p>
        </p:txBody>
      </p:sp>
      <p:sp>
        <p:nvSpPr>
          <p:cNvPr id="621" name="Google Shape;621;p74"/>
          <p:cNvSpPr/>
          <p:nvPr/>
        </p:nvSpPr>
        <p:spPr>
          <a:xfrm>
            <a:off x="4653750" y="5700425"/>
            <a:ext cx="42795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2.1 TI </a:t>
            </a:r>
            <a:r>
              <a:rPr lang="en-US" sz="900"/>
              <a:t>(support / implementation)</a:t>
            </a:r>
            <a:endParaRPr sz="1200"/>
          </a:p>
        </p:txBody>
      </p:sp>
      <p:sp>
        <p:nvSpPr>
          <p:cNvPr id="622" name="Google Shape;622;p74"/>
          <p:cNvSpPr/>
          <p:nvPr/>
        </p:nvSpPr>
        <p:spPr>
          <a:xfrm>
            <a:off x="2092350" y="6099900"/>
            <a:ext cx="20595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2.1 teacher self-care </a:t>
            </a:r>
            <a:r>
              <a:rPr lang="en-US" sz="900"/>
              <a:t>(research)</a:t>
            </a:r>
            <a:endParaRPr sz="1200"/>
          </a:p>
        </p:txBody>
      </p:sp>
      <p:sp>
        <p:nvSpPr>
          <p:cNvPr id="623" name="Google Shape;623;p74"/>
          <p:cNvSpPr/>
          <p:nvPr/>
        </p:nvSpPr>
        <p:spPr>
          <a:xfrm>
            <a:off x="4151975" y="6099900"/>
            <a:ext cx="47814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2.1 teacher self-care </a:t>
            </a:r>
            <a:r>
              <a:rPr lang="en-US" sz="900"/>
              <a:t>(PDs, activities)</a:t>
            </a:r>
            <a:endParaRPr sz="1200"/>
          </a:p>
        </p:txBody>
      </p:sp>
      <p:sp>
        <p:nvSpPr>
          <p:cNvPr id="624" name="Google Shape;624;p74"/>
          <p:cNvSpPr/>
          <p:nvPr/>
        </p:nvSpPr>
        <p:spPr>
          <a:xfrm>
            <a:off x="4653750" y="2573325"/>
            <a:ext cx="42795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2.2 plans for Tier 3 </a:t>
            </a:r>
            <a:r>
              <a:rPr lang="en-US" sz="900"/>
              <a:t>(implement, monitor)</a:t>
            </a:r>
            <a:endParaRPr sz="1200"/>
          </a:p>
        </p:txBody>
      </p:sp>
      <p:sp>
        <p:nvSpPr>
          <p:cNvPr id="625" name="Google Shape;625;p74"/>
          <p:cNvSpPr/>
          <p:nvPr/>
        </p:nvSpPr>
        <p:spPr>
          <a:xfrm>
            <a:off x="4116850" y="4336625"/>
            <a:ext cx="48315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4.2 redesign planning meetings</a:t>
            </a:r>
            <a:r>
              <a:rPr lang="en-US" sz="900"/>
              <a:t> (implement, monitor)</a:t>
            </a:r>
            <a:endParaRPr sz="1200"/>
          </a:p>
        </p:txBody>
      </p:sp>
      <p:sp>
        <p:nvSpPr>
          <p:cNvPr id="626" name="Google Shape;626;p74"/>
          <p:cNvSpPr/>
          <p:nvPr/>
        </p:nvSpPr>
        <p:spPr>
          <a:xfrm>
            <a:off x="4151850" y="4992300"/>
            <a:ext cx="47814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1.2 TLT plans and executes on activities throughout year</a:t>
            </a:r>
            <a:endParaRPr sz="1200" b="1"/>
          </a:p>
        </p:txBody>
      </p:sp>
      <p:sp>
        <p:nvSpPr>
          <p:cNvPr id="627" name="Google Shape;627;p74"/>
          <p:cNvSpPr/>
          <p:nvPr/>
        </p:nvSpPr>
        <p:spPr>
          <a:xfrm>
            <a:off x="2506225" y="4992300"/>
            <a:ext cx="16071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t>1.2 TLT planning/surveys</a:t>
            </a:r>
            <a:endParaRPr sz="1200" b="1"/>
          </a:p>
        </p:txBody>
      </p:sp>
      <p:sp>
        <p:nvSpPr>
          <p:cNvPr id="628" name="Google Shape;628;p74"/>
          <p:cNvSpPr/>
          <p:nvPr/>
        </p:nvSpPr>
        <p:spPr>
          <a:xfrm>
            <a:off x="2092350" y="6499375"/>
            <a:ext cx="6840900" cy="211200"/>
          </a:xfrm>
          <a:prstGeom prst="homePlate">
            <a:avLst>
              <a:gd name="adj" fmla="val 50000"/>
            </a:avLst>
          </a:prstGeom>
          <a:solidFill>
            <a:srgbClr val="BFBFB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sz="900" b="1"/>
              <a:t>1.1  school-family connection (e.g., home visits, walking school bus)    1.2 teachers attendance tracking</a:t>
            </a:r>
            <a:endParaRPr sz="9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5"/>
          <p:cNvSpPr txBox="1">
            <a:spLocks noGrp="1"/>
          </p:cNvSpPr>
          <p:nvPr>
            <p:ph type="title"/>
          </p:nvPr>
        </p:nvSpPr>
        <p:spPr>
          <a:xfrm>
            <a:off x="0" y="112675"/>
            <a:ext cx="9254400" cy="696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We have assigned the following priority owners</a:t>
            </a:r>
            <a:endParaRPr b="1"/>
          </a:p>
        </p:txBody>
      </p:sp>
      <p:graphicFrame>
        <p:nvGraphicFramePr>
          <p:cNvPr id="635" name="Google Shape;635;p75"/>
          <p:cNvGraphicFramePr/>
          <p:nvPr>
            <p:extLst>
              <p:ext uri="{D42A27DB-BD31-4B8C-83A1-F6EECF244321}">
                <p14:modId xmlns:p14="http://schemas.microsoft.com/office/powerpoint/2010/main" val="4001394129"/>
              </p:ext>
            </p:extLst>
          </p:nvPr>
        </p:nvGraphicFramePr>
        <p:xfrm>
          <a:off x="438716" y="642761"/>
          <a:ext cx="8705250" cy="5989400"/>
        </p:xfrm>
        <a:graphic>
          <a:graphicData uri="http://schemas.openxmlformats.org/drawingml/2006/table">
            <a:tbl>
              <a:tblPr firstRow="1" bandRow="1">
                <a:noFill/>
                <a:tableStyleId>{828ED99F-2957-4FCC-A269-AD505EA86813}</a:tableStyleId>
              </a:tblPr>
              <a:tblGrid>
                <a:gridCol w="2643550">
                  <a:extLst>
                    <a:ext uri="{9D8B030D-6E8A-4147-A177-3AD203B41FA5}">
                      <a16:colId xmlns="" xmlns:a16="http://schemas.microsoft.com/office/drawing/2014/main" val="20000"/>
                    </a:ext>
                  </a:extLst>
                </a:gridCol>
                <a:gridCol w="4197225">
                  <a:extLst>
                    <a:ext uri="{9D8B030D-6E8A-4147-A177-3AD203B41FA5}">
                      <a16:colId xmlns="" xmlns:a16="http://schemas.microsoft.com/office/drawing/2014/main" val="20001"/>
                    </a:ext>
                  </a:extLst>
                </a:gridCol>
                <a:gridCol w="1864475">
                  <a:extLst>
                    <a:ext uri="{9D8B030D-6E8A-4147-A177-3AD203B41FA5}">
                      <a16:colId xmlns="" xmlns:a16="http://schemas.microsoft.com/office/drawing/2014/main" val="20002"/>
                    </a:ext>
                  </a:extLst>
                </a:gridCol>
              </a:tblGrid>
              <a:tr h="269550">
                <a:tc>
                  <a:txBody>
                    <a:bodyPr/>
                    <a:lstStyle/>
                    <a:p>
                      <a:pPr marL="0" marR="0" lvl="0" indent="0" algn="ctr" rtl="0">
                        <a:lnSpc>
                          <a:spcPct val="100000"/>
                        </a:lnSpc>
                        <a:spcBef>
                          <a:spcPts val="0"/>
                        </a:spcBef>
                        <a:spcAft>
                          <a:spcPts val="0"/>
                        </a:spcAft>
                        <a:buClr>
                          <a:srgbClr val="000000"/>
                        </a:buClr>
                        <a:buSzPts val="2000"/>
                        <a:buFont typeface="Arial"/>
                        <a:buNone/>
                      </a:pPr>
                      <a:r>
                        <a:rPr lang="en-US" sz="1500" b="1" i="0" u="none" strike="noStrike" cap="none" dirty="0">
                          <a:solidFill>
                            <a:schemeClr val="dk1"/>
                          </a:solidFill>
                          <a:latin typeface="Arial"/>
                          <a:ea typeface="Arial"/>
                          <a:cs typeface="Arial"/>
                          <a:sym typeface="Arial"/>
                        </a:rPr>
                        <a:t>Priorities</a:t>
                      </a:r>
                      <a:endParaRPr sz="1500" u="none" strike="noStrike" cap="none" dirty="0">
                        <a:solidFill>
                          <a:schemeClr val="dk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500" b="1" i="0" u="none" strike="noStrike" cap="none">
                          <a:solidFill>
                            <a:schemeClr val="dk1"/>
                          </a:solidFill>
                          <a:latin typeface="Arial"/>
                          <a:ea typeface="Arial"/>
                          <a:cs typeface="Arial"/>
                          <a:sym typeface="Arial"/>
                        </a:rPr>
                        <a:t>Strategies</a:t>
                      </a:r>
                      <a:endParaRPr sz="1500" u="none" strike="noStrike" cap="none">
                        <a:solidFill>
                          <a:schemeClr val="dk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None/>
                      </a:pPr>
                      <a:r>
                        <a:rPr lang="en-US" sz="1500" b="1"/>
                        <a:t>Priority Owner</a:t>
                      </a:r>
                      <a:endParaRPr sz="1500" b="1" i="0" u="none" strike="noStrike" cap="none">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 xmlns:a16="http://schemas.microsoft.com/office/drawing/2014/main" val="10000"/>
                  </a:ext>
                </a:extLst>
              </a:tr>
              <a:tr h="654625">
                <a:tc>
                  <a:txBody>
                    <a:bodyPr/>
                    <a:lstStyle/>
                    <a:p>
                      <a:pPr marL="0" marR="0" lvl="0" indent="0" algn="l" rtl="0">
                        <a:lnSpc>
                          <a:spcPct val="100000"/>
                        </a:lnSpc>
                        <a:spcBef>
                          <a:spcPts val="0"/>
                        </a:spcBef>
                        <a:spcAft>
                          <a:spcPts val="0"/>
                        </a:spcAft>
                        <a:buClr>
                          <a:srgbClr val="000000"/>
                        </a:buClr>
                        <a:buSzPts val="1500"/>
                        <a:buFont typeface="Arial"/>
                        <a:buNone/>
                      </a:pPr>
                      <a:r>
                        <a:rPr lang="en-US" sz="1100" u="none" strike="noStrike" cap="none">
                          <a:solidFill>
                            <a:srgbClr val="FFFFFF"/>
                          </a:solidFill>
                        </a:rPr>
                        <a:t>1. </a:t>
                      </a:r>
                      <a:r>
                        <a:rPr lang="en-US" sz="1100" b="0" i="0" u="none" strike="noStrike" cap="none">
                          <a:solidFill>
                            <a:srgbClr val="FFFFFF"/>
                          </a:solidFill>
                          <a:latin typeface="Arial"/>
                          <a:ea typeface="Arial"/>
                          <a:cs typeface="Arial"/>
                          <a:sym typeface="Arial"/>
                        </a:rPr>
                        <a:t>Implement a</a:t>
                      </a:r>
                      <a:r>
                        <a:rPr lang="en-US" sz="1100">
                          <a:solidFill>
                            <a:srgbClr val="FFFFFF"/>
                          </a:solidFill>
                        </a:rPr>
                        <a:t> comprehensive, scaffolded </a:t>
                      </a:r>
                      <a:r>
                        <a:rPr lang="en-US" sz="1100" b="0" i="0" u="none" strike="noStrike" cap="none">
                          <a:solidFill>
                            <a:srgbClr val="FFFFFF"/>
                          </a:solidFill>
                          <a:latin typeface="Arial"/>
                          <a:ea typeface="Arial"/>
                          <a:cs typeface="Arial"/>
                          <a:sym typeface="Arial"/>
                        </a:rPr>
                        <a:t>PK-6 </a:t>
                      </a:r>
                      <a:r>
                        <a:rPr lang="en-US" sz="1100">
                          <a:solidFill>
                            <a:srgbClr val="FFFFFF"/>
                          </a:solidFill>
                        </a:rPr>
                        <a:t>Reading and Writing c</a:t>
                      </a:r>
                      <a:r>
                        <a:rPr lang="en-US" sz="1100" b="0" i="0" u="none" strike="noStrike" cap="none">
                          <a:solidFill>
                            <a:srgbClr val="FFFFFF"/>
                          </a:solidFill>
                          <a:latin typeface="Arial"/>
                          <a:ea typeface="Arial"/>
                          <a:cs typeface="Arial"/>
                          <a:sym typeface="Arial"/>
                        </a:rPr>
                        <a:t>urriculum and ensure dedicated time for instruction</a:t>
                      </a:r>
                      <a:r>
                        <a:rPr lang="en-US" sz="1100" u="none" strike="noStrike" cap="none">
                          <a:solidFill>
                            <a:srgbClr val="FFFFFF"/>
                          </a:solidFill>
                        </a:rPr>
                        <a:t>.</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1100"/>
                        <a:t>1.1  </a:t>
                      </a:r>
                      <a:r>
                        <a:rPr lang="en-US" sz="1100" u="none" strike="noStrike" cap="none"/>
                        <a:t>Research, select </a:t>
                      </a:r>
                      <a:r>
                        <a:rPr lang="en-US" sz="1100"/>
                        <a:t>and implement</a:t>
                      </a:r>
                      <a:r>
                        <a:rPr lang="en-US" sz="1100" u="none" strike="noStrike" cap="none"/>
                        <a:t> a</a:t>
                      </a:r>
                      <a:r>
                        <a:rPr lang="en-US" sz="1100"/>
                        <a:t> comprehensive, scaffolded </a:t>
                      </a:r>
                      <a:r>
                        <a:rPr lang="en-US" sz="1100" u="none" strike="noStrike" cap="none"/>
                        <a:t>PK-6 curriculum for reading and writing</a:t>
                      </a:r>
                      <a:endParaRPr sz="1100" u="none" strike="noStrike" cap="none"/>
                    </a:p>
                    <a:p>
                      <a:pPr marL="457200" marR="0" lvl="0" indent="0" algn="l" rtl="0">
                        <a:lnSpc>
                          <a:spcPct val="100000"/>
                        </a:lnSpc>
                        <a:spcBef>
                          <a:spcPts val="0"/>
                        </a:spcBef>
                        <a:spcAft>
                          <a:spcPts val="0"/>
                        </a:spcAft>
                        <a:buNone/>
                      </a:pPr>
                      <a:endParaRPr sz="1100" i="1"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b="1"/>
                        <a:t>Ms. Patton</a:t>
                      </a:r>
                      <a:endParaRPr sz="1100" b="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654625">
                <a:tc>
                  <a:txBody>
                    <a:bodyPr/>
                    <a:lstStyle/>
                    <a:p>
                      <a:pPr marL="0" marR="0" lvl="0" indent="0" algn="l" rtl="0">
                        <a:lnSpc>
                          <a:spcPct val="100000"/>
                        </a:lnSpc>
                        <a:spcBef>
                          <a:spcPts val="0"/>
                        </a:spcBef>
                        <a:spcAft>
                          <a:spcPts val="0"/>
                        </a:spcAft>
                        <a:buClr>
                          <a:srgbClr val="000000"/>
                        </a:buClr>
                        <a:buSzPts val="1400"/>
                        <a:buFont typeface="Arial"/>
                        <a:buNone/>
                      </a:pPr>
                      <a:r>
                        <a:rPr lang="en-US" sz="1100">
                          <a:solidFill>
                            <a:srgbClr val="FFFFFF"/>
                          </a:solidFill>
                        </a:rPr>
                        <a:t>2. </a:t>
                      </a:r>
                      <a:r>
                        <a:rPr lang="en-US" sz="1100" b="0" i="0" u="none" strike="noStrike" cap="none">
                          <a:solidFill>
                            <a:srgbClr val="FFFFFF"/>
                          </a:solidFill>
                          <a:latin typeface="Arial"/>
                          <a:ea typeface="Arial"/>
                          <a:cs typeface="Arial"/>
                          <a:sym typeface="Arial"/>
                        </a:rPr>
                        <a:t>Employ an aligned RTI model to provide targeted Math Interventions</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1100"/>
                        <a:t>2.1  Research and implement evidence-based approaches to </a:t>
                      </a:r>
                      <a:r>
                        <a:rPr lang="en-US" sz="1100">
                          <a:solidFill>
                            <a:schemeClr val="dk1"/>
                          </a:solidFill>
                        </a:rPr>
                        <a:t>flexible, differentiated, </a:t>
                      </a:r>
                      <a:r>
                        <a:rPr lang="en-US" sz="1100"/>
                        <a:t>small group instruction in math</a:t>
                      </a:r>
                      <a:endParaRPr sz="1100"/>
                    </a:p>
                    <a:p>
                      <a:pPr marL="0" marR="0" lvl="0" indent="0" algn="l" rtl="0">
                        <a:lnSpc>
                          <a:spcPct val="100000"/>
                        </a:lnSpc>
                        <a:spcBef>
                          <a:spcPts val="0"/>
                        </a:spcBef>
                        <a:spcAft>
                          <a:spcPts val="0"/>
                        </a:spcAft>
                        <a:buNone/>
                      </a:pPr>
                      <a:r>
                        <a:rPr lang="en-US" sz="1100"/>
                        <a:t>2.2  </a:t>
                      </a:r>
                      <a:r>
                        <a:rPr lang="en-US" sz="1100" u="none" strike="noStrike" cap="none"/>
                        <a:t>Create individualized learning plans </a:t>
                      </a:r>
                      <a:r>
                        <a:rPr lang="en-US" sz="1100"/>
                        <a:t>for Tier 3 students and struggling populations</a:t>
                      </a:r>
                      <a:endParaRPr sz="11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b="1"/>
                        <a:t>Ms. Eason</a:t>
                      </a:r>
                      <a:endParaRPr sz="1100" b="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654625">
                <a:tc>
                  <a:txBody>
                    <a:bodyPr/>
                    <a:lstStyle/>
                    <a:p>
                      <a:pPr marL="0" marR="0" lvl="0" indent="0" algn="l" rtl="0">
                        <a:lnSpc>
                          <a:spcPct val="100000"/>
                        </a:lnSpc>
                        <a:spcBef>
                          <a:spcPts val="0"/>
                        </a:spcBef>
                        <a:spcAft>
                          <a:spcPts val="0"/>
                        </a:spcAft>
                        <a:buClr>
                          <a:srgbClr val="000000"/>
                        </a:buClr>
                        <a:buSzPts val="1500"/>
                        <a:buFont typeface="Arial"/>
                        <a:buNone/>
                      </a:pPr>
                      <a:r>
                        <a:rPr lang="en-US" sz="1100">
                          <a:solidFill>
                            <a:srgbClr val="FFFFFF"/>
                          </a:solidFill>
                        </a:rPr>
                        <a:t>3</a:t>
                      </a:r>
                      <a:r>
                        <a:rPr lang="en-US" sz="1100" u="none" strike="noStrike" cap="none">
                          <a:solidFill>
                            <a:srgbClr val="FFFFFF"/>
                          </a:solidFill>
                        </a:rPr>
                        <a:t>. Consistently leverage</a:t>
                      </a:r>
                      <a:r>
                        <a:rPr lang="en-US" sz="1100" b="0" i="0" u="none" strike="noStrike" cap="none">
                          <a:solidFill>
                            <a:srgbClr val="FFFFFF"/>
                          </a:solidFill>
                          <a:latin typeface="Arial"/>
                          <a:ea typeface="Arial"/>
                          <a:cs typeface="Arial"/>
                          <a:sym typeface="Arial"/>
                        </a:rPr>
                        <a:t> a system to collect data and progress monitor student growth and proficiency in ELA</a:t>
                      </a:r>
                      <a:r>
                        <a:rPr lang="en-US" sz="1100">
                          <a:solidFill>
                            <a:srgbClr val="FFFFFF"/>
                          </a:solidFill>
                        </a:rPr>
                        <a:t> &amp; Math</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1100"/>
                        <a:t>3.1  </a:t>
                      </a:r>
                      <a:r>
                        <a:rPr lang="en-US" sz="1100" u="none" strike="noStrike" cap="none"/>
                        <a:t>Analyze school-wide data trends using universal data tool to track student mastery of standards </a:t>
                      </a:r>
                      <a:r>
                        <a:rPr lang="en-US" sz="1100">
                          <a:solidFill>
                            <a:schemeClr val="dk1"/>
                          </a:solidFill>
                        </a:rPr>
                        <a:t>on a six-week cycle</a:t>
                      </a:r>
                      <a:endParaRPr sz="1100" i="1"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b="1" dirty="0" smtClean="0">
                          <a:solidFill>
                            <a:schemeClr val="dk1"/>
                          </a:solidFill>
                        </a:rPr>
                        <a:t>Mr.</a:t>
                      </a:r>
                      <a:r>
                        <a:rPr lang="en-US" sz="1100" b="1" baseline="0" dirty="0" smtClean="0">
                          <a:solidFill>
                            <a:schemeClr val="dk1"/>
                          </a:solidFill>
                        </a:rPr>
                        <a:t> Eason</a:t>
                      </a:r>
                      <a:endParaRPr sz="1100" b="1"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1087825">
                <a:tc>
                  <a:txBody>
                    <a:bodyPr/>
                    <a:lstStyle/>
                    <a:p>
                      <a:pPr marL="0" marR="0" lvl="0" indent="0" algn="l" rtl="0">
                        <a:lnSpc>
                          <a:spcPct val="100000"/>
                        </a:lnSpc>
                        <a:spcBef>
                          <a:spcPts val="0"/>
                        </a:spcBef>
                        <a:spcAft>
                          <a:spcPts val="0"/>
                        </a:spcAft>
                        <a:buClr>
                          <a:srgbClr val="000000"/>
                        </a:buClr>
                        <a:buSzPts val="1400"/>
                        <a:buFont typeface="Arial"/>
                        <a:buNone/>
                      </a:pPr>
                      <a:r>
                        <a:rPr lang="en-US" sz="1100">
                          <a:solidFill>
                            <a:srgbClr val="FFFFFF"/>
                          </a:solidFill>
                        </a:rPr>
                        <a:t>4</a:t>
                      </a:r>
                      <a:r>
                        <a:rPr lang="en-US" sz="1100" u="none" strike="noStrike" cap="none">
                          <a:solidFill>
                            <a:srgbClr val="FFFFFF"/>
                          </a:solidFill>
                        </a:rPr>
                        <a:t>. Ensure teachers have access to high quality professional development to deepen ELA &amp; Math content knowledge and expertise</a:t>
                      </a:r>
                      <a:endParaRPr sz="11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1100"/>
                        <a:t>4.1  Secure/d</a:t>
                      </a:r>
                      <a:r>
                        <a:rPr lang="en-US" sz="1100" u="none" strike="noStrike" cap="none"/>
                        <a:t>eliver robust PD in ELA (e.g. Reading and Writing Workshop, Daily 5, Strategies That Work, Fountas and Pinnell Literacy Continuum, Spalding, Words Their Way) </a:t>
                      </a:r>
                      <a:r>
                        <a:rPr lang="en-US" sz="1100"/>
                        <a:t>&amp; Math </a:t>
                      </a:r>
                      <a:r>
                        <a:rPr lang="en-US" sz="1100">
                          <a:solidFill>
                            <a:schemeClr val="dk1"/>
                          </a:solidFill>
                        </a:rPr>
                        <a:t>(Math Workshop, small group instruction, centers,  increasing rigor, number talks, Understanding by Design, etc.) </a:t>
                      </a:r>
                      <a:endParaRPr sz="1100">
                        <a:solidFill>
                          <a:schemeClr val="dk1"/>
                        </a:solidFill>
                      </a:endParaRPr>
                    </a:p>
                    <a:p>
                      <a:pPr marL="0" marR="0" lvl="0" indent="0" algn="l" rtl="0">
                        <a:lnSpc>
                          <a:spcPct val="100000"/>
                        </a:lnSpc>
                        <a:spcBef>
                          <a:spcPts val="0"/>
                        </a:spcBef>
                        <a:spcAft>
                          <a:spcPts val="0"/>
                        </a:spcAft>
                        <a:buNone/>
                      </a:pPr>
                      <a:r>
                        <a:rPr lang="en-US" sz="1100"/>
                        <a:t>4.2  </a:t>
                      </a:r>
                      <a:r>
                        <a:rPr lang="en-US" sz="1100" u="none" strike="noStrike" cap="none"/>
                        <a:t>Redesign planning meetings to focus on unpacking standards and aligning instruction</a:t>
                      </a:r>
                      <a:endParaRPr sz="11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b="1"/>
                        <a:t>Dr. Boddie</a:t>
                      </a:r>
                      <a:endParaRPr sz="1100" b="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654625">
                <a:tc>
                  <a:txBody>
                    <a:bodyPr/>
                    <a:lstStyle/>
                    <a:p>
                      <a:pPr marL="15875" marR="0" lvl="0" indent="0" algn="l" rtl="0">
                        <a:lnSpc>
                          <a:spcPct val="100000"/>
                        </a:lnSpc>
                        <a:spcBef>
                          <a:spcPts val="0"/>
                        </a:spcBef>
                        <a:spcAft>
                          <a:spcPts val="0"/>
                        </a:spcAft>
                        <a:buClr>
                          <a:srgbClr val="000000"/>
                        </a:buClr>
                        <a:buSzPts val="1250"/>
                        <a:buFont typeface="Arial"/>
                        <a:buNone/>
                      </a:pPr>
                      <a:r>
                        <a:rPr lang="en-US" sz="1100">
                          <a:solidFill>
                            <a:schemeClr val="dk1"/>
                          </a:solidFill>
                        </a:rPr>
                        <a:t>1. </a:t>
                      </a:r>
                      <a:r>
                        <a:rPr lang="en-US" sz="1100" u="none" strike="noStrike" cap="none">
                          <a:solidFill>
                            <a:schemeClr val="dk1"/>
                          </a:solidFill>
                        </a:rPr>
                        <a:t>Actively plan and implement regular opportunities to build and strengthen trust, cohesion, and relationships across the Ashland team and staff.</a:t>
                      </a:r>
                      <a:endParaRPr sz="1100" u="none" strike="noStrike" cap="none">
                        <a:solidFill>
                          <a:schemeClr val="dk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US" sz="1100">
                          <a:highlight>
                            <a:srgbClr val="FFFFFF"/>
                          </a:highlight>
                        </a:rPr>
                        <a:t>1.2  Leverage TLT to facilitate activities, trainings, and culture step backs with the staff</a:t>
                      </a:r>
                      <a:endParaRPr sz="110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t>Ms. Moore</a:t>
                      </a:r>
                      <a:endParaRPr sz="1100" b="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591200">
                <a:tc>
                  <a:txBody>
                    <a:bodyPr/>
                    <a:lstStyle/>
                    <a:p>
                      <a:pPr marL="15875" marR="0" lvl="0" indent="0" algn="l" rtl="0">
                        <a:lnSpc>
                          <a:spcPct val="100000"/>
                        </a:lnSpc>
                        <a:spcBef>
                          <a:spcPts val="0"/>
                        </a:spcBef>
                        <a:spcAft>
                          <a:spcPts val="0"/>
                        </a:spcAft>
                        <a:buClr>
                          <a:schemeClr val="dk1"/>
                        </a:buClr>
                        <a:buSzPts val="1250"/>
                        <a:buFont typeface="Arial"/>
                        <a:buNone/>
                      </a:pPr>
                      <a:r>
                        <a:rPr lang="en-US" sz="1100">
                          <a:solidFill>
                            <a:schemeClr val="dk1"/>
                          </a:solidFill>
                        </a:rPr>
                        <a:t>2. </a:t>
                      </a:r>
                      <a:r>
                        <a:rPr lang="en-US" sz="1100" u="none" strike="noStrike" cap="none">
                          <a:solidFill>
                            <a:schemeClr val="dk1"/>
                          </a:solidFill>
                        </a:rPr>
                        <a:t>Build teacher toolkit around trauma and self care.</a:t>
                      </a:r>
                      <a:endParaRPr sz="1100" b="0" i="0" u="none" strike="noStrike" cap="none">
                        <a:solidFill>
                          <a:schemeClr val="dk1"/>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None/>
                      </a:pPr>
                      <a:r>
                        <a:rPr lang="en-US" sz="1100">
                          <a:highlight>
                            <a:srgbClr val="FFFFFF"/>
                          </a:highlight>
                        </a:rPr>
                        <a:t>2.1  </a:t>
                      </a:r>
                      <a:r>
                        <a:rPr lang="en-US" sz="1100" u="none" strike="noStrike" cap="none">
                          <a:highlight>
                            <a:srgbClr val="FFFFFF"/>
                          </a:highlight>
                        </a:rPr>
                        <a:t>Design / select and deliver PD on classroom management, trauma-informed classroom practices, and self-care and sustainability for teachers</a:t>
                      </a:r>
                      <a:endParaRPr sz="1100" i="1" u="none" strike="noStrike" cap="none">
                        <a:solidFill>
                          <a:srgbClr val="FF0000"/>
                        </a:solidFill>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a:t>Ms. Moore, </a:t>
                      </a:r>
                      <a:r>
                        <a:rPr lang="en-US" sz="1100" b="1"/>
                        <a:t>Ms. Brown</a:t>
                      </a:r>
                      <a:endParaRPr sz="1100" b="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654625">
                <a:tc>
                  <a:txBody>
                    <a:bodyPr/>
                    <a:lstStyle/>
                    <a:p>
                      <a:pPr marL="15875" marR="0" lvl="0" indent="0" algn="l" rtl="0">
                        <a:lnSpc>
                          <a:spcPct val="100000"/>
                        </a:lnSpc>
                        <a:spcBef>
                          <a:spcPts val="0"/>
                        </a:spcBef>
                        <a:spcAft>
                          <a:spcPts val="0"/>
                        </a:spcAft>
                        <a:buNone/>
                      </a:pPr>
                      <a:r>
                        <a:rPr lang="en-US" sz="1100">
                          <a:solidFill>
                            <a:srgbClr val="FFFFFF"/>
                          </a:solidFill>
                        </a:rPr>
                        <a:t>1. Improve student attendance</a:t>
                      </a:r>
                      <a:endParaRPr sz="1100"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B7E9A"/>
                    </a:solidFill>
                  </a:tcPr>
                </a:tc>
                <a:tc>
                  <a:txBody>
                    <a:bodyPr/>
                    <a:lstStyle/>
                    <a:p>
                      <a:pPr marL="0" marR="0" lvl="0" indent="0" algn="l" rtl="0">
                        <a:lnSpc>
                          <a:spcPct val="100000"/>
                        </a:lnSpc>
                        <a:spcBef>
                          <a:spcPts val="0"/>
                        </a:spcBef>
                        <a:spcAft>
                          <a:spcPts val="0"/>
                        </a:spcAft>
                        <a:buNone/>
                      </a:pPr>
                      <a:r>
                        <a:rPr lang="en-US" sz="1100"/>
                        <a:t>1.1  Strengthen school-family connection (e.g., home visits, walking school bus)</a:t>
                      </a:r>
                      <a:endParaRPr sz="1100"/>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r>
                        <a:rPr lang="en-US" sz="1100"/>
                        <a:t>1.2  Raise teacher involvement in attendance </a:t>
                      </a:r>
                      <a:endParaRPr sz="110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b="1"/>
                        <a:t>Ms. Moore, Ms. Brown</a:t>
                      </a:r>
                      <a:endParaRPr sz="1100" b="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bl>
          </a:graphicData>
        </a:graphic>
      </p:graphicFrame>
      <p:sp>
        <p:nvSpPr>
          <p:cNvPr id="636" name="Google Shape;636;p75"/>
          <p:cNvSpPr txBox="1"/>
          <p:nvPr/>
        </p:nvSpPr>
        <p:spPr>
          <a:xfrm rot="-5400000">
            <a:off x="-1505725" y="2556475"/>
            <a:ext cx="35571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ELA and Math</a:t>
            </a:r>
            <a:endParaRPr b="1"/>
          </a:p>
        </p:txBody>
      </p:sp>
      <p:sp>
        <p:nvSpPr>
          <p:cNvPr id="637" name="Google Shape;637;p75"/>
          <p:cNvSpPr txBox="1"/>
          <p:nvPr/>
        </p:nvSpPr>
        <p:spPr>
          <a:xfrm rot="-5400000">
            <a:off x="-492650" y="5164150"/>
            <a:ext cx="11259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Teacher Retention</a:t>
            </a:r>
            <a:endParaRPr b="1"/>
          </a:p>
        </p:txBody>
      </p:sp>
      <p:sp>
        <p:nvSpPr>
          <p:cNvPr id="638" name="Google Shape;638;p75"/>
          <p:cNvSpPr txBox="1"/>
          <p:nvPr/>
        </p:nvSpPr>
        <p:spPr>
          <a:xfrm rot="-5400000">
            <a:off x="-492650" y="6255700"/>
            <a:ext cx="11259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School Culture</a:t>
            </a:r>
            <a:endParaRPr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6"/>
          <p:cNvSpPr txBox="1">
            <a:spLocks noGrp="1"/>
          </p:cNvSpPr>
          <p:nvPr>
            <p:ph type="title"/>
          </p:nvPr>
        </p:nvSpPr>
        <p:spPr>
          <a:xfrm>
            <a:off x="1162200" y="2325100"/>
            <a:ext cx="6819600" cy="1056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For each Year 1 strategy, we have also developed a set of </a:t>
            </a:r>
            <a:r>
              <a:rPr lang="en-US" b="1"/>
              <a:t>working action plans </a:t>
            </a:r>
            <a:r>
              <a:rPr lang="en-US"/>
              <a:t>to enable our success, which follow this slide.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7"/>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1.1 </a:t>
            </a:r>
            <a:r>
              <a:rPr lang="en-US"/>
              <a:t> Research, select and implement a comprehensive, scaffolded PK-6 curriculum for reading and writing</a:t>
            </a:r>
            <a:endParaRPr/>
          </a:p>
        </p:txBody>
      </p:sp>
      <p:graphicFrame>
        <p:nvGraphicFramePr>
          <p:cNvPr id="651" name="Google Shape;651;p77"/>
          <p:cNvGraphicFramePr/>
          <p:nvPr>
            <p:extLst>
              <p:ext uri="{D42A27DB-BD31-4B8C-83A1-F6EECF244321}">
                <p14:modId xmlns:p14="http://schemas.microsoft.com/office/powerpoint/2010/main" val="1064802847"/>
              </p:ext>
            </p:extLst>
          </p:nvPr>
        </p:nvGraphicFramePr>
        <p:xfrm>
          <a:off x="377500" y="1329850"/>
          <a:ext cx="8626625" cy="5190505"/>
        </p:xfrm>
        <a:graphic>
          <a:graphicData uri="http://schemas.openxmlformats.org/drawingml/2006/table">
            <a:tbl>
              <a:tblPr>
                <a:noFill/>
                <a:tableStyleId>{33C49430-1D7E-4415-9CAA-EBB86577F2B1}</a:tableStyleId>
              </a:tblPr>
              <a:tblGrid>
                <a:gridCol w="4992025">
                  <a:extLst>
                    <a:ext uri="{9D8B030D-6E8A-4147-A177-3AD203B41FA5}">
                      <a16:colId xmlns="" xmlns:a16="http://schemas.microsoft.com/office/drawing/2014/main" val="20000"/>
                    </a:ext>
                  </a:extLst>
                </a:gridCol>
                <a:gridCol w="1229325">
                  <a:extLst>
                    <a:ext uri="{9D8B030D-6E8A-4147-A177-3AD203B41FA5}">
                      <a16:colId xmlns="" xmlns:a16="http://schemas.microsoft.com/office/drawing/2014/main" val="20001"/>
                    </a:ext>
                  </a:extLst>
                </a:gridCol>
                <a:gridCol w="2405275">
                  <a:extLst>
                    <a:ext uri="{9D8B030D-6E8A-4147-A177-3AD203B41FA5}">
                      <a16:colId xmlns="" xmlns:a16="http://schemas.microsoft.com/office/drawing/2014/main" val="20002"/>
                    </a:ext>
                  </a:extLst>
                </a:gridCol>
              </a:tblGrid>
              <a:tr h="315025">
                <a:tc>
                  <a:txBody>
                    <a:bodyPr/>
                    <a:lstStyle/>
                    <a:p>
                      <a:pPr marL="0" lvl="0" indent="0" algn="l" rtl="0">
                        <a:spcBef>
                          <a:spcPts val="0"/>
                        </a:spcBef>
                        <a:spcAft>
                          <a:spcPts val="0"/>
                        </a:spcAft>
                        <a:buNone/>
                      </a:pPr>
                      <a:r>
                        <a:rPr lang="en-US" sz="1200" b="1" dirty="0"/>
                        <a:t>Action Step</a:t>
                      </a:r>
                      <a:endParaRPr sz="1200" b="1" dirty="0"/>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200" b="1"/>
                        <a:t>Owner</a:t>
                      </a:r>
                      <a:endParaRPr sz="1200" b="1"/>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200" b="1"/>
                        <a:t>Timing</a:t>
                      </a:r>
                      <a:endParaRPr sz="1200" b="1"/>
                    </a:p>
                  </a:txBody>
                  <a:tcPr marL="91425" marR="91425" marT="91425" marB="91425">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394700">
                <a:tc>
                  <a:txBody>
                    <a:bodyPr/>
                    <a:lstStyle/>
                    <a:p>
                      <a:pPr marL="0" lvl="0" indent="0" algn="l" rtl="0">
                        <a:spcBef>
                          <a:spcPts val="0"/>
                        </a:spcBef>
                        <a:spcAft>
                          <a:spcPts val="0"/>
                        </a:spcAft>
                        <a:buNone/>
                      </a:pPr>
                      <a:r>
                        <a:rPr lang="en-US" sz="1200"/>
                        <a:t>1. Develop subcommittee to research evidence-based ELA curriculum options; narrow options for TLT vote.</a:t>
                      </a:r>
                      <a:endParaRPr sz="1200" i="1"/>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t>Dr.</a:t>
                      </a:r>
                      <a:r>
                        <a:rPr lang="en-US" sz="1200" baseline="0" dirty="0"/>
                        <a:t> Boddie</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t>May 8-29, 2019 completed</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1"/>
                  </a:ext>
                </a:extLst>
              </a:tr>
              <a:tr h="394700">
                <a:tc>
                  <a:txBody>
                    <a:bodyPr/>
                    <a:lstStyle/>
                    <a:p>
                      <a:pPr marL="0" lvl="0" indent="0" algn="l" rtl="0">
                        <a:spcBef>
                          <a:spcPts val="0"/>
                        </a:spcBef>
                        <a:spcAft>
                          <a:spcPts val="0"/>
                        </a:spcAft>
                        <a:buNone/>
                      </a:pPr>
                      <a:r>
                        <a:rPr lang="en-US" sz="1200"/>
                        <a:t>2. Select/ purchase a unified ELA curriculum</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solidFill>
                            <a:schemeClr val="dk1"/>
                          </a:solidFill>
                        </a:rPr>
                        <a:t>Dr.</a:t>
                      </a:r>
                      <a:r>
                        <a:rPr lang="en-US" sz="1200" baseline="0" dirty="0">
                          <a:solidFill>
                            <a:schemeClr val="dk1"/>
                          </a:solidFill>
                        </a:rPr>
                        <a:t> Boddie</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t>June 2019 completed</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2"/>
                  </a:ext>
                </a:extLst>
              </a:tr>
              <a:tr h="394700">
                <a:tc>
                  <a:txBody>
                    <a:bodyPr/>
                    <a:lstStyle/>
                    <a:p>
                      <a:pPr marL="0" lvl="0" indent="0" algn="l" rtl="0">
                        <a:spcBef>
                          <a:spcPts val="0"/>
                        </a:spcBef>
                        <a:spcAft>
                          <a:spcPts val="0"/>
                        </a:spcAft>
                        <a:buNone/>
                      </a:pPr>
                      <a:r>
                        <a:rPr lang="en-US" sz="1200"/>
                        <a:t>3. Secure PD provider who can provide modeling, + sufficient practice (possible ongoing engagement) </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t>June </a:t>
                      </a:r>
                      <a:r>
                        <a:rPr lang="en-US" sz="1200" dirty="0" smtClean="0"/>
                        <a:t>2019 completed</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3"/>
                  </a:ext>
                </a:extLst>
              </a:tr>
              <a:tr h="454000">
                <a:tc>
                  <a:txBody>
                    <a:bodyPr/>
                    <a:lstStyle/>
                    <a:p>
                      <a:pPr marL="0" lvl="0" indent="0" algn="l" rtl="0">
                        <a:spcBef>
                          <a:spcPts val="0"/>
                        </a:spcBef>
                        <a:spcAft>
                          <a:spcPts val="0"/>
                        </a:spcAft>
                        <a:buNone/>
                      </a:pPr>
                      <a:r>
                        <a:rPr lang="en-US" sz="1200"/>
                        <a:t>4. Revise master schedule to ensure ample number of instructional minutes for use of newly adopted ELA curriculum</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solidFill>
                            <a:schemeClr val="dk1"/>
                          </a:solidFill>
                        </a:rPr>
                        <a:t>Dr.</a:t>
                      </a:r>
                      <a:r>
                        <a:rPr lang="en-US" sz="1200" baseline="0" dirty="0">
                          <a:solidFill>
                            <a:schemeClr val="dk1"/>
                          </a:solidFill>
                        </a:rPr>
                        <a:t> Boddie</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solidFill>
                            <a:schemeClr val="dk1"/>
                          </a:solidFill>
                        </a:rPr>
                        <a:t>June 2019 completed</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4"/>
                  </a:ext>
                </a:extLst>
              </a:tr>
              <a:tr h="315025">
                <a:tc>
                  <a:txBody>
                    <a:bodyPr/>
                    <a:lstStyle/>
                    <a:p>
                      <a:pPr marL="0" lvl="0" indent="0" algn="l" rtl="0">
                        <a:spcBef>
                          <a:spcPts val="0"/>
                        </a:spcBef>
                        <a:spcAft>
                          <a:spcPts val="0"/>
                        </a:spcAft>
                        <a:buNone/>
                      </a:pPr>
                      <a:r>
                        <a:rPr lang="en-US" sz="1200">
                          <a:solidFill>
                            <a:schemeClr val="dk1"/>
                          </a:solidFill>
                        </a:rPr>
                        <a:t>5. Create comprehensive PK-6 pacing guides</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solidFill>
                            <a:schemeClr val="dk1"/>
                          </a:solidFill>
                        </a:rPr>
                        <a:t>Ms.</a:t>
                      </a:r>
                      <a:r>
                        <a:rPr lang="en-US" sz="1200" baseline="0" dirty="0">
                          <a:solidFill>
                            <a:schemeClr val="dk1"/>
                          </a:solidFill>
                        </a:rPr>
                        <a:t> Patton</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t>June </a:t>
                      </a:r>
                      <a:r>
                        <a:rPr lang="en-US" sz="1200" dirty="0" smtClean="0"/>
                        <a:t>2019 completed</a:t>
                      </a:r>
                      <a:endParaRPr sz="1200" dirty="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5"/>
                  </a:ext>
                </a:extLst>
              </a:tr>
              <a:tr h="454000">
                <a:tc>
                  <a:txBody>
                    <a:bodyPr/>
                    <a:lstStyle/>
                    <a:p>
                      <a:pPr marL="0" lvl="0" indent="0" algn="l" rtl="0">
                        <a:spcBef>
                          <a:spcPts val="0"/>
                        </a:spcBef>
                        <a:spcAft>
                          <a:spcPts val="0"/>
                        </a:spcAft>
                        <a:buNone/>
                      </a:pPr>
                      <a:r>
                        <a:rPr lang="en-US" sz="1200">
                          <a:solidFill>
                            <a:schemeClr val="dk1"/>
                          </a:solidFill>
                        </a:rPr>
                        <a:t>6. Create master document showing ELA vertical alignment and the progression of learning outcomes and skills PK-6</a:t>
                      </a:r>
                      <a:endParaRPr sz="12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solidFill>
                            <a:schemeClr val="dk1"/>
                          </a:solidFill>
                        </a:rPr>
                        <a:t>TBD</a:t>
                      </a:r>
                      <a:endParaRPr sz="120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t>June </a:t>
                      </a:r>
                      <a:r>
                        <a:rPr lang="en-US" sz="1200" dirty="0" smtClean="0"/>
                        <a:t>2019 completed</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6"/>
                  </a:ext>
                </a:extLst>
              </a:tr>
              <a:tr h="471725">
                <a:tc>
                  <a:txBody>
                    <a:bodyPr/>
                    <a:lstStyle/>
                    <a:p>
                      <a:pPr marL="0" marR="0" lvl="0" indent="0" algn="l" rtl="0">
                        <a:lnSpc>
                          <a:spcPct val="100000"/>
                        </a:lnSpc>
                        <a:spcBef>
                          <a:spcPts val="0"/>
                        </a:spcBef>
                        <a:spcAft>
                          <a:spcPts val="0"/>
                        </a:spcAft>
                        <a:buNone/>
                      </a:pPr>
                      <a:r>
                        <a:rPr lang="en-US" sz="1200"/>
                        <a:t>7. Deliver professional development on new ELA curriculum</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t>External Facilitator</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t>July 2019 + ongoing</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7"/>
                  </a:ext>
                </a:extLst>
              </a:tr>
              <a:tr h="409200">
                <a:tc>
                  <a:txBody>
                    <a:bodyPr/>
                    <a:lstStyle/>
                    <a:p>
                      <a:pPr marL="0" marR="0" lvl="0" indent="0" algn="l" rtl="0">
                        <a:lnSpc>
                          <a:spcPct val="100000"/>
                        </a:lnSpc>
                        <a:spcBef>
                          <a:spcPts val="0"/>
                        </a:spcBef>
                        <a:spcAft>
                          <a:spcPts val="0"/>
                        </a:spcAft>
                        <a:buNone/>
                      </a:pPr>
                      <a:r>
                        <a:rPr lang="en-US" sz="1200"/>
                        <a:t>8. Deploy resources and implement use of new ELA curriculum school-wide.</a:t>
                      </a:r>
                      <a:endParaRPr sz="1200" i="1"/>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August/September 2019</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8"/>
                  </a:ext>
                </a:extLst>
              </a:tr>
              <a:tr h="471725">
                <a:tc>
                  <a:txBody>
                    <a:bodyPr/>
                    <a:lstStyle/>
                    <a:p>
                      <a:pPr marL="0" lvl="0" indent="0" algn="l" rtl="0">
                        <a:spcBef>
                          <a:spcPts val="0"/>
                        </a:spcBef>
                        <a:spcAft>
                          <a:spcPts val="0"/>
                        </a:spcAft>
                        <a:buNone/>
                      </a:pPr>
                      <a:r>
                        <a:rPr lang="en-US" sz="1200"/>
                        <a:t>9. Support teachers on implementation through monthly coaching, observations, and planning meetings.</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August/September 2019 + ongoing</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9"/>
                  </a:ext>
                </a:extLst>
              </a:tr>
              <a:tr h="681075">
                <a:tc>
                  <a:txBody>
                    <a:bodyPr/>
                    <a:lstStyle/>
                    <a:p>
                      <a:pPr marL="0" lvl="0" indent="0" algn="l" rtl="0">
                        <a:spcBef>
                          <a:spcPts val="0"/>
                        </a:spcBef>
                        <a:spcAft>
                          <a:spcPts val="0"/>
                        </a:spcAft>
                        <a:buNone/>
                      </a:pPr>
                      <a:r>
                        <a:rPr lang="en-US" sz="1200"/>
                        <a:t>10. Collect student data results and disseminate teacher surveys throughout year to gauge effectiveness of new curriculum.</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t>Aug/September 2019, December 2019, February 2020, May 2020</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10"/>
                  </a:ext>
                </a:extLst>
              </a:tr>
            </a:tbl>
          </a:graphicData>
        </a:graphic>
      </p:graphicFrame>
      <p:sp>
        <p:nvSpPr>
          <p:cNvPr id="653" name="Google Shape;653;p77"/>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8"/>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1.1 </a:t>
            </a:r>
            <a:r>
              <a:rPr lang="en-US"/>
              <a:t> Research, select and implement a comprehensive, scaffolded PK-6 curriculum for reading and writing</a:t>
            </a:r>
            <a:endParaRPr/>
          </a:p>
        </p:txBody>
      </p:sp>
      <p:graphicFrame>
        <p:nvGraphicFramePr>
          <p:cNvPr id="660" name="Google Shape;660;p78"/>
          <p:cNvGraphicFramePr/>
          <p:nvPr>
            <p:extLst>
              <p:ext uri="{D42A27DB-BD31-4B8C-83A1-F6EECF244321}">
                <p14:modId xmlns:p14="http://schemas.microsoft.com/office/powerpoint/2010/main" val="1168342915"/>
              </p:ext>
            </p:extLst>
          </p:nvPr>
        </p:nvGraphicFramePr>
        <p:xfrm>
          <a:off x="139725" y="1177450"/>
          <a:ext cx="8864400" cy="12710200"/>
        </p:xfrm>
        <a:graphic>
          <a:graphicData uri="http://schemas.openxmlformats.org/drawingml/2006/table">
            <a:tbl>
              <a:tblPr>
                <a:noFill/>
                <a:tableStyleId>{33C49430-1D7E-4415-9CAA-EBB86577F2B1}</a:tableStyleId>
              </a:tblPr>
              <a:tblGrid>
                <a:gridCol w="5129625">
                  <a:extLst>
                    <a:ext uri="{9D8B030D-6E8A-4147-A177-3AD203B41FA5}">
                      <a16:colId xmlns="" xmlns:a16="http://schemas.microsoft.com/office/drawing/2014/main" val="20000"/>
                    </a:ext>
                  </a:extLst>
                </a:gridCol>
                <a:gridCol w="1325750">
                  <a:extLst>
                    <a:ext uri="{9D8B030D-6E8A-4147-A177-3AD203B41FA5}">
                      <a16:colId xmlns="" xmlns:a16="http://schemas.microsoft.com/office/drawing/2014/main" val="20001"/>
                    </a:ext>
                  </a:extLst>
                </a:gridCol>
                <a:gridCol w="2409025">
                  <a:extLst>
                    <a:ext uri="{9D8B030D-6E8A-4147-A177-3AD203B41FA5}">
                      <a16:colId xmlns="" xmlns:a16="http://schemas.microsoft.com/office/drawing/2014/main" val="20002"/>
                    </a:ext>
                  </a:extLst>
                </a:gridCol>
              </a:tblGrid>
              <a:tr h="0">
                <a:tc gridSpan="3">
                  <a:txBody>
                    <a:bodyPr/>
                    <a:lstStyle/>
                    <a:p>
                      <a:pPr marL="0" lvl="0" indent="0" algn="l" rtl="0">
                        <a:spcBef>
                          <a:spcPts val="0"/>
                        </a:spcBef>
                        <a:spcAft>
                          <a:spcPts val="0"/>
                        </a:spcAft>
                        <a:buNone/>
                      </a:pPr>
                      <a:r>
                        <a:rPr lang="en-US" sz="1000" b="1" dirty="0"/>
                        <a:t>Priority Owner: </a:t>
                      </a:r>
                      <a:r>
                        <a:rPr lang="en-US" sz="1000" b="1" dirty="0">
                          <a:solidFill>
                            <a:srgbClr val="0000FF"/>
                          </a:solidFill>
                        </a:rPr>
                        <a:t>Ms. Patton</a:t>
                      </a:r>
                      <a:endParaRPr sz="1000" b="1" dirty="0">
                        <a:solidFill>
                          <a:srgbClr val="0000FF"/>
                        </a:solidFill>
                      </a:endParaRPr>
                    </a:p>
                  </a:txBody>
                  <a:tcPr marL="91425" marR="91425" marT="91425" marB="91425">
                    <a:lnB w="9525" cap="flat" cmpd="sng">
                      <a:solidFill>
                        <a:srgbClr val="B7B7B7"/>
                      </a:solidFill>
                      <a:prstDash val="dash"/>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1"/>
                  </a:ext>
                </a:extLst>
              </a:tr>
              <a:tr h="394700">
                <a:tc>
                  <a:txBody>
                    <a:bodyPr/>
                    <a:lstStyle/>
                    <a:p>
                      <a:pPr marL="0" lvl="0" indent="0" algn="l" rtl="0">
                        <a:spcBef>
                          <a:spcPts val="0"/>
                        </a:spcBef>
                        <a:spcAft>
                          <a:spcPts val="0"/>
                        </a:spcAft>
                        <a:buNone/>
                      </a:pPr>
                      <a:r>
                        <a:rPr lang="en-US" sz="1000"/>
                        <a:t>1. Develop subcommittee to research evidence-based ELA curriculum options; narrow options for TLT vote.</a:t>
                      </a:r>
                      <a:endParaRPr sz="1000"/>
                    </a:p>
                    <a:p>
                      <a:pPr marL="457200" lvl="0" indent="-292100" algn="l" rtl="0">
                        <a:spcBef>
                          <a:spcPts val="0"/>
                        </a:spcBef>
                        <a:spcAft>
                          <a:spcPts val="0"/>
                        </a:spcAft>
                        <a:buClr>
                          <a:srgbClr val="0000FF"/>
                        </a:buClr>
                        <a:buSzPts val="1000"/>
                        <a:buChar char="●"/>
                      </a:pPr>
                      <a:r>
                        <a:rPr lang="en-US" sz="1000" i="1">
                          <a:solidFill>
                            <a:srgbClr val="0000FF"/>
                          </a:solidFill>
                        </a:rPr>
                        <a:t>Identify who will be on the subcommittee and gather (ask them to join; find a meeting time that works for everyone, etc.)</a:t>
                      </a:r>
                      <a:endParaRPr sz="1000" i="1">
                        <a:solidFill>
                          <a:srgbClr val="0000FF"/>
                        </a:solidFill>
                      </a:endParaRPr>
                    </a:p>
                    <a:p>
                      <a:pPr marL="457200" lvl="0" indent="-292100" algn="l" rtl="0">
                        <a:spcBef>
                          <a:spcPts val="0"/>
                        </a:spcBef>
                        <a:spcAft>
                          <a:spcPts val="0"/>
                        </a:spcAft>
                        <a:buClr>
                          <a:srgbClr val="0000FF"/>
                        </a:buClr>
                        <a:buSzPts val="1000"/>
                        <a:buChar char="●"/>
                      </a:pPr>
                      <a:r>
                        <a:rPr lang="en-US" sz="1000" i="1">
                          <a:solidFill>
                            <a:srgbClr val="0000FF"/>
                          </a:solidFill>
                        </a:rPr>
                        <a:t>Brainstorm the qualifications the new ELA curriculum must meet -- content alignment, well-reviewed, pricing, etc., and what “research” you need.</a:t>
                      </a:r>
                      <a:endParaRPr sz="1000" i="1">
                        <a:solidFill>
                          <a:srgbClr val="0000FF"/>
                        </a:solidFill>
                      </a:endParaRPr>
                    </a:p>
                    <a:p>
                      <a:pPr marL="457200" lvl="0" indent="-292100" algn="l" rtl="0">
                        <a:spcBef>
                          <a:spcPts val="0"/>
                        </a:spcBef>
                        <a:spcAft>
                          <a:spcPts val="0"/>
                        </a:spcAft>
                        <a:buClr>
                          <a:srgbClr val="0000FF"/>
                        </a:buClr>
                        <a:buSzPts val="1000"/>
                        <a:buChar char="●"/>
                      </a:pPr>
                      <a:r>
                        <a:rPr lang="en-US" sz="1000" i="1">
                          <a:solidFill>
                            <a:srgbClr val="0000FF"/>
                          </a:solidFill>
                        </a:rPr>
                        <a:t>Split up research duties. </a:t>
                      </a:r>
                      <a:endParaRPr sz="1000" i="1">
                        <a:solidFill>
                          <a:srgbClr val="0000FF"/>
                        </a:solidFill>
                      </a:endParaRPr>
                    </a:p>
                    <a:p>
                      <a:pPr marL="457200" lvl="0" indent="-292100" algn="l" rtl="0">
                        <a:spcBef>
                          <a:spcPts val="0"/>
                        </a:spcBef>
                        <a:spcAft>
                          <a:spcPts val="0"/>
                        </a:spcAft>
                        <a:buClr>
                          <a:srgbClr val="0000FF"/>
                        </a:buClr>
                        <a:buSzPts val="1000"/>
                        <a:buChar char="●"/>
                      </a:pPr>
                      <a:r>
                        <a:rPr lang="en-US" sz="1000" i="1">
                          <a:solidFill>
                            <a:srgbClr val="0000FF"/>
                          </a:solidFill>
                        </a:rPr>
                        <a:t>Choose date to come back together (in 2-3 weeks) to choose 2-3 options to present to TLT.</a:t>
                      </a:r>
                      <a:endParaRPr sz="1000" i="1">
                        <a:solidFill>
                          <a:srgbClr val="0000FF"/>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solidFill>
                            <a:srgbClr val="0000FF"/>
                          </a:solidFill>
                        </a:rPr>
                        <a:t>Owner: Ms. Patton</a:t>
                      </a:r>
                      <a:endParaRPr sz="1000" dirty="0">
                        <a:solidFill>
                          <a:srgbClr val="0000FF"/>
                        </a:solidFill>
                      </a:endParaRPr>
                    </a:p>
                    <a:p>
                      <a:pPr marL="0" lvl="0" indent="0" algn="l" rtl="0">
                        <a:spcBef>
                          <a:spcPts val="0"/>
                        </a:spcBef>
                        <a:spcAft>
                          <a:spcPts val="0"/>
                        </a:spcAft>
                        <a:buNone/>
                      </a:pPr>
                      <a:endParaRPr sz="1000" dirty="0">
                        <a:solidFill>
                          <a:srgbClr val="0000FF"/>
                        </a:solidFill>
                      </a:endParaRPr>
                    </a:p>
                    <a:p>
                      <a:pPr marL="0" lvl="0" indent="0" algn="l" rtl="0">
                        <a:spcBef>
                          <a:spcPts val="0"/>
                        </a:spcBef>
                        <a:spcAft>
                          <a:spcPts val="0"/>
                        </a:spcAft>
                        <a:buNone/>
                      </a:pPr>
                      <a:r>
                        <a:rPr lang="en-US" sz="1000" dirty="0">
                          <a:solidFill>
                            <a:srgbClr val="0000FF"/>
                          </a:solidFill>
                        </a:rPr>
                        <a:t>Subcommittee members:</a:t>
                      </a:r>
                      <a:endParaRPr sz="1000" dirty="0">
                        <a:solidFill>
                          <a:srgbClr val="0000FF"/>
                        </a:solidFill>
                      </a:endParaRPr>
                    </a:p>
                    <a:p>
                      <a:pPr marL="457200" lvl="0" indent="-292100" algn="l" rtl="0">
                        <a:spcBef>
                          <a:spcPts val="0"/>
                        </a:spcBef>
                        <a:spcAft>
                          <a:spcPts val="0"/>
                        </a:spcAft>
                        <a:buClr>
                          <a:srgbClr val="0000FF"/>
                        </a:buClr>
                        <a:buSzPts val="1000"/>
                        <a:buChar char="●"/>
                      </a:pPr>
                      <a:r>
                        <a:rPr lang="en-US" sz="1000" dirty="0">
                          <a:solidFill>
                            <a:srgbClr val="0000FF"/>
                          </a:solidFill>
                        </a:rPr>
                        <a:t>Dr.</a:t>
                      </a:r>
                      <a:r>
                        <a:rPr lang="en-US" sz="1000" baseline="0" dirty="0">
                          <a:solidFill>
                            <a:srgbClr val="0000FF"/>
                          </a:solidFill>
                        </a:rPr>
                        <a:t> Boddie</a:t>
                      </a:r>
                      <a:endParaRPr sz="1000" dirty="0">
                        <a:solidFill>
                          <a:srgbClr val="0000FF"/>
                        </a:solidFill>
                      </a:endParaRPr>
                    </a:p>
                    <a:p>
                      <a:pPr marL="457200" lvl="0" indent="-292100" algn="l" rtl="0">
                        <a:spcBef>
                          <a:spcPts val="0"/>
                        </a:spcBef>
                        <a:spcAft>
                          <a:spcPts val="0"/>
                        </a:spcAft>
                        <a:buClr>
                          <a:srgbClr val="0000FF"/>
                        </a:buClr>
                        <a:buSzPts val="1000"/>
                        <a:buChar char="●"/>
                      </a:pPr>
                      <a:r>
                        <a:rPr lang="en-US" sz="1000" dirty="0" smtClean="0">
                          <a:solidFill>
                            <a:srgbClr val="0000FF"/>
                          </a:solidFill>
                        </a:rPr>
                        <a:t>Ms.</a:t>
                      </a:r>
                      <a:r>
                        <a:rPr lang="en-US" sz="1000" baseline="0" dirty="0" smtClean="0">
                          <a:solidFill>
                            <a:srgbClr val="0000FF"/>
                          </a:solidFill>
                        </a:rPr>
                        <a:t> Patton</a:t>
                      </a:r>
                      <a:endParaRPr sz="1000" dirty="0">
                        <a:solidFill>
                          <a:srgbClr val="0000FF"/>
                        </a:solidFill>
                      </a:endParaRPr>
                    </a:p>
                    <a:p>
                      <a:pPr marL="457200" lvl="0" indent="-292100" algn="l" rtl="0">
                        <a:spcBef>
                          <a:spcPts val="0"/>
                        </a:spcBef>
                        <a:spcAft>
                          <a:spcPts val="0"/>
                        </a:spcAft>
                        <a:buClr>
                          <a:srgbClr val="0000FF"/>
                        </a:buClr>
                        <a:buSzPts val="1000"/>
                        <a:buChar char="●"/>
                      </a:pPr>
                      <a:r>
                        <a:rPr lang="en-US" sz="1000" dirty="0" smtClean="0">
                          <a:solidFill>
                            <a:srgbClr val="0000FF"/>
                          </a:solidFill>
                        </a:rPr>
                        <a:t>Ms.</a:t>
                      </a:r>
                      <a:r>
                        <a:rPr lang="en-US" sz="1000" baseline="0" dirty="0" smtClean="0">
                          <a:solidFill>
                            <a:srgbClr val="0000FF"/>
                          </a:solidFill>
                        </a:rPr>
                        <a:t> Eason</a:t>
                      </a:r>
                      <a:endParaRPr sz="1000" dirty="0">
                        <a:solidFill>
                          <a:srgbClr val="0000FF"/>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May 8-29, </a:t>
                      </a:r>
                      <a:r>
                        <a:rPr lang="en-US" sz="1000" dirty="0" smtClean="0"/>
                        <a:t>2020 completed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2"/>
                  </a:ext>
                </a:extLst>
              </a:tr>
              <a:tr h="396200">
                <a:tc>
                  <a:txBody>
                    <a:bodyPr/>
                    <a:lstStyle/>
                    <a:p>
                      <a:pPr marL="0" lvl="0" indent="0" algn="l" rtl="0">
                        <a:spcBef>
                          <a:spcPts val="0"/>
                        </a:spcBef>
                        <a:spcAft>
                          <a:spcPts val="0"/>
                        </a:spcAft>
                        <a:buNone/>
                      </a:pPr>
                      <a:r>
                        <a:rPr lang="en-US" sz="1000"/>
                        <a:t>2. Select/ purchase a unified ELA curriculum</a:t>
                      </a:r>
                      <a:endParaRPr sz="1000"/>
                    </a:p>
                    <a:p>
                      <a:pPr marL="457200" lvl="0" indent="-292100" algn="l" rtl="0">
                        <a:spcBef>
                          <a:spcPts val="0"/>
                        </a:spcBef>
                        <a:spcAft>
                          <a:spcPts val="0"/>
                        </a:spcAft>
                        <a:buClr>
                          <a:srgbClr val="0000FF"/>
                        </a:buClr>
                        <a:buSzPts val="1000"/>
                        <a:buChar char="●"/>
                      </a:pPr>
                      <a:r>
                        <a:rPr lang="en-US" sz="1000" i="1">
                          <a:solidFill>
                            <a:srgbClr val="0000FF"/>
                          </a:solidFill>
                        </a:rPr>
                        <a:t>Subcommittee presents the narrowed 2-3 options and related research to TLT.</a:t>
                      </a:r>
                      <a:endParaRPr sz="1000" i="1">
                        <a:solidFill>
                          <a:srgbClr val="0000FF"/>
                        </a:solidFill>
                      </a:endParaRPr>
                    </a:p>
                    <a:p>
                      <a:pPr marL="457200" lvl="0" indent="-292100" algn="l" rtl="0">
                        <a:spcBef>
                          <a:spcPts val="0"/>
                        </a:spcBef>
                        <a:spcAft>
                          <a:spcPts val="0"/>
                        </a:spcAft>
                        <a:buClr>
                          <a:srgbClr val="0000FF"/>
                        </a:buClr>
                        <a:buSzPts val="1000"/>
                        <a:buChar char="●"/>
                      </a:pPr>
                      <a:r>
                        <a:rPr lang="en-US" sz="1000" i="1">
                          <a:solidFill>
                            <a:srgbClr val="0000FF"/>
                          </a:solidFill>
                        </a:rPr>
                        <a:t>TLT votes on 1 option.</a:t>
                      </a:r>
                      <a:endParaRPr sz="1000" i="1">
                        <a:solidFill>
                          <a:srgbClr val="0000FF"/>
                        </a:solidFill>
                      </a:endParaRPr>
                    </a:p>
                    <a:p>
                      <a:pPr marL="457200" lvl="0" indent="-292100" algn="l" rtl="0">
                        <a:spcBef>
                          <a:spcPts val="0"/>
                        </a:spcBef>
                        <a:spcAft>
                          <a:spcPts val="0"/>
                        </a:spcAft>
                        <a:buClr>
                          <a:srgbClr val="0000FF"/>
                        </a:buClr>
                        <a:buSzPts val="1000"/>
                        <a:buChar char="●"/>
                      </a:pPr>
                      <a:r>
                        <a:rPr lang="en-US" sz="1000" i="1">
                          <a:solidFill>
                            <a:schemeClr val="hlink"/>
                          </a:solidFill>
                        </a:rPr>
                        <a:t>Submit via district procurement process or call vendor directly to purchase the curriculum.</a:t>
                      </a:r>
                      <a:endParaRPr sz="1000">
                        <a:solidFill>
                          <a:srgbClr val="0000FF"/>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rgbClr val="0000FF"/>
                          </a:solidFill>
                        </a:rPr>
                        <a:t>Owner: Ms. Patton</a:t>
                      </a:r>
                      <a:endParaRPr sz="1000">
                        <a:solidFill>
                          <a:srgbClr val="0000FF"/>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June </a:t>
                      </a:r>
                      <a:r>
                        <a:rPr lang="en-US" sz="1000" dirty="0" smtClean="0"/>
                        <a:t>2020 completed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3"/>
                  </a:ext>
                </a:extLst>
              </a:tr>
              <a:tr h="394700">
                <a:tc>
                  <a:txBody>
                    <a:bodyPr/>
                    <a:lstStyle/>
                    <a:p>
                      <a:pPr marL="0" lvl="0" indent="0" algn="l" rtl="0">
                        <a:spcBef>
                          <a:spcPts val="0"/>
                        </a:spcBef>
                        <a:spcAft>
                          <a:spcPts val="0"/>
                        </a:spcAft>
                        <a:buNone/>
                      </a:pPr>
                      <a:r>
                        <a:rPr lang="en-US" sz="1000"/>
                        <a:t>3. Secure PD provider who can provide modeling, + sufficient practice (possible ongoing engagement) </a:t>
                      </a:r>
                      <a:endParaRPr sz="1000"/>
                    </a:p>
                    <a:p>
                      <a:pPr marL="457200" lvl="0" indent="-292100" algn="l" rtl="0">
                        <a:spcBef>
                          <a:spcPts val="0"/>
                        </a:spcBef>
                        <a:spcAft>
                          <a:spcPts val="0"/>
                        </a:spcAft>
                        <a:buClr>
                          <a:schemeClr val="dk1"/>
                        </a:buClr>
                        <a:buSzPts val="1000"/>
                        <a:buChar char="●"/>
                      </a:pPr>
                      <a:r>
                        <a:rPr lang="en-US" sz="1000" i="1">
                          <a:solidFill>
                            <a:schemeClr val="dk1"/>
                          </a:solidFill>
                        </a:rPr>
                        <a:t>Contact program curriculum representative to schedule PD training on ELA curriculum program</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Secure funding for PD</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Train the trainer for internal support</a:t>
                      </a:r>
                      <a:endParaRPr sz="1000" i="1">
                        <a:solidFill>
                          <a:schemeClr val="dk1"/>
                        </a:solidFill>
                      </a:endParaRPr>
                    </a:p>
                    <a:p>
                      <a:pPr marL="0" lvl="0" indent="0" algn="l" rtl="0">
                        <a:spcBef>
                          <a:spcPts val="0"/>
                        </a:spcBef>
                        <a:spcAft>
                          <a:spcPts val="0"/>
                        </a:spcAft>
                        <a:buNone/>
                      </a:pPr>
                      <a:endParaRPr sz="1000" i="1">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Owner: Boddie</a:t>
                      </a:r>
                      <a:endParaRPr sz="1000">
                        <a:solidFill>
                          <a:schemeClr val="dk1"/>
                        </a:solidFill>
                      </a:endParaRPr>
                    </a:p>
                    <a:p>
                      <a:pPr marL="0" lvl="0" indent="0" algn="l" rtl="0">
                        <a:spcBef>
                          <a:spcPts val="0"/>
                        </a:spcBef>
                        <a:spcAft>
                          <a:spcPts val="0"/>
                        </a:spcAft>
                        <a:buNone/>
                      </a:pPr>
                      <a:r>
                        <a:rPr lang="en-US" sz="1000">
                          <a:solidFill>
                            <a:schemeClr val="dk1"/>
                          </a:solidFill>
                        </a:rPr>
                        <a:t>             Patton</a:t>
                      </a:r>
                      <a:endParaRPr sz="100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June </a:t>
                      </a:r>
                      <a:r>
                        <a:rPr lang="en-US" sz="1000" dirty="0" smtClean="0"/>
                        <a:t>2020 completed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4"/>
                  </a:ext>
                </a:extLst>
              </a:tr>
              <a:tr h="454000">
                <a:tc>
                  <a:txBody>
                    <a:bodyPr/>
                    <a:lstStyle/>
                    <a:p>
                      <a:pPr marL="0" lvl="0" indent="0" algn="l" rtl="0">
                        <a:spcBef>
                          <a:spcPts val="0"/>
                        </a:spcBef>
                        <a:spcAft>
                          <a:spcPts val="0"/>
                        </a:spcAft>
                        <a:buNone/>
                      </a:pPr>
                      <a:r>
                        <a:rPr lang="en-US" sz="1000"/>
                        <a:t>4. Revise master schedule to ensure ample number of instructional minutes for use of newly adopted ELA curriculum</a:t>
                      </a:r>
                      <a:endParaRPr sz="1000"/>
                    </a:p>
                    <a:p>
                      <a:pPr marL="457200" lvl="0" indent="-292100" algn="l" rtl="0">
                        <a:spcBef>
                          <a:spcPts val="0"/>
                        </a:spcBef>
                        <a:spcAft>
                          <a:spcPts val="0"/>
                        </a:spcAft>
                        <a:buClr>
                          <a:schemeClr val="dk1"/>
                        </a:buClr>
                        <a:buSzPts val="1000"/>
                        <a:buChar char="●"/>
                      </a:pPr>
                      <a:r>
                        <a:rPr lang="en-US" sz="1000" i="1">
                          <a:solidFill>
                            <a:schemeClr val="dk1"/>
                          </a:solidFill>
                        </a:rPr>
                        <a:t>Allot appropriate minutes to ELA block that accommodations the implementation of the curriculum program as designated to implement with fidelity</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Schedule whole group and small group ELA instructional minutes in schedule</a:t>
                      </a:r>
                      <a:endParaRPr sz="1000" i="1">
                        <a:solidFill>
                          <a:schemeClr val="dk1"/>
                        </a:solidFill>
                      </a:endParaRPr>
                    </a:p>
                    <a:p>
                      <a:pPr marL="457200" lvl="0" indent="0" algn="l" rtl="0">
                        <a:spcBef>
                          <a:spcPts val="0"/>
                        </a:spcBef>
                        <a:spcAft>
                          <a:spcPts val="0"/>
                        </a:spcAft>
                        <a:buNone/>
                      </a:pPr>
                      <a:r>
                        <a:rPr lang="en-US" sz="1000" i="1">
                          <a:solidFill>
                            <a:schemeClr val="dk1"/>
                          </a:solidFill>
                        </a:rPr>
                        <a:t>(teacher modeling &amp; guided  instruction/student independent practice/guided reading/stations/centers)</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Schedule ELA intervention minutes into schedule</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Owner:  Boddie</a:t>
                      </a:r>
                      <a:endParaRPr sz="1000"/>
                    </a:p>
                    <a:p>
                      <a:pPr marL="0" lvl="0" indent="0" algn="l" rtl="0">
                        <a:spcBef>
                          <a:spcPts val="0"/>
                        </a:spcBef>
                        <a:spcAft>
                          <a:spcPts val="0"/>
                        </a:spcAft>
                        <a:buNone/>
                      </a:pPr>
                      <a:r>
                        <a:rPr lang="en-US" sz="1000"/>
                        <a:t>              Patton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solidFill>
                            <a:schemeClr val="dk1"/>
                          </a:solidFill>
                        </a:rPr>
                        <a:t>June </a:t>
                      </a:r>
                      <a:r>
                        <a:rPr lang="en-US" sz="1000" dirty="0" smtClean="0">
                          <a:solidFill>
                            <a:schemeClr val="dk1"/>
                          </a:solidFill>
                        </a:rPr>
                        <a:t>2020 completed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5"/>
                  </a:ext>
                </a:extLst>
              </a:tr>
              <a:tr h="396200">
                <a:tc>
                  <a:txBody>
                    <a:bodyPr/>
                    <a:lstStyle/>
                    <a:p>
                      <a:pPr marL="0" lvl="0" indent="0" algn="l" rtl="0">
                        <a:spcBef>
                          <a:spcPts val="0"/>
                        </a:spcBef>
                        <a:spcAft>
                          <a:spcPts val="0"/>
                        </a:spcAft>
                        <a:buNone/>
                      </a:pPr>
                      <a:r>
                        <a:rPr lang="en-US" sz="1000">
                          <a:solidFill>
                            <a:schemeClr val="dk1"/>
                          </a:solidFill>
                        </a:rPr>
                        <a:t>5. Create comprehensive PK-6 pacing guides</a:t>
                      </a:r>
                      <a:endParaRPr sz="1000">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Identify and plan year long scope and sequence by grade level and cross curricular</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Quarterly learning targets and objectives aligned with identified state standards</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6 week standard objective/ benchmark checkpoints /assessments</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Resources to support curriculum</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Textbooks and materials to implement curriculum</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Teacher guides and resources to implement curriculum</a:t>
                      </a:r>
                      <a:endParaRPr sz="1000" i="1">
                        <a:solidFill>
                          <a:schemeClr val="dk1"/>
                        </a:solidFill>
                      </a:endParaRPr>
                    </a:p>
                    <a:p>
                      <a:pPr marL="457200" lvl="0" indent="-292100" algn="l" rtl="0">
                        <a:spcBef>
                          <a:spcPts val="0"/>
                        </a:spcBef>
                        <a:spcAft>
                          <a:spcPts val="0"/>
                        </a:spcAft>
                        <a:buClr>
                          <a:schemeClr val="dk1"/>
                        </a:buClr>
                        <a:buSzPts val="1000"/>
                        <a:buChar char="●"/>
                      </a:pPr>
                      <a:endParaRPr sz="1000" i="1">
                        <a:solidFill>
                          <a:schemeClr val="dk1"/>
                        </a:solidFill>
                      </a:endParaRPr>
                    </a:p>
                    <a:p>
                      <a:pPr marL="457200" lvl="0" indent="-292100" algn="l" rtl="0">
                        <a:spcBef>
                          <a:spcPts val="0"/>
                        </a:spcBef>
                        <a:spcAft>
                          <a:spcPts val="0"/>
                        </a:spcAft>
                        <a:buClr>
                          <a:schemeClr val="dk1"/>
                        </a:buClr>
                        <a:buSzPts val="1000"/>
                        <a:buChar char="●"/>
                      </a:pPr>
                      <a:endParaRPr sz="1000" i="1">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smtClean="0"/>
                        <a:t>Owner: Instructional Partners Group</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June </a:t>
                      </a:r>
                      <a:r>
                        <a:rPr lang="en-US" sz="1000" dirty="0" smtClean="0"/>
                        <a:t>2021 completed</a:t>
                      </a:r>
                      <a:endParaRPr sz="1000" dirty="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6"/>
                  </a:ext>
                </a:extLst>
              </a:tr>
              <a:tr h="454000">
                <a:tc>
                  <a:txBody>
                    <a:bodyPr/>
                    <a:lstStyle/>
                    <a:p>
                      <a:pPr marL="0" lvl="0" indent="0" algn="l" rtl="0">
                        <a:spcBef>
                          <a:spcPts val="0"/>
                        </a:spcBef>
                        <a:spcAft>
                          <a:spcPts val="0"/>
                        </a:spcAft>
                        <a:buNone/>
                      </a:pPr>
                      <a:r>
                        <a:rPr lang="en-US" sz="1000">
                          <a:solidFill>
                            <a:schemeClr val="dk1"/>
                          </a:solidFill>
                        </a:rPr>
                        <a:t>6. Create master document showing ELA vertical alignment and the progression of learning outcomes and skills PK-6</a:t>
                      </a:r>
                      <a:endParaRPr sz="1000">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Identify and plan year long scope and sequence by grade level Micro action step</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Identify and plan year long scope and sequence scaffold across grade levels Prk- 6</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Align learning targets, skills, and state standards</a:t>
                      </a:r>
                      <a:endParaRPr sz="1000" i="1">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Owner: Patton</a:t>
                      </a:r>
                    </a:p>
                    <a:p>
                      <a:pPr marL="0" lvl="0" indent="0" algn="l" rtl="0">
                        <a:spcBef>
                          <a:spcPts val="0"/>
                        </a:spcBef>
                        <a:spcAft>
                          <a:spcPts val="0"/>
                        </a:spcAft>
                        <a:buNone/>
                      </a:pPr>
                      <a:r>
                        <a:rPr lang="en-US" sz="1000" dirty="0"/>
                        <a:t>             Boddie</a:t>
                      </a:r>
                    </a:p>
                    <a:p>
                      <a:pPr marL="0" lvl="0" indent="0" algn="l" rtl="0">
                        <a:spcBef>
                          <a:spcPts val="0"/>
                        </a:spcBef>
                        <a:spcAft>
                          <a:spcPts val="0"/>
                        </a:spcAft>
                        <a:buNone/>
                      </a:pPr>
                      <a:r>
                        <a:rPr lang="en-US" sz="1000" baseline="0" dirty="0"/>
                        <a:t>              Hartman</a:t>
                      </a:r>
                      <a:endParaRPr lang="en-US" sz="1000" dirty="0"/>
                    </a:p>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July</a:t>
                      </a:r>
                      <a:r>
                        <a:rPr lang="en-US" sz="1000" baseline="0" dirty="0"/>
                        <a:t> </a:t>
                      </a:r>
                      <a:r>
                        <a:rPr lang="en-US" sz="1000" dirty="0"/>
                        <a:t>2020</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7"/>
                  </a:ext>
                </a:extLst>
              </a:tr>
              <a:tr h="471725">
                <a:tc>
                  <a:txBody>
                    <a:bodyPr/>
                    <a:lstStyle/>
                    <a:p>
                      <a:pPr marL="0" marR="0" lvl="0" indent="0" algn="l" rtl="0">
                        <a:lnSpc>
                          <a:spcPct val="100000"/>
                        </a:lnSpc>
                        <a:spcBef>
                          <a:spcPts val="0"/>
                        </a:spcBef>
                        <a:spcAft>
                          <a:spcPts val="0"/>
                        </a:spcAft>
                        <a:buNone/>
                      </a:pPr>
                      <a:r>
                        <a:rPr lang="en-US" sz="1000"/>
                        <a:t>7. Deliver professional development on new ELA curriculum</a:t>
                      </a:r>
                      <a:endParaRPr sz="1000"/>
                    </a:p>
                    <a:p>
                      <a:pPr marL="457200" lvl="0" indent="-292100" algn="l" rtl="0">
                        <a:spcBef>
                          <a:spcPts val="0"/>
                        </a:spcBef>
                        <a:spcAft>
                          <a:spcPts val="0"/>
                        </a:spcAft>
                        <a:buClr>
                          <a:schemeClr val="dk1"/>
                        </a:buClr>
                        <a:buSzPts val="1000"/>
                        <a:buChar char="●"/>
                      </a:pPr>
                      <a:r>
                        <a:rPr lang="en-US" sz="1000" i="1">
                          <a:solidFill>
                            <a:schemeClr val="dk1"/>
                          </a:solidFill>
                        </a:rPr>
                        <a:t>PD scheduled prior to school to introduce ELA curriculum to teachers</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Schedule PD sessions for the year</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Feedback survey for understanding, implementation, and further support</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Internal training and support - planning sessions, weekly PLC or Data team meeting</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Modeling in classroom/ Teaming co-teaching in classroom</a:t>
                      </a:r>
                      <a:endParaRPr sz="1000" i="1">
                        <a:solidFill>
                          <a:schemeClr val="dk1"/>
                        </a:solidFill>
                      </a:endParaRPr>
                    </a:p>
                    <a:p>
                      <a:pPr marL="457200" lvl="0" indent="0" algn="l" rtl="0">
                        <a:spcBef>
                          <a:spcPts val="0"/>
                        </a:spcBef>
                        <a:spcAft>
                          <a:spcPts val="0"/>
                        </a:spcAft>
                        <a:buNone/>
                      </a:pP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rgbClr val="FF0000"/>
                          </a:solidFill>
                        </a:rPr>
                        <a:t>External Facilitator</a:t>
                      </a:r>
                      <a:endParaRPr sz="1000">
                        <a:solidFill>
                          <a:srgbClr val="FF0000"/>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July 2019 + ongoing</a:t>
                      </a:r>
                    </a:p>
                    <a:p>
                      <a:pPr marL="0" lvl="0" indent="0" algn="l" rtl="0">
                        <a:spcBef>
                          <a:spcPts val="0"/>
                        </a:spcBef>
                        <a:spcAft>
                          <a:spcPts val="0"/>
                        </a:spcAft>
                        <a:buNone/>
                      </a:pPr>
                      <a:endParaRPr lang="en-US" sz="1000" dirty="0"/>
                    </a:p>
                    <a:p>
                      <a:pPr marL="0" lvl="0" indent="0" algn="l" rtl="0">
                        <a:spcBef>
                          <a:spcPts val="0"/>
                        </a:spcBef>
                        <a:spcAft>
                          <a:spcPts val="0"/>
                        </a:spcAft>
                        <a:buNone/>
                      </a:pPr>
                      <a:r>
                        <a:rPr lang="en-US" sz="1000" dirty="0" err="1"/>
                        <a:t>Complerted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8"/>
                  </a:ext>
                </a:extLst>
              </a:tr>
              <a:tr h="409200">
                <a:tc>
                  <a:txBody>
                    <a:bodyPr/>
                    <a:lstStyle/>
                    <a:p>
                      <a:pPr marL="0" marR="0" lvl="0" indent="0" algn="l" rtl="0">
                        <a:lnSpc>
                          <a:spcPct val="100000"/>
                        </a:lnSpc>
                        <a:spcBef>
                          <a:spcPts val="0"/>
                        </a:spcBef>
                        <a:spcAft>
                          <a:spcPts val="0"/>
                        </a:spcAft>
                        <a:buNone/>
                      </a:pPr>
                      <a:r>
                        <a:rPr lang="en-US" sz="1000"/>
                        <a:t>8. Deploy resources and implement use of new ELA curriculum school-wide.</a:t>
                      </a:r>
                      <a:endParaRPr sz="1000"/>
                    </a:p>
                    <a:p>
                      <a:pPr marL="457200" lvl="0" indent="-292100" algn="l" rtl="0">
                        <a:spcBef>
                          <a:spcPts val="0"/>
                        </a:spcBef>
                        <a:spcAft>
                          <a:spcPts val="0"/>
                        </a:spcAft>
                        <a:buClr>
                          <a:schemeClr val="dk1"/>
                        </a:buClr>
                        <a:buSzPts val="1000"/>
                        <a:buChar char="●"/>
                      </a:pPr>
                      <a:r>
                        <a:rPr lang="en-US" sz="1000" i="1">
                          <a:solidFill>
                            <a:schemeClr val="dk1"/>
                          </a:solidFill>
                        </a:rPr>
                        <a:t>Classroom library to support reading curriculum</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Supplemental reading materials to support program - secure funding</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Order additional leveled books for leveled library to support guided instruction</a:t>
                      </a:r>
                      <a:endParaRPr sz="1000" i="1">
                        <a:solidFill>
                          <a:schemeClr val="dk1"/>
                        </a:solidFill>
                      </a:endParaRPr>
                    </a:p>
                    <a:p>
                      <a:pPr marL="457200" lvl="0" indent="0" algn="l" rtl="0">
                        <a:spcBef>
                          <a:spcPts val="0"/>
                        </a:spcBef>
                        <a:spcAft>
                          <a:spcPts val="0"/>
                        </a:spcAft>
                        <a:buNone/>
                      </a:pPr>
                      <a:endParaRPr sz="1000" i="1">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Owner:</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August/September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9"/>
                  </a:ext>
                </a:extLst>
              </a:tr>
              <a:tr h="471725">
                <a:tc>
                  <a:txBody>
                    <a:bodyPr/>
                    <a:lstStyle/>
                    <a:p>
                      <a:pPr marL="0" lvl="0" indent="0" algn="l" rtl="0">
                        <a:spcBef>
                          <a:spcPts val="0"/>
                        </a:spcBef>
                        <a:spcAft>
                          <a:spcPts val="0"/>
                        </a:spcAft>
                        <a:buNone/>
                      </a:pPr>
                      <a:r>
                        <a:rPr lang="en-US" sz="1000"/>
                        <a:t>9. Support teachers on implementation through monthly coaching, observations, and planning meetings.</a:t>
                      </a:r>
                      <a:endParaRPr sz="1000"/>
                    </a:p>
                    <a:p>
                      <a:pPr marL="457200" lvl="0" indent="-292100" algn="l" rtl="0">
                        <a:spcBef>
                          <a:spcPts val="0"/>
                        </a:spcBef>
                        <a:spcAft>
                          <a:spcPts val="0"/>
                        </a:spcAft>
                        <a:buClr>
                          <a:schemeClr val="dk1"/>
                        </a:buClr>
                        <a:buSzPts val="1000"/>
                        <a:buChar char="●"/>
                      </a:pPr>
                      <a:r>
                        <a:rPr lang="en-US" sz="1000" i="1">
                          <a:solidFill>
                            <a:schemeClr val="dk1"/>
                          </a:solidFill>
                        </a:rPr>
                        <a:t>Support teachers in weekly planning meeting providing additional supports - plan, model, practice</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Participate in one weekly team grade level team meeting to provide support</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Scheduled observation, real time feedback, modeling, follow, reflective conference</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Additional supports in bi-weekly faculty meeting</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Owner:</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August/September 2019 + 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10"/>
                  </a:ext>
                </a:extLst>
              </a:tr>
              <a:tr h="681075">
                <a:tc>
                  <a:txBody>
                    <a:bodyPr/>
                    <a:lstStyle/>
                    <a:p>
                      <a:pPr marL="0" lvl="0" indent="0" algn="l" rtl="0">
                        <a:spcBef>
                          <a:spcPts val="0"/>
                        </a:spcBef>
                        <a:spcAft>
                          <a:spcPts val="0"/>
                        </a:spcAft>
                        <a:buNone/>
                      </a:pPr>
                      <a:r>
                        <a:rPr lang="en-US" sz="1000"/>
                        <a:t>10. Collect student data results and disseminate teacher surveys throughout year to gauge effectiveness of new curriculum.</a:t>
                      </a:r>
                      <a:endParaRPr sz="1000"/>
                    </a:p>
                    <a:p>
                      <a:pPr marL="457200" lvl="0" indent="-292100" algn="l" rtl="0">
                        <a:spcBef>
                          <a:spcPts val="0"/>
                        </a:spcBef>
                        <a:spcAft>
                          <a:spcPts val="0"/>
                        </a:spcAft>
                        <a:buClr>
                          <a:schemeClr val="dk1"/>
                        </a:buClr>
                        <a:buSzPts val="1000"/>
                        <a:buChar char="●"/>
                      </a:pPr>
                      <a:r>
                        <a:rPr lang="en-US" sz="1000" i="1">
                          <a:solidFill>
                            <a:schemeClr val="dk1"/>
                          </a:solidFill>
                        </a:rPr>
                        <a:t>Collect benchmark assessment data/ analyze/ plan instruction</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Track student progress - set goals</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Running records tracker</a:t>
                      </a:r>
                      <a:endParaRPr sz="1000" i="1">
                        <a:solidFill>
                          <a:schemeClr val="dk1"/>
                        </a:solidFill>
                      </a:endParaRPr>
                    </a:p>
                    <a:p>
                      <a:pPr marL="457200" lvl="0" indent="-292100" algn="l" rtl="0">
                        <a:spcBef>
                          <a:spcPts val="0"/>
                        </a:spcBef>
                        <a:spcAft>
                          <a:spcPts val="0"/>
                        </a:spcAft>
                        <a:buClr>
                          <a:schemeClr val="dk1"/>
                        </a:buClr>
                        <a:buSzPts val="1000"/>
                        <a:buChar char="●"/>
                      </a:pPr>
                      <a:r>
                        <a:rPr lang="en-US" sz="1000" i="1">
                          <a:solidFill>
                            <a:schemeClr val="dk1"/>
                          </a:solidFill>
                        </a:rPr>
                        <a:t>STAR assessment data - growth data- baseline reading data and subsequent scores throughout the year</a:t>
                      </a:r>
                      <a:endParaRPr sz="1000" i="1">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Owner:</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Aug/September 2019, December 2019, February 2020, May 2020</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1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9"/>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2.1 </a:t>
            </a:r>
            <a:r>
              <a:rPr lang="en-US"/>
              <a:t> Research and implement evidence-based approaches to flexible, differentiated, small group instruction in math</a:t>
            </a:r>
            <a:endParaRPr/>
          </a:p>
        </p:txBody>
      </p:sp>
      <p:graphicFrame>
        <p:nvGraphicFramePr>
          <p:cNvPr id="668" name="Google Shape;668;p79"/>
          <p:cNvGraphicFramePr/>
          <p:nvPr>
            <p:extLst>
              <p:ext uri="{D42A27DB-BD31-4B8C-83A1-F6EECF244321}">
                <p14:modId xmlns:p14="http://schemas.microsoft.com/office/powerpoint/2010/main" val="4126844909"/>
              </p:ext>
            </p:extLst>
          </p:nvPr>
        </p:nvGraphicFramePr>
        <p:xfrm>
          <a:off x="139875" y="1329850"/>
          <a:ext cx="8864250" cy="518646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2179800">
                  <a:extLst>
                    <a:ext uri="{9D8B030D-6E8A-4147-A177-3AD203B41FA5}">
                      <a16:colId xmlns="" xmlns:a16="http://schemas.microsoft.com/office/drawing/2014/main" val="20001"/>
                    </a:ext>
                  </a:extLst>
                </a:gridCol>
                <a:gridCol w="1554925">
                  <a:extLst>
                    <a:ext uri="{9D8B030D-6E8A-4147-A177-3AD203B41FA5}">
                      <a16:colId xmlns="" xmlns:a16="http://schemas.microsoft.com/office/drawing/2014/main" val="20002"/>
                    </a:ext>
                  </a:extLst>
                </a:gridCol>
              </a:tblGrid>
              <a:tr h="348950">
                <a:tc>
                  <a:txBody>
                    <a:bodyPr/>
                    <a:lstStyle/>
                    <a:p>
                      <a:pPr marL="0" lvl="0" indent="0" algn="l" rtl="0">
                        <a:spcBef>
                          <a:spcPts val="0"/>
                        </a:spcBef>
                        <a:spcAft>
                          <a:spcPts val="0"/>
                        </a:spcAft>
                        <a:buNone/>
                      </a:pPr>
                      <a:r>
                        <a:rPr lang="en-US" sz="1200" b="1" dirty="0"/>
                        <a:t>Action Step</a:t>
                      </a:r>
                      <a:endParaRPr sz="1200" b="1" dirty="0"/>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200" b="1"/>
                        <a:t>Owner</a:t>
                      </a:r>
                      <a:endParaRPr sz="1200" b="1"/>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200" b="1"/>
                        <a:t>Timing</a:t>
                      </a:r>
                      <a:endParaRPr sz="1200" b="1"/>
                    </a:p>
                  </a:txBody>
                  <a:tcPr marL="91425" marR="91425" marT="91425" marB="91425">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475475">
                <a:tc>
                  <a:txBody>
                    <a:bodyPr/>
                    <a:lstStyle/>
                    <a:p>
                      <a:pPr marL="0" lvl="0" indent="0" algn="l" rtl="0">
                        <a:spcBef>
                          <a:spcPts val="0"/>
                        </a:spcBef>
                        <a:spcAft>
                          <a:spcPts val="0"/>
                        </a:spcAft>
                        <a:buNone/>
                      </a:pPr>
                      <a:r>
                        <a:rPr lang="en-US" sz="1200">
                          <a:solidFill>
                            <a:schemeClr val="dk1"/>
                          </a:solidFill>
                        </a:rPr>
                        <a:t>1. Develop subcommittee to research evidence-based small group approaches and instructional tools for math</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err="1" smtClean="0"/>
                        <a:t>Deleo</a:t>
                      </a:r>
                      <a:r>
                        <a:rPr lang="en-US" sz="1200" baseline="0" dirty="0" smtClean="0"/>
                        <a:t> – Math Specialist</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t>May </a:t>
                      </a:r>
                      <a:r>
                        <a:rPr lang="en-US" sz="1200" smtClean="0"/>
                        <a:t>2020</a:t>
                      </a:r>
                      <a:r>
                        <a:rPr lang="en-US" sz="1200" baseline="0" smtClean="0"/>
                        <a:t> </a:t>
                      </a:r>
                      <a:r>
                        <a:rPr lang="en-US" sz="1200" smtClean="0"/>
                        <a:t>con’t</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1"/>
                  </a:ext>
                </a:extLst>
              </a:tr>
              <a:tr h="413425">
                <a:tc>
                  <a:txBody>
                    <a:bodyPr/>
                    <a:lstStyle/>
                    <a:p>
                      <a:pPr marL="0" lvl="0" indent="0" algn="l" rtl="0">
                        <a:spcBef>
                          <a:spcPts val="0"/>
                        </a:spcBef>
                        <a:spcAft>
                          <a:spcPts val="0"/>
                        </a:spcAft>
                        <a:buNone/>
                      </a:pPr>
                      <a:r>
                        <a:rPr lang="en-US" sz="1200"/>
                        <a:t>2. Narrow to three and select one; purchase small group tools and  intervention program.</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smtClean="0"/>
                        <a:t>June 2021</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413425">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3. Revise master schedule to include time for small group math interventions; allocate staffing and budget accordingly</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smtClean="0"/>
                        <a:t>Patton/Boddie</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smtClean="0"/>
                        <a:t>June2021 complete</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0">
                <a:tc>
                  <a:txBody>
                    <a:bodyPr/>
                    <a:lstStyle/>
                    <a:p>
                      <a:pPr marL="0" lvl="0" indent="0" algn="l" rtl="0">
                        <a:spcBef>
                          <a:spcPts val="0"/>
                        </a:spcBef>
                        <a:spcAft>
                          <a:spcPts val="0"/>
                        </a:spcAft>
                        <a:buNone/>
                      </a:pPr>
                      <a:r>
                        <a:rPr lang="en-US" sz="1200">
                          <a:solidFill>
                            <a:schemeClr val="dk1"/>
                          </a:solidFill>
                        </a:rPr>
                        <a:t>4. Deploy the tool for Tier 1, Tier 2, and Tier 3 support.</a:t>
                      </a:r>
                      <a:endParaRPr sz="12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June </a:t>
                      </a:r>
                      <a:r>
                        <a:rPr lang="en-US" sz="1200" dirty="0" smtClean="0"/>
                        <a:t>2021 </a:t>
                      </a:r>
                      <a:r>
                        <a:rPr lang="en-US" sz="1200" dirty="0" err="1" smtClean="0"/>
                        <a:t>con’t</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413425">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5. Hire math interventionist/math specialist for Tier 3 interventions</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smtClean="0"/>
                        <a:t>Boddie/CPN</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by July </a:t>
                      </a:r>
                      <a:r>
                        <a:rPr lang="en-US" sz="1200" dirty="0" smtClean="0"/>
                        <a:t>2021 </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413425">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6. Deliver teacher professional development on new math small group program</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err="1" smtClean="0"/>
                        <a:t>Deleo</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200"/>
                        <a:t>July 2019 (ongoing) </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r h="645400">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7. Deploy use of math intervention program</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t>Tier 1 and 2- Classroom Teachers; Tier 3- Math Specialist/Interventionist</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200" dirty="0"/>
                        <a:t>September </a:t>
                      </a:r>
                      <a:r>
                        <a:rPr lang="en-US" sz="1200" dirty="0" smtClean="0"/>
                        <a:t>2021</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7"/>
                  </a:ext>
                </a:extLst>
              </a:tr>
              <a:tr h="484475">
                <a:tc>
                  <a:txBody>
                    <a:bodyPr/>
                    <a:lstStyle/>
                    <a:p>
                      <a:pPr marL="0" lvl="0" indent="0" algn="l" rtl="0">
                        <a:spcBef>
                          <a:spcPts val="0"/>
                        </a:spcBef>
                        <a:spcAft>
                          <a:spcPts val="0"/>
                        </a:spcAft>
                        <a:buNone/>
                      </a:pPr>
                      <a:r>
                        <a:rPr lang="en-US" sz="1200"/>
                        <a:t>8. Support teachers on implementation through monthly coaching, observations, and planning meetings.</a:t>
                      </a:r>
                      <a:endParaRPr sz="12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smtClean="0"/>
                        <a:t>Boddie/Patton/</a:t>
                      </a:r>
                      <a:r>
                        <a:rPr lang="en-US" sz="1200" dirty="0" err="1" smtClean="0"/>
                        <a:t>Deleo</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rPr>
                        <a:t>August/September </a:t>
                      </a:r>
                      <a:r>
                        <a:rPr lang="en-US" sz="1200" dirty="0" smtClean="0">
                          <a:solidFill>
                            <a:schemeClr val="dk1"/>
                          </a:solidFill>
                        </a:rPr>
                        <a:t>2021</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8"/>
                  </a:ext>
                </a:extLst>
              </a:tr>
              <a:tr h="484475">
                <a:tc>
                  <a:txBody>
                    <a:bodyPr/>
                    <a:lstStyle/>
                    <a:p>
                      <a:pPr marL="0" lvl="0" indent="0" algn="l" rtl="0">
                        <a:spcBef>
                          <a:spcPts val="0"/>
                        </a:spcBef>
                        <a:spcAft>
                          <a:spcPts val="0"/>
                        </a:spcAft>
                        <a:buNone/>
                      </a:pPr>
                      <a:r>
                        <a:rPr lang="en-US" sz="1200"/>
                        <a:t>9. Collect student data results and disseminate teacher surveys throughout year to gauge effectiveness of new math program.</a:t>
                      </a:r>
                      <a:endParaRPr sz="12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smtClean="0"/>
                        <a:t>Childress</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200" dirty="0">
                          <a:solidFill>
                            <a:schemeClr val="dk1"/>
                          </a:solidFill>
                        </a:rPr>
                        <a:t>Aug/Sept </a:t>
                      </a:r>
                      <a:r>
                        <a:rPr lang="en-US" sz="1200" dirty="0" smtClean="0">
                          <a:solidFill>
                            <a:schemeClr val="dk1"/>
                          </a:solidFill>
                        </a:rPr>
                        <a:t>2021, </a:t>
                      </a:r>
                      <a:r>
                        <a:rPr lang="en-US" sz="1200" dirty="0">
                          <a:solidFill>
                            <a:schemeClr val="dk1"/>
                          </a:solidFill>
                        </a:rPr>
                        <a:t>December </a:t>
                      </a:r>
                      <a:r>
                        <a:rPr lang="en-US" sz="1200" dirty="0" smtClean="0">
                          <a:solidFill>
                            <a:schemeClr val="dk1"/>
                          </a:solidFill>
                        </a:rPr>
                        <a:t>2021, </a:t>
                      </a:r>
                      <a:r>
                        <a:rPr lang="en-US" sz="1200" dirty="0">
                          <a:solidFill>
                            <a:schemeClr val="dk1"/>
                          </a:solidFill>
                        </a:rPr>
                        <a:t>February </a:t>
                      </a:r>
                      <a:r>
                        <a:rPr lang="en-US" sz="1200" dirty="0" smtClean="0">
                          <a:solidFill>
                            <a:schemeClr val="dk1"/>
                          </a:solidFill>
                        </a:rPr>
                        <a:t>2022, </a:t>
                      </a:r>
                      <a:r>
                        <a:rPr lang="en-US" sz="1200" dirty="0">
                          <a:solidFill>
                            <a:schemeClr val="dk1"/>
                          </a:solidFill>
                        </a:rPr>
                        <a:t>May </a:t>
                      </a:r>
                      <a:r>
                        <a:rPr lang="en-US" sz="1200" dirty="0" smtClean="0">
                          <a:solidFill>
                            <a:schemeClr val="dk1"/>
                          </a:solidFill>
                        </a:rPr>
                        <a:t>2022</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9"/>
                  </a:ext>
                </a:extLst>
              </a:tr>
            </a:tbl>
          </a:graphicData>
        </a:graphic>
      </p:graphicFrame>
      <p:sp>
        <p:nvSpPr>
          <p:cNvPr id="670" name="Google Shape;670;p79"/>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80"/>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2.1 </a:t>
            </a:r>
            <a:r>
              <a:rPr lang="en-US"/>
              <a:t> Research and implement evidence-based approaches to flexible, differentiated, small group instruction in math</a:t>
            </a:r>
            <a:endParaRPr/>
          </a:p>
        </p:txBody>
      </p:sp>
      <p:graphicFrame>
        <p:nvGraphicFramePr>
          <p:cNvPr id="677" name="Google Shape;677;p80"/>
          <p:cNvGraphicFramePr/>
          <p:nvPr>
            <p:extLst>
              <p:ext uri="{D42A27DB-BD31-4B8C-83A1-F6EECF244321}">
                <p14:modId xmlns:p14="http://schemas.microsoft.com/office/powerpoint/2010/main" val="2267422329"/>
              </p:ext>
            </p:extLst>
          </p:nvPr>
        </p:nvGraphicFramePr>
        <p:xfrm>
          <a:off x="139875" y="1253650"/>
          <a:ext cx="8864250" cy="1337755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348950">
                <a:tc gridSpan="3">
                  <a:txBody>
                    <a:bodyPr/>
                    <a:lstStyle/>
                    <a:p>
                      <a:pPr marL="0" lvl="0" indent="0" algn="l" rtl="0">
                        <a:spcBef>
                          <a:spcPts val="0"/>
                        </a:spcBef>
                        <a:spcAft>
                          <a:spcPts val="0"/>
                        </a:spcAft>
                        <a:buNone/>
                      </a:pPr>
                      <a:r>
                        <a:rPr lang="en-US" sz="1000" b="1" dirty="0"/>
                        <a:t>Priority Owner: Karen Eason</a:t>
                      </a:r>
                      <a:endParaRPr sz="1000" b="1" dirty="0"/>
                    </a:p>
                  </a:txBody>
                  <a:tcPr marL="91425" marR="91425" marT="91425" marB="91425">
                    <a:lnB w="9525" cap="flat" cmpd="sng">
                      <a:solidFill>
                        <a:srgbClr val="B7B7B7"/>
                      </a:solidFill>
                      <a:prstDash val="dash"/>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8950">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1"/>
                  </a:ext>
                </a:extLst>
              </a:tr>
              <a:tr h="475475">
                <a:tc>
                  <a:txBody>
                    <a:bodyPr/>
                    <a:lstStyle/>
                    <a:p>
                      <a:pPr marL="0" lvl="0" indent="0" algn="l" rtl="0">
                        <a:spcBef>
                          <a:spcPts val="0"/>
                        </a:spcBef>
                        <a:spcAft>
                          <a:spcPts val="0"/>
                        </a:spcAft>
                        <a:buNone/>
                      </a:pPr>
                      <a:r>
                        <a:rPr lang="en-US" sz="1000" dirty="0">
                          <a:solidFill>
                            <a:schemeClr val="dk1"/>
                          </a:solidFill>
                        </a:rPr>
                        <a:t>1. Develop subcommittee to research evidence-based small group approaches and instructional tools for math</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Identify</a:t>
                      </a:r>
                      <a:r>
                        <a:rPr lang="en-US" sz="1000" baseline="0" dirty="0" smtClean="0">
                          <a:solidFill>
                            <a:schemeClr val="dk1"/>
                          </a:solidFill>
                        </a:rPr>
                        <a:t> tools within </a:t>
                      </a:r>
                      <a:r>
                        <a:rPr lang="en-US" sz="1000" baseline="0" dirty="0" err="1" smtClean="0">
                          <a:solidFill>
                            <a:schemeClr val="dk1"/>
                          </a:solidFill>
                        </a:rPr>
                        <a:t>Savvis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Review</a:t>
                      </a:r>
                      <a:r>
                        <a:rPr lang="en-US" sz="1000" baseline="0" dirty="0" smtClean="0">
                          <a:solidFill>
                            <a:schemeClr val="dk1"/>
                          </a:solidFill>
                        </a:rPr>
                        <a:t> data from </a:t>
                      </a:r>
                      <a:r>
                        <a:rPr lang="en-US" sz="1000" baseline="0" dirty="0" err="1" smtClean="0">
                          <a:solidFill>
                            <a:schemeClr val="dk1"/>
                          </a:solidFill>
                        </a:rPr>
                        <a:t>Dreambox</a:t>
                      </a:r>
                      <a:r>
                        <a:rPr lang="en-US" sz="1000" baseline="0" dirty="0" smtClean="0">
                          <a:solidFill>
                            <a:schemeClr val="dk1"/>
                          </a:solidFill>
                        </a:rPr>
                        <a:t> trial</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a:t>
                      </a:r>
                      <a:endParaRPr sz="1000" dirty="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Nikki</a:t>
                      </a:r>
                      <a:r>
                        <a:rPr lang="en-US" sz="1000" baseline="0" dirty="0" smtClean="0"/>
                        <a:t> </a:t>
                      </a:r>
                      <a:r>
                        <a:rPr lang="en-US" sz="1000" baseline="0" dirty="0" err="1" smtClean="0"/>
                        <a:t>Deleo</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Contact math curriculum provider  to further discuss program attributes</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TLT will meet to check to see if math curriculum includes all math pieces.</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Check for Professional Development providers for training</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June </a:t>
                      </a:r>
                      <a:r>
                        <a:rPr lang="en-US" sz="1000" dirty="0" smtClean="0"/>
                        <a:t>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413425">
                <a:tc>
                  <a:txBody>
                    <a:bodyPr/>
                    <a:lstStyle/>
                    <a:p>
                      <a:pPr marL="0" lvl="0" indent="0" algn="l" rtl="0">
                        <a:spcBef>
                          <a:spcPts val="0"/>
                        </a:spcBef>
                        <a:spcAft>
                          <a:spcPts val="0"/>
                        </a:spcAft>
                        <a:buNone/>
                      </a:pPr>
                      <a:r>
                        <a:rPr lang="en-US" sz="1000" dirty="0"/>
                        <a:t>2. Narrow to three and select/purchase small group tools and  intervention program.</a:t>
                      </a:r>
                      <a:endParaRPr sz="1000" dirty="0"/>
                    </a:p>
                    <a:p>
                      <a:pPr marL="457200" lvl="0" indent="-292100" algn="l" rtl="0">
                        <a:spcBef>
                          <a:spcPts val="0"/>
                        </a:spcBef>
                        <a:spcAft>
                          <a:spcPts val="0"/>
                        </a:spcAft>
                        <a:buClr>
                          <a:schemeClr val="dk1"/>
                        </a:buClr>
                        <a:buSzPts val="1000"/>
                        <a:buChar char="●"/>
                      </a:pPr>
                      <a:r>
                        <a:rPr lang="en-US" sz="1000" dirty="0" err="1" smtClean="0">
                          <a:solidFill>
                            <a:schemeClr val="dk1"/>
                          </a:solidFill>
                        </a:rPr>
                        <a:t>Savvis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err="1" smtClean="0">
                          <a:solidFill>
                            <a:schemeClr val="dk1"/>
                          </a:solidFill>
                        </a:rPr>
                        <a:t>Dreambox</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IXL</a:t>
                      </a: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Dr. Boddie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Schedule  on-going Professional training for staff with curriculum</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Set up scheduled math block times</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Set up  small group  and intervention schedules for students</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July 2020</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413425">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3. Revise master schedule to include time for small group math interventions; allocate staffing and budget accordingly</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Marjorie Patton/Dr. Boddie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Meet to set up revised schedule according to staff and budget</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Secure 2 Interventionalist to provide small group interventions</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413425">
                <a:tc>
                  <a:txBody>
                    <a:bodyPr/>
                    <a:lstStyle/>
                    <a:p>
                      <a:pPr marL="0" lvl="0" indent="0" algn="l" rtl="0">
                        <a:spcBef>
                          <a:spcPts val="0"/>
                        </a:spcBef>
                        <a:spcAft>
                          <a:spcPts val="0"/>
                        </a:spcAft>
                        <a:buNone/>
                      </a:pPr>
                      <a:r>
                        <a:rPr lang="en-US" sz="1000">
                          <a:solidFill>
                            <a:schemeClr val="dk1"/>
                          </a:solidFill>
                        </a:rPr>
                        <a:t>4. Determine how the tool will be used for Tier 1, Tier 2, and Tier 3 support.</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Marjorie Patton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413425">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5. Hire math interventionist/math specialist for Tier 3 interventions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Dr. Boddie</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by 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r h="413425">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6. Deliver teacher professional development on new math small group program</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TLT or Program Prof Developers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t>July 2019 (ongoing)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7"/>
                  </a:ext>
                </a:extLst>
              </a:tr>
              <a:tr h="645400">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7. Deploy use of math intervention program</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Tier 1 and 2- Classroom Teachers;Tier 3- Math Specialist/Interventionist</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t>September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8"/>
                  </a:ext>
                </a:extLst>
              </a:tr>
              <a:tr h="484475">
                <a:tc>
                  <a:txBody>
                    <a:bodyPr/>
                    <a:lstStyle/>
                    <a:p>
                      <a:pPr marL="0" lvl="0" indent="0" algn="l" rtl="0">
                        <a:spcBef>
                          <a:spcPts val="0"/>
                        </a:spcBef>
                        <a:spcAft>
                          <a:spcPts val="0"/>
                        </a:spcAft>
                        <a:buNone/>
                      </a:pPr>
                      <a:r>
                        <a:rPr lang="en-US" sz="1000"/>
                        <a:t>8. Support teachers on implementation through monthly coaching, observations, and planning meetings.</a:t>
                      </a:r>
                      <a:endParaRPr sz="1000"/>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TLT Team</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August/September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9"/>
                  </a:ext>
                </a:extLst>
              </a:tr>
              <a:tr h="484475">
                <a:tc>
                  <a:txBody>
                    <a:bodyPr/>
                    <a:lstStyle/>
                    <a:p>
                      <a:pPr marL="0" lvl="0" indent="0" algn="l" rtl="0">
                        <a:spcBef>
                          <a:spcPts val="0"/>
                        </a:spcBef>
                        <a:spcAft>
                          <a:spcPts val="0"/>
                        </a:spcAft>
                        <a:buNone/>
                      </a:pPr>
                      <a:r>
                        <a:rPr lang="en-US" sz="1000"/>
                        <a:t>9. Collect student data results and disseminate teacher surveys throughout year to gauge effectiveness of new math program.</a:t>
                      </a:r>
                      <a:endParaRPr sz="1000"/>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dirty="0">
                          <a:solidFill>
                            <a:schemeClr val="dk1"/>
                          </a:solidFill>
                        </a:rPr>
                        <a:t>Aug/Sept 2019, December 2019, February 2020, May 2020</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81"/>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2.2 </a:t>
            </a:r>
            <a:r>
              <a:rPr lang="en-US"/>
              <a:t> Create individualized learning plans for Tier 3 students and struggling populations </a:t>
            </a:r>
            <a:endParaRPr/>
          </a:p>
        </p:txBody>
      </p:sp>
      <p:graphicFrame>
        <p:nvGraphicFramePr>
          <p:cNvPr id="684" name="Google Shape;684;p81"/>
          <p:cNvGraphicFramePr/>
          <p:nvPr>
            <p:extLst>
              <p:ext uri="{D42A27DB-BD31-4B8C-83A1-F6EECF244321}">
                <p14:modId xmlns:p14="http://schemas.microsoft.com/office/powerpoint/2010/main" val="106190219"/>
              </p:ext>
            </p:extLst>
          </p:nvPr>
        </p:nvGraphicFramePr>
        <p:xfrm>
          <a:off x="139863" y="1351925"/>
          <a:ext cx="8864400" cy="5140060"/>
        </p:xfrm>
        <a:graphic>
          <a:graphicData uri="http://schemas.openxmlformats.org/drawingml/2006/table">
            <a:tbl>
              <a:tblPr>
                <a:noFill/>
                <a:tableStyleId>{33C49430-1D7E-4415-9CAA-EBB86577F2B1}</a:tableStyleId>
              </a:tblPr>
              <a:tblGrid>
                <a:gridCol w="5129600">
                  <a:extLst>
                    <a:ext uri="{9D8B030D-6E8A-4147-A177-3AD203B41FA5}">
                      <a16:colId xmlns="" xmlns:a16="http://schemas.microsoft.com/office/drawing/2014/main" val="20000"/>
                    </a:ext>
                  </a:extLst>
                </a:gridCol>
                <a:gridCol w="1990975">
                  <a:extLst>
                    <a:ext uri="{9D8B030D-6E8A-4147-A177-3AD203B41FA5}">
                      <a16:colId xmlns="" xmlns:a16="http://schemas.microsoft.com/office/drawing/2014/main" val="20001"/>
                    </a:ext>
                  </a:extLst>
                </a:gridCol>
                <a:gridCol w="1743825">
                  <a:extLst>
                    <a:ext uri="{9D8B030D-6E8A-4147-A177-3AD203B41FA5}">
                      <a16:colId xmlns="" xmlns:a16="http://schemas.microsoft.com/office/drawing/2014/main" val="20002"/>
                    </a:ext>
                  </a:extLst>
                </a:gridCol>
              </a:tblGrid>
              <a:tr h="301975">
                <a:tc>
                  <a:txBody>
                    <a:bodyPr/>
                    <a:lstStyle/>
                    <a:p>
                      <a:pPr marL="0" lvl="0" indent="0" algn="l" rtl="0">
                        <a:spcBef>
                          <a:spcPts val="0"/>
                        </a:spcBef>
                        <a:spcAft>
                          <a:spcPts val="0"/>
                        </a:spcAft>
                        <a:buNone/>
                      </a:pPr>
                      <a:r>
                        <a:rPr lang="en-US" sz="1300" b="1" dirty="0"/>
                        <a:t>Action Step</a:t>
                      </a:r>
                      <a:endParaRPr sz="1300" b="1" dirty="0"/>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Owner</a:t>
                      </a:r>
                      <a:endParaRPr sz="1300" b="1"/>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Timing</a:t>
                      </a:r>
                      <a:endParaRPr sz="1300" b="1"/>
                    </a:p>
                  </a:txBody>
                  <a:tcPr marL="91425" marR="91425" marT="91425" marB="91425">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545400">
                <a:tc>
                  <a:txBody>
                    <a:bodyPr/>
                    <a:lstStyle/>
                    <a:p>
                      <a:pPr marL="0" lvl="0" indent="0" algn="l" rtl="0">
                        <a:spcBef>
                          <a:spcPts val="0"/>
                        </a:spcBef>
                        <a:spcAft>
                          <a:spcPts val="0"/>
                        </a:spcAft>
                        <a:buNone/>
                      </a:pPr>
                      <a:r>
                        <a:rPr lang="en-US" sz="1300"/>
                        <a:t>1. Identify a guide that informs the </a:t>
                      </a:r>
                      <a:r>
                        <a:rPr lang="en-US" sz="1300">
                          <a:solidFill>
                            <a:schemeClr val="dk1"/>
                          </a:solidFill>
                        </a:rPr>
                        <a:t>Individualized Learning Plan (</a:t>
                      </a:r>
                      <a:r>
                        <a:rPr lang="en-US" sz="1300"/>
                        <a:t>ILP) templates. Revise/update (ILP) template and tracking tools; ensure presence of data infrastructure (see 3.1)</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Patton</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July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1"/>
                  </a:ext>
                </a:extLst>
              </a:tr>
              <a:tr h="545400">
                <a:tc>
                  <a:txBody>
                    <a:bodyPr/>
                    <a:lstStyle/>
                    <a:p>
                      <a:pPr marL="0" lvl="0" indent="0" algn="l" rtl="0">
                        <a:spcBef>
                          <a:spcPts val="0"/>
                        </a:spcBef>
                        <a:spcAft>
                          <a:spcPts val="0"/>
                        </a:spcAft>
                        <a:buNone/>
                      </a:pPr>
                      <a:r>
                        <a:rPr lang="en-US" sz="1300">
                          <a:solidFill>
                            <a:schemeClr val="dk1"/>
                          </a:solidFill>
                        </a:rPr>
                        <a:t>2. Determine which universal screener/assessment; determine qualifying score for Tier 3 support.  Ensure data tool is compatible with assessment for ease of upload.</a:t>
                      </a:r>
                      <a:endParaRPr sz="13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CKLA Team</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June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2"/>
                  </a:ext>
                </a:extLst>
              </a:tr>
              <a:tr h="476700">
                <a:tc>
                  <a:txBody>
                    <a:bodyPr/>
                    <a:lstStyle/>
                    <a:p>
                      <a:pPr marL="0" lvl="0" indent="0" algn="l" rtl="0">
                        <a:spcBef>
                          <a:spcPts val="0"/>
                        </a:spcBef>
                        <a:spcAft>
                          <a:spcPts val="0"/>
                        </a:spcAft>
                        <a:buNone/>
                      </a:pPr>
                      <a:r>
                        <a:rPr lang="en-US" sz="1300">
                          <a:solidFill>
                            <a:schemeClr val="dk1"/>
                          </a:solidFill>
                        </a:rPr>
                        <a:t>3. Administer screener.  </a:t>
                      </a:r>
                      <a:endParaRPr sz="13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endParaRPr sz="13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August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3"/>
                  </a:ext>
                </a:extLst>
              </a:tr>
              <a:tr h="476700">
                <a:tc>
                  <a:txBody>
                    <a:bodyPr/>
                    <a:lstStyle/>
                    <a:p>
                      <a:pPr marL="0" lvl="0" indent="0" algn="l" rtl="0">
                        <a:spcBef>
                          <a:spcPts val="0"/>
                        </a:spcBef>
                        <a:spcAft>
                          <a:spcPts val="0"/>
                        </a:spcAft>
                        <a:buNone/>
                      </a:pPr>
                      <a:r>
                        <a:rPr lang="en-US" sz="1300"/>
                        <a:t>4. Analyze student data </a:t>
                      </a:r>
                      <a:r>
                        <a:rPr lang="en-US" sz="1300">
                          <a:solidFill>
                            <a:schemeClr val="dk1"/>
                          </a:solidFill>
                        </a:rPr>
                        <a:t>to identify students in need of Tier 3 interventions.</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Patton, Eason, Boddie</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August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4"/>
                  </a:ext>
                </a:extLst>
              </a:tr>
              <a:tr h="414450">
                <a:tc>
                  <a:txBody>
                    <a:bodyPr/>
                    <a:lstStyle/>
                    <a:p>
                      <a:pPr marL="0" lvl="0" indent="0" algn="l" rtl="0">
                        <a:spcBef>
                          <a:spcPts val="0"/>
                        </a:spcBef>
                        <a:spcAft>
                          <a:spcPts val="0"/>
                        </a:spcAft>
                        <a:buNone/>
                      </a:pPr>
                      <a:r>
                        <a:rPr lang="en-US" sz="1300"/>
                        <a:t>5. Articulate time-bound learning goals for all Tier 3 students; create a targeted support plan and document within ILP</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Boddie, Patton</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300" dirty="0">
                          <a:solidFill>
                            <a:schemeClr val="dk1"/>
                          </a:solidFill>
                        </a:rPr>
                        <a:t>August </a:t>
                      </a:r>
                      <a:r>
                        <a:rPr lang="en-US" sz="1300" dirty="0" smtClean="0">
                          <a:solidFill>
                            <a:schemeClr val="dk1"/>
                          </a:solidFill>
                        </a:rPr>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5"/>
                  </a:ext>
                </a:extLst>
              </a:tr>
              <a:tr h="617475">
                <a:tc>
                  <a:txBody>
                    <a:bodyPr/>
                    <a:lstStyle/>
                    <a:p>
                      <a:pPr marL="0" lvl="0" indent="0" algn="l" rtl="0">
                        <a:spcBef>
                          <a:spcPts val="0"/>
                        </a:spcBef>
                        <a:spcAft>
                          <a:spcPts val="0"/>
                        </a:spcAft>
                        <a:buNone/>
                      </a:pPr>
                      <a:r>
                        <a:rPr lang="en-US" sz="1300"/>
                        <a:t>6. Determine Math assessment; leverage an evidenced-based academic intervention tool for instruction.</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smtClean="0"/>
                        <a:t>Eason A., Eason K.</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300" dirty="0">
                          <a:solidFill>
                            <a:schemeClr val="dk1"/>
                          </a:solidFill>
                        </a:rPr>
                        <a:t>September </a:t>
                      </a:r>
                      <a:r>
                        <a:rPr lang="en-US" sz="1300" dirty="0" smtClean="0">
                          <a:solidFill>
                            <a:schemeClr val="dk1"/>
                          </a:solidFill>
                        </a:rPr>
                        <a:t>2021 </a:t>
                      </a:r>
                      <a:r>
                        <a:rPr lang="en-US" sz="1300" dirty="0">
                          <a:solidFill>
                            <a:schemeClr val="dk1"/>
                          </a:solidFill>
                        </a:rPr>
                        <a:t>-May </a:t>
                      </a:r>
                      <a:r>
                        <a:rPr lang="en-US" sz="1300" dirty="0" smtClean="0">
                          <a:solidFill>
                            <a:schemeClr val="dk1"/>
                          </a:solidFill>
                        </a:rPr>
                        <a:t>2022</a:t>
                      </a:r>
                      <a:endParaRPr sz="1300" dirty="0">
                        <a:solidFill>
                          <a:schemeClr val="dk1"/>
                        </a:solidFill>
                      </a:endParaRPr>
                    </a:p>
                    <a:p>
                      <a:pPr marL="0" lvl="0" indent="0" algn="l" rtl="0">
                        <a:spcBef>
                          <a:spcPts val="0"/>
                        </a:spcBef>
                        <a:spcAft>
                          <a:spcPts val="0"/>
                        </a:spcAft>
                        <a:buNone/>
                      </a:pPr>
                      <a:endParaRPr sz="1300" dirty="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6"/>
                  </a:ext>
                </a:extLst>
              </a:tr>
              <a:tr h="418000">
                <a:tc>
                  <a:txBody>
                    <a:bodyPr/>
                    <a:lstStyle/>
                    <a:p>
                      <a:pPr marL="0" lvl="0" indent="0" algn="l" rtl="0">
                        <a:spcBef>
                          <a:spcPts val="0"/>
                        </a:spcBef>
                        <a:spcAft>
                          <a:spcPts val="0"/>
                        </a:spcAft>
                        <a:buNone/>
                      </a:pPr>
                      <a:r>
                        <a:rPr lang="en-US" sz="1300"/>
                        <a:t>7. Flexibly group students for small group instruction.</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dirty="0"/>
                        <a:t>Staff</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300" dirty="0">
                          <a:solidFill>
                            <a:schemeClr val="dk1"/>
                          </a:solidFill>
                        </a:rPr>
                        <a:t>September </a:t>
                      </a:r>
                      <a:r>
                        <a:rPr lang="en-US" sz="1300" dirty="0" smtClean="0">
                          <a:solidFill>
                            <a:schemeClr val="dk1"/>
                          </a:solidFill>
                        </a:rPr>
                        <a:t>2021 </a:t>
                      </a:r>
                      <a:r>
                        <a:rPr lang="en-US" sz="1300" dirty="0">
                          <a:solidFill>
                            <a:schemeClr val="dk1"/>
                          </a:solidFill>
                        </a:rPr>
                        <a:t>-May </a:t>
                      </a:r>
                      <a:r>
                        <a:rPr lang="en-US" sz="1300" dirty="0" smtClean="0">
                          <a:solidFill>
                            <a:schemeClr val="dk1"/>
                          </a:solidFill>
                        </a:rPr>
                        <a:t>2022</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7"/>
                  </a:ext>
                </a:extLst>
              </a:tr>
              <a:tr h="476700">
                <a:tc>
                  <a:txBody>
                    <a:bodyPr/>
                    <a:lstStyle/>
                    <a:p>
                      <a:pPr marL="0" lvl="0" indent="0" algn="l" rtl="0">
                        <a:spcBef>
                          <a:spcPts val="0"/>
                        </a:spcBef>
                        <a:spcAft>
                          <a:spcPts val="0"/>
                        </a:spcAft>
                        <a:buNone/>
                      </a:pPr>
                      <a:r>
                        <a:rPr lang="en-US" sz="1300"/>
                        <a:t>8. Monitor and track student progress towards learning goals.  </a:t>
                      </a:r>
                      <a:r>
                        <a:rPr lang="en-US" sz="1300">
                          <a:solidFill>
                            <a:schemeClr val="dk1"/>
                          </a:solidFill>
                        </a:rPr>
                        <a:t>Adjust groups if needed throughout year.</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Math Interventionist</a:t>
                      </a:r>
                      <a:endParaRPr sz="13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300" dirty="0">
                          <a:solidFill>
                            <a:schemeClr val="dk1"/>
                          </a:solidFill>
                        </a:rPr>
                        <a:t>October </a:t>
                      </a:r>
                      <a:r>
                        <a:rPr lang="en-US" sz="1300" dirty="0" smtClean="0">
                          <a:solidFill>
                            <a:schemeClr val="dk1"/>
                          </a:solidFill>
                        </a:rPr>
                        <a:t>2021 </a:t>
                      </a:r>
                      <a:r>
                        <a:rPr lang="en-US" sz="1300" dirty="0">
                          <a:solidFill>
                            <a:schemeClr val="dk1"/>
                          </a:solidFill>
                        </a:rPr>
                        <a:t>-May </a:t>
                      </a:r>
                      <a:r>
                        <a:rPr lang="en-US" sz="1300" dirty="0" smtClean="0">
                          <a:solidFill>
                            <a:schemeClr val="dk1"/>
                          </a:solidFill>
                        </a:rPr>
                        <a:t>2022</a:t>
                      </a:r>
                      <a:endParaRPr sz="1300" dirty="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8"/>
                  </a:ext>
                </a:extLst>
              </a:tr>
            </a:tbl>
          </a:graphicData>
        </a:graphic>
      </p:graphicFrame>
      <p:sp>
        <p:nvSpPr>
          <p:cNvPr id="686" name="Google Shape;686;p81"/>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3"/>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3.1  </a:t>
            </a:r>
            <a:r>
              <a:rPr lang="en-US"/>
              <a:t>Analyze school-wide data trends using universal data tool to track student mastery of standards on a six-week cycle</a:t>
            </a:r>
            <a:endParaRPr/>
          </a:p>
        </p:txBody>
      </p:sp>
      <p:graphicFrame>
        <p:nvGraphicFramePr>
          <p:cNvPr id="700" name="Google Shape;700;p83"/>
          <p:cNvGraphicFramePr/>
          <p:nvPr/>
        </p:nvGraphicFramePr>
        <p:xfrm>
          <a:off x="139875" y="1329850"/>
          <a:ext cx="8864250" cy="5268220"/>
        </p:xfrm>
        <a:graphic>
          <a:graphicData uri="http://schemas.openxmlformats.org/drawingml/2006/table">
            <a:tbl>
              <a:tblPr>
                <a:noFill/>
                <a:tableStyleId>{33C49430-1D7E-4415-9CAA-EBB86577F2B1}</a:tableStyleId>
              </a:tblPr>
              <a:tblGrid>
                <a:gridCol w="4966225">
                  <a:extLst>
                    <a:ext uri="{9D8B030D-6E8A-4147-A177-3AD203B41FA5}">
                      <a16:colId xmlns="" xmlns:a16="http://schemas.microsoft.com/office/drawing/2014/main" val="20000"/>
                    </a:ext>
                  </a:extLst>
                </a:gridCol>
                <a:gridCol w="706950">
                  <a:extLst>
                    <a:ext uri="{9D8B030D-6E8A-4147-A177-3AD203B41FA5}">
                      <a16:colId xmlns="" xmlns:a16="http://schemas.microsoft.com/office/drawing/2014/main" val="20001"/>
                    </a:ext>
                  </a:extLst>
                </a:gridCol>
                <a:gridCol w="3191075">
                  <a:extLst>
                    <a:ext uri="{9D8B030D-6E8A-4147-A177-3AD203B41FA5}">
                      <a16:colId xmlns="" xmlns:a16="http://schemas.microsoft.com/office/drawing/2014/main" val="20002"/>
                    </a:ext>
                  </a:extLst>
                </a:gridCol>
              </a:tblGrid>
              <a:tr h="385025">
                <a:tc>
                  <a:txBody>
                    <a:bodyPr/>
                    <a:lstStyle/>
                    <a:p>
                      <a:pPr marL="0" lvl="0" indent="0" algn="l" rtl="0">
                        <a:spcBef>
                          <a:spcPts val="0"/>
                        </a:spcBef>
                        <a:spcAft>
                          <a:spcPts val="0"/>
                        </a:spcAft>
                        <a:buNone/>
                      </a:pPr>
                      <a:r>
                        <a:rPr lang="en-US" sz="1300" b="1"/>
                        <a:t>Action Step</a:t>
                      </a:r>
                      <a:endParaRPr sz="1300" b="1"/>
                    </a:p>
                  </a:txBody>
                  <a:tcPr marL="91425" marR="91425" marT="91425" marB="91425">
                    <a:lnB w="9525" cap="flat" cmpd="sng">
                      <a:solidFill>
                        <a:srgbClr val="999999"/>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Owner</a:t>
                      </a:r>
                      <a:endParaRPr sz="1300" b="1"/>
                    </a:p>
                  </a:txBody>
                  <a:tcPr marL="91425" marR="91425" marT="91425" marB="91425">
                    <a:lnB w="9525" cap="flat" cmpd="sng">
                      <a:solidFill>
                        <a:srgbClr val="999999"/>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Timing</a:t>
                      </a:r>
                      <a:endParaRPr sz="1300" b="1"/>
                    </a:p>
                  </a:txBody>
                  <a:tcPr marL="91425" marR="91425" marT="91425" marB="91425">
                    <a:lnB w="9525" cap="flat" cmpd="sng">
                      <a:solidFill>
                        <a:srgbClr val="999999"/>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706575">
                <a:tc>
                  <a:txBody>
                    <a:bodyPr/>
                    <a:lstStyle/>
                    <a:p>
                      <a:pPr marL="0" marR="0" lvl="0" indent="0" algn="l" rtl="0">
                        <a:spcBef>
                          <a:spcPts val="0"/>
                        </a:spcBef>
                        <a:spcAft>
                          <a:spcPts val="0"/>
                        </a:spcAft>
                        <a:buNone/>
                      </a:pPr>
                      <a:r>
                        <a:rPr lang="en-US" sz="1300"/>
                        <a:t>1.  Develop sub committee to research data platforms or systems that already exist to help track standards mastery; if not, create a simple tool (e.g., an Excel spreadsheet)</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May-June 2019</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1"/>
                  </a:ext>
                </a:extLst>
              </a:tr>
              <a:tr h="384950">
                <a:tc>
                  <a:txBody>
                    <a:bodyPr/>
                    <a:lstStyle/>
                    <a:p>
                      <a:pPr marL="0" marR="0" lvl="0" indent="0" algn="l" rtl="0">
                        <a:spcBef>
                          <a:spcPts val="0"/>
                        </a:spcBef>
                        <a:spcAft>
                          <a:spcPts val="0"/>
                        </a:spcAft>
                        <a:buNone/>
                      </a:pPr>
                      <a:r>
                        <a:rPr lang="en-US" sz="1300"/>
                        <a:t>2.  Secure tool </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June-July 2019</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2"/>
                  </a:ext>
                </a:extLst>
              </a:tr>
              <a:tr h="338750">
                <a:tc>
                  <a:txBody>
                    <a:bodyPr/>
                    <a:lstStyle/>
                    <a:p>
                      <a:pPr marL="0" lvl="0" indent="0" algn="l" rtl="0">
                        <a:spcBef>
                          <a:spcPts val="0"/>
                        </a:spcBef>
                        <a:spcAft>
                          <a:spcPts val="0"/>
                        </a:spcAft>
                        <a:buClr>
                          <a:srgbClr val="000000"/>
                        </a:buClr>
                        <a:buSzPts val="1400"/>
                        <a:buFont typeface="Arial"/>
                        <a:buNone/>
                      </a:pPr>
                      <a:r>
                        <a:rPr lang="en-US" sz="1300"/>
                        <a:t>3. Import instructional standards into tool (if not already imported)  Note: ensure it is connected to the curriculum.</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June-July 2019</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3"/>
                  </a:ext>
                </a:extLst>
              </a:tr>
              <a:tr h="536450">
                <a:tc>
                  <a:txBody>
                    <a:bodyPr/>
                    <a:lstStyle/>
                    <a:p>
                      <a:pPr marL="0" lvl="0" indent="0" algn="l" rtl="0">
                        <a:spcBef>
                          <a:spcPts val="0"/>
                        </a:spcBef>
                        <a:spcAft>
                          <a:spcPts val="0"/>
                        </a:spcAft>
                        <a:buClr>
                          <a:srgbClr val="000000"/>
                        </a:buClr>
                        <a:buSzPts val="1400"/>
                        <a:buFont typeface="Arial"/>
                        <a:buNone/>
                      </a:pPr>
                      <a:r>
                        <a:rPr lang="en-US" sz="1300"/>
                        <a:t>4. Determine the mastery cutoff points you will use to flag students or concepts for re-teaching </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July 2019</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4"/>
                  </a:ext>
                </a:extLst>
              </a:tr>
              <a:tr h="536450">
                <a:tc>
                  <a:txBody>
                    <a:bodyPr/>
                    <a:lstStyle/>
                    <a:p>
                      <a:pPr marL="0" lvl="0" indent="0" algn="l" rtl="0">
                        <a:spcBef>
                          <a:spcPts val="0"/>
                        </a:spcBef>
                        <a:spcAft>
                          <a:spcPts val="0"/>
                        </a:spcAft>
                        <a:buNone/>
                      </a:pPr>
                      <a:r>
                        <a:rPr lang="en-US" sz="1300"/>
                        <a:t>5. Provide PD for staff on using the data tool (uploading classroom data, reading class and school wide reports, etc.)  </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Aug-Sep 2019 (possibly ongoing)</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5"/>
                  </a:ext>
                </a:extLst>
              </a:tr>
              <a:tr h="536450">
                <a:tc>
                  <a:txBody>
                    <a:bodyPr/>
                    <a:lstStyle/>
                    <a:p>
                      <a:pPr marL="0" marR="0" lvl="0" indent="0" algn="l" rtl="0">
                        <a:lnSpc>
                          <a:spcPct val="100000"/>
                        </a:lnSpc>
                        <a:spcBef>
                          <a:spcPts val="0"/>
                        </a:spcBef>
                        <a:spcAft>
                          <a:spcPts val="0"/>
                        </a:spcAft>
                        <a:buClr>
                          <a:srgbClr val="000000"/>
                        </a:buClr>
                        <a:buSzPts val="1400"/>
                        <a:buFont typeface="Arial"/>
                        <a:buNone/>
                      </a:pPr>
                      <a:r>
                        <a:rPr lang="en-US" sz="1300"/>
                        <a:t>6. Ensure teachers have a weekly deadline for uploading their student assessment data</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Aug 2019 (create calendar; show during summer &amp; BOY PD)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6"/>
                  </a:ext>
                </a:extLst>
              </a:tr>
              <a:tr h="536450">
                <a:tc>
                  <a:txBody>
                    <a:bodyPr/>
                    <a:lstStyle/>
                    <a:p>
                      <a:pPr marL="0" lvl="0" indent="0" algn="l" rtl="0">
                        <a:spcBef>
                          <a:spcPts val="0"/>
                        </a:spcBef>
                        <a:spcAft>
                          <a:spcPts val="0"/>
                        </a:spcAft>
                        <a:buClr>
                          <a:srgbClr val="000000"/>
                        </a:buClr>
                        <a:buSzPts val="1400"/>
                        <a:buFont typeface="Arial"/>
                        <a:buNone/>
                      </a:pPr>
                      <a:r>
                        <a:rPr lang="en-US" sz="1300"/>
                        <a:t>7. Develop coaching protocol to support teachers in using data results to inform daily instruction</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Aug 2019 + on-going</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7"/>
                  </a:ext>
                </a:extLst>
              </a:tr>
              <a:tr h="536450">
                <a:tc>
                  <a:txBody>
                    <a:bodyPr/>
                    <a:lstStyle/>
                    <a:p>
                      <a:pPr marL="0" marR="0" lvl="0" indent="0" algn="l" rtl="0">
                        <a:lnSpc>
                          <a:spcPct val="100000"/>
                        </a:lnSpc>
                        <a:spcBef>
                          <a:spcPts val="0"/>
                        </a:spcBef>
                        <a:spcAft>
                          <a:spcPts val="0"/>
                        </a:spcAft>
                        <a:buClr>
                          <a:srgbClr val="000000"/>
                        </a:buClr>
                        <a:buSzPts val="1400"/>
                        <a:buFont typeface="Arial"/>
                        <a:buNone/>
                      </a:pPr>
                      <a:r>
                        <a:rPr lang="en-US" sz="1300"/>
                        <a:t>8. Develop weekly report that analyzes classroom data and pulls out trends</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Aug 2019 + on-going </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8"/>
                  </a:ext>
                </a:extLst>
              </a:tr>
              <a:tr h="536450">
                <a:tc>
                  <a:txBody>
                    <a:bodyPr/>
                    <a:lstStyle/>
                    <a:p>
                      <a:pPr marL="0" marR="0" lvl="0" indent="0" algn="l" rtl="0">
                        <a:lnSpc>
                          <a:spcPct val="100000"/>
                        </a:lnSpc>
                        <a:spcBef>
                          <a:spcPts val="0"/>
                        </a:spcBef>
                        <a:spcAft>
                          <a:spcPts val="0"/>
                        </a:spcAft>
                        <a:buNone/>
                      </a:pPr>
                      <a:r>
                        <a:rPr lang="en-US" sz="1300"/>
                        <a:t>9. Plan and facilitate 6 weeks data days to analyze data and develop re-teach plans</a:t>
                      </a:r>
                      <a:endParaRPr sz="13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TBD</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300"/>
                        <a:t>Aug-Sep 2019 (plan); Sep 2019-May 2020 (facilitate in 6-wk cycles)</a:t>
                      </a:r>
                      <a:endParaRPr sz="13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9"/>
                  </a:ext>
                </a:extLst>
              </a:tr>
            </a:tbl>
          </a:graphicData>
        </a:graphic>
      </p:graphicFrame>
      <p:sp>
        <p:nvSpPr>
          <p:cNvPr id="702" name="Google Shape;702;p83"/>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20" name="Google Shape;220;p4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221" name="Google Shape;221;p42"/>
          <p:cNvSpPr txBox="1">
            <a:spLocks noGrp="1"/>
          </p:cNvSpPr>
          <p:nvPr>
            <p:ph type="title"/>
          </p:nvPr>
        </p:nvSpPr>
        <p:spPr>
          <a:xfrm>
            <a:off x="457200" y="0"/>
            <a:ext cx="85287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chemeClr val="dk1"/>
                </a:solidFill>
              </a:rPr>
              <a:t>Today, Ashland enrolls 232 students; over the last 4 years, student enrollment has declined</a:t>
            </a:r>
            <a:endParaRPr sz="2400" b="0" i="0" u="none" strike="noStrike" cap="none">
              <a:solidFill>
                <a:schemeClr val="dk1"/>
              </a:solidFill>
            </a:endParaRPr>
          </a:p>
        </p:txBody>
      </p:sp>
      <p:sp>
        <p:nvSpPr>
          <p:cNvPr id="222" name="Google Shape;222;p42"/>
          <p:cNvSpPr txBox="1"/>
          <p:nvPr/>
        </p:nvSpPr>
        <p:spPr>
          <a:xfrm>
            <a:off x="865060" y="1323886"/>
            <a:ext cx="385649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Ashland Enrollment by Year (2016-2019)</a:t>
            </a:r>
            <a:endParaRPr sz="1400" b="0" i="0" u="none" strike="noStrike" cap="none">
              <a:solidFill>
                <a:srgbClr val="000000"/>
              </a:solidFill>
              <a:latin typeface="Arial"/>
              <a:ea typeface="Arial"/>
              <a:cs typeface="Arial"/>
              <a:sym typeface="Arial"/>
            </a:endParaRPr>
          </a:p>
        </p:txBody>
      </p:sp>
      <p:pic>
        <p:nvPicPr>
          <p:cNvPr id="223" name="Google Shape;223;p42"/>
          <p:cNvPicPr preferRelativeResize="0"/>
          <p:nvPr/>
        </p:nvPicPr>
        <p:blipFill rotWithShape="1">
          <a:blip r:embed="rId4">
            <a:alphaModFix/>
          </a:blip>
          <a:srcRect/>
          <a:stretch/>
        </p:blipFill>
        <p:spPr>
          <a:xfrm>
            <a:off x="301625" y="1766887"/>
            <a:ext cx="8026400" cy="4200525"/>
          </a:xfrm>
          <a:prstGeom prst="rect">
            <a:avLst/>
          </a:prstGeom>
          <a:noFill/>
          <a:ln>
            <a:noFill/>
          </a:ln>
        </p:spPr>
      </p:pic>
      <p:sp>
        <p:nvSpPr>
          <p:cNvPr id="224" name="Google Shape;224;p42"/>
          <p:cNvSpPr txBox="1"/>
          <p:nvPr/>
        </p:nvSpPr>
        <p:spPr>
          <a:xfrm>
            <a:off x="3429000" y="5861050"/>
            <a:ext cx="406400" cy="2127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2017</a:t>
            </a:r>
            <a:endParaRPr sz="1400" b="0" i="0" u="none" strike="noStrike" cap="none">
              <a:solidFill>
                <a:schemeClr val="dk1"/>
              </a:solidFill>
              <a:latin typeface="Arial"/>
              <a:ea typeface="Arial"/>
              <a:cs typeface="Arial"/>
              <a:sym typeface="Arial"/>
            </a:endParaRPr>
          </a:p>
        </p:txBody>
      </p:sp>
      <p:sp>
        <p:nvSpPr>
          <p:cNvPr id="225" name="Google Shape;225;p42"/>
          <p:cNvSpPr txBox="1"/>
          <p:nvPr/>
        </p:nvSpPr>
        <p:spPr>
          <a:xfrm>
            <a:off x="1584325" y="5861050"/>
            <a:ext cx="406400" cy="2127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2016</a:t>
            </a:r>
            <a:endParaRPr sz="1400" b="0" i="0" u="none" strike="noStrike" cap="none">
              <a:solidFill>
                <a:schemeClr val="dk1"/>
              </a:solidFill>
              <a:latin typeface="Arial"/>
              <a:ea typeface="Arial"/>
              <a:cs typeface="Arial"/>
              <a:sym typeface="Arial"/>
            </a:endParaRPr>
          </a:p>
        </p:txBody>
      </p:sp>
      <p:sp>
        <p:nvSpPr>
          <p:cNvPr id="226" name="Google Shape;226;p42"/>
          <p:cNvSpPr txBox="1"/>
          <p:nvPr/>
        </p:nvSpPr>
        <p:spPr>
          <a:xfrm>
            <a:off x="5275263" y="5861050"/>
            <a:ext cx="406400" cy="2127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2018</a:t>
            </a:r>
            <a:endParaRPr sz="1400" b="0" i="0" u="none" strike="noStrike" cap="none">
              <a:solidFill>
                <a:schemeClr val="dk1"/>
              </a:solidFill>
              <a:latin typeface="Arial"/>
              <a:ea typeface="Arial"/>
              <a:cs typeface="Arial"/>
              <a:sym typeface="Arial"/>
            </a:endParaRPr>
          </a:p>
        </p:txBody>
      </p:sp>
      <p:sp>
        <p:nvSpPr>
          <p:cNvPr id="227" name="Google Shape;227;p42"/>
          <p:cNvSpPr txBox="1"/>
          <p:nvPr/>
        </p:nvSpPr>
        <p:spPr>
          <a:xfrm>
            <a:off x="7119938" y="5861050"/>
            <a:ext cx="406400" cy="2127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2019</a:t>
            </a:r>
            <a:endParaRPr sz="1400" b="0" i="0" u="none" strike="noStrike" cap="none">
              <a:solidFill>
                <a:schemeClr val="dk1"/>
              </a:solidFill>
              <a:latin typeface="Arial"/>
              <a:ea typeface="Arial"/>
              <a:cs typeface="Arial"/>
              <a:sym typeface="Arial"/>
            </a:endParaRPr>
          </a:p>
        </p:txBody>
      </p:sp>
      <p:sp>
        <p:nvSpPr>
          <p:cNvPr id="228" name="Google Shape;228;p42"/>
          <p:cNvSpPr txBox="1"/>
          <p:nvPr/>
        </p:nvSpPr>
        <p:spPr>
          <a:xfrm>
            <a:off x="168212" y="6249630"/>
            <a:ext cx="3572002" cy="2892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Sources: </a:t>
            </a:r>
            <a:r>
              <a:rPr lang="en-US" sz="1200" b="0" i="0" u="sng" strike="noStrike" cap="none">
                <a:solidFill>
                  <a:schemeClr val="hlink"/>
                </a:solidFill>
                <a:latin typeface="Arial"/>
                <a:ea typeface="Arial"/>
                <a:cs typeface="Arial"/>
                <a:sym typeface="Arial"/>
                <a:hlinkClick r:id="rId5"/>
              </a:rPr>
              <a:t>Enrollment Report for Little Bit Foundation</a:t>
            </a:r>
            <a:r>
              <a:rPr lang="en-US" sz="1200" b="0" i="0" u="none" strike="noStrike" cap="none">
                <a:solidFill>
                  <a:srgbClr val="000000"/>
                </a:solidFill>
                <a:latin typeface="Arial"/>
                <a:ea typeface="Arial"/>
                <a:cs typeface="Arial"/>
                <a:sym typeface="Arial"/>
              </a:rPr>
              <a:t> and : </a:t>
            </a:r>
            <a:r>
              <a:rPr lang="en-US" sz="1200" b="0" i="0" u="sng" strike="noStrike" cap="none">
                <a:solidFill>
                  <a:schemeClr val="hlink"/>
                </a:solidFill>
                <a:latin typeface="Arial"/>
                <a:ea typeface="Arial"/>
                <a:cs typeface="Arial"/>
                <a:sym typeface="Arial"/>
                <a:hlinkClick r:id="rId6"/>
              </a:rPr>
              <a:t>MO DESE School Comparison Tool</a:t>
            </a:r>
            <a:r>
              <a:rPr lang="en-US" sz="1200" b="0" i="0" u="none" strike="noStrike" cap="none">
                <a:solidFill>
                  <a:srgbClr val="000000"/>
                </a:solidFill>
                <a:latin typeface="Arial"/>
                <a:ea typeface="Arial"/>
                <a:cs typeface="Arial"/>
                <a:sym typeface="Arial"/>
              </a:rPr>
              <a:t>; </a:t>
            </a:r>
            <a:r>
              <a:rPr lang="en-US" sz="1200" b="0" i="0" u="sng" strike="noStrike" cap="none">
                <a:solidFill>
                  <a:schemeClr val="hlink"/>
                </a:solidFill>
                <a:latin typeface="Arial"/>
                <a:ea typeface="Arial"/>
                <a:cs typeface="Arial"/>
                <a:sym typeface="Arial"/>
                <a:hlinkClick r:id="rId7"/>
              </a:rPr>
              <a:t>Projections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84"/>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3.1  </a:t>
            </a:r>
            <a:r>
              <a:rPr lang="en-US"/>
              <a:t>Analyze school-wide data trends using universal data tool to track student mastery of standards on a six-week cycle</a:t>
            </a:r>
            <a:endParaRPr/>
          </a:p>
        </p:txBody>
      </p:sp>
      <p:graphicFrame>
        <p:nvGraphicFramePr>
          <p:cNvPr id="709" name="Google Shape;709;p84"/>
          <p:cNvGraphicFramePr/>
          <p:nvPr>
            <p:extLst>
              <p:ext uri="{D42A27DB-BD31-4B8C-83A1-F6EECF244321}">
                <p14:modId xmlns:p14="http://schemas.microsoft.com/office/powerpoint/2010/main" val="1866303840"/>
              </p:ext>
            </p:extLst>
          </p:nvPr>
        </p:nvGraphicFramePr>
        <p:xfrm>
          <a:off x="139875" y="1329850"/>
          <a:ext cx="8864250" cy="7524500"/>
        </p:xfrm>
        <a:graphic>
          <a:graphicData uri="http://schemas.openxmlformats.org/drawingml/2006/table">
            <a:tbl>
              <a:tblPr>
                <a:noFill/>
                <a:tableStyleId>{33C49430-1D7E-4415-9CAA-EBB86577F2B1}</a:tableStyleId>
              </a:tblPr>
              <a:tblGrid>
                <a:gridCol w="4966225">
                  <a:extLst>
                    <a:ext uri="{9D8B030D-6E8A-4147-A177-3AD203B41FA5}">
                      <a16:colId xmlns="" xmlns:a16="http://schemas.microsoft.com/office/drawing/2014/main" val="20000"/>
                    </a:ext>
                  </a:extLst>
                </a:gridCol>
                <a:gridCol w="1874700">
                  <a:extLst>
                    <a:ext uri="{9D8B030D-6E8A-4147-A177-3AD203B41FA5}">
                      <a16:colId xmlns="" xmlns:a16="http://schemas.microsoft.com/office/drawing/2014/main" val="20001"/>
                    </a:ext>
                  </a:extLst>
                </a:gridCol>
                <a:gridCol w="2023325">
                  <a:extLst>
                    <a:ext uri="{9D8B030D-6E8A-4147-A177-3AD203B41FA5}">
                      <a16:colId xmlns="" xmlns:a16="http://schemas.microsoft.com/office/drawing/2014/main" val="20002"/>
                    </a:ext>
                  </a:extLst>
                </a:gridCol>
              </a:tblGrid>
              <a:tr h="385025">
                <a:tc gridSpan="3">
                  <a:txBody>
                    <a:bodyPr/>
                    <a:lstStyle/>
                    <a:p>
                      <a:pPr marL="0" lvl="0" indent="0" algn="l" rtl="0">
                        <a:spcBef>
                          <a:spcPts val="0"/>
                        </a:spcBef>
                        <a:spcAft>
                          <a:spcPts val="0"/>
                        </a:spcAft>
                        <a:buNone/>
                      </a:pPr>
                      <a:r>
                        <a:rPr lang="en-US" sz="1000" b="1" dirty="0"/>
                        <a:t>Priority Owner: </a:t>
                      </a:r>
                      <a:r>
                        <a:rPr lang="en-US" sz="1000" b="1" dirty="0" smtClean="0"/>
                        <a:t>Deanna</a:t>
                      </a:r>
                      <a:r>
                        <a:rPr lang="en-US" sz="1000" b="1" baseline="0" dirty="0" smtClean="0"/>
                        <a:t> Childress</a:t>
                      </a:r>
                      <a:endParaRPr sz="1000" b="1" dirty="0"/>
                    </a:p>
                  </a:txBody>
                  <a:tcPr marL="91425" marR="91425" marT="91425" marB="91425">
                    <a:lnB w="9525" cap="flat" cmpd="sng">
                      <a:solidFill>
                        <a:srgbClr val="999999"/>
                      </a:solidFill>
                      <a:prstDash val="dash"/>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8502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D9D9D9"/>
                    </a:solidFill>
                  </a:tcPr>
                </a:tc>
                <a:extLst>
                  <a:ext uri="{0D108BD9-81ED-4DB2-BD59-A6C34878D82A}">
                    <a16:rowId xmlns="" xmlns:a16="http://schemas.microsoft.com/office/drawing/2014/main" val="10001"/>
                  </a:ext>
                </a:extLst>
              </a:tr>
              <a:tr h="706575">
                <a:tc>
                  <a:txBody>
                    <a:bodyPr/>
                    <a:lstStyle/>
                    <a:p>
                      <a:pPr marL="0" marR="0" lvl="0" indent="0" algn="l" rtl="0">
                        <a:spcBef>
                          <a:spcPts val="0"/>
                        </a:spcBef>
                        <a:spcAft>
                          <a:spcPts val="0"/>
                        </a:spcAft>
                        <a:buNone/>
                      </a:pPr>
                      <a:r>
                        <a:rPr lang="en-US" sz="1000"/>
                        <a:t>1.  Develop sub committee to research data platforms or systems that already exist to help track standards mastery; if not, create a simple tool (e.g., an Excel spreadsheet)</a:t>
                      </a:r>
                      <a:endParaRPr sz="1000"/>
                    </a:p>
                    <a:p>
                      <a:pPr marL="457200" lvl="0" indent="-292100" algn="l" rtl="0">
                        <a:spcBef>
                          <a:spcPts val="0"/>
                        </a:spcBef>
                        <a:spcAft>
                          <a:spcPts val="0"/>
                        </a:spcAft>
                        <a:buClr>
                          <a:schemeClr val="dk1"/>
                        </a:buClr>
                        <a:buSzPts val="1000"/>
                        <a:buChar char="●"/>
                      </a:pPr>
                      <a:r>
                        <a:rPr lang="en-US" sz="1000">
                          <a:solidFill>
                            <a:schemeClr val="dk1"/>
                          </a:solidFill>
                        </a:rPr>
                        <a:t>Identify needs of what we’re looking for in the tool.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Present options to TLT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Vote on tool. </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TLT</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May-June </a:t>
                      </a:r>
                      <a:r>
                        <a:rPr lang="en-US" sz="1000" dirty="0" smtClean="0"/>
                        <a:t>2021</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2"/>
                  </a:ext>
                </a:extLst>
              </a:tr>
              <a:tr h="384950">
                <a:tc>
                  <a:txBody>
                    <a:bodyPr/>
                    <a:lstStyle/>
                    <a:p>
                      <a:pPr marL="0" marR="0" lvl="0" indent="0" algn="l" rtl="0">
                        <a:spcBef>
                          <a:spcPts val="0"/>
                        </a:spcBef>
                        <a:spcAft>
                          <a:spcPts val="0"/>
                        </a:spcAft>
                        <a:buNone/>
                      </a:pPr>
                      <a:r>
                        <a:rPr lang="en-US" sz="1000"/>
                        <a:t>2. Secure tool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Provide payment</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TLT familiarizes themselves with tool in order to support students</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Dr. Boddie</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June-July </a:t>
                      </a:r>
                      <a:r>
                        <a:rPr lang="en-US" sz="1000" dirty="0" smtClean="0"/>
                        <a:t>2021</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3"/>
                  </a:ext>
                </a:extLst>
              </a:tr>
              <a:tr h="338750">
                <a:tc>
                  <a:txBody>
                    <a:bodyPr/>
                    <a:lstStyle/>
                    <a:p>
                      <a:pPr marL="0" lvl="0" indent="0" algn="l" rtl="0">
                        <a:spcBef>
                          <a:spcPts val="0"/>
                        </a:spcBef>
                        <a:spcAft>
                          <a:spcPts val="0"/>
                        </a:spcAft>
                        <a:buClr>
                          <a:srgbClr val="000000"/>
                        </a:buClr>
                        <a:buSzPts val="1400"/>
                        <a:buFont typeface="Arial"/>
                        <a:buNone/>
                      </a:pPr>
                      <a:r>
                        <a:rPr lang="en-US" sz="1000"/>
                        <a:t>3. Import instructional standards into tool (if not already imported)  Note: ensure it is connected to the curriculum.</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a sub-committee of staff who could import instructional standards into tool</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smtClean="0"/>
                        <a:t>Childress</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June-July </a:t>
                      </a:r>
                      <a:r>
                        <a:rPr lang="en-US" sz="1000" dirty="0" smtClean="0"/>
                        <a:t>2021</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4"/>
                  </a:ext>
                </a:extLst>
              </a:tr>
              <a:tr h="536450">
                <a:tc>
                  <a:txBody>
                    <a:bodyPr/>
                    <a:lstStyle/>
                    <a:p>
                      <a:pPr marL="0" lvl="0" indent="0" algn="l" rtl="0">
                        <a:spcBef>
                          <a:spcPts val="0"/>
                        </a:spcBef>
                        <a:spcAft>
                          <a:spcPts val="0"/>
                        </a:spcAft>
                        <a:buClr>
                          <a:srgbClr val="000000"/>
                        </a:buClr>
                        <a:buSzPts val="1400"/>
                        <a:buFont typeface="Arial"/>
                        <a:buNone/>
                      </a:pPr>
                      <a:r>
                        <a:rPr lang="en-US" sz="1000"/>
                        <a:t>4. Determine the mastery cutoff points you will use to flag students or concepts for re-teaching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a re-teach or intervention plan for students at every grade level. </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Mrs. Patton</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July </a:t>
                      </a:r>
                      <a:r>
                        <a:rPr lang="en-US" sz="1000" dirty="0" smtClean="0"/>
                        <a:t>2021</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5"/>
                  </a:ext>
                </a:extLst>
              </a:tr>
              <a:tr h="536450">
                <a:tc>
                  <a:txBody>
                    <a:bodyPr/>
                    <a:lstStyle/>
                    <a:p>
                      <a:pPr marL="0" lvl="0" indent="0" algn="l" rtl="0">
                        <a:spcBef>
                          <a:spcPts val="0"/>
                        </a:spcBef>
                        <a:spcAft>
                          <a:spcPts val="0"/>
                        </a:spcAft>
                        <a:buNone/>
                      </a:pPr>
                      <a:r>
                        <a:rPr lang="en-US" sz="1000"/>
                        <a:t>5. Provide PD for staff on using the data tool (uploading classroom data, reading class and school wide reports, etc.)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Identify trainer of tool</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Introduce tool to staff</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Allow time for staff to practice and familiarize themselves with the tool. </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smtClean="0"/>
                        <a:t>A.</a:t>
                      </a:r>
                      <a:r>
                        <a:rPr lang="en-US" sz="1000" baseline="0" dirty="0" smtClean="0"/>
                        <a:t> Eason</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Aug-Sep </a:t>
                      </a:r>
                      <a:r>
                        <a:rPr lang="en-US" sz="1000" dirty="0" smtClean="0"/>
                        <a:t>2021(possibly </a:t>
                      </a:r>
                      <a:r>
                        <a:rPr lang="en-US" sz="1000" dirty="0"/>
                        <a:t>ongoing)</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6"/>
                  </a:ext>
                </a:extLst>
              </a:tr>
              <a:tr h="536450">
                <a:tc>
                  <a:txBody>
                    <a:bodyPr/>
                    <a:lstStyle/>
                    <a:p>
                      <a:pPr marL="0" marR="0" lvl="0" indent="0" algn="l" rtl="0">
                        <a:lnSpc>
                          <a:spcPct val="100000"/>
                        </a:lnSpc>
                        <a:spcBef>
                          <a:spcPts val="0"/>
                        </a:spcBef>
                        <a:spcAft>
                          <a:spcPts val="0"/>
                        </a:spcAft>
                        <a:buClr>
                          <a:srgbClr val="000000"/>
                        </a:buClr>
                        <a:buSzPts val="1400"/>
                        <a:buFont typeface="Arial"/>
                        <a:buNone/>
                      </a:pPr>
                      <a:r>
                        <a:rPr lang="en-US" sz="1000" dirty="0"/>
                        <a:t>6. Ensure teachers have </a:t>
                      </a:r>
                      <a:r>
                        <a:rPr lang="en-US" sz="1000" dirty="0" smtClean="0"/>
                        <a:t>a </a:t>
                      </a:r>
                      <a:r>
                        <a:rPr lang="en-US" sz="1000" dirty="0"/>
                        <a:t>deadline for uploading their student assessment data</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Determine a date</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Create an accountability plan for entering data (who will check to see that data is entered and entered correctly? What will we do if it isn’t entered? </a:t>
                      </a:r>
                      <a:r>
                        <a:rPr lang="en-US" sz="1000" dirty="0" err="1">
                          <a:solidFill>
                            <a:schemeClr val="dk1"/>
                          </a:solidFill>
                        </a:rPr>
                        <a:t>etc</a:t>
                      </a:r>
                      <a:r>
                        <a:rPr lang="en-US" sz="1000" dirty="0">
                          <a:solidFill>
                            <a:schemeClr val="dk1"/>
                          </a:solidFill>
                        </a:rPr>
                        <a:t>)</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Employ accountability plan</a:t>
                      </a:r>
                      <a:endParaRPr sz="1000" dirty="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smtClean="0"/>
                        <a:t>Mrs.</a:t>
                      </a:r>
                      <a:r>
                        <a:rPr lang="en-US" sz="1000" baseline="0" dirty="0" smtClean="0"/>
                        <a:t> Patton</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a:t>Aug </a:t>
                      </a:r>
                      <a:r>
                        <a:rPr lang="en-US" sz="1000" dirty="0" smtClean="0"/>
                        <a:t>2021 </a:t>
                      </a:r>
                      <a:r>
                        <a:rPr lang="en-US" sz="1000" dirty="0"/>
                        <a:t>(create calendar; show during summer &amp; BOY PD)</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7"/>
                  </a:ext>
                </a:extLst>
              </a:tr>
              <a:tr h="536450">
                <a:tc>
                  <a:txBody>
                    <a:bodyPr/>
                    <a:lstStyle/>
                    <a:p>
                      <a:pPr marL="0" lvl="0" indent="0" algn="l" rtl="0">
                        <a:spcBef>
                          <a:spcPts val="0"/>
                        </a:spcBef>
                        <a:spcAft>
                          <a:spcPts val="0"/>
                        </a:spcAft>
                        <a:buClr>
                          <a:srgbClr val="000000"/>
                        </a:buClr>
                        <a:buSzPts val="1400"/>
                        <a:buFont typeface="Arial"/>
                        <a:buNone/>
                      </a:pPr>
                      <a:r>
                        <a:rPr lang="en-US" sz="1000"/>
                        <a:t>7. Develop coaching protocol to support teachers in using data results to inform daily instruction</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Develop a coaching plan</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a calendar</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a checklist/ how will we know staff have mastered using the tool.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a remediation plan for staff that don’t understand the tool.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Execute coaching </a:t>
                      </a:r>
                      <a:endParaRPr sz="1000">
                        <a:solidFill>
                          <a:schemeClr val="dk1"/>
                        </a:solidFill>
                      </a:endParaRPr>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TBD</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dirty="0" smtClean="0"/>
                        <a:t>Protocol complete</a:t>
                      </a:r>
                      <a:endParaRPr sz="1000" dirty="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8"/>
                  </a:ext>
                </a:extLst>
              </a:tr>
              <a:tr h="536450">
                <a:tc>
                  <a:txBody>
                    <a:bodyPr/>
                    <a:lstStyle/>
                    <a:p>
                      <a:pPr marL="0" marR="0" lvl="0" indent="0" algn="l" rtl="0">
                        <a:lnSpc>
                          <a:spcPct val="100000"/>
                        </a:lnSpc>
                        <a:spcBef>
                          <a:spcPts val="0"/>
                        </a:spcBef>
                        <a:spcAft>
                          <a:spcPts val="0"/>
                        </a:spcAft>
                        <a:buClr>
                          <a:srgbClr val="000000"/>
                        </a:buClr>
                        <a:buSzPts val="1400"/>
                        <a:buFont typeface="Arial"/>
                        <a:buNone/>
                      </a:pPr>
                      <a:r>
                        <a:rPr lang="en-US" sz="1000"/>
                        <a:t>8. Develop weekly report that analyzes classroom data and pulls out trends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review data with teachers and students</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TBD</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Aug 2019 + on-going </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09"/>
                  </a:ext>
                </a:extLst>
              </a:tr>
              <a:tr h="536450">
                <a:tc>
                  <a:txBody>
                    <a:bodyPr/>
                    <a:lstStyle/>
                    <a:p>
                      <a:pPr marL="0" marR="0" lvl="0" indent="0" algn="l" rtl="0">
                        <a:lnSpc>
                          <a:spcPct val="100000"/>
                        </a:lnSpc>
                        <a:spcBef>
                          <a:spcPts val="0"/>
                        </a:spcBef>
                        <a:spcAft>
                          <a:spcPts val="0"/>
                        </a:spcAft>
                        <a:buNone/>
                      </a:pPr>
                      <a:r>
                        <a:rPr lang="en-US" sz="1000"/>
                        <a:t>9. Plan and facilitate 6 weeks data days to analyze data and develop re-teach plans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data meeting goals and agendas for 6 week cycles.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Develop plans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Execute plans</a:t>
                      </a:r>
                      <a:endParaRPr sz="1000">
                        <a:solidFill>
                          <a:schemeClr val="dk1"/>
                        </a:solidFill>
                      </a:endParaRPr>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Mrs. Patton </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Aug-Sep 2019 (plan); Sep 2019-May 2020 (facilitate in 6-wk cycles)</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graphicFrame>
        <p:nvGraphicFramePr>
          <p:cNvPr id="715" name="Google Shape;715;p85"/>
          <p:cNvGraphicFramePr/>
          <p:nvPr>
            <p:extLst>
              <p:ext uri="{D42A27DB-BD31-4B8C-83A1-F6EECF244321}">
                <p14:modId xmlns:p14="http://schemas.microsoft.com/office/powerpoint/2010/main" val="1623027758"/>
              </p:ext>
            </p:extLst>
          </p:nvPr>
        </p:nvGraphicFramePr>
        <p:xfrm>
          <a:off x="139950" y="1309800"/>
          <a:ext cx="8864250" cy="4029195"/>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381025">
                <a:tc>
                  <a:txBody>
                    <a:bodyPr/>
                    <a:lstStyle/>
                    <a:p>
                      <a:pPr marL="0" lvl="0" indent="0" algn="l" rtl="0">
                        <a:spcBef>
                          <a:spcPts val="0"/>
                        </a:spcBef>
                        <a:spcAft>
                          <a:spcPts val="0"/>
                        </a:spcAft>
                        <a:buNone/>
                      </a:pPr>
                      <a:r>
                        <a:rPr lang="en-US" sz="1300" b="1" dirty="0"/>
                        <a:t>Action Step</a:t>
                      </a:r>
                      <a:endParaRPr sz="1300" b="1" dirty="0"/>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Owner</a:t>
                      </a:r>
                      <a:endParaRPr sz="1300" b="1"/>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Timing</a:t>
                      </a:r>
                      <a:endParaRPr sz="1300" b="1"/>
                    </a:p>
                  </a:txBody>
                  <a:tcPr marL="91425" marR="91425" marT="91425" marB="91425">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0">
                <a:tc>
                  <a:txBody>
                    <a:bodyPr/>
                    <a:lstStyle/>
                    <a:p>
                      <a:pPr marL="0" lvl="0" indent="0" algn="l" rtl="0">
                        <a:spcBef>
                          <a:spcPts val="0"/>
                        </a:spcBef>
                        <a:spcAft>
                          <a:spcPts val="0"/>
                        </a:spcAft>
                        <a:buNone/>
                      </a:pPr>
                      <a:r>
                        <a:rPr lang="en-US" sz="1300"/>
                        <a:t>1. List and prioritize all ELA and Math sessions desired.</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TLT</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May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1"/>
                  </a:ext>
                </a:extLst>
              </a:tr>
              <a:tr h="0">
                <a:tc>
                  <a:txBody>
                    <a:bodyPr/>
                    <a:lstStyle/>
                    <a:p>
                      <a:pPr marL="0" lvl="0" indent="0" algn="l" rtl="0">
                        <a:spcBef>
                          <a:spcPts val="0"/>
                        </a:spcBef>
                        <a:spcAft>
                          <a:spcPts val="0"/>
                        </a:spcAft>
                        <a:buNone/>
                      </a:pPr>
                      <a:r>
                        <a:rPr lang="en-US" sz="1300"/>
                        <a:t>2. Create a master PD calendar including the following: externally facilitated PD, internally facilitated PD, walk through windows, data days, 6-week coaching focus</a:t>
                      </a:r>
                      <a:endParaRPr sz="13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Instructional</a:t>
                      </a:r>
                      <a:r>
                        <a:rPr lang="en-US" sz="1300" baseline="0" dirty="0" smtClean="0"/>
                        <a:t> Partners</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June 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699250">
                <a:tc>
                  <a:txBody>
                    <a:bodyPr/>
                    <a:lstStyle/>
                    <a:p>
                      <a:pPr marL="0" lvl="0" indent="0" algn="l" rtl="0">
                        <a:spcBef>
                          <a:spcPts val="0"/>
                        </a:spcBef>
                        <a:spcAft>
                          <a:spcPts val="0"/>
                        </a:spcAft>
                        <a:buNone/>
                      </a:pPr>
                      <a:r>
                        <a:rPr lang="en-US" sz="1300" dirty="0"/>
                        <a:t>3. Secure </a:t>
                      </a:r>
                      <a:r>
                        <a:rPr lang="en-US" sz="1300" dirty="0" smtClean="0"/>
                        <a:t> </a:t>
                      </a:r>
                      <a:r>
                        <a:rPr lang="en-US" sz="1300" dirty="0"/>
                        <a:t>facilitator and schedule dates for ongoing professional development related to new ELA curriculum implementation</a:t>
                      </a:r>
                      <a:endParaRPr sz="13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Boddie</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June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495775">
                <a:tc>
                  <a:txBody>
                    <a:bodyPr/>
                    <a:lstStyle/>
                    <a:p>
                      <a:pPr marL="0" lvl="0" indent="0" algn="l" rtl="0">
                        <a:spcBef>
                          <a:spcPts val="0"/>
                        </a:spcBef>
                        <a:spcAft>
                          <a:spcPts val="0"/>
                        </a:spcAft>
                        <a:buClr>
                          <a:schemeClr val="dk1"/>
                        </a:buClr>
                        <a:buSzPts val="1100"/>
                        <a:buFont typeface="Arial"/>
                        <a:buNone/>
                      </a:pPr>
                      <a:r>
                        <a:rPr lang="en-US" sz="1300">
                          <a:solidFill>
                            <a:schemeClr val="dk1"/>
                          </a:solidFill>
                        </a:rPr>
                        <a:t>5. Assign owners/facilitators to internal sessions with deadlines for final session development</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Boddie</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July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495775">
                <a:tc>
                  <a:txBody>
                    <a:bodyPr/>
                    <a:lstStyle/>
                    <a:p>
                      <a:pPr marL="0" lvl="0" indent="0" algn="l" rtl="0">
                        <a:spcBef>
                          <a:spcPts val="0"/>
                        </a:spcBef>
                        <a:spcAft>
                          <a:spcPts val="0"/>
                        </a:spcAft>
                        <a:buClr>
                          <a:schemeClr val="dk1"/>
                        </a:buClr>
                        <a:buSzPts val="1100"/>
                        <a:buFont typeface="Arial"/>
                        <a:buNone/>
                      </a:pPr>
                      <a:r>
                        <a:rPr lang="en-US" sz="1300">
                          <a:solidFill>
                            <a:schemeClr val="dk1"/>
                          </a:solidFill>
                        </a:rPr>
                        <a:t>6. Develop materials list (books, food, etc.) for internal sessions monthly and give to purchaser to secure materials.</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Boddie</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July </a:t>
                      </a:r>
                      <a:r>
                        <a:rPr lang="en-US" sz="1300" dirty="0" smtClean="0"/>
                        <a:t>2021 </a:t>
                      </a:r>
                      <a:r>
                        <a:rPr lang="en-US" sz="1300" dirty="0"/>
                        <a:t>(ongoing)</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402900">
                <a:tc>
                  <a:txBody>
                    <a:bodyPr/>
                    <a:lstStyle/>
                    <a:p>
                      <a:pPr marL="0" lvl="0" indent="0" algn="l" rtl="0">
                        <a:spcBef>
                          <a:spcPts val="0"/>
                        </a:spcBef>
                        <a:spcAft>
                          <a:spcPts val="0"/>
                        </a:spcAft>
                        <a:buNone/>
                      </a:pPr>
                      <a:r>
                        <a:rPr lang="en-US" sz="1300"/>
                        <a:t>7. Facilitate ongoing professional development</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TLT</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August-May </a:t>
                      </a:r>
                      <a:r>
                        <a:rPr lang="en-US" sz="1300" dirty="0" smtClean="0"/>
                        <a:t>2022</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r h="468900">
                <a:tc>
                  <a:txBody>
                    <a:bodyPr/>
                    <a:lstStyle/>
                    <a:p>
                      <a:pPr marL="0" lvl="0" indent="0" algn="l" rtl="0">
                        <a:spcBef>
                          <a:spcPts val="0"/>
                        </a:spcBef>
                        <a:spcAft>
                          <a:spcPts val="0"/>
                        </a:spcAft>
                        <a:buNone/>
                      </a:pPr>
                      <a:r>
                        <a:rPr lang="en-US" sz="1300">
                          <a:solidFill>
                            <a:schemeClr val="dk1"/>
                          </a:solidFill>
                        </a:rPr>
                        <a:t>8. Monitor effectiveness of PD and adjust calendar scope as needed based on findings (teacher surveys, student data).</a:t>
                      </a:r>
                      <a:endParaRPr sz="13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TLT</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300" dirty="0">
                          <a:solidFill>
                            <a:schemeClr val="dk1"/>
                          </a:solidFill>
                        </a:rPr>
                        <a:t>August-May </a:t>
                      </a:r>
                      <a:r>
                        <a:rPr lang="en-US" sz="1300" dirty="0" smtClean="0">
                          <a:solidFill>
                            <a:schemeClr val="dk1"/>
                          </a:solidFill>
                        </a:rPr>
                        <a:t>2022</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7"/>
                  </a:ext>
                </a:extLst>
              </a:tr>
            </a:tbl>
          </a:graphicData>
        </a:graphic>
      </p:graphicFrame>
      <p:sp>
        <p:nvSpPr>
          <p:cNvPr id="716" name="Google Shape;716;p85"/>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4.1 </a:t>
            </a:r>
            <a:r>
              <a:rPr lang="en-US"/>
              <a:t> Secure/deliver robust PD in ELA &amp; Math (1 of 2) - </a:t>
            </a:r>
            <a:r>
              <a:rPr lang="en-US" b="1" u="sng"/>
              <a:t>ELA</a:t>
            </a:r>
            <a:endParaRPr b="1" u="sng"/>
          </a:p>
        </p:txBody>
      </p:sp>
      <p:sp>
        <p:nvSpPr>
          <p:cNvPr id="718" name="Google Shape;718;p85"/>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graphicFrame>
        <p:nvGraphicFramePr>
          <p:cNvPr id="741" name="Google Shape;741;p88"/>
          <p:cNvGraphicFramePr/>
          <p:nvPr>
            <p:extLst>
              <p:ext uri="{D42A27DB-BD31-4B8C-83A1-F6EECF244321}">
                <p14:modId xmlns:p14="http://schemas.microsoft.com/office/powerpoint/2010/main" val="1186559793"/>
              </p:ext>
            </p:extLst>
          </p:nvPr>
        </p:nvGraphicFramePr>
        <p:xfrm>
          <a:off x="139875" y="1329850"/>
          <a:ext cx="8864250" cy="651425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329375">
                <a:tc gridSpan="3">
                  <a:txBody>
                    <a:bodyPr/>
                    <a:lstStyle/>
                    <a:p>
                      <a:pPr marL="0" lvl="0" indent="0" algn="l" rtl="0">
                        <a:spcBef>
                          <a:spcPts val="0"/>
                        </a:spcBef>
                        <a:spcAft>
                          <a:spcPts val="0"/>
                        </a:spcAft>
                        <a:buNone/>
                      </a:pPr>
                      <a:r>
                        <a:rPr lang="en-US" sz="1000" b="1" dirty="0"/>
                        <a:t>Priority Owner: Dr. Boddie</a:t>
                      </a:r>
                      <a:endParaRPr sz="1000" b="1" dirty="0"/>
                    </a:p>
                  </a:txBody>
                  <a:tcPr marL="91425" marR="91425" marT="91425" marB="91425">
                    <a:lnB w="9525" cap="flat" cmpd="sng">
                      <a:solidFill>
                        <a:srgbClr val="B7B7B7"/>
                      </a:solidFill>
                      <a:prstDash val="dash"/>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2937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1"/>
                  </a:ext>
                </a:extLst>
              </a:tr>
              <a:tr h="604425">
                <a:tc>
                  <a:txBody>
                    <a:bodyPr/>
                    <a:lstStyle/>
                    <a:p>
                      <a:pPr marL="0" lvl="0" indent="0" algn="l" rtl="0">
                        <a:spcBef>
                          <a:spcPts val="0"/>
                        </a:spcBef>
                        <a:spcAft>
                          <a:spcPts val="0"/>
                        </a:spcAft>
                        <a:buNone/>
                      </a:pPr>
                      <a:r>
                        <a:rPr lang="en-US" sz="1000" dirty="0"/>
                        <a:t>1. Develop subcommittee to list all Math sessions/PD opportunities that you wish to have (internal and external), can include input from staff. (</a:t>
                      </a:r>
                      <a:r>
                        <a:rPr lang="en-US" sz="1000" dirty="0" err="1"/>
                        <a:t>ie</a:t>
                      </a:r>
                      <a:r>
                        <a:rPr lang="en-US" sz="1000" dirty="0"/>
                        <a:t>: Number Talks, Small group, TT, etc.)</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Name</a:t>
                      </a:r>
                      <a:r>
                        <a:rPr lang="en-US" sz="1000" baseline="0" dirty="0" smtClean="0">
                          <a:solidFill>
                            <a:schemeClr val="dk1"/>
                          </a:solidFill>
                        </a:rPr>
                        <a:t> tools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Order</a:t>
                      </a:r>
                      <a:r>
                        <a:rPr lang="en-US" sz="1000" baseline="0" dirty="0" smtClean="0">
                          <a:solidFill>
                            <a:schemeClr val="dk1"/>
                          </a:solidFill>
                        </a:rPr>
                        <a:t> resources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err="1" smtClean="0">
                          <a:solidFill>
                            <a:schemeClr val="dk1"/>
                          </a:solidFill>
                        </a:rPr>
                        <a:t>Submitt</a:t>
                      </a:r>
                      <a:r>
                        <a:rPr lang="en-US" sz="1000" baseline="0" dirty="0" smtClean="0">
                          <a:solidFill>
                            <a:schemeClr val="dk1"/>
                          </a:solidFill>
                        </a:rPr>
                        <a:t> for calendar</a:t>
                      </a: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solidFill>
                            <a:schemeClr val="dk1"/>
                          </a:solidFill>
                        </a:rPr>
                        <a:t>Eason,</a:t>
                      </a:r>
                      <a:r>
                        <a:rPr lang="en-US" sz="1000" baseline="0" dirty="0" smtClean="0">
                          <a:solidFill>
                            <a:schemeClr val="dk1"/>
                          </a:solidFill>
                        </a:rPr>
                        <a:t> A.</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May </a:t>
                      </a:r>
                      <a:r>
                        <a:rPr lang="en-US" sz="1000" dirty="0" smtClean="0"/>
                        <a:t>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525500">
                <a:tc>
                  <a:txBody>
                    <a:bodyPr/>
                    <a:lstStyle/>
                    <a:p>
                      <a:pPr marL="0" lvl="0" indent="0" algn="l" rtl="0">
                        <a:spcBef>
                          <a:spcPts val="0"/>
                        </a:spcBef>
                        <a:spcAft>
                          <a:spcPts val="0"/>
                        </a:spcAft>
                        <a:buNone/>
                      </a:pPr>
                      <a:r>
                        <a:rPr lang="en-US" sz="1000" dirty="0"/>
                        <a:t>2. Group sessions by topic and map out ideal order on year long calendar, staying on a topic for 6-8 weeks.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Create</a:t>
                      </a:r>
                      <a:r>
                        <a:rPr lang="en-US" sz="1000" baseline="0" dirty="0" smtClean="0">
                          <a:solidFill>
                            <a:schemeClr val="dk1"/>
                          </a:solidFill>
                        </a:rPr>
                        <a:t> math team</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Assign</a:t>
                      </a:r>
                      <a:r>
                        <a:rPr lang="en-US" sz="1000" baseline="0" dirty="0" smtClean="0">
                          <a:solidFill>
                            <a:schemeClr val="dk1"/>
                          </a:solidFill>
                        </a:rPr>
                        <a:t> Chair</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Develop</a:t>
                      </a:r>
                      <a:r>
                        <a:rPr lang="en-US" sz="1000" baseline="0" dirty="0" smtClean="0">
                          <a:solidFill>
                            <a:schemeClr val="dk1"/>
                          </a:solidFill>
                        </a:rPr>
                        <a:t> PD</a:t>
                      </a: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solidFill>
                            <a:schemeClr val="dk1"/>
                          </a:solidFill>
                        </a:rPr>
                        <a:t>Instructional</a:t>
                      </a:r>
                      <a:r>
                        <a:rPr lang="en-US" sz="1000" baseline="0" dirty="0" smtClean="0">
                          <a:solidFill>
                            <a:schemeClr val="dk1"/>
                          </a:solidFill>
                        </a:rPr>
                        <a:t> Partners</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July 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525500">
                <a:tc>
                  <a:txBody>
                    <a:bodyPr/>
                    <a:lstStyle/>
                    <a:p>
                      <a:pPr marL="0" lvl="0" indent="0" algn="l" rtl="0">
                        <a:spcBef>
                          <a:spcPts val="0"/>
                        </a:spcBef>
                        <a:spcAft>
                          <a:spcPts val="0"/>
                        </a:spcAft>
                        <a:buNone/>
                      </a:pPr>
                      <a:r>
                        <a:rPr lang="en-US" sz="1000" dirty="0"/>
                        <a:t>3. For external opportunities, conduct outreach to solicit cost &amp; availability.</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IPG</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District</a:t>
                      </a:r>
                      <a:r>
                        <a:rPr lang="en-US" sz="1000" baseline="0" dirty="0" smtClean="0">
                          <a:solidFill>
                            <a:schemeClr val="dk1"/>
                          </a:solidFill>
                        </a:rPr>
                        <a:t> specialist</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a:t>
                      </a: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solidFill>
                            <a:schemeClr val="dk1"/>
                          </a:solidFill>
                        </a:rPr>
                        <a:t>Hartman</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July 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604425">
                <a:tc>
                  <a:txBody>
                    <a:bodyPr/>
                    <a:lstStyle/>
                    <a:p>
                      <a:pPr marL="0" lvl="0" indent="0" algn="l" rtl="0">
                        <a:spcBef>
                          <a:spcPts val="0"/>
                        </a:spcBef>
                        <a:spcAft>
                          <a:spcPts val="0"/>
                        </a:spcAft>
                        <a:buNone/>
                      </a:pPr>
                      <a:r>
                        <a:rPr lang="en-US" sz="1000"/>
                        <a:t>4. Make decisions on external sessions given cost + availability and add to/adjust calendar scope as needed based on decisions.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solidFill>
                            <a:schemeClr val="dk1"/>
                          </a:solidFill>
                        </a:rPr>
                        <a:t>CPN</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June </a:t>
                      </a:r>
                      <a:r>
                        <a:rPr lang="en-US" sz="1000" dirty="0" smtClean="0"/>
                        <a:t>2021</a:t>
                      </a:r>
                      <a:r>
                        <a:rPr lang="en-US" sz="1000" baseline="0" dirty="0" smtClean="0"/>
                        <a:t> completed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525500">
                <a:tc>
                  <a:txBody>
                    <a:bodyPr/>
                    <a:lstStyle/>
                    <a:p>
                      <a:pPr marL="0" lvl="0" indent="0" algn="l" rtl="0">
                        <a:spcBef>
                          <a:spcPts val="0"/>
                        </a:spcBef>
                        <a:spcAft>
                          <a:spcPts val="0"/>
                        </a:spcAft>
                        <a:buNone/>
                      </a:pPr>
                      <a:r>
                        <a:rPr lang="en-US" sz="1000" dirty="0"/>
                        <a:t>5. Assign owners/facilitators to internal sessions with deadlines for final session development.</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Meet</a:t>
                      </a:r>
                      <a:r>
                        <a:rPr lang="en-US" sz="1000" baseline="0" dirty="0" smtClean="0">
                          <a:solidFill>
                            <a:schemeClr val="dk1"/>
                          </a:solidFill>
                        </a:rPr>
                        <a:t> with math coach set priorities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Train</a:t>
                      </a:r>
                      <a:r>
                        <a:rPr lang="en-US" sz="1000" baseline="0" dirty="0" smtClean="0">
                          <a:solidFill>
                            <a:schemeClr val="dk1"/>
                          </a:solidFill>
                        </a:rPr>
                        <a:t> the trainers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Schedule</a:t>
                      </a:r>
                      <a:r>
                        <a:rPr lang="en-US" sz="1000" baseline="0" dirty="0" smtClean="0">
                          <a:solidFill>
                            <a:schemeClr val="dk1"/>
                          </a:solidFill>
                        </a:rPr>
                        <a:t> run-</a:t>
                      </a:r>
                      <a:r>
                        <a:rPr lang="en-US" sz="1000" baseline="0" dirty="0" err="1" smtClean="0">
                          <a:solidFill>
                            <a:schemeClr val="dk1"/>
                          </a:solidFill>
                        </a:rPr>
                        <a:t>thru’s</a:t>
                      </a: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solidFill>
                            <a:schemeClr val="dk1"/>
                          </a:solidFill>
                        </a:rPr>
                        <a:t>Eason ,CPN</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July </a:t>
                      </a:r>
                      <a:r>
                        <a:rPr lang="en-US" sz="1000" dirty="0"/>
                        <a:t>2019</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r h="525500">
                <a:tc>
                  <a:txBody>
                    <a:bodyPr/>
                    <a:lstStyle/>
                    <a:p>
                      <a:pPr marL="0" marR="0" lvl="0" indent="0" algn="l" rtl="0">
                        <a:lnSpc>
                          <a:spcPct val="100000"/>
                        </a:lnSpc>
                        <a:spcBef>
                          <a:spcPts val="0"/>
                        </a:spcBef>
                        <a:spcAft>
                          <a:spcPts val="0"/>
                        </a:spcAft>
                        <a:buNone/>
                      </a:pP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7"/>
                  </a:ext>
                </a:extLst>
              </a:tr>
              <a:tr h="525500">
                <a:tc>
                  <a:txBody>
                    <a:bodyPr/>
                    <a:lstStyle/>
                    <a:p>
                      <a:pPr marL="0" lvl="0" indent="0" algn="l" rtl="0">
                        <a:spcBef>
                          <a:spcPts val="0"/>
                        </a:spcBef>
                        <a:spcAft>
                          <a:spcPts val="0"/>
                        </a:spcAft>
                        <a:buNone/>
                      </a:pP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8"/>
                  </a:ext>
                </a:extLst>
              </a:tr>
              <a:tr h="525500">
                <a:tc>
                  <a:txBody>
                    <a:bodyPr/>
                    <a:lstStyle/>
                    <a:p>
                      <a:pPr marL="0" lvl="0" indent="0" algn="l" rtl="0">
                        <a:spcBef>
                          <a:spcPts val="0"/>
                        </a:spcBef>
                        <a:spcAft>
                          <a:spcPts val="0"/>
                        </a:spcAft>
                        <a:buNone/>
                      </a:pPr>
                      <a:endParaRPr sz="1000" dirty="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9"/>
                  </a:ext>
                </a:extLst>
              </a:tr>
            </a:tbl>
          </a:graphicData>
        </a:graphic>
      </p:graphicFrame>
      <p:sp>
        <p:nvSpPr>
          <p:cNvPr id="742" name="Google Shape;742;p88"/>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4.1 </a:t>
            </a:r>
            <a:r>
              <a:rPr lang="en-US"/>
              <a:t> Secure/deliver robust PD in ELA &amp; Math (2 of 2) - </a:t>
            </a:r>
            <a:r>
              <a:rPr lang="en-US" b="1" u="sng"/>
              <a:t>Math</a:t>
            </a:r>
            <a:endParaRPr b="1" u="sng"/>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graphicFrame>
        <p:nvGraphicFramePr>
          <p:cNvPr id="748" name="Google Shape;748;p89"/>
          <p:cNvGraphicFramePr/>
          <p:nvPr>
            <p:extLst>
              <p:ext uri="{D42A27DB-BD31-4B8C-83A1-F6EECF244321}">
                <p14:modId xmlns:p14="http://schemas.microsoft.com/office/powerpoint/2010/main" val="320676490"/>
              </p:ext>
            </p:extLst>
          </p:nvPr>
        </p:nvGraphicFramePr>
        <p:xfrm>
          <a:off x="139875" y="1329850"/>
          <a:ext cx="8864250" cy="480007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329375">
                <a:tc>
                  <a:txBody>
                    <a:bodyPr/>
                    <a:lstStyle/>
                    <a:p>
                      <a:pPr marL="0" lvl="0" indent="0" algn="l" rtl="0">
                        <a:spcBef>
                          <a:spcPts val="0"/>
                        </a:spcBef>
                        <a:spcAft>
                          <a:spcPts val="0"/>
                        </a:spcAft>
                        <a:buNone/>
                      </a:pPr>
                      <a:r>
                        <a:rPr lang="en-US" sz="1100" b="1" dirty="0"/>
                        <a:t>Action Step</a:t>
                      </a:r>
                      <a:endParaRPr sz="1100" b="1" dirty="0"/>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100" b="1"/>
                        <a:t>Owner</a:t>
                      </a:r>
                      <a:endParaRPr sz="1100" b="1"/>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100" b="1"/>
                        <a:t>Timing</a:t>
                      </a:r>
                      <a:endParaRPr sz="1100" b="1"/>
                    </a:p>
                  </a:txBody>
                  <a:tcPr marL="91425" marR="91425" marT="91425" marB="91425">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394350">
                <a:tc>
                  <a:txBody>
                    <a:bodyPr/>
                    <a:lstStyle/>
                    <a:p>
                      <a:pPr marL="0" lvl="0" indent="0" algn="l" rtl="0">
                        <a:spcBef>
                          <a:spcPts val="0"/>
                        </a:spcBef>
                        <a:spcAft>
                          <a:spcPts val="0"/>
                        </a:spcAft>
                        <a:buNone/>
                      </a:pPr>
                      <a:r>
                        <a:rPr lang="en-US" sz="1100"/>
                        <a:t>1. Develop subcommittee to Identify standards for ELA and Math to be covered throughout the year. </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100" dirty="0" smtClean="0"/>
                        <a:t>TLI Team</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100" dirty="0"/>
                        <a:t>June </a:t>
                      </a:r>
                      <a:r>
                        <a:rPr lang="en-US" sz="1100" dirty="0" smtClean="0"/>
                        <a:t>2021</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1"/>
                  </a:ext>
                </a:extLst>
              </a:tr>
              <a:tr h="414300">
                <a:tc>
                  <a:txBody>
                    <a:bodyPr/>
                    <a:lstStyle/>
                    <a:p>
                      <a:pPr marL="0" lvl="0" indent="0" algn="l" rtl="0">
                        <a:spcBef>
                          <a:spcPts val="0"/>
                        </a:spcBef>
                        <a:spcAft>
                          <a:spcPts val="0"/>
                        </a:spcAft>
                        <a:buNone/>
                      </a:pPr>
                      <a:r>
                        <a:rPr lang="en-US" sz="1100"/>
                        <a:t>2. Prioritize standards and build a scope and sequence of instruction that includes the </a:t>
                      </a:r>
                      <a:r>
                        <a:rPr lang="en-US" sz="1100">
                          <a:solidFill>
                            <a:schemeClr val="dk1"/>
                          </a:solidFill>
                        </a:rPr>
                        <a:t>standard identified weekly for instruction aligned with curriculum</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smtClean="0"/>
                        <a:t>TLI</a:t>
                      </a:r>
                      <a:r>
                        <a:rPr lang="en-US" sz="1100" baseline="0" dirty="0" smtClean="0"/>
                        <a:t> Team</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a:t>June-July </a:t>
                      </a:r>
                      <a:r>
                        <a:rPr lang="en-US" sz="1100" dirty="0" smtClean="0"/>
                        <a:t>2021</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2"/>
                  </a:ext>
                </a:extLst>
              </a:tr>
              <a:tr h="525500">
                <a:tc>
                  <a:txBody>
                    <a:bodyPr/>
                    <a:lstStyle/>
                    <a:p>
                      <a:pPr marL="0" lvl="0" indent="0" algn="l" rtl="0">
                        <a:spcBef>
                          <a:spcPts val="0"/>
                        </a:spcBef>
                        <a:spcAft>
                          <a:spcPts val="0"/>
                        </a:spcAft>
                        <a:buNone/>
                      </a:pPr>
                      <a:r>
                        <a:rPr lang="en-US" sz="1100"/>
                        <a:t>3. Create a schedule that allows for planning meetings. Develop a cycle for meetings: standards break down&gt;lesson plan review&gt; review assessment data. Add a recurring meeting appointment to teacher’s calendars</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smtClean="0"/>
                        <a:t>TLI</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a:t>June-July </a:t>
                      </a:r>
                      <a:r>
                        <a:rPr lang="en-US" sz="1100" dirty="0" smtClean="0"/>
                        <a:t>2021</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3"/>
                  </a:ext>
                </a:extLst>
              </a:tr>
              <a:tr h="525500">
                <a:tc>
                  <a:txBody>
                    <a:bodyPr/>
                    <a:lstStyle/>
                    <a:p>
                      <a:pPr marL="0" lvl="0" indent="0" algn="l" rtl="0">
                        <a:spcBef>
                          <a:spcPts val="0"/>
                        </a:spcBef>
                        <a:spcAft>
                          <a:spcPts val="0"/>
                        </a:spcAft>
                        <a:buNone/>
                      </a:pPr>
                      <a:r>
                        <a:rPr lang="en-US" sz="1100"/>
                        <a:t>4. Create/revise a protocol for planning meetings that includes the break down of time for the meeting and the process for breaking down a standard (</a:t>
                      </a:r>
                      <a:r>
                        <a:rPr lang="en-US" sz="1100">
                          <a:solidFill>
                            <a:schemeClr val="dk1"/>
                          </a:solidFill>
                        </a:rPr>
                        <a:t>know -- noun -- what is being taught-skill; show -- verb -- how skill is applied</a:t>
                      </a:r>
                      <a:r>
                        <a:rPr lang="en-US" sz="1100"/>
                        <a:t>.)</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smtClean="0"/>
                        <a:t>TLI</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a:t>June-July </a:t>
                      </a:r>
                      <a:r>
                        <a:rPr lang="en-US" sz="1100" dirty="0" smtClean="0"/>
                        <a:t>2021</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4"/>
                  </a:ext>
                </a:extLst>
              </a:tr>
              <a:tr h="340150">
                <a:tc>
                  <a:txBody>
                    <a:bodyPr/>
                    <a:lstStyle/>
                    <a:p>
                      <a:pPr marL="0" lvl="0" indent="0" algn="l" rtl="0">
                        <a:spcBef>
                          <a:spcPts val="0"/>
                        </a:spcBef>
                        <a:spcAft>
                          <a:spcPts val="0"/>
                        </a:spcAft>
                        <a:buNone/>
                      </a:pPr>
                      <a:r>
                        <a:rPr lang="en-US" sz="1100"/>
                        <a:t>5. Create/revise a protocol for lesson plan internalization/review during planning meetings.</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smtClean="0"/>
                        <a:t>TLI</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a:t>June-July </a:t>
                      </a:r>
                      <a:r>
                        <a:rPr lang="en-US" sz="1100" dirty="0" smtClean="0"/>
                        <a:t>2021</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5"/>
                  </a:ext>
                </a:extLst>
              </a:tr>
              <a:tr h="525500">
                <a:tc>
                  <a:txBody>
                    <a:bodyPr/>
                    <a:lstStyle/>
                    <a:p>
                      <a:pPr marL="0" marR="0" lvl="0" indent="0" algn="l" rtl="0">
                        <a:lnSpc>
                          <a:spcPct val="100000"/>
                        </a:lnSpc>
                        <a:spcBef>
                          <a:spcPts val="0"/>
                        </a:spcBef>
                        <a:spcAft>
                          <a:spcPts val="0"/>
                        </a:spcAft>
                        <a:buNone/>
                      </a:pPr>
                      <a:r>
                        <a:rPr lang="en-US" sz="1100"/>
                        <a:t>6. Create/revise a protocol for data analysis by standards mastery during planning meetings. </a:t>
                      </a:r>
                      <a:endParaRPr sz="1100"/>
                    </a:p>
                    <a:p>
                      <a:pPr marL="457200" marR="0" lvl="0" indent="-298450" algn="l" rtl="0">
                        <a:lnSpc>
                          <a:spcPct val="100000"/>
                        </a:lnSpc>
                        <a:spcBef>
                          <a:spcPts val="0"/>
                        </a:spcBef>
                        <a:spcAft>
                          <a:spcPts val="0"/>
                        </a:spcAft>
                        <a:buSzPts val="1100"/>
                        <a:buChar char="●"/>
                      </a:pPr>
                      <a:r>
                        <a:rPr lang="en-US" sz="1100"/>
                        <a:t>Daily -- exit tickets; Weekly -- assessments</a:t>
                      </a:r>
                      <a:endParaRPr sz="1100"/>
                    </a:p>
                    <a:p>
                      <a:pPr marL="457200" marR="0" lvl="0" indent="-298450" algn="l" rtl="0">
                        <a:lnSpc>
                          <a:spcPct val="100000"/>
                        </a:lnSpc>
                        <a:spcBef>
                          <a:spcPts val="0"/>
                        </a:spcBef>
                        <a:spcAft>
                          <a:spcPts val="0"/>
                        </a:spcAft>
                        <a:buSzPts val="1100"/>
                        <a:buChar char="●"/>
                      </a:pPr>
                      <a:r>
                        <a:rPr lang="en-US" sz="1100">
                          <a:solidFill>
                            <a:schemeClr val="dk1"/>
                          </a:solidFill>
                        </a:rPr>
                        <a:t>Analysis of standard mastery: 75%-80%: mastery; 75% or below: reteach</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smtClean="0"/>
                        <a:t>TLI</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a:t>June-July </a:t>
                      </a:r>
                      <a:r>
                        <a:rPr lang="en-US" sz="1100" dirty="0" smtClean="0"/>
                        <a:t>2021</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6"/>
                  </a:ext>
                </a:extLst>
              </a:tr>
              <a:tr h="525500">
                <a:tc>
                  <a:txBody>
                    <a:bodyPr/>
                    <a:lstStyle/>
                    <a:p>
                      <a:pPr marL="0" lvl="0" indent="0" algn="l" rtl="0">
                        <a:spcBef>
                          <a:spcPts val="0"/>
                        </a:spcBef>
                        <a:spcAft>
                          <a:spcPts val="0"/>
                        </a:spcAft>
                        <a:buNone/>
                      </a:pPr>
                      <a:r>
                        <a:rPr lang="en-US" sz="1100"/>
                        <a:t>7. Plan and conduct school-wide PD on how to break down standards (using the same standard).</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smtClean="0"/>
                        <a:t>TLI</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a:t>August </a:t>
                      </a:r>
                      <a:r>
                        <a:rPr lang="en-US" sz="1100" dirty="0" smtClean="0"/>
                        <a:t>2021</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7"/>
                  </a:ext>
                </a:extLst>
              </a:tr>
              <a:tr h="525500">
                <a:tc>
                  <a:txBody>
                    <a:bodyPr/>
                    <a:lstStyle/>
                    <a:p>
                      <a:pPr marL="0" marR="0" lvl="0" indent="0" algn="l" rtl="0">
                        <a:lnSpc>
                          <a:spcPct val="100000"/>
                        </a:lnSpc>
                        <a:spcBef>
                          <a:spcPts val="0"/>
                        </a:spcBef>
                        <a:spcAft>
                          <a:spcPts val="0"/>
                        </a:spcAft>
                        <a:buNone/>
                      </a:pPr>
                      <a:r>
                        <a:rPr lang="en-US" sz="1100"/>
                        <a:t>8. Implement, monitor, analyze and redesign (continuous cycle)</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smtClean="0"/>
                        <a:t>TLI</a:t>
                      </a:r>
                      <a:endParaRPr sz="11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Ongoing</a:t>
                      </a:r>
                      <a:endParaRPr sz="11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8"/>
                  </a:ext>
                </a:extLst>
              </a:tr>
            </a:tbl>
          </a:graphicData>
        </a:graphic>
      </p:graphicFrame>
      <p:sp>
        <p:nvSpPr>
          <p:cNvPr id="749" name="Google Shape;749;p89"/>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4.2 </a:t>
            </a:r>
            <a:r>
              <a:rPr lang="en-US"/>
              <a:t> Redesign planning meetings to focus on unpacking standards and aligning instruction</a:t>
            </a:r>
            <a:endParaRPr/>
          </a:p>
        </p:txBody>
      </p:sp>
      <p:sp>
        <p:nvSpPr>
          <p:cNvPr id="751" name="Google Shape;751;p89"/>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aphicFrame>
        <p:nvGraphicFramePr>
          <p:cNvPr id="757" name="Google Shape;757;p90"/>
          <p:cNvGraphicFramePr/>
          <p:nvPr>
            <p:extLst>
              <p:ext uri="{D42A27DB-BD31-4B8C-83A1-F6EECF244321}">
                <p14:modId xmlns:p14="http://schemas.microsoft.com/office/powerpoint/2010/main" val="2790024024"/>
              </p:ext>
            </p:extLst>
          </p:nvPr>
        </p:nvGraphicFramePr>
        <p:xfrm>
          <a:off x="139875" y="1329850"/>
          <a:ext cx="8864250" cy="684220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329375">
                <a:tc gridSpan="3">
                  <a:txBody>
                    <a:bodyPr/>
                    <a:lstStyle/>
                    <a:p>
                      <a:pPr marL="0" lvl="0" indent="0" algn="l" rtl="0">
                        <a:spcBef>
                          <a:spcPts val="0"/>
                        </a:spcBef>
                        <a:spcAft>
                          <a:spcPts val="0"/>
                        </a:spcAft>
                        <a:buNone/>
                      </a:pPr>
                      <a:r>
                        <a:rPr lang="en-US" sz="1000" b="1" dirty="0"/>
                        <a:t>Priority Owner: Dr. Boddie</a:t>
                      </a:r>
                      <a:endParaRPr sz="1000" b="1" dirty="0"/>
                    </a:p>
                  </a:txBody>
                  <a:tcPr marL="91425" marR="91425" marT="91425" marB="91425">
                    <a:lnB w="9525" cap="flat" cmpd="sng">
                      <a:solidFill>
                        <a:srgbClr val="B7B7B7"/>
                      </a:solidFill>
                      <a:prstDash val="dash"/>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2937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1"/>
                  </a:ext>
                </a:extLst>
              </a:tr>
              <a:tr h="394350">
                <a:tc>
                  <a:txBody>
                    <a:bodyPr/>
                    <a:lstStyle/>
                    <a:p>
                      <a:pPr marL="0" lvl="0" indent="0" algn="l" rtl="0">
                        <a:spcBef>
                          <a:spcPts val="0"/>
                        </a:spcBef>
                        <a:spcAft>
                          <a:spcPts val="0"/>
                        </a:spcAft>
                        <a:buNone/>
                      </a:pPr>
                      <a:r>
                        <a:rPr lang="en-US" sz="1000" dirty="0"/>
                        <a:t>1. Develop subcommittee to Identify standards for ELA and Math to be covered throughout the year.</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Identify state standards for ELA &amp; Math</a:t>
                      </a:r>
                      <a:endParaRPr sz="1000" dirty="0">
                        <a:solidFill>
                          <a:schemeClr val="dk1"/>
                        </a:solidFill>
                      </a:endParaRPr>
                    </a:p>
                    <a:p>
                      <a:pPr marL="457200" lvl="0" indent="-292100" algn="l" rtl="0">
                        <a:spcBef>
                          <a:spcPts val="0"/>
                        </a:spcBef>
                        <a:spcAft>
                          <a:spcPts val="0"/>
                        </a:spcAft>
                        <a:buClr>
                          <a:schemeClr val="dk1"/>
                        </a:buClr>
                        <a:buSzPts val="1000"/>
                        <a:buChar char="●"/>
                      </a:pPr>
                      <a:endParaRPr sz="1000" dirty="0">
                        <a:solidFill>
                          <a:schemeClr val="dk1"/>
                        </a:solidFill>
                      </a:endParaRPr>
                    </a:p>
                    <a:p>
                      <a:pPr marL="457200" lvl="0" indent="-292100" algn="l" rtl="0">
                        <a:spcBef>
                          <a:spcPts val="0"/>
                        </a:spcBef>
                        <a:spcAft>
                          <a:spcPts val="0"/>
                        </a:spcAft>
                        <a:buClr>
                          <a:schemeClr val="dk1"/>
                        </a:buClr>
                        <a:buSzPts val="1000"/>
                        <a:buChar char="●"/>
                      </a:pP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Dr. Boddie/TLT</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June </a:t>
                      </a:r>
                      <a:r>
                        <a:rPr lang="en-US" sz="1000" dirty="0" smtClean="0"/>
                        <a:t>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414300">
                <a:tc>
                  <a:txBody>
                    <a:bodyPr/>
                    <a:lstStyle/>
                    <a:p>
                      <a:pPr marL="0" lvl="0" indent="0" algn="l" rtl="0">
                        <a:spcBef>
                          <a:spcPts val="0"/>
                        </a:spcBef>
                        <a:spcAft>
                          <a:spcPts val="0"/>
                        </a:spcAft>
                        <a:buNone/>
                      </a:pPr>
                      <a:r>
                        <a:rPr lang="en-US" sz="1000"/>
                        <a:t>2. Prioritize standards and build a scope and sequence of instruction that includes the </a:t>
                      </a:r>
                      <a:r>
                        <a:rPr lang="en-US" sz="1000">
                          <a:solidFill>
                            <a:schemeClr val="dk1"/>
                          </a:solidFill>
                        </a:rPr>
                        <a:t>standard identified weekly for instruction aligned with curriculum</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Contact vendor to verify if scope and sequence come with program</a:t>
                      </a:r>
                      <a:endParaRPr sz="1000">
                        <a:solidFill>
                          <a:schemeClr val="dk1"/>
                        </a:solidFill>
                      </a:endParaRPr>
                    </a:p>
                    <a:p>
                      <a:pPr marL="457200" lvl="0" indent="-292100" algn="l" rtl="0">
                        <a:spcBef>
                          <a:spcPts val="0"/>
                        </a:spcBef>
                        <a:spcAft>
                          <a:spcPts val="0"/>
                        </a:spcAft>
                        <a:buClr>
                          <a:schemeClr val="dk1"/>
                        </a:buClr>
                        <a:buSzPts val="1000"/>
                        <a:buChar char="●"/>
                      </a:pP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Dr. Boddie/TLT</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June-July </a:t>
                      </a:r>
                      <a:r>
                        <a:rPr lang="en-US" sz="1000" dirty="0" smtClean="0"/>
                        <a:t>2021</a:t>
                      </a:r>
                      <a:r>
                        <a:rPr lang="en-US" sz="1000" baseline="0" dirty="0" smtClean="0"/>
                        <a:t> completed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525500">
                <a:tc>
                  <a:txBody>
                    <a:bodyPr/>
                    <a:lstStyle/>
                    <a:p>
                      <a:pPr marL="0" lvl="0" indent="0" algn="l" rtl="0">
                        <a:spcBef>
                          <a:spcPts val="0"/>
                        </a:spcBef>
                        <a:spcAft>
                          <a:spcPts val="0"/>
                        </a:spcAft>
                        <a:buNone/>
                      </a:pPr>
                      <a:r>
                        <a:rPr lang="en-US" sz="1000" dirty="0"/>
                        <a:t>3. Create a schedule that allows for planning meetings. Develop a cycle for meetings: standards break down&gt;lesson plan review&gt; review assessment data. Add a recurring meeting appointment to teacher’s calendars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Meet</a:t>
                      </a:r>
                      <a:r>
                        <a:rPr lang="en-US" sz="1000" baseline="0" dirty="0" smtClean="0">
                          <a:solidFill>
                            <a:schemeClr val="dk1"/>
                          </a:solidFill>
                        </a:rPr>
                        <a:t> with executive coach</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SAM</a:t>
                      </a:r>
                      <a:endParaRPr sz="1000" dirty="0">
                        <a:solidFill>
                          <a:schemeClr val="dk1"/>
                        </a:solidFill>
                      </a:endParaRPr>
                    </a:p>
                    <a:p>
                      <a:pPr marL="457200" lvl="0" indent="-292100" algn="l" rtl="0">
                        <a:spcBef>
                          <a:spcPts val="0"/>
                        </a:spcBef>
                        <a:spcAft>
                          <a:spcPts val="0"/>
                        </a:spcAft>
                        <a:buClr>
                          <a:schemeClr val="dk1"/>
                        </a:buClr>
                        <a:buSzPts val="1000"/>
                        <a:buChar char="●"/>
                      </a:pP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Dr.</a:t>
                      </a:r>
                      <a:r>
                        <a:rPr lang="en-US" sz="1000" baseline="0" dirty="0" smtClean="0"/>
                        <a:t> Boddie</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June-July </a:t>
                      </a:r>
                      <a:r>
                        <a:rPr lang="en-US" sz="1000" dirty="0" smtClean="0"/>
                        <a:t>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525500">
                <a:tc>
                  <a:txBody>
                    <a:bodyPr/>
                    <a:lstStyle/>
                    <a:p>
                      <a:pPr marL="0" lvl="0" indent="0" algn="l" rtl="0">
                        <a:spcBef>
                          <a:spcPts val="0"/>
                        </a:spcBef>
                        <a:spcAft>
                          <a:spcPts val="0"/>
                        </a:spcAft>
                        <a:buNone/>
                      </a:pPr>
                      <a:r>
                        <a:rPr lang="en-US" sz="1000" dirty="0"/>
                        <a:t>4. Create/revise a protocol for planning meetings that includes the break down of time for the meeting and the process for breaking down a standard (</a:t>
                      </a:r>
                      <a:r>
                        <a:rPr lang="en-US" sz="1000" dirty="0">
                          <a:solidFill>
                            <a:schemeClr val="dk1"/>
                          </a:solidFill>
                        </a:rPr>
                        <a:t>know -- noun -- what is being taught-skill; show -- verb -- how skill is applied</a:t>
                      </a:r>
                      <a:r>
                        <a:rPr lang="en-US" sz="1000" dirty="0"/>
                        <a:t>.)</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Use protocol developed in TLI</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Know/Show</a:t>
                      </a:r>
                      <a:r>
                        <a:rPr lang="en-US" sz="1000" baseline="0" dirty="0" smtClean="0">
                          <a:solidFill>
                            <a:schemeClr val="dk1"/>
                          </a:solidFill>
                        </a:rPr>
                        <a:t> tool</a:t>
                      </a: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Patton</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July 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340150">
                <a:tc>
                  <a:txBody>
                    <a:bodyPr/>
                    <a:lstStyle/>
                    <a:p>
                      <a:pPr marL="0" lvl="0" indent="0" algn="l" rtl="0">
                        <a:spcBef>
                          <a:spcPts val="0"/>
                        </a:spcBef>
                        <a:spcAft>
                          <a:spcPts val="0"/>
                        </a:spcAft>
                        <a:buNone/>
                      </a:pPr>
                      <a:r>
                        <a:rPr lang="en-US" sz="1000" dirty="0"/>
                        <a:t>5. Create/revise a protocol for lesson plan internalization/review during planning meetings.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Coaching</a:t>
                      </a:r>
                      <a:r>
                        <a:rPr lang="en-US" sz="1000" baseline="0" dirty="0" smtClean="0">
                          <a:solidFill>
                            <a:schemeClr val="dk1"/>
                          </a:solidFill>
                        </a:rPr>
                        <a:t> cycle uses internalization</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smtClean="0">
                          <a:solidFill>
                            <a:schemeClr val="dk1"/>
                          </a:solidFill>
                        </a:rPr>
                        <a:t>Relay</a:t>
                      </a:r>
                      <a:r>
                        <a:rPr lang="en-US" sz="1000" baseline="0" dirty="0" smtClean="0">
                          <a:solidFill>
                            <a:schemeClr val="dk1"/>
                          </a:solidFill>
                        </a:rPr>
                        <a:t> tool</a:t>
                      </a:r>
                      <a:endParaRPr sz="1000" dirty="0">
                        <a:solidFill>
                          <a:schemeClr val="dk1"/>
                        </a:solidFill>
                      </a:endParaRPr>
                    </a:p>
                    <a:p>
                      <a:pPr marL="457200" lvl="0" indent="-292100" algn="l" rtl="0">
                        <a:spcBef>
                          <a:spcPts val="0"/>
                        </a:spcBef>
                        <a:spcAft>
                          <a:spcPts val="0"/>
                        </a:spcAft>
                        <a:buClr>
                          <a:schemeClr val="dk1"/>
                        </a:buClr>
                        <a:buSzPts val="1000"/>
                        <a:buChar char="●"/>
                      </a:pP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Patton</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July 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r h="525500">
                <a:tc>
                  <a:txBody>
                    <a:bodyPr/>
                    <a:lstStyle/>
                    <a:p>
                      <a:pPr marL="0" marR="0" lvl="0" indent="0" algn="l" rtl="0">
                        <a:lnSpc>
                          <a:spcPct val="100000"/>
                        </a:lnSpc>
                        <a:spcBef>
                          <a:spcPts val="0"/>
                        </a:spcBef>
                        <a:spcAft>
                          <a:spcPts val="0"/>
                        </a:spcAft>
                        <a:buNone/>
                      </a:pPr>
                      <a:r>
                        <a:rPr lang="en-US" sz="1000" dirty="0"/>
                        <a:t>6. Create/revise a protocol for data analysis by standards mastery during planning meetings. </a:t>
                      </a:r>
                      <a:endParaRPr sz="1000" dirty="0"/>
                    </a:p>
                    <a:p>
                      <a:pPr marL="457200" marR="0" lvl="0" indent="-292100" algn="l" rtl="0">
                        <a:lnSpc>
                          <a:spcPct val="100000"/>
                        </a:lnSpc>
                        <a:spcBef>
                          <a:spcPts val="0"/>
                        </a:spcBef>
                        <a:spcAft>
                          <a:spcPts val="0"/>
                        </a:spcAft>
                        <a:buSzPts val="1000"/>
                        <a:buChar char="●"/>
                      </a:pPr>
                      <a:r>
                        <a:rPr lang="en-US" sz="1000" dirty="0"/>
                        <a:t>Daily -- exit tickets; Weekly -- assessments</a:t>
                      </a:r>
                      <a:endParaRPr sz="1000" dirty="0"/>
                    </a:p>
                    <a:p>
                      <a:pPr marL="457200" marR="0" lvl="0" indent="-292100" algn="l" rtl="0">
                        <a:lnSpc>
                          <a:spcPct val="100000"/>
                        </a:lnSpc>
                        <a:spcBef>
                          <a:spcPts val="0"/>
                        </a:spcBef>
                        <a:spcAft>
                          <a:spcPts val="0"/>
                        </a:spcAft>
                        <a:buSzPts val="1000"/>
                        <a:buChar char="●"/>
                      </a:pPr>
                      <a:r>
                        <a:rPr lang="en-US" sz="1000" dirty="0">
                          <a:solidFill>
                            <a:schemeClr val="dk1"/>
                          </a:solidFill>
                        </a:rPr>
                        <a:t>Analysis of standard mastery: 75%-80%: mastery; 75% or below: </a:t>
                      </a:r>
                      <a:endParaRPr sz="1000" dirty="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Childress</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smtClean="0"/>
                        <a:t>July 2021</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7"/>
                  </a:ext>
                </a:extLst>
              </a:tr>
              <a:tr h="525500">
                <a:tc>
                  <a:txBody>
                    <a:bodyPr/>
                    <a:lstStyle/>
                    <a:p>
                      <a:pPr marL="0" lvl="0" indent="0" algn="l" rtl="0">
                        <a:spcBef>
                          <a:spcPts val="0"/>
                        </a:spcBef>
                        <a:spcAft>
                          <a:spcPts val="0"/>
                        </a:spcAft>
                        <a:buNone/>
                      </a:pP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8"/>
                  </a:ext>
                </a:extLst>
              </a:tr>
              <a:tr h="525500">
                <a:tc>
                  <a:txBody>
                    <a:bodyPr/>
                    <a:lstStyle/>
                    <a:p>
                      <a:pPr marL="0" marR="0" lvl="0" indent="0" algn="l" rtl="0">
                        <a:lnSpc>
                          <a:spcPct val="100000"/>
                        </a:lnSpc>
                        <a:spcBef>
                          <a:spcPts val="0"/>
                        </a:spcBef>
                        <a:spcAft>
                          <a:spcPts val="0"/>
                        </a:spcAft>
                        <a:buNone/>
                      </a:pP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9"/>
                  </a:ext>
                </a:extLst>
              </a:tr>
            </a:tbl>
          </a:graphicData>
        </a:graphic>
      </p:graphicFrame>
      <p:sp>
        <p:nvSpPr>
          <p:cNvPr id="758" name="Google Shape;758;p90"/>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4.2 </a:t>
            </a:r>
            <a:r>
              <a:rPr lang="en-US"/>
              <a:t> Redesign planning meetings to focus on unpacking standards and aligning instruction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91"/>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TR Strategy 1.2 </a:t>
            </a:r>
            <a:r>
              <a:rPr lang="en-US"/>
              <a:t> Leverage TLT to disseminate survey and facilitate activities, trainings, and culture step backs with the staff</a:t>
            </a:r>
            <a:endParaRPr/>
          </a:p>
        </p:txBody>
      </p:sp>
      <p:graphicFrame>
        <p:nvGraphicFramePr>
          <p:cNvPr id="765" name="Google Shape;765;p91"/>
          <p:cNvGraphicFramePr/>
          <p:nvPr>
            <p:extLst>
              <p:ext uri="{D42A27DB-BD31-4B8C-83A1-F6EECF244321}">
                <p14:modId xmlns:p14="http://schemas.microsoft.com/office/powerpoint/2010/main" val="3804205987"/>
              </p:ext>
            </p:extLst>
          </p:nvPr>
        </p:nvGraphicFramePr>
        <p:xfrm>
          <a:off x="139875" y="1329850"/>
          <a:ext cx="8864250" cy="400814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293400">
                <a:tc>
                  <a:txBody>
                    <a:bodyPr/>
                    <a:lstStyle/>
                    <a:p>
                      <a:pPr marL="0" lvl="0" indent="0" algn="l" rtl="0">
                        <a:spcBef>
                          <a:spcPts val="0"/>
                        </a:spcBef>
                        <a:spcAft>
                          <a:spcPts val="0"/>
                        </a:spcAft>
                        <a:buNone/>
                      </a:pPr>
                      <a:r>
                        <a:rPr lang="en-US" sz="1300" b="1" dirty="0"/>
                        <a:t>Action Step</a:t>
                      </a:r>
                      <a:endParaRPr sz="1300" b="1" dirty="0"/>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Owner</a:t>
                      </a:r>
                      <a:endParaRPr sz="1300" b="1"/>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300" b="1"/>
                        <a:t>Timing</a:t>
                      </a:r>
                      <a:endParaRPr sz="1300" b="1"/>
                    </a:p>
                  </a:txBody>
                  <a:tcPr marL="91425" marR="91425" marT="91425" marB="91425">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451950">
                <a:tc>
                  <a:txBody>
                    <a:bodyPr/>
                    <a:lstStyle/>
                    <a:p>
                      <a:pPr marL="0" lvl="0" indent="0" algn="l" rtl="0">
                        <a:spcBef>
                          <a:spcPts val="0"/>
                        </a:spcBef>
                        <a:spcAft>
                          <a:spcPts val="0"/>
                        </a:spcAft>
                        <a:buNone/>
                      </a:pPr>
                      <a:r>
                        <a:rPr lang="en-US" sz="1300"/>
                        <a:t>1. Develop TLT subcommittee to create survey to assess team needs &amp; interests using Google forms. Dissemination, collect and analyze data.</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solidFill>
                            <a:schemeClr val="dk1"/>
                          </a:solidFill>
                        </a:rPr>
                        <a:t>Childress</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t>August 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1"/>
                  </a:ext>
                </a:extLst>
              </a:tr>
              <a:tr h="392925">
                <a:tc>
                  <a:txBody>
                    <a:bodyPr/>
                    <a:lstStyle/>
                    <a:p>
                      <a:pPr marL="0" lvl="0" indent="0" algn="l" rtl="0">
                        <a:spcBef>
                          <a:spcPts val="0"/>
                        </a:spcBef>
                        <a:spcAft>
                          <a:spcPts val="0"/>
                        </a:spcAft>
                        <a:buNone/>
                      </a:pPr>
                      <a:r>
                        <a:rPr lang="en-US" sz="1300">
                          <a:solidFill>
                            <a:schemeClr val="dk1"/>
                          </a:solidFill>
                        </a:rPr>
                        <a:t>2. Share findings with staff (meeting + email) and prioritize list of activities based on staff input.</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solidFill>
                            <a:schemeClr val="dk1"/>
                          </a:solidFill>
                        </a:rPr>
                        <a:t>Moore</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August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392925">
                <a:tc>
                  <a:txBody>
                    <a:bodyPr/>
                    <a:lstStyle/>
                    <a:p>
                      <a:pPr marL="0" lvl="0" indent="0" algn="l" rtl="0">
                        <a:spcBef>
                          <a:spcPts val="0"/>
                        </a:spcBef>
                        <a:spcAft>
                          <a:spcPts val="0"/>
                        </a:spcAft>
                        <a:buNone/>
                      </a:pPr>
                      <a:r>
                        <a:rPr lang="en-US" sz="1300">
                          <a:solidFill>
                            <a:schemeClr val="dk1"/>
                          </a:solidFill>
                        </a:rPr>
                        <a:t>3. Calendar quarterly staff survey and step back to collect regular feedback from the team</a:t>
                      </a:r>
                      <a:endParaRPr sz="13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solidFill>
                            <a:schemeClr val="dk1"/>
                          </a:solidFill>
                        </a:rPr>
                        <a:t>Childress</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August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392925">
                <a:tc>
                  <a:txBody>
                    <a:bodyPr/>
                    <a:lstStyle/>
                    <a:p>
                      <a:pPr marL="0" lvl="0" indent="0" algn="l" rtl="0">
                        <a:spcBef>
                          <a:spcPts val="0"/>
                        </a:spcBef>
                        <a:spcAft>
                          <a:spcPts val="0"/>
                        </a:spcAft>
                        <a:buNone/>
                      </a:pPr>
                      <a:r>
                        <a:rPr lang="en-US" sz="1300"/>
                        <a:t>4. Calendar activities and assign owners to each activity. Owners are responsible for ensuring the following: </a:t>
                      </a:r>
                      <a:endParaRPr sz="1300"/>
                    </a:p>
                    <a:p>
                      <a:pPr marL="457200" lvl="0" indent="-311150" algn="l" rtl="0">
                        <a:spcBef>
                          <a:spcPts val="0"/>
                        </a:spcBef>
                        <a:spcAft>
                          <a:spcPts val="0"/>
                        </a:spcAft>
                        <a:buClr>
                          <a:schemeClr val="dk1"/>
                        </a:buClr>
                        <a:buSzPts val="1300"/>
                        <a:buChar char="-"/>
                      </a:pPr>
                      <a:r>
                        <a:rPr lang="en-US" sz="1300">
                          <a:solidFill>
                            <a:schemeClr val="dk1"/>
                          </a:solidFill>
                        </a:rPr>
                        <a:t>Contact necessary people for any external activities</a:t>
                      </a:r>
                      <a:endParaRPr sz="1300">
                        <a:solidFill>
                          <a:schemeClr val="dk1"/>
                        </a:solidFill>
                      </a:endParaRPr>
                    </a:p>
                    <a:p>
                      <a:pPr marL="457200" lvl="0" indent="-311150" algn="l" rtl="0">
                        <a:spcBef>
                          <a:spcPts val="0"/>
                        </a:spcBef>
                        <a:spcAft>
                          <a:spcPts val="0"/>
                        </a:spcAft>
                        <a:buClr>
                          <a:schemeClr val="dk1"/>
                        </a:buClr>
                        <a:buSzPts val="1300"/>
                        <a:buChar char="-"/>
                      </a:pPr>
                      <a:r>
                        <a:rPr lang="en-US" sz="1300">
                          <a:solidFill>
                            <a:schemeClr val="dk1"/>
                          </a:solidFill>
                        </a:rPr>
                        <a:t>Verify scheduling</a:t>
                      </a:r>
                      <a:endParaRPr sz="1300">
                        <a:solidFill>
                          <a:schemeClr val="dk1"/>
                        </a:solidFill>
                      </a:endParaRPr>
                    </a:p>
                    <a:p>
                      <a:pPr marL="457200" lvl="0" indent="-311150" algn="l" rtl="0">
                        <a:spcBef>
                          <a:spcPts val="0"/>
                        </a:spcBef>
                        <a:spcAft>
                          <a:spcPts val="0"/>
                        </a:spcAft>
                        <a:buClr>
                          <a:schemeClr val="dk1"/>
                        </a:buClr>
                        <a:buSzPts val="1300"/>
                        <a:buChar char="-"/>
                      </a:pPr>
                      <a:r>
                        <a:rPr lang="en-US" sz="1300">
                          <a:solidFill>
                            <a:schemeClr val="dk1"/>
                          </a:solidFill>
                        </a:rPr>
                        <a:t>Inform staff via email, public calendar</a:t>
                      </a:r>
                      <a:endParaRPr sz="1300">
                        <a:solidFill>
                          <a:schemeClr val="dk1"/>
                        </a:solidFill>
                      </a:endParaRPr>
                    </a:p>
                    <a:p>
                      <a:pPr marL="457200" lvl="0" indent="-311150" algn="l" rtl="0">
                        <a:spcBef>
                          <a:spcPts val="0"/>
                        </a:spcBef>
                        <a:spcAft>
                          <a:spcPts val="0"/>
                        </a:spcAft>
                        <a:buClr>
                          <a:schemeClr val="dk1"/>
                        </a:buClr>
                        <a:buSzPts val="1300"/>
                        <a:buChar char="-"/>
                      </a:pPr>
                      <a:r>
                        <a:rPr lang="en-US" sz="1300">
                          <a:solidFill>
                            <a:schemeClr val="dk1"/>
                          </a:solidFill>
                        </a:rPr>
                        <a:t>A process/survey is sent after activity to get feedback from the team</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solidFill>
                            <a:schemeClr val="dk1"/>
                          </a:solidFill>
                        </a:rPr>
                        <a:t>TLT</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August </a:t>
                      </a:r>
                      <a:r>
                        <a:rPr lang="en-US" sz="1300" dirty="0" smtClean="0"/>
                        <a:t>2021</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392925">
                <a:tc>
                  <a:txBody>
                    <a:bodyPr/>
                    <a:lstStyle/>
                    <a:p>
                      <a:pPr marL="0" lvl="0" indent="0" algn="l" rtl="0">
                        <a:spcBef>
                          <a:spcPts val="0"/>
                        </a:spcBef>
                        <a:spcAft>
                          <a:spcPts val="0"/>
                        </a:spcAft>
                        <a:buNone/>
                      </a:pPr>
                      <a:r>
                        <a:rPr lang="en-US" sz="1300"/>
                        <a:t>5. Calendar regular TLT meetings to discuss execution of activities and ensure proper planning 4-5 weeks in advance of each.</a:t>
                      </a:r>
                      <a:endParaRPr sz="13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smtClean="0">
                          <a:solidFill>
                            <a:schemeClr val="dk1"/>
                          </a:solidFill>
                        </a:rPr>
                        <a:t>Boddie</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300" dirty="0" err="1" smtClean="0"/>
                        <a:t>BiWeekly</a:t>
                      </a:r>
                      <a:endParaRPr sz="13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bl>
          </a:graphicData>
        </a:graphic>
      </p:graphicFrame>
      <p:sp>
        <p:nvSpPr>
          <p:cNvPr id="767" name="Google Shape;767;p91"/>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92"/>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TR Strategy 1.2 </a:t>
            </a:r>
            <a:r>
              <a:rPr lang="en-US"/>
              <a:t> Leverage TLT to disseminate survey and facilitate activities, trainings, and culture step backs with the staff</a:t>
            </a:r>
            <a:endParaRPr/>
          </a:p>
        </p:txBody>
      </p:sp>
      <p:graphicFrame>
        <p:nvGraphicFramePr>
          <p:cNvPr id="774" name="Google Shape;774;p92"/>
          <p:cNvGraphicFramePr/>
          <p:nvPr/>
        </p:nvGraphicFramePr>
        <p:xfrm>
          <a:off x="139875" y="1329850"/>
          <a:ext cx="8864250" cy="569975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293400">
                <a:tc gridSpan="3">
                  <a:txBody>
                    <a:bodyPr/>
                    <a:lstStyle/>
                    <a:p>
                      <a:pPr marL="0" lvl="0" indent="0" algn="l" rtl="0">
                        <a:spcBef>
                          <a:spcPts val="0"/>
                        </a:spcBef>
                        <a:spcAft>
                          <a:spcPts val="0"/>
                        </a:spcAft>
                        <a:buNone/>
                      </a:pPr>
                      <a:r>
                        <a:rPr lang="en-US" sz="1000" b="1" dirty="0"/>
                        <a:t>Priority Owner: Ms. Moore</a:t>
                      </a:r>
                      <a:endParaRPr sz="1000" b="1" dirty="0"/>
                    </a:p>
                  </a:txBody>
                  <a:tcPr marL="91425" marR="91425" marT="91425" marB="91425">
                    <a:lnB w="9525" cap="flat" cmpd="sng">
                      <a:solidFill>
                        <a:srgbClr val="B7B7B7"/>
                      </a:solidFill>
                      <a:prstDash val="dash"/>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93400">
                <a:tc>
                  <a:txBody>
                    <a:bodyPr/>
                    <a:lstStyle/>
                    <a:p>
                      <a:pPr marL="0" lvl="0" indent="0" algn="l" rtl="0">
                        <a:spcBef>
                          <a:spcPts val="0"/>
                        </a:spcBef>
                        <a:spcAft>
                          <a:spcPts val="0"/>
                        </a:spcAft>
                        <a:buNone/>
                      </a:pPr>
                      <a:r>
                        <a:rPr lang="en-US" sz="1000" b="1" dirty="0"/>
                        <a:t>Action Step</a:t>
                      </a:r>
                      <a:endParaRPr sz="1000" b="1" dirty="0"/>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1"/>
                  </a:ext>
                </a:extLst>
              </a:tr>
              <a:tr h="451950">
                <a:tc>
                  <a:txBody>
                    <a:bodyPr/>
                    <a:lstStyle/>
                    <a:p>
                      <a:pPr marL="0" lvl="0" indent="0" algn="l" rtl="0">
                        <a:spcBef>
                          <a:spcPts val="0"/>
                        </a:spcBef>
                        <a:spcAft>
                          <a:spcPts val="0"/>
                        </a:spcAft>
                        <a:buNone/>
                      </a:pPr>
                      <a:r>
                        <a:rPr lang="en-US" sz="1000" dirty="0"/>
                        <a:t>1. Develop TLT subcommittee to create survey to assess team needs &amp; interests using Google forms. Dissemination, collect and analyze data.</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 </a:t>
                      </a:r>
                      <a:endParaRPr sz="10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solidFill>
                            <a:schemeClr val="dk1"/>
                          </a:solidFill>
                        </a:rPr>
                        <a:t>TBD</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June-August 2019</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392925">
                <a:tc>
                  <a:txBody>
                    <a:bodyPr/>
                    <a:lstStyle/>
                    <a:p>
                      <a:pPr marL="0" lvl="0" indent="0" algn="l" rtl="0">
                        <a:spcBef>
                          <a:spcPts val="0"/>
                        </a:spcBef>
                        <a:spcAft>
                          <a:spcPts val="0"/>
                        </a:spcAft>
                        <a:buNone/>
                      </a:pPr>
                      <a:r>
                        <a:rPr lang="en-US" sz="1000">
                          <a:solidFill>
                            <a:schemeClr val="dk1"/>
                          </a:solidFill>
                        </a:rPr>
                        <a:t>2. Share findings with staff (meeting + email) and prioritize list of activities based on staff input.</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August 2019</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392925">
                <a:tc>
                  <a:txBody>
                    <a:bodyPr/>
                    <a:lstStyle/>
                    <a:p>
                      <a:pPr marL="0" lvl="0" indent="0" algn="l" rtl="0">
                        <a:spcBef>
                          <a:spcPts val="0"/>
                        </a:spcBef>
                        <a:spcAft>
                          <a:spcPts val="0"/>
                        </a:spcAft>
                        <a:buNone/>
                      </a:pPr>
                      <a:r>
                        <a:rPr lang="en-US" sz="1000">
                          <a:solidFill>
                            <a:schemeClr val="dk1"/>
                          </a:solidFill>
                        </a:rPr>
                        <a:t>3. Calendar quarterly staff survey and step back to collect regular feedback from the team</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August 2019</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392925">
                <a:tc>
                  <a:txBody>
                    <a:bodyPr/>
                    <a:lstStyle/>
                    <a:p>
                      <a:pPr marL="0" lvl="0" indent="0" algn="l" rtl="0">
                        <a:spcBef>
                          <a:spcPts val="0"/>
                        </a:spcBef>
                        <a:spcAft>
                          <a:spcPts val="0"/>
                        </a:spcAft>
                        <a:buNone/>
                      </a:pPr>
                      <a:r>
                        <a:rPr lang="en-US" sz="1000" dirty="0"/>
                        <a:t>4. Calendar activities and assign owners to each activity. Owners are responsible for ensuring the following: </a:t>
                      </a:r>
                      <a:endParaRPr sz="1000" dirty="0"/>
                    </a:p>
                    <a:p>
                      <a:pPr marL="457200" lvl="0" indent="-292100" algn="l" rtl="0">
                        <a:spcBef>
                          <a:spcPts val="0"/>
                        </a:spcBef>
                        <a:spcAft>
                          <a:spcPts val="0"/>
                        </a:spcAft>
                        <a:buClr>
                          <a:schemeClr val="dk1"/>
                        </a:buClr>
                        <a:buSzPts val="1000"/>
                        <a:buChar char="-"/>
                      </a:pPr>
                      <a:r>
                        <a:rPr lang="en-US" sz="1000" dirty="0">
                          <a:solidFill>
                            <a:schemeClr val="dk1"/>
                          </a:solidFill>
                        </a:rPr>
                        <a:t>Contact necessary people for any external activities</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Verify scheduling</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Inform staff via email, public calendar</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A process/survey is sent after activity to get feedback from the team</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a:t>
                      </a:r>
                      <a:endParaRPr sz="1000" dirty="0">
                        <a:solidFill>
                          <a:schemeClr val="dk1"/>
                        </a:solidFill>
                      </a:endParaRPr>
                    </a:p>
                    <a:p>
                      <a:pPr marL="457200" lvl="0" indent="-292100" algn="l" rtl="0">
                        <a:spcBef>
                          <a:spcPts val="0"/>
                        </a:spcBef>
                        <a:spcAft>
                          <a:spcPts val="0"/>
                        </a:spcAft>
                        <a:buClr>
                          <a:schemeClr val="dk1"/>
                        </a:buClr>
                        <a:buSzPts val="1000"/>
                        <a:buChar char="●"/>
                      </a:pPr>
                      <a:r>
                        <a:rPr lang="en-US" sz="1000" dirty="0">
                          <a:solidFill>
                            <a:schemeClr val="dk1"/>
                          </a:solidFill>
                        </a:rPr>
                        <a:t>micro action step </a:t>
                      </a:r>
                      <a:endParaRPr sz="1000" dirty="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August 2019</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392925">
                <a:tc>
                  <a:txBody>
                    <a:bodyPr/>
                    <a:lstStyle/>
                    <a:p>
                      <a:pPr marL="0" lvl="0" indent="0" algn="l" rtl="0">
                        <a:spcBef>
                          <a:spcPts val="0"/>
                        </a:spcBef>
                        <a:spcAft>
                          <a:spcPts val="0"/>
                        </a:spcAft>
                        <a:buNone/>
                      </a:pPr>
                      <a:r>
                        <a:rPr lang="en-US" sz="1000"/>
                        <a:t>5. Calendar regular TLT meetings to discuss execution of activities and ensure proper planning 4-5 weeks in advance of each.</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dirty="0"/>
                        <a:t>August 2019</a:t>
                      </a:r>
                      <a:endParaRPr sz="10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93"/>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TR Strategy 2.1 </a:t>
            </a:r>
            <a:r>
              <a:rPr lang="en-US" dirty="0"/>
              <a:t> Design / select and deliver PD on classroom management, trauma-informed classroom practices, and self-care and sustainability for teachers</a:t>
            </a:r>
            <a:endParaRPr dirty="0"/>
          </a:p>
        </p:txBody>
      </p:sp>
      <p:graphicFrame>
        <p:nvGraphicFramePr>
          <p:cNvPr id="781" name="Google Shape;781;p93"/>
          <p:cNvGraphicFramePr/>
          <p:nvPr/>
        </p:nvGraphicFramePr>
        <p:xfrm>
          <a:off x="139875" y="1329850"/>
          <a:ext cx="8864250" cy="532441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329375">
                <a:tc>
                  <a:txBody>
                    <a:bodyPr/>
                    <a:lstStyle/>
                    <a:p>
                      <a:pPr marL="0" lvl="0" indent="0" algn="l" rtl="0">
                        <a:spcBef>
                          <a:spcPts val="0"/>
                        </a:spcBef>
                        <a:spcAft>
                          <a:spcPts val="0"/>
                        </a:spcAft>
                        <a:buNone/>
                      </a:pPr>
                      <a:r>
                        <a:rPr lang="en-US" sz="1200" b="1" dirty="0"/>
                        <a:t>Action Step</a:t>
                      </a:r>
                      <a:endParaRPr sz="1200" b="1" dirty="0"/>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200" b="1"/>
                        <a:t>Owner</a:t>
                      </a:r>
                      <a:endParaRPr sz="1200" b="1"/>
                    </a:p>
                  </a:txBody>
                  <a:tcPr marL="91425" marR="91425" marT="91425" marB="91425">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200" b="1"/>
                        <a:t>Timing</a:t>
                      </a:r>
                      <a:endParaRPr sz="1200" b="1"/>
                    </a:p>
                  </a:txBody>
                  <a:tcPr marL="91425" marR="91425" marT="91425" marB="91425">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0"/>
                  </a:ext>
                </a:extLst>
              </a:tr>
              <a:tr h="604425">
                <a:tc>
                  <a:txBody>
                    <a:bodyPr/>
                    <a:lstStyle/>
                    <a:p>
                      <a:pPr marL="0" lvl="0" indent="0" algn="l" rtl="0">
                        <a:spcBef>
                          <a:spcPts val="0"/>
                        </a:spcBef>
                        <a:spcAft>
                          <a:spcPts val="0"/>
                        </a:spcAft>
                        <a:buNone/>
                      </a:pPr>
                      <a:r>
                        <a:rPr lang="en-US" sz="1200" dirty="0"/>
                        <a:t>1. Develop subcommittee to research trauma-informed care (TI classrooms; working in urban schools with high poverty; intersectionality) and decide on list of PD sessions to cover topic over the year.</a:t>
                      </a:r>
                      <a:endParaRPr sz="1200" dirty="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rPr>
                        <a:t>TBD</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t>May-June 2019</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1"/>
                  </a:ext>
                </a:extLst>
              </a:tr>
              <a:tr h="525500">
                <a:tc>
                  <a:txBody>
                    <a:bodyPr/>
                    <a:lstStyle/>
                    <a:p>
                      <a:pPr marL="0" lvl="0" indent="0" algn="l" rtl="0">
                        <a:spcBef>
                          <a:spcPts val="0"/>
                        </a:spcBef>
                        <a:spcAft>
                          <a:spcPts val="0"/>
                        </a:spcAft>
                        <a:buNone/>
                      </a:pPr>
                      <a:r>
                        <a:rPr lang="en-US" sz="1200"/>
                        <a:t>2. Research and select key classroom management strategies to be leveraged at Ashland and list PD sessions to cover.</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rPr>
                        <a:t>TBD</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June-July 2019</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525500">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3. Research/create PD topics about self-care for teachers</a:t>
                      </a:r>
                      <a:endParaRPr sz="1200">
                        <a:solidFill>
                          <a:schemeClr val="dk1"/>
                        </a:solidFill>
                      </a:endParaRPr>
                    </a:p>
                    <a:p>
                      <a:pPr marL="0" lvl="0" indent="0" algn="l" rtl="0">
                        <a:spcBef>
                          <a:spcPts val="0"/>
                        </a:spcBef>
                        <a:spcAft>
                          <a:spcPts val="0"/>
                        </a:spcAft>
                        <a:buNone/>
                      </a:pPr>
                      <a:endParaRPr sz="12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TBD</a:t>
                      </a:r>
                      <a:endParaRPr sz="120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June-July 2019</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525500">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4. Register all teachers for Together Teacher PD for time management </a:t>
                      </a:r>
                      <a:endParaRPr sz="12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June-July 2019</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525500">
                <a:tc>
                  <a:txBody>
                    <a:bodyPr/>
                    <a:lstStyle/>
                    <a:p>
                      <a:pPr marL="0" lvl="0" indent="0" algn="l" rtl="0">
                        <a:spcBef>
                          <a:spcPts val="0"/>
                        </a:spcBef>
                        <a:spcAft>
                          <a:spcPts val="0"/>
                        </a:spcAft>
                        <a:buNone/>
                      </a:pPr>
                      <a:r>
                        <a:rPr lang="en-US" sz="1200"/>
                        <a:t>5. Prioritize sessions on trauma, classroom management and self care to be covered, add to PD calendar.</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June-July 2019</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525500">
                <a:tc>
                  <a:txBody>
                    <a:bodyPr/>
                    <a:lstStyle/>
                    <a:p>
                      <a:pPr marL="0" lvl="0" indent="0" algn="l" rtl="0">
                        <a:spcBef>
                          <a:spcPts val="0"/>
                        </a:spcBef>
                        <a:spcAft>
                          <a:spcPts val="0"/>
                        </a:spcAft>
                        <a:buNone/>
                      </a:pPr>
                      <a:r>
                        <a:rPr lang="en-US" sz="1200"/>
                        <a:t>6. Contact any external trainers and schedule. </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June-July 2019</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r h="604425">
                <a:tc>
                  <a:txBody>
                    <a:bodyPr/>
                    <a:lstStyle/>
                    <a:p>
                      <a:pPr marL="0" lvl="0" indent="0" algn="l" rtl="0">
                        <a:spcBef>
                          <a:spcPts val="0"/>
                        </a:spcBef>
                        <a:spcAft>
                          <a:spcPts val="0"/>
                        </a:spcAft>
                        <a:buNone/>
                      </a:pPr>
                      <a:r>
                        <a:rPr lang="en-US" sz="1200"/>
                        <a:t>7. Assign owners/facilitators for each session who ensure content is created and/or details are planned with deadlines for updates before the session date.</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June-July 2019</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7"/>
                  </a:ext>
                </a:extLst>
              </a:tr>
              <a:tr h="525500">
                <a:tc>
                  <a:txBody>
                    <a:bodyPr/>
                    <a:lstStyle/>
                    <a:p>
                      <a:pPr marL="0" lvl="0" indent="0" algn="l" rtl="0">
                        <a:spcBef>
                          <a:spcPts val="0"/>
                        </a:spcBef>
                        <a:spcAft>
                          <a:spcPts val="0"/>
                        </a:spcAft>
                        <a:buNone/>
                      </a:pPr>
                      <a:r>
                        <a:rPr lang="en-US" sz="1200"/>
                        <a:t>8. Develop materials list (books, food, etc.) for internal sessions monthly and give to purchaser to secure materials.</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200" dirty="0"/>
                        <a:t>July 2019 (ongoing)</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8"/>
                  </a:ext>
                </a:extLst>
              </a:tr>
              <a:tr h="525500">
                <a:tc>
                  <a:txBody>
                    <a:bodyPr/>
                    <a:lstStyle/>
                    <a:p>
                      <a:pPr marL="0" marR="0" lvl="0" indent="0" algn="l" rtl="0">
                        <a:lnSpc>
                          <a:spcPct val="100000"/>
                        </a:lnSpc>
                        <a:spcBef>
                          <a:spcPts val="0"/>
                        </a:spcBef>
                        <a:spcAft>
                          <a:spcPts val="0"/>
                        </a:spcAft>
                        <a:buNone/>
                      </a:pPr>
                      <a:r>
                        <a:rPr lang="en-US" sz="1200">
                          <a:solidFill>
                            <a:schemeClr val="dk1"/>
                          </a:solidFill>
                        </a:rPr>
                        <a:t>9. Leadership decide on coaching and accountability practices to support and hold teachers accountable for implementation of strategies</a:t>
                      </a:r>
                      <a:endParaRPr sz="12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a:solidFill>
                            <a:schemeClr val="dk1"/>
                          </a:solidFill>
                        </a:rPr>
                        <a:t>TBD</a:t>
                      </a:r>
                      <a:endParaRPr sz="12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200" dirty="0"/>
                        <a:t>July 2019</a:t>
                      </a:r>
                      <a:endParaRPr sz="1200" dirty="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9"/>
                  </a:ext>
                </a:extLst>
              </a:tr>
            </a:tbl>
          </a:graphicData>
        </a:graphic>
      </p:graphicFrame>
      <p:sp>
        <p:nvSpPr>
          <p:cNvPr id="782" name="Google Shape;782;p93"/>
          <p:cNvSpPr/>
          <p:nvPr/>
        </p:nvSpPr>
        <p:spPr>
          <a:xfrm>
            <a:off x="7655200" y="887675"/>
            <a:ext cx="1431000" cy="2880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0000"/>
                </a:solidFill>
              </a:rPr>
              <a:t>DRAFT</a:t>
            </a:r>
            <a:endParaRPr b="1">
              <a:solidFill>
                <a:srgbClr val="FF0000"/>
              </a:solidFill>
            </a:endParaRPr>
          </a:p>
        </p:txBody>
      </p:sp>
      <p:sp>
        <p:nvSpPr>
          <p:cNvPr id="783" name="Google Shape;783;p93"/>
          <p:cNvSpPr txBox="1"/>
          <p:nvPr/>
        </p:nvSpPr>
        <p:spPr>
          <a:xfrm>
            <a:off x="5223550" y="853550"/>
            <a:ext cx="2070300" cy="3222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t>See next page for detail</a:t>
            </a:r>
            <a:endParaRPr sz="1200" i="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94"/>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TR Strategy 2.1 </a:t>
            </a:r>
            <a:r>
              <a:rPr lang="en-US"/>
              <a:t> Design / select and deliver PD on classroom management, trauma-informed classroom practices, and self-care and sustainability for teachers</a:t>
            </a:r>
            <a:endParaRPr/>
          </a:p>
        </p:txBody>
      </p:sp>
      <p:graphicFrame>
        <p:nvGraphicFramePr>
          <p:cNvPr id="790" name="Google Shape;790;p94"/>
          <p:cNvGraphicFramePr/>
          <p:nvPr/>
        </p:nvGraphicFramePr>
        <p:xfrm>
          <a:off x="139875" y="1329850"/>
          <a:ext cx="8864250" cy="8656350"/>
        </p:xfrm>
        <a:graphic>
          <a:graphicData uri="http://schemas.openxmlformats.org/drawingml/2006/table">
            <a:tbl>
              <a:tblPr>
                <a:noFill/>
                <a:tableStyleId>{33C49430-1D7E-4415-9CAA-EBB86577F2B1}</a:tableStyleId>
              </a:tblPr>
              <a:tblGrid>
                <a:gridCol w="5129525">
                  <a:extLst>
                    <a:ext uri="{9D8B030D-6E8A-4147-A177-3AD203B41FA5}">
                      <a16:colId xmlns="" xmlns:a16="http://schemas.microsoft.com/office/drawing/2014/main" val="20000"/>
                    </a:ext>
                  </a:extLst>
                </a:gridCol>
                <a:gridCol w="1990925">
                  <a:extLst>
                    <a:ext uri="{9D8B030D-6E8A-4147-A177-3AD203B41FA5}">
                      <a16:colId xmlns="" xmlns:a16="http://schemas.microsoft.com/office/drawing/2014/main" val="20001"/>
                    </a:ext>
                  </a:extLst>
                </a:gridCol>
                <a:gridCol w="1743800">
                  <a:extLst>
                    <a:ext uri="{9D8B030D-6E8A-4147-A177-3AD203B41FA5}">
                      <a16:colId xmlns="" xmlns:a16="http://schemas.microsoft.com/office/drawing/2014/main" val="20002"/>
                    </a:ext>
                  </a:extLst>
                </a:gridCol>
              </a:tblGrid>
              <a:tr h="329375">
                <a:tc gridSpan="3">
                  <a:txBody>
                    <a:bodyPr/>
                    <a:lstStyle/>
                    <a:p>
                      <a:pPr marL="0" lvl="0" indent="0" algn="l" rtl="0">
                        <a:spcBef>
                          <a:spcPts val="0"/>
                        </a:spcBef>
                        <a:spcAft>
                          <a:spcPts val="0"/>
                        </a:spcAft>
                        <a:buNone/>
                      </a:pPr>
                      <a:r>
                        <a:rPr lang="en-US" sz="1000" b="1"/>
                        <a:t>Priority Owner: Ms. Brown/Ms. Moore</a:t>
                      </a:r>
                      <a:endParaRPr sz="1000" b="1"/>
                    </a:p>
                  </a:txBody>
                  <a:tcPr marL="91425" marR="91425" marT="91425" marB="91425">
                    <a:lnB w="9525" cap="flat" cmpd="sng">
                      <a:solidFill>
                        <a:srgbClr val="B7B7B7"/>
                      </a:solidFill>
                      <a:prstDash val="dash"/>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2937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 xmlns:a16="http://schemas.microsoft.com/office/drawing/2014/main" val="10001"/>
                  </a:ext>
                </a:extLst>
              </a:tr>
              <a:tr h="604425">
                <a:tc>
                  <a:txBody>
                    <a:bodyPr/>
                    <a:lstStyle/>
                    <a:p>
                      <a:pPr marL="0" lvl="0" indent="0" algn="l" rtl="0">
                        <a:spcBef>
                          <a:spcPts val="0"/>
                        </a:spcBef>
                        <a:spcAft>
                          <a:spcPts val="0"/>
                        </a:spcAft>
                        <a:buNone/>
                      </a:pPr>
                      <a:r>
                        <a:rPr lang="en-US" sz="1000"/>
                        <a:t>1. Develop subcommittee to research trauma-informed care (TI classrooms; working in urban schools with high poverty; intersectionality) and decide on list of PD sessions to cover topic over the year.</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Research trauma informed practices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Get in touch w/community resources (e.g. Shut it Down, Live &amp; Well STL, TIPS)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Calendar</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Call &amp; Confirm a facilitator through community resources</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May-June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2"/>
                  </a:ext>
                </a:extLst>
              </a:tr>
              <a:tr h="525500">
                <a:tc>
                  <a:txBody>
                    <a:bodyPr/>
                    <a:lstStyle/>
                    <a:p>
                      <a:pPr marL="0" lvl="0" indent="0" algn="l" rtl="0">
                        <a:spcBef>
                          <a:spcPts val="0"/>
                        </a:spcBef>
                        <a:spcAft>
                          <a:spcPts val="0"/>
                        </a:spcAft>
                        <a:buNone/>
                      </a:pPr>
                      <a:r>
                        <a:rPr lang="en-US" sz="1000"/>
                        <a:t>2. Research and select key classroom management strategies to be leveraged at Ashland and list PD sessions to cover.</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Research effective classroom management strategies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View My Learning Plan for any district or state PD’s related to classroom management strategies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Communicate to staff about PD sessions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Calendar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3"/>
                  </a:ext>
                </a:extLst>
              </a:tr>
              <a:tr h="525500">
                <a:tc>
                  <a:txBody>
                    <a:bodyPr/>
                    <a:lstStyle/>
                    <a:p>
                      <a:pPr marL="0" lvl="0" indent="0" algn="l" rtl="0">
                        <a:spcBef>
                          <a:spcPts val="0"/>
                        </a:spcBef>
                        <a:spcAft>
                          <a:spcPts val="0"/>
                        </a:spcAft>
                        <a:buNone/>
                      </a:pPr>
                      <a:r>
                        <a:rPr lang="en-US" sz="1000">
                          <a:solidFill>
                            <a:schemeClr val="dk1"/>
                          </a:solidFill>
                        </a:rPr>
                        <a:t>3. Research/create PD topics about self-care for teachers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Research or survey topics about self-care</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Decide on Topics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Contact and Confirm a facilitator</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4"/>
                  </a:ext>
                </a:extLst>
              </a:tr>
              <a:tr h="525500">
                <a:tc>
                  <a:txBody>
                    <a:bodyPr/>
                    <a:lstStyle/>
                    <a:p>
                      <a:pPr marL="0" lvl="0" indent="0" algn="l" rtl="0">
                        <a:spcBef>
                          <a:spcPts val="0"/>
                        </a:spcBef>
                        <a:spcAft>
                          <a:spcPts val="0"/>
                        </a:spcAft>
                        <a:buNone/>
                      </a:pPr>
                      <a:r>
                        <a:rPr lang="en-US" sz="1000">
                          <a:solidFill>
                            <a:schemeClr val="dk1"/>
                          </a:solidFill>
                        </a:rPr>
                        <a:t>4. Register all teachers for Together Teacher PD for time management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Communicate steps on how to register for Together Teacher PD to all staff members</a:t>
                      </a:r>
                      <a:endParaRPr sz="1000">
                        <a:solidFill>
                          <a:schemeClr val="dk1"/>
                        </a:solidFill>
                      </a:endParaRPr>
                    </a:p>
                    <a:p>
                      <a:pPr marL="457200" lvl="0" indent="-292100" algn="l" rtl="0">
                        <a:spcBef>
                          <a:spcPts val="0"/>
                        </a:spcBef>
                        <a:spcAft>
                          <a:spcPts val="0"/>
                        </a:spcAft>
                        <a:buClr>
                          <a:schemeClr val="dk1"/>
                        </a:buClr>
                        <a:buSzPts val="1000"/>
                        <a:buChar char="●"/>
                      </a:pP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June-July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5"/>
                  </a:ext>
                </a:extLst>
              </a:tr>
              <a:tr h="525500">
                <a:tc>
                  <a:txBody>
                    <a:bodyPr/>
                    <a:lstStyle/>
                    <a:p>
                      <a:pPr marL="0" lvl="0" indent="0" algn="l" rtl="0">
                        <a:spcBef>
                          <a:spcPts val="0"/>
                        </a:spcBef>
                        <a:spcAft>
                          <a:spcPts val="0"/>
                        </a:spcAft>
                        <a:buNone/>
                      </a:pPr>
                      <a:r>
                        <a:rPr lang="en-US" sz="1000"/>
                        <a:t>5. Prioritize sessions on trauma, classroom management and self care to be covered, add to PD calendar.</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Create criteria for prioritizing</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Decide who will be responsible for prioritizing</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6"/>
                  </a:ext>
                </a:extLst>
              </a:tr>
              <a:tr h="525500">
                <a:tc>
                  <a:txBody>
                    <a:bodyPr/>
                    <a:lstStyle/>
                    <a:p>
                      <a:pPr marL="0" lvl="0" indent="0" algn="l" rtl="0">
                        <a:spcBef>
                          <a:spcPts val="0"/>
                        </a:spcBef>
                        <a:spcAft>
                          <a:spcPts val="0"/>
                        </a:spcAft>
                        <a:buNone/>
                      </a:pPr>
                      <a:r>
                        <a:rPr lang="en-US" sz="1000"/>
                        <a:t>6. Contact any external trainers and schedule. </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Research and decide on trainers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Call to see how to secure trainers</a:t>
                      </a:r>
                      <a:endParaRPr sz="1000">
                        <a:solidFill>
                          <a:schemeClr val="dk1"/>
                        </a:solidFill>
                      </a:endParaRPr>
                    </a:p>
                    <a:p>
                      <a:pPr marL="457200" lvl="0" indent="-292100" algn="l" rtl="0">
                        <a:spcBef>
                          <a:spcPts val="0"/>
                        </a:spcBef>
                        <a:spcAft>
                          <a:spcPts val="0"/>
                        </a:spcAft>
                        <a:buClr>
                          <a:schemeClr val="dk1"/>
                        </a:buClr>
                        <a:buSzPts val="1000"/>
                        <a:buChar char="●"/>
                      </a:pP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7"/>
                  </a:ext>
                </a:extLst>
              </a:tr>
              <a:tr h="604425">
                <a:tc>
                  <a:txBody>
                    <a:bodyPr/>
                    <a:lstStyle/>
                    <a:p>
                      <a:pPr marL="0" lvl="0" indent="0" algn="l" rtl="0">
                        <a:spcBef>
                          <a:spcPts val="0"/>
                        </a:spcBef>
                        <a:spcAft>
                          <a:spcPts val="0"/>
                        </a:spcAft>
                        <a:buNone/>
                      </a:pPr>
                      <a:r>
                        <a:rPr lang="en-US" sz="1000"/>
                        <a:t>7. Assign owners/facilitators for each session who ensure content is created and/or details are planned with deadlines for updates before the session date.</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8"/>
                  </a:ext>
                </a:extLst>
              </a:tr>
              <a:tr h="525500">
                <a:tc>
                  <a:txBody>
                    <a:bodyPr/>
                    <a:lstStyle/>
                    <a:p>
                      <a:pPr marL="0" lvl="0" indent="0" algn="l" rtl="0">
                        <a:spcBef>
                          <a:spcPts val="0"/>
                        </a:spcBef>
                        <a:spcAft>
                          <a:spcPts val="0"/>
                        </a:spcAft>
                        <a:buNone/>
                      </a:pPr>
                      <a:r>
                        <a:rPr lang="en-US" sz="1000"/>
                        <a:t>8. Develop materials list (books, food, etc.) for internal sessions monthly and give to purchaser to secure materials.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July 2019 (ongoing)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 xmlns:a16="http://schemas.microsoft.com/office/drawing/2014/main" val="10009"/>
                  </a:ext>
                </a:extLst>
              </a:tr>
              <a:tr h="525500">
                <a:tc>
                  <a:txBody>
                    <a:bodyPr/>
                    <a:lstStyle/>
                    <a:p>
                      <a:pPr marL="0" marR="0" lvl="0" indent="0" algn="l" rtl="0">
                        <a:lnSpc>
                          <a:spcPct val="100000"/>
                        </a:lnSpc>
                        <a:spcBef>
                          <a:spcPts val="0"/>
                        </a:spcBef>
                        <a:spcAft>
                          <a:spcPts val="0"/>
                        </a:spcAft>
                        <a:buNone/>
                      </a:pPr>
                      <a:r>
                        <a:rPr lang="en-US" sz="1000">
                          <a:solidFill>
                            <a:schemeClr val="dk1"/>
                          </a:solidFill>
                        </a:rPr>
                        <a:t>9. Leadership decide on coaching and accountability practices to support and hold teachers accountable for implementation of strategies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micro action step </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TBD</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July 2019</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aphicFrame>
        <p:nvGraphicFramePr>
          <p:cNvPr id="795" name="Google Shape;795;p95"/>
          <p:cNvGraphicFramePr/>
          <p:nvPr>
            <p:extLst>
              <p:ext uri="{D42A27DB-BD31-4B8C-83A1-F6EECF244321}">
                <p14:modId xmlns:p14="http://schemas.microsoft.com/office/powerpoint/2010/main" val="854307505"/>
              </p:ext>
            </p:extLst>
          </p:nvPr>
        </p:nvGraphicFramePr>
        <p:xfrm>
          <a:off x="-9" y="775586"/>
          <a:ext cx="9144000" cy="6014420"/>
        </p:xfrm>
        <a:graphic>
          <a:graphicData uri="http://schemas.openxmlformats.org/drawingml/2006/table">
            <a:tbl>
              <a:tblPr firstRow="1" bandRow="1">
                <a:noFill/>
                <a:tableStyleId>{828ED99F-2957-4FCC-A269-AD505EA86813}</a:tableStyleId>
              </a:tblPr>
              <a:tblGrid>
                <a:gridCol w="1322100">
                  <a:extLst>
                    <a:ext uri="{9D8B030D-6E8A-4147-A177-3AD203B41FA5}">
                      <a16:colId xmlns="" xmlns:a16="http://schemas.microsoft.com/office/drawing/2014/main" val="20000"/>
                    </a:ext>
                  </a:extLst>
                </a:gridCol>
                <a:gridCol w="2984550">
                  <a:extLst>
                    <a:ext uri="{9D8B030D-6E8A-4147-A177-3AD203B41FA5}">
                      <a16:colId xmlns="" xmlns:a16="http://schemas.microsoft.com/office/drawing/2014/main" val="20001"/>
                    </a:ext>
                  </a:extLst>
                </a:gridCol>
                <a:gridCol w="2426050">
                  <a:extLst>
                    <a:ext uri="{9D8B030D-6E8A-4147-A177-3AD203B41FA5}">
                      <a16:colId xmlns="" xmlns:a16="http://schemas.microsoft.com/office/drawing/2014/main" val="20002"/>
                    </a:ext>
                  </a:extLst>
                </a:gridCol>
                <a:gridCol w="2411300">
                  <a:extLst>
                    <a:ext uri="{9D8B030D-6E8A-4147-A177-3AD203B41FA5}">
                      <a16:colId xmlns="" xmlns:a16="http://schemas.microsoft.com/office/drawing/2014/main" val="20003"/>
                    </a:ext>
                  </a:extLst>
                </a:gridCol>
              </a:tblGrid>
              <a:tr h="284100">
                <a:tc>
                  <a:txBody>
                    <a:bodyPr/>
                    <a:lstStyle/>
                    <a:p>
                      <a:pPr marL="0" marR="0" lvl="0" indent="0" algn="ctr" rtl="0">
                        <a:lnSpc>
                          <a:spcPct val="100000"/>
                        </a:lnSpc>
                        <a:spcBef>
                          <a:spcPts val="0"/>
                        </a:spcBef>
                        <a:spcAft>
                          <a:spcPts val="0"/>
                        </a:spcAft>
                        <a:buClr>
                          <a:srgbClr val="000000"/>
                        </a:buClr>
                        <a:buSzPts val="2000"/>
                        <a:buFont typeface="Arial"/>
                        <a:buNone/>
                      </a:pPr>
                      <a:r>
                        <a:rPr lang="en-US" sz="1100" b="1" i="0" u="none" strike="noStrike" cap="none" dirty="0">
                          <a:solidFill>
                            <a:srgbClr val="FFFFFF"/>
                          </a:solidFill>
                          <a:latin typeface="Arial"/>
                          <a:ea typeface="Arial"/>
                          <a:cs typeface="Arial"/>
                          <a:sym typeface="Arial"/>
                        </a:rPr>
                        <a:t>Priorities</a:t>
                      </a:r>
                      <a:endParaRPr sz="1100" b="1" u="none" strike="noStrike" cap="none" dirty="0">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100" b="1">
                          <a:solidFill>
                            <a:srgbClr val="FFFFFF"/>
                          </a:solidFill>
                        </a:rPr>
                        <a:t>Year 1 </a:t>
                      </a:r>
                      <a:r>
                        <a:rPr lang="en-US" sz="1100" b="1" i="0" u="none" strike="noStrike" cap="none">
                          <a:solidFill>
                            <a:srgbClr val="FFFFFF"/>
                          </a:solidFill>
                          <a:latin typeface="Arial"/>
                          <a:ea typeface="Arial"/>
                          <a:cs typeface="Arial"/>
                          <a:sym typeface="Arial"/>
                        </a:rPr>
                        <a:t>Strategies</a:t>
                      </a:r>
                      <a:endParaRPr sz="1100" b="1"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100" b="1">
                          <a:solidFill>
                            <a:srgbClr val="FFFFFF"/>
                          </a:solidFill>
                        </a:rPr>
                        <a:t>Year 2 Strategies</a:t>
                      </a:r>
                      <a:endParaRPr sz="1100" b="1">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100" b="1">
                          <a:solidFill>
                            <a:srgbClr val="FFFFFF"/>
                          </a:solidFill>
                        </a:rPr>
                        <a:t>Year 3 Strategies</a:t>
                      </a:r>
                      <a:endParaRPr sz="1100" b="1">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612650">
                <a:tc>
                  <a:txBody>
                    <a:bodyPr/>
                    <a:lstStyle/>
                    <a:p>
                      <a:pPr marL="0" marR="0" lvl="0" indent="0" algn="l" rtl="0">
                        <a:lnSpc>
                          <a:spcPct val="100000"/>
                        </a:lnSpc>
                        <a:spcBef>
                          <a:spcPts val="0"/>
                        </a:spcBef>
                        <a:spcAft>
                          <a:spcPts val="0"/>
                        </a:spcAft>
                        <a:buClr>
                          <a:srgbClr val="000000"/>
                        </a:buClr>
                        <a:buSzPts val="1500"/>
                        <a:buFont typeface="Arial"/>
                        <a:buNone/>
                      </a:pPr>
                      <a:r>
                        <a:rPr lang="en-US" sz="800" u="none" strike="noStrike" cap="none">
                          <a:solidFill>
                            <a:srgbClr val="FFFFFF"/>
                          </a:solidFill>
                        </a:rPr>
                        <a:t>1. </a:t>
                      </a:r>
                      <a:r>
                        <a:rPr lang="en-US" sz="800" b="0" i="0" u="none" strike="noStrike" cap="none">
                          <a:solidFill>
                            <a:srgbClr val="FFFFFF"/>
                          </a:solidFill>
                          <a:latin typeface="Arial"/>
                          <a:ea typeface="Arial"/>
                          <a:cs typeface="Arial"/>
                          <a:sym typeface="Arial"/>
                        </a:rPr>
                        <a:t>Implement a</a:t>
                      </a:r>
                      <a:r>
                        <a:rPr lang="en-US" sz="800" u="none" strike="noStrike" cap="none">
                          <a:solidFill>
                            <a:srgbClr val="FFFFFF"/>
                          </a:solidFill>
                        </a:rPr>
                        <a:t> comprehensive, scaffolded </a:t>
                      </a:r>
                      <a:r>
                        <a:rPr lang="en-US" sz="800" b="0" i="0" u="none" strike="noStrike" cap="none">
                          <a:solidFill>
                            <a:srgbClr val="FFFFFF"/>
                          </a:solidFill>
                          <a:latin typeface="Arial"/>
                          <a:ea typeface="Arial"/>
                          <a:cs typeface="Arial"/>
                          <a:sym typeface="Arial"/>
                        </a:rPr>
                        <a:t>PK-6 </a:t>
                      </a:r>
                      <a:r>
                        <a:rPr lang="en-US" sz="800" u="none" strike="noStrike" cap="none">
                          <a:solidFill>
                            <a:srgbClr val="FFFFFF"/>
                          </a:solidFill>
                        </a:rPr>
                        <a:t>Reading and Writing c</a:t>
                      </a:r>
                      <a:r>
                        <a:rPr lang="en-US" sz="800" b="0" i="0" u="none" strike="noStrike" cap="none">
                          <a:solidFill>
                            <a:srgbClr val="FFFFFF"/>
                          </a:solidFill>
                          <a:latin typeface="Arial"/>
                          <a:ea typeface="Arial"/>
                          <a:cs typeface="Arial"/>
                          <a:sym typeface="Arial"/>
                        </a:rPr>
                        <a:t>urriculum and ensure dedicated time for instruction</a:t>
                      </a:r>
                      <a:r>
                        <a:rPr lang="en-US" sz="800" u="none" strike="noStrike" cap="none">
                          <a:solidFill>
                            <a:srgbClr val="FFFFFF"/>
                          </a:solidFill>
                        </a:rPr>
                        <a:t>.</a:t>
                      </a:r>
                      <a:endParaRPr sz="8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800" u="none" strike="noStrike" cap="none"/>
                        <a:t>1.1  Research, select and implement a comprehensive, scaffolded PK-6 curriculum for reading and writing</a:t>
                      </a:r>
                      <a:endParaRPr sz="800" i="1"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a:t>1. Provide teachers opportunities to explore how to release learning to students</a:t>
                      </a:r>
                      <a:endParaRPr sz="800" i="1"/>
                    </a:p>
                    <a:p>
                      <a:pPr marL="0" marR="0" lvl="0" indent="0" algn="l" rtl="0">
                        <a:lnSpc>
                          <a:spcPct val="100000"/>
                        </a:lnSpc>
                        <a:spcBef>
                          <a:spcPts val="0"/>
                        </a:spcBef>
                        <a:spcAft>
                          <a:spcPts val="0"/>
                        </a:spcAft>
                        <a:buNone/>
                      </a:pPr>
                      <a:r>
                        <a:rPr lang="en-US" sz="800" i="1"/>
                        <a:t>2. Automate routines for all parts of lit. block</a:t>
                      </a:r>
                      <a:endParaRPr sz="800" i="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a:solidFill>
                            <a:srgbClr val="FF0000"/>
                          </a:solidFill>
                        </a:rPr>
                        <a:t>1. Build teacher skill to implement student-led, teacher-facilitated ELA instruction</a:t>
                      </a:r>
                      <a:endParaRPr sz="800" i="1" u="none" strike="noStrike" cap="none" dirty="0">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519300">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a:solidFill>
                            <a:srgbClr val="FFFFFF"/>
                          </a:solidFill>
                        </a:rPr>
                        <a:t>2. </a:t>
                      </a:r>
                      <a:r>
                        <a:rPr lang="en-US" sz="800" b="0" i="0" u="none" strike="noStrike" cap="none">
                          <a:solidFill>
                            <a:srgbClr val="FFFFFF"/>
                          </a:solidFill>
                          <a:latin typeface="Arial"/>
                          <a:ea typeface="Arial"/>
                          <a:cs typeface="Arial"/>
                          <a:sym typeface="Arial"/>
                        </a:rPr>
                        <a:t>Employ an aligned RTI model to provide targeted Math Interventions</a:t>
                      </a:r>
                      <a:endParaRPr sz="8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800" u="none" strike="noStrike" cap="none"/>
                        <a:t>2.1  Research and implement evidence-based approaches to </a:t>
                      </a:r>
                      <a:r>
                        <a:rPr lang="en-US" sz="800" u="none" strike="noStrike" cap="none">
                          <a:solidFill>
                            <a:srgbClr val="000000"/>
                          </a:solidFill>
                        </a:rPr>
                        <a:t>flexible, differentiated, </a:t>
                      </a:r>
                      <a:r>
                        <a:rPr lang="en-US" sz="800" u="none" strike="noStrike" cap="none"/>
                        <a:t>small group instruction in math</a:t>
                      </a:r>
                      <a:endParaRPr sz="800" u="none" strike="noStrike" cap="none"/>
                    </a:p>
                    <a:p>
                      <a:pPr marL="0" marR="0" lvl="0" indent="0" algn="l" rtl="0">
                        <a:lnSpc>
                          <a:spcPct val="100000"/>
                        </a:lnSpc>
                        <a:spcBef>
                          <a:spcPts val="0"/>
                        </a:spcBef>
                        <a:spcAft>
                          <a:spcPts val="0"/>
                        </a:spcAft>
                        <a:buClr>
                          <a:srgbClr val="000000"/>
                        </a:buClr>
                        <a:buSzPts val="1100"/>
                        <a:buFont typeface="Arial"/>
                        <a:buNone/>
                      </a:pPr>
                      <a:r>
                        <a:rPr lang="en-US" sz="800" u="none" strike="noStrike" cap="none"/>
                        <a:t>2.2  Create individualized learning plans for Tier 3 students and struggling populations</a:t>
                      </a:r>
                      <a:endParaRPr sz="8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a:t>1. Create on-going benchmark assessments, individual math goals, and flexible groupings for teacher-guided instruction</a:t>
                      </a:r>
                      <a:endParaRPr sz="800" i="1"/>
                    </a:p>
                    <a:p>
                      <a:pPr marL="0" marR="0" lvl="0" indent="0" algn="l" rtl="0">
                        <a:lnSpc>
                          <a:spcPct val="100000"/>
                        </a:lnSpc>
                        <a:spcBef>
                          <a:spcPts val="0"/>
                        </a:spcBef>
                        <a:spcAft>
                          <a:spcPts val="0"/>
                        </a:spcAft>
                        <a:buNone/>
                      </a:pPr>
                      <a:r>
                        <a:rPr lang="en-US" sz="800" i="1"/>
                        <a:t>2. Deepen content knowledge of teachers</a:t>
                      </a:r>
                      <a:endParaRPr sz="800" i="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a:solidFill>
                            <a:srgbClr val="FF0000"/>
                          </a:solidFill>
                        </a:rPr>
                        <a:t>1. Introduce student-driven, teacher-facilitated math instruction that is connected to real-world problem solving and application</a:t>
                      </a:r>
                      <a:endParaRPr sz="800" i="1" dirty="0">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519300">
                <a:tc>
                  <a:txBody>
                    <a:bodyPr/>
                    <a:lstStyle/>
                    <a:p>
                      <a:pPr marL="0" marR="0" lvl="0" indent="0" algn="l" rtl="0">
                        <a:lnSpc>
                          <a:spcPct val="100000"/>
                        </a:lnSpc>
                        <a:spcBef>
                          <a:spcPts val="0"/>
                        </a:spcBef>
                        <a:spcAft>
                          <a:spcPts val="0"/>
                        </a:spcAft>
                        <a:buClr>
                          <a:srgbClr val="000000"/>
                        </a:buClr>
                        <a:buSzPts val="1500"/>
                        <a:buFont typeface="Arial"/>
                        <a:buNone/>
                      </a:pPr>
                      <a:r>
                        <a:rPr lang="en-US" sz="800" u="none" strike="noStrike" cap="none">
                          <a:solidFill>
                            <a:srgbClr val="FFFFFF"/>
                          </a:solidFill>
                        </a:rPr>
                        <a:t>3. Consistently leverage</a:t>
                      </a:r>
                      <a:r>
                        <a:rPr lang="en-US" sz="800" b="0" i="0" u="none" strike="noStrike" cap="none">
                          <a:solidFill>
                            <a:srgbClr val="FFFFFF"/>
                          </a:solidFill>
                          <a:latin typeface="Arial"/>
                          <a:ea typeface="Arial"/>
                          <a:cs typeface="Arial"/>
                          <a:sym typeface="Arial"/>
                        </a:rPr>
                        <a:t> a system to collect data and progress monitor student growth and proficiency in ELA</a:t>
                      </a:r>
                      <a:r>
                        <a:rPr lang="en-US" sz="800" u="none" strike="noStrike" cap="none">
                          <a:solidFill>
                            <a:srgbClr val="FFFFFF"/>
                          </a:solidFill>
                        </a:rPr>
                        <a:t> &amp; Math</a:t>
                      </a:r>
                      <a:endParaRPr sz="8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800" u="none" strike="noStrike" cap="none"/>
                        <a:t>3.1  Analyze school-wide data trends using universal data tool to track student mastery of standards </a:t>
                      </a:r>
                      <a:r>
                        <a:rPr lang="en-US" sz="800" u="none" strike="noStrike" cap="none">
                          <a:solidFill>
                            <a:srgbClr val="000000"/>
                          </a:solidFill>
                        </a:rPr>
                        <a:t>on a six-week cycle</a:t>
                      </a:r>
                      <a:endParaRPr sz="800" i="1"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a:t>Continue as is</a:t>
                      </a:r>
                      <a:endParaRPr sz="800" i="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a:solidFill>
                            <a:srgbClr val="FF0000"/>
                          </a:solidFill>
                        </a:rPr>
                        <a:t>Continue as is</a:t>
                      </a:r>
                      <a:endParaRPr sz="800" i="1" u="none" strike="noStrike" cap="none" dirty="0">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748400">
                <a:tc>
                  <a:txBody>
                    <a:bodyPr/>
                    <a:lstStyle/>
                    <a:p>
                      <a:pPr marL="0" marR="0" lvl="0" indent="0" algn="l" rtl="0">
                        <a:lnSpc>
                          <a:spcPct val="100000"/>
                        </a:lnSpc>
                        <a:spcBef>
                          <a:spcPts val="0"/>
                        </a:spcBef>
                        <a:spcAft>
                          <a:spcPts val="0"/>
                        </a:spcAft>
                        <a:buClr>
                          <a:srgbClr val="000000"/>
                        </a:buClr>
                        <a:buSzPts val="1400"/>
                        <a:buFont typeface="Arial"/>
                        <a:buNone/>
                      </a:pPr>
                      <a:r>
                        <a:rPr lang="en-US" sz="800" u="none" strike="noStrike" cap="none">
                          <a:solidFill>
                            <a:srgbClr val="FFFFFF"/>
                          </a:solidFill>
                        </a:rPr>
                        <a:t>4. Ensure teachers have access to high quality professional development to deepen ELA &amp; Math content knowledge and expertise</a:t>
                      </a:r>
                      <a:endParaRPr sz="8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800" u="none" strike="noStrike" cap="none"/>
                        <a:t>4.1  Secure/deliver robust PD in ELA (e.g. Reading and Writing Workshop, Daily 5, Strategies That Work, Fountas and Pinnell Literacy Continuum, Spalding, Words Their Way) &amp; Math </a:t>
                      </a:r>
                      <a:r>
                        <a:rPr lang="en-US" sz="800" u="none" strike="noStrike" cap="none">
                          <a:solidFill>
                            <a:srgbClr val="000000"/>
                          </a:solidFill>
                        </a:rPr>
                        <a:t>(Math Workshop, small group instruction, centers,  increasing rigor, number talks, Understanding by Design, etc.) </a:t>
                      </a:r>
                      <a:endParaRPr sz="800" u="none" strike="noStrike" cap="none">
                        <a:solidFill>
                          <a:srgbClr val="000000"/>
                        </a:solidFill>
                      </a:endParaRPr>
                    </a:p>
                    <a:p>
                      <a:pPr marL="0" marR="0" lvl="0" indent="0" algn="l" rtl="0">
                        <a:lnSpc>
                          <a:spcPct val="100000"/>
                        </a:lnSpc>
                        <a:spcBef>
                          <a:spcPts val="0"/>
                        </a:spcBef>
                        <a:spcAft>
                          <a:spcPts val="0"/>
                        </a:spcAft>
                        <a:buClr>
                          <a:srgbClr val="000000"/>
                        </a:buClr>
                        <a:buSzPts val="1100"/>
                        <a:buFont typeface="Arial"/>
                        <a:buNone/>
                      </a:pPr>
                      <a:r>
                        <a:rPr lang="en-US" sz="800" u="none" strike="noStrike" cap="none"/>
                        <a:t>4.2  Redesign planning meetings to focus on unpacking standards and aligning instruction</a:t>
                      </a:r>
                      <a:endParaRPr sz="8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a:t>1. Ensure choice in PD for teachers, aligned to: grade-level, content area, tenure/experience</a:t>
                      </a:r>
                      <a:endParaRPr sz="800" i="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a:solidFill>
                            <a:srgbClr val="FF0000"/>
                          </a:solidFill>
                        </a:rPr>
                        <a:t>1. Ensure teachers have opportunities to lead PDs and drive professional learning experiences (e.g., teacher-led book clubs, peer coaching)</a:t>
                      </a:r>
                      <a:endParaRPr sz="800" i="1" u="none" strike="noStrike" cap="none" dirty="0">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706400">
                <a:tc>
                  <a:txBody>
                    <a:bodyPr/>
                    <a:lstStyle/>
                    <a:p>
                      <a:pPr marL="15875" marR="0" lvl="0" indent="0" algn="l" rtl="0">
                        <a:lnSpc>
                          <a:spcPct val="100000"/>
                        </a:lnSpc>
                        <a:spcBef>
                          <a:spcPts val="0"/>
                        </a:spcBef>
                        <a:spcAft>
                          <a:spcPts val="0"/>
                        </a:spcAft>
                        <a:buClr>
                          <a:srgbClr val="000000"/>
                        </a:buClr>
                        <a:buSzPts val="1250"/>
                        <a:buFont typeface="Arial"/>
                        <a:buNone/>
                      </a:pPr>
                      <a:r>
                        <a:rPr lang="en-US" sz="800" u="none" strike="noStrike" cap="none"/>
                        <a:t>1. </a:t>
                      </a:r>
                      <a:r>
                        <a:rPr lang="en-US" sz="800" u="none" strike="noStrike" cap="none">
                          <a:solidFill>
                            <a:srgbClr val="000000"/>
                          </a:solidFill>
                        </a:rPr>
                        <a:t>Actively plan and implement regular opportunities to build and strengthen trust, cohesion, and relationships across the Ashland team and staff.</a:t>
                      </a:r>
                      <a:endParaRPr sz="800" u="none" strike="noStrike" cap="none">
                        <a:solidFill>
                          <a:srgbClr val="0000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800" u="none" strike="noStrike" cap="none"/>
                        <a:t>1.</a:t>
                      </a:r>
                      <a:r>
                        <a:rPr lang="en-US" sz="800"/>
                        <a:t>1</a:t>
                      </a:r>
                      <a:r>
                        <a:rPr lang="en-US" sz="800" u="none" strike="noStrike" cap="none"/>
                        <a:t>  Leverage TLT to disseminate survey and facilitate activities, trainings, and culture step backs with the staff</a:t>
                      </a:r>
                      <a:endParaRPr sz="8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a:t>1. Implement peer-to-peer feedback and coaching model</a:t>
                      </a:r>
                      <a:endParaRPr sz="800" i="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a:solidFill>
                            <a:srgbClr val="FF0000"/>
                          </a:solidFill>
                        </a:rPr>
                        <a:t>1. Implement a teacher-led system for conflict resolution with colleagues</a:t>
                      </a:r>
                      <a:endParaRPr sz="800" i="1" dirty="0">
                        <a:solidFill>
                          <a:srgbClr val="FF0000"/>
                        </a:solidFill>
                      </a:endParaRPr>
                    </a:p>
                    <a:p>
                      <a:pPr marL="0" marR="0" lvl="0" indent="0" algn="l" rtl="0">
                        <a:lnSpc>
                          <a:spcPct val="100000"/>
                        </a:lnSpc>
                        <a:spcBef>
                          <a:spcPts val="0"/>
                        </a:spcBef>
                        <a:spcAft>
                          <a:spcPts val="0"/>
                        </a:spcAft>
                        <a:buNone/>
                      </a:pPr>
                      <a:r>
                        <a:rPr lang="en-US" sz="800" i="1" dirty="0">
                          <a:solidFill>
                            <a:srgbClr val="FF0000"/>
                          </a:solidFill>
                        </a:rPr>
                        <a:t>2. Leverage teachers to create and lead team-building and “Ashland pride” initiatives</a:t>
                      </a:r>
                      <a:endParaRPr sz="800" i="1" dirty="0">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404750">
                <a:tc>
                  <a:txBody>
                    <a:bodyPr/>
                    <a:lstStyle/>
                    <a:p>
                      <a:pPr marL="15875" marR="0" lvl="0" indent="0" algn="l" rtl="0">
                        <a:lnSpc>
                          <a:spcPct val="100000"/>
                        </a:lnSpc>
                        <a:spcBef>
                          <a:spcPts val="0"/>
                        </a:spcBef>
                        <a:spcAft>
                          <a:spcPts val="0"/>
                        </a:spcAft>
                        <a:buClr>
                          <a:srgbClr val="000000"/>
                        </a:buClr>
                        <a:buSzPts val="1250"/>
                        <a:buFont typeface="Arial"/>
                        <a:buNone/>
                      </a:pPr>
                      <a:r>
                        <a:rPr lang="en-US" sz="800" u="none" strike="noStrike" cap="none"/>
                        <a:t>2. </a:t>
                      </a:r>
                      <a:r>
                        <a:rPr lang="en-US" sz="800" u="none" strike="noStrike" cap="none">
                          <a:solidFill>
                            <a:srgbClr val="000000"/>
                          </a:solidFill>
                        </a:rPr>
                        <a:t>Build teacher toolkit around trauma and self care.</a:t>
                      </a:r>
                      <a:endParaRPr sz="800" b="0" i="0" u="none" strike="noStrike" cap="none">
                        <a:solidFill>
                          <a:srgbClr val="00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800" u="none" strike="noStrike" cap="none"/>
                        <a:t>1.2  Design / select and deliver PD on classroom management, trauma-informed classroom practices, and self-care and sustainability for teachers</a:t>
                      </a:r>
                      <a:endParaRPr sz="800" i="1"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a:t>Complete</a:t>
                      </a:r>
                      <a:endParaRPr sz="800" i="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a:solidFill>
                            <a:srgbClr val="FF0000"/>
                          </a:solidFill>
                        </a:rPr>
                        <a:t>Complete</a:t>
                      </a:r>
                      <a:endParaRPr sz="800" i="1" u="none" strike="noStrike" cap="none" dirty="0">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404750">
                <a:tc>
                  <a:txBody>
                    <a:bodyPr/>
                    <a:lstStyle/>
                    <a:p>
                      <a:pPr marL="15875" marR="0" lvl="0" indent="0" algn="l" rtl="0">
                        <a:lnSpc>
                          <a:spcPct val="100000"/>
                        </a:lnSpc>
                        <a:spcBef>
                          <a:spcPts val="0"/>
                        </a:spcBef>
                        <a:spcAft>
                          <a:spcPts val="0"/>
                        </a:spcAft>
                        <a:buNone/>
                      </a:pPr>
                      <a:r>
                        <a:rPr lang="en-US" sz="800" b="1"/>
                        <a:t>*NEW* Year 2: </a:t>
                      </a:r>
                      <a:r>
                        <a:rPr lang="en-US" sz="800"/>
                        <a:t>Create internal teacher training pipeline for new talent</a:t>
                      </a:r>
                      <a:endParaRPr sz="8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marR="0" lvl="0" indent="0" algn="l" rtl="0">
                        <a:lnSpc>
                          <a:spcPct val="100000"/>
                        </a:lnSpc>
                        <a:spcBef>
                          <a:spcPts val="0"/>
                        </a:spcBef>
                        <a:spcAft>
                          <a:spcPts val="0"/>
                        </a:spcAft>
                        <a:buNone/>
                      </a:pPr>
                      <a:endParaRPr sz="8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l" rtl="0">
                        <a:lnSpc>
                          <a:spcPct val="100000"/>
                        </a:lnSpc>
                        <a:spcBef>
                          <a:spcPts val="0"/>
                        </a:spcBef>
                        <a:spcAft>
                          <a:spcPts val="0"/>
                        </a:spcAft>
                        <a:buNone/>
                      </a:pPr>
                      <a:r>
                        <a:rPr lang="en-US" sz="800" i="1"/>
                        <a:t>1. Research examples of residency programs to gather best practices and lessons learned</a:t>
                      </a:r>
                      <a:endParaRPr sz="800" i="1"/>
                    </a:p>
                    <a:p>
                      <a:pPr marL="0" marR="0" lvl="0" indent="0" algn="l" rtl="0">
                        <a:lnSpc>
                          <a:spcPct val="100000"/>
                        </a:lnSpc>
                        <a:spcBef>
                          <a:spcPts val="0"/>
                        </a:spcBef>
                        <a:spcAft>
                          <a:spcPts val="0"/>
                        </a:spcAft>
                        <a:buNone/>
                      </a:pPr>
                      <a:r>
                        <a:rPr lang="en-US" sz="800" i="1"/>
                        <a:t>2. Deepen relationships with local teacher prep programs </a:t>
                      </a:r>
                      <a:endParaRPr sz="800" i="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a:solidFill>
                            <a:srgbClr val="FF0000"/>
                          </a:solidFill>
                        </a:rPr>
                        <a:t>1. Implement a teacher residency program at Ashland</a:t>
                      </a:r>
                      <a:endParaRPr sz="800" i="1" dirty="0">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r h="164500">
                <a:tc>
                  <a:txBody>
                    <a:bodyPr/>
                    <a:lstStyle/>
                    <a:p>
                      <a:pPr marL="15875" marR="0" lvl="0" indent="0" algn="l" rtl="0">
                        <a:lnSpc>
                          <a:spcPct val="100000"/>
                        </a:lnSpc>
                        <a:spcBef>
                          <a:spcPts val="0"/>
                        </a:spcBef>
                        <a:spcAft>
                          <a:spcPts val="0"/>
                        </a:spcAft>
                        <a:buNone/>
                      </a:pPr>
                      <a:r>
                        <a:rPr lang="en-US" sz="800">
                          <a:solidFill>
                            <a:srgbClr val="FFFFFF"/>
                          </a:solidFill>
                        </a:rPr>
                        <a:t>1. Improve student attendance</a:t>
                      </a:r>
                      <a:endParaRPr sz="800"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B7E9A"/>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800"/>
                        <a:t>1.1  Strengthen school-family connection (e.g., home visits, walking school bus)</a:t>
                      </a:r>
                      <a:endParaRPr sz="800"/>
                    </a:p>
                    <a:p>
                      <a:pPr marL="0" marR="0" lvl="0" indent="0" algn="l" rtl="0">
                        <a:lnSpc>
                          <a:spcPct val="100000"/>
                        </a:lnSpc>
                        <a:spcBef>
                          <a:spcPts val="0"/>
                        </a:spcBef>
                        <a:spcAft>
                          <a:spcPts val="0"/>
                        </a:spcAft>
                        <a:buClr>
                          <a:schemeClr val="dk1"/>
                        </a:buClr>
                        <a:buSzPts val="1100"/>
                        <a:buFont typeface="Arial"/>
                        <a:buNone/>
                      </a:pPr>
                      <a:endParaRPr sz="800"/>
                    </a:p>
                    <a:p>
                      <a:pPr marL="0" marR="0" lvl="0" indent="0" algn="l" rtl="0">
                        <a:lnSpc>
                          <a:spcPct val="100000"/>
                        </a:lnSpc>
                        <a:spcBef>
                          <a:spcPts val="0"/>
                        </a:spcBef>
                        <a:spcAft>
                          <a:spcPts val="0"/>
                        </a:spcAft>
                        <a:buNone/>
                      </a:pPr>
                      <a:r>
                        <a:rPr lang="en-US" sz="800"/>
                        <a:t>1.2  Raise teacher involvement in attendance </a:t>
                      </a:r>
                      <a:endParaRPr sz="80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a:t>TBD</a:t>
                      </a:r>
                      <a:endParaRPr sz="800" i="1"/>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800" i="1" dirty="0" smtClean="0"/>
                        <a:t>Mobile</a:t>
                      </a:r>
                      <a:r>
                        <a:rPr lang="en-US" sz="800" i="1" baseline="0" dirty="0" smtClean="0"/>
                        <a:t> campaign with door hangers, </a:t>
                      </a:r>
                      <a:r>
                        <a:rPr lang="en-US" sz="800" i="1" baseline="0" dirty="0" err="1" smtClean="0"/>
                        <a:t>pda</a:t>
                      </a:r>
                      <a:r>
                        <a:rPr lang="en-US" sz="800" i="1" baseline="0" dirty="0" smtClean="0"/>
                        <a:t> and open house with </a:t>
                      </a:r>
                      <a:r>
                        <a:rPr lang="en-US" sz="800" i="1" baseline="0" dirty="0" err="1" smtClean="0"/>
                        <a:t>bbq</a:t>
                      </a:r>
                      <a:endParaRPr sz="800" i="1"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8"/>
                  </a:ext>
                </a:extLst>
              </a:tr>
            </a:tbl>
          </a:graphicData>
        </a:graphic>
      </p:graphicFrame>
      <p:sp>
        <p:nvSpPr>
          <p:cNvPr id="796" name="Google Shape;796;p95"/>
          <p:cNvSpPr txBox="1">
            <a:spLocks noGrp="1"/>
          </p:cNvSpPr>
          <p:nvPr>
            <p:ph type="title"/>
          </p:nvPr>
        </p:nvSpPr>
        <p:spPr>
          <a:xfrm>
            <a:off x="239950" y="152400"/>
            <a:ext cx="8854200" cy="53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This is our roadmap for the next 3 years:</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5" name="Google Shape;235;p4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236" name="Google Shape;236;p43"/>
          <p:cNvSpPr txBox="1">
            <a:spLocks noGrp="1"/>
          </p:cNvSpPr>
          <p:nvPr>
            <p:ph type="title"/>
          </p:nvPr>
        </p:nvSpPr>
        <p:spPr>
          <a:xfrm>
            <a:off x="439738" y="0"/>
            <a:ext cx="85287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chemeClr val="dk1"/>
                </a:solidFill>
              </a:rPr>
              <a:t>At Ashland,100% of students qualify for free/reduced price lunch and 52% have changed schools during the current year</a:t>
            </a:r>
            <a:endParaRPr sz="2400" b="0" i="0" u="none" strike="noStrike" cap="none">
              <a:solidFill>
                <a:schemeClr val="dk1"/>
              </a:solidFill>
            </a:endParaRPr>
          </a:p>
        </p:txBody>
      </p:sp>
      <p:sp>
        <p:nvSpPr>
          <p:cNvPr id="237" name="Google Shape;237;p43"/>
          <p:cNvSpPr txBox="1"/>
          <p:nvPr/>
        </p:nvSpPr>
        <p:spPr>
          <a:xfrm>
            <a:off x="812800" y="1412558"/>
            <a:ext cx="726181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Ashland students by special population (SY 18-19)</a:t>
            </a:r>
            <a:endParaRPr sz="1400" b="0" i="0" u="none" strike="noStrike" cap="none">
              <a:solidFill>
                <a:srgbClr val="000000"/>
              </a:solidFill>
              <a:latin typeface="Arial"/>
              <a:ea typeface="Arial"/>
              <a:cs typeface="Arial"/>
              <a:sym typeface="Arial"/>
            </a:endParaRPr>
          </a:p>
        </p:txBody>
      </p:sp>
      <p:sp>
        <p:nvSpPr>
          <p:cNvPr id="238" name="Google Shape;238;p43"/>
          <p:cNvSpPr txBox="1"/>
          <p:nvPr/>
        </p:nvSpPr>
        <p:spPr>
          <a:xfrm>
            <a:off x="0" y="5881688"/>
            <a:ext cx="3869356" cy="13410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Note: * Free and reduced price lunch denotes the % of students who receive free or reduced price lunch based on family income  ^ Mobility % denotes the % of students who changed schools during the year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Sources: </a:t>
            </a:r>
            <a:r>
              <a:rPr lang="en-US" sz="1000" b="0" i="0" u="sng" strike="noStrike" cap="none">
                <a:solidFill>
                  <a:schemeClr val="hlink"/>
                </a:solidFill>
                <a:latin typeface="Arial"/>
                <a:ea typeface="Arial"/>
                <a:cs typeface="Arial"/>
                <a:sym typeface="Arial"/>
                <a:hlinkClick r:id="rId4"/>
              </a:rPr>
              <a:t>3.20.19 Student Demographic Email</a:t>
            </a:r>
            <a:r>
              <a:rPr lang="en-US" sz="1000" b="0" i="0" u="none" strike="noStrike" cap="none">
                <a:solidFill>
                  <a:srgbClr val="000000"/>
                </a:solidFill>
                <a:latin typeface="Arial"/>
                <a:ea typeface="Arial"/>
                <a:cs typeface="Arial"/>
                <a:sym typeface="Arial"/>
              </a:rPr>
              <a:t> and </a:t>
            </a:r>
            <a:r>
              <a:rPr lang="en-US" sz="1000" b="0" i="0" u="sng" strike="noStrike" cap="none">
                <a:solidFill>
                  <a:schemeClr val="hlink"/>
                </a:solidFill>
                <a:latin typeface="Arial"/>
                <a:ea typeface="Arial"/>
                <a:cs typeface="Arial"/>
                <a:sym typeface="Arial"/>
                <a:hlinkClick r:id="rId5"/>
              </a:rPr>
              <a:t>MO DESE School Comparison Tool</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pic>
        <p:nvPicPr>
          <p:cNvPr id="239" name="Google Shape;239;p43"/>
          <p:cNvPicPr preferRelativeResize="0"/>
          <p:nvPr/>
        </p:nvPicPr>
        <p:blipFill rotWithShape="1">
          <a:blip r:embed="rId6">
            <a:alphaModFix/>
          </a:blip>
          <a:srcRect/>
          <a:stretch/>
        </p:blipFill>
        <p:spPr>
          <a:xfrm>
            <a:off x="152400" y="1872735"/>
            <a:ext cx="7538644" cy="385655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p9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03" name="Google Shape;803;p96"/>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We will engage parents and families to enable the success of our plan</a:t>
            </a:r>
            <a:endParaRPr>
              <a:solidFill>
                <a:srgbClr val="000000"/>
              </a:solidFill>
            </a:endParaRPr>
          </a:p>
        </p:txBody>
      </p:sp>
      <p:graphicFrame>
        <p:nvGraphicFramePr>
          <p:cNvPr id="804" name="Google Shape;804;p96"/>
          <p:cNvGraphicFramePr/>
          <p:nvPr>
            <p:extLst>
              <p:ext uri="{D42A27DB-BD31-4B8C-83A1-F6EECF244321}">
                <p14:modId xmlns:p14="http://schemas.microsoft.com/office/powerpoint/2010/main" val="3975340165"/>
              </p:ext>
            </p:extLst>
          </p:nvPr>
        </p:nvGraphicFramePr>
        <p:xfrm>
          <a:off x="264702" y="1208738"/>
          <a:ext cx="8480125" cy="5125770"/>
        </p:xfrm>
        <a:graphic>
          <a:graphicData uri="http://schemas.openxmlformats.org/drawingml/2006/table">
            <a:tbl>
              <a:tblPr firstRow="1" bandRow="1">
                <a:noFill/>
                <a:tableStyleId>{3D0073CB-D2F1-4C2F-90B8-C9099C396310}</a:tableStyleId>
              </a:tblPr>
              <a:tblGrid>
                <a:gridCol w="2106100">
                  <a:extLst>
                    <a:ext uri="{9D8B030D-6E8A-4147-A177-3AD203B41FA5}">
                      <a16:colId xmlns="" xmlns:a16="http://schemas.microsoft.com/office/drawing/2014/main" val="20000"/>
                    </a:ext>
                  </a:extLst>
                </a:gridCol>
                <a:gridCol w="6374025">
                  <a:extLst>
                    <a:ext uri="{9D8B030D-6E8A-4147-A177-3AD203B41FA5}">
                      <a16:colId xmlns=""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Program Evaluation Results</a:t>
                      </a:r>
                      <a:endParaRPr sz="1400" b="1"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does your school seek and obtain the agreement of parents to the parent and family engagement policy?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host Title I meetings during the school year. During these meetings we introduce the student / parent compact, invite parent input, align on language, and adjust language accordingly. This process takes place annually</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strengths of family and community engagement?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u="none" strike="noStrike" cap="none" dirty="0"/>
                        <a:t>There are four major events that take place each year focused on parent engagement:</a:t>
                      </a:r>
                      <a:endParaRPr sz="1200" u="none" strike="noStrike" cap="none" dirty="0"/>
                    </a:p>
                    <a:p>
                      <a:pPr marL="0" marR="0" lvl="0" indent="0" algn="l" rtl="0">
                        <a:lnSpc>
                          <a:spcPct val="100000"/>
                        </a:lnSpc>
                        <a:spcBef>
                          <a:spcPts val="0"/>
                        </a:spcBef>
                        <a:spcAft>
                          <a:spcPts val="0"/>
                        </a:spcAft>
                        <a:buClr>
                          <a:schemeClr val="dk1"/>
                        </a:buClr>
                        <a:buSzPts val="1100"/>
                        <a:buFont typeface="Arial"/>
                        <a:buNone/>
                      </a:pPr>
                      <a:r>
                        <a:rPr lang="en-US" sz="1200" u="none" strike="noStrike" cap="none" dirty="0"/>
                        <a:t>-	Family Math Night</a:t>
                      </a:r>
                      <a:endParaRPr sz="1200" u="none" strike="noStrike" cap="none" dirty="0"/>
                    </a:p>
                    <a:p>
                      <a:pPr marL="0" marR="0" lvl="0" indent="0" algn="l" rtl="0">
                        <a:lnSpc>
                          <a:spcPct val="100000"/>
                        </a:lnSpc>
                        <a:spcBef>
                          <a:spcPts val="0"/>
                        </a:spcBef>
                        <a:spcAft>
                          <a:spcPts val="0"/>
                        </a:spcAft>
                        <a:buClr>
                          <a:schemeClr val="dk1"/>
                        </a:buClr>
                        <a:buSzPts val="1100"/>
                        <a:buFont typeface="Arial"/>
                        <a:buNone/>
                      </a:pPr>
                      <a:r>
                        <a:rPr lang="en-US" sz="1200" u="none" strike="noStrike" cap="none" dirty="0"/>
                        <a:t>-	Family Reading Night</a:t>
                      </a:r>
                      <a:endParaRPr sz="1200" u="none" strike="noStrike" cap="none" dirty="0"/>
                    </a:p>
                    <a:p>
                      <a:pPr marL="0" marR="0" lvl="0" indent="0" algn="l" rtl="0">
                        <a:lnSpc>
                          <a:spcPct val="100000"/>
                        </a:lnSpc>
                        <a:spcBef>
                          <a:spcPts val="0"/>
                        </a:spcBef>
                        <a:spcAft>
                          <a:spcPts val="0"/>
                        </a:spcAft>
                        <a:buClr>
                          <a:schemeClr val="dk1"/>
                        </a:buClr>
                        <a:buSzPts val="1100"/>
                        <a:buFont typeface="Arial"/>
                        <a:buNone/>
                      </a:pPr>
                      <a:r>
                        <a:rPr lang="en-US" sz="1200" u="none" strike="noStrike" cap="none" dirty="0"/>
                        <a:t>-	Family Science Night</a:t>
                      </a:r>
                      <a:endParaRPr sz="1200" u="none" strike="noStrike" cap="none" dirty="0"/>
                    </a:p>
                    <a:p>
                      <a:pPr marL="0" marR="0" lvl="0" indent="0" algn="l" rtl="0">
                        <a:lnSpc>
                          <a:spcPct val="100000"/>
                        </a:lnSpc>
                        <a:spcBef>
                          <a:spcPts val="0"/>
                        </a:spcBef>
                        <a:spcAft>
                          <a:spcPts val="0"/>
                        </a:spcAft>
                        <a:buClr>
                          <a:schemeClr val="dk1"/>
                        </a:buClr>
                        <a:buSzPts val="1100"/>
                        <a:buFont typeface="Arial"/>
                        <a:buNone/>
                      </a:pPr>
                      <a:r>
                        <a:rPr lang="en-US" sz="1200" u="none" strike="noStrike" cap="none" dirty="0"/>
                        <a:t>-	Family Game Night</a:t>
                      </a:r>
                      <a:endParaRPr sz="1200" u="none" strike="noStrike" cap="none" dirty="0"/>
                    </a:p>
                    <a:p>
                      <a:pPr marL="0" marR="0" lvl="0" indent="0" algn="l" rtl="0">
                        <a:lnSpc>
                          <a:spcPct val="100000"/>
                        </a:lnSpc>
                        <a:spcBef>
                          <a:spcPts val="0"/>
                        </a:spcBef>
                        <a:spcAft>
                          <a:spcPts val="0"/>
                        </a:spcAft>
                        <a:buClr>
                          <a:srgbClr val="000000"/>
                        </a:buClr>
                        <a:buSzPts val="1100"/>
                        <a:buFont typeface="Arial"/>
                        <a:buNone/>
                      </a:pPr>
                      <a:r>
                        <a:rPr lang="en-US" sz="1200" u="none" strike="noStrike" cap="none" dirty="0"/>
                        <a:t>Additionally, Ashland has strong community and university partnerships with Little Bit Foundation, St. Louis University, Oasis-Hopewell, Care STL, and other local faith-based organizations. These organizations provide a wide-range of resource including wrap-around services and supports</a:t>
                      </a:r>
                      <a:r>
                        <a:rPr lang="en-US" sz="1200" u="none" strike="noStrike" cap="none" dirty="0" smtClean="0"/>
                        <a:t>. We will host a live feed face book in the 2021-22 school year.</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weaknesses of family and community engagement?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Parent participation has been an ongoing challenge. There is no one event we can count on all parents (or a majority of parents) to show up for. Currently, we do not have a PTO given insufficient parent demand driven by competing priorities. </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needs identified pertaining to family and community engagement?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could use additional capacity from our social worker and from our family community specialist (or other staff) to do additional family engagement.  More proactive collaboration and positive communication (vs. reactive and negative messaging when a student is in trouble) with families would shift the dynamic in the partnership. Given our high mobility, it could also be helpful to consider expanding partnerships with the housing/social services to determine how Ashland could provide additional support to parents and connect them with other needed resources. </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97"/>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engage parents and families to enable the success of our plan</a:t>
            </a:r>
            <a:endParaRPr/>
          </a:p>
        </p:txBody>
      </p:sp>
      <p:graphicFrame>
        <p:nvGraphicFramePr>
          <p:cNvPr id="810" name="Google Shape;810;p97"/>
          <p:cNvGraphicFramePr/>
          <p:nvPr/>
        </p:nvGraphicFramePr>
        <p:xfrm>
          <a:off x="331940" y="1341400"/>
          <a:ext cx="8480125" cy="3845610"/>
        </p:xfrm>
        <a:graphic>
          <a:graphicData uri="http://schemas.openxmlformats.org/drawingml/2006/table">
            <a:tbl>
              <a:tblPr firstRow="1" bandRow="1">
                <a:noFill/>
                <a:tableStyleId>{3D0073CB-D2F1-4C2F-90B8-C9099C396310}</a:tableStyleId>
              </a:tblPr>
              <a:tblGrid>
                <a:gridCol w="2576775">
                  <a:extLst>
                    <a:ext uri="{9D8B030D-6E8A-4147-A177-3AD203B41FA5}">
                      <a16:colId xmlns="" xmlns:a16="http://schemas.microsoft.com/office/drawing/2014/main" val="20000"/>
                    </a:ext>
                  </a:extLst>
                </a:gridCol>
                <a:gridCol w="5903350">
                  <a:extLst>
                    <a:ext uri="{9D8B030D-6E8A-4147-A177-3AD203B41FA5}">
                      <a16:colId xmlns=""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Policy Involvement</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are parents involved in the planning, review, and improvement of the Schoolwide plan?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Parents are invited to two meetings annually where they are invited to review school-level data. We engage them in table talks and solicit their input.</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are parents involved in the planning, review, and improvement of the school parent and family engagement policy?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During our Title I meetings, parents engage on the parent/student compact and provide input.</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is timely information about the Title I.A program provided to parents and families?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Information is sent out with the school report card and through monthly parent letters.</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methods and plans to provide an explanation of curriculum, assessments and MAP achievement levels to parents and families?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a:t>Information is sent out with the school report card and through monthly parent letters.</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98"/>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engage parents and families to enable the success of our plan</a:t>
            </a:r>
            <a:endParaRPr/>
          </a:p>
        </p:txBody>
      </p:sp>
      <p:graphicFrame>
        <p:nvGraphicFramePr>
          <p:cNvPr id="816" name="Google Shape;816;p98"/>
          <p:cNvGraphicFramePr/>
          <p:nvPr/>
        </p:nvGraphicFramePr>
        <p:xfrm>
          <a:off x="331940" y="1330263"/>
          <a:ext cx="8480125" cy="5125770"/>
        </p:xfrm>
        <a:graphic>
          <a:graphicData uri="http://schemas.openxmlformats.org/drawingml/2006/table">
            <a:tbl>
              <a:tblPr firstRow="1" bandRow="1">
                <a:noFill/>
                <a:tableStyleId>{3D0073CB-D2F1-4C2F-90B8-C9099C396310}</a:tableStyleId>
              </a:tblPr>
              <a:tblGrid>
                <a:gridCol w="3662150">
                  <a:extLst>
                    <a:ext uri="{9D8B030D-6E8A-4147-A177-3AD203B41FA5}">
                      <a16:colId xmlns="" xmlns:a16="http://schemas.microsoft.com/office/drawing/2014/main" val="20000"/>
                    </a:ext>
                  </a:extLst>
                </a:gridCol>
                <a:gridCol w="4817975">
                  <a:extLst>
                    <a:ext uri="{9D8B030D-6E8A-4147-A177-3AD203B41FA5}">
                      <a16:colId xmlns=""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Shared Responsibility for Student Achievement – School Parent Compact</a:t>
                      </a:r>
                      <a:endParaRPr sz="1400" b="1"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Purpose: The school-parent compact outlines how parents, the entire school staff, and students will share the responsibility for improved student academic achievement and the means by which the school and parents will build and develop a partnership to help children achieve the state’s high standards.</a:t>
                      </a:r>
                      <a:endParaRPr sz="1200" b="1"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hMerge="1">
                  <a:txBody>
                    <a:bodyPr/>
                    <a:lstStyle/>
                    <a:p>
                      <a:endParaRPr lang="en-US"/>
                    </a:p>
                  </a:txBody>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ways in which all parents will be responsible for supporting their children’s learning?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a:t>All parents receive parent / student compact as well as parent / student handbook. All parents sign the handbook agreeing to the school’s policies</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Describe the school’s responsibility to provide high quality curriculum and instruction in a supportive and effective learning environment.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Through the use of highly qualified staff and a system of gradual release of responsibility, the school assesses and meets the needs of all learners against the expectations of all stakeholders.</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26889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Please provide assurance that the school is: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Conducting parent-teacher conferences at least annually, during which the compact shall be discussed </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Issuing frequent reports to parents on their children’s progress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Providing reasonable access to staff, opportunities to volunteer, and observation of classroom activities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Ensuring regular two-way, meaningful communication between family members and school staff and, in a language that family members understand. </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u="none" strike="noStrike" cap="none"/>
                        <a:t>●	Ashland hosts a fall and spring parent-teacher conference at which point the compact is reviewed a well as current test data. Student learning goals are set during this meeting.</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	Report cards are sent to parents every 10 weeks. Every 5 weeks progress reports are sent to parents for all students, regardless of performance. Additional data sets are provided for students who have special needs and who have individualized plans.</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	All teaches have opportunities to serve on walk through teams where they are able to observe colleagues in their work.</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	Evidence of two-way communication between the school and families include communication logs, meeting agendas, sign in sheets, etc. Additionally, teachers are explicitly trained in using accessible language for parent conferences (vs. use of education jargon).</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99"/>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engage parents and families to enable the success of our plan</a:t>
            </a:r>
            <a:endParaRPr/>
          </a:p>
        </p:txBody>
      </p:sp>
      <p:graphicFrame>
        <p:nvGraphicFramePr>
          <p:cNvPr id="822" name="Google Shape;822;p99"/>
          <p:cNvGraphicFramePr/>
          <p:nvPr/>
        </p:nvGraphicFramePr>
        <p:xfrm>
          <a:off x="0" y="1229300"/>
          <a:ext cx="9144000" cy="5628700"/>
        </p:xfrm>
        <a:graphic>
          <a:graphicData uri="http://schemas.openxmlformats.org/drawingml/2006/table">
            <a:tbl>
              <a:tblPr firstRow="1" bandRow="1">
                <a:noFill/>
                <a:tableStyleId>{3D0073CB-D2F1-4C2F-90B8-C9099C396310}</a:tableStyleId>
              </a:tblPr>
              <a:tblGrid>
                <a:gridCol w="3310275">
                  <a:extLst>
                    <a:ext uri="{9D8B030D-6E8A-4147-A177-3AD203B41FA5}">
                      <a16:colId xmlns="" xmlns:a16="http://schemas.microsoft.com/office/drawing/2014/main" val="20000"/>
                    </a:ext>
                  </a:extLst>
                </a:gridCol>
                <a:gridCol w="5833725">
                  <a:extLst>
                    <a:ext uri="{9D8B030D-6E8A-4147-A177-3AD203B41FA5}">
                      <a16:colId xmlns=""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050"/>
                        <a:buFont typeface="Arial"/>
                        <a:buNone/>
                      </a:pPr>
                      <a:r>
                        <a:rPr lang="en-US" sz="1050" b="1" u="none" strike="noStrike" cap="none"/>
                        <a:t>School Capacity for Involvement </a:t>
                      </a:r>
                      <a:endParaRPr sz="105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US" sz="1050" b="1" u="none" strike="noStrike" cap="none"/>
                        <a:t>How does the school provide assistance to parents in understanding the following items? </a:t>
                      </a:r>
                      <a:endParaRPr sz="1050" b="1" u="none" strike="noStrike" cap="none"/>
                    </a:p>
                    <a:p>
                      <a:pPr marL="0" marR="0" lvl="0" indent="0" algn="l" rtl="0">
                        <a:lnSpc>
                          <a:spcPct val="100000"/>
                        </a:lnSpc>
                        <a:spcBef>
                          <a:spcPts val="0"/>
                        </a:spcBef>
                        <a:spcAft>
                          <a:spcPts val="0"/>
                        </a:spcAft>
                        <a:buClr>
                          <a:srgbClr val="000000"/>
                        </a:buClr>
                        <a:buSzPts val="1050"/>
                        <a:buFont typeface="Arial"/>
                        <a:buNone/>
                      </a:pPr>
                      <a:r>
                        <a:rPr lang="en-US" sz="1050" b="1" u="none" strike="noStrike" cap="none"/>
                        <a:t>-	Missouri Learning Standards</a:t>
                      </a:r>
                      <a:endParaRPr sz="1050" b="1" u="none" strike="noStrike" cap="none"/>
                    </a:p>
                    <a:p>
                      <a:pPr marL="0" marR="0" lvl="0" indent="0" algn="l" rtl="0">
                        <a:lnSpc>
                          <a:spcPct val="100000"/>
                        </a:lnSpc>
                        <a:spcBef>
                          <a:spcPts val="0"/>
                        </a:spcBef>
                        <a:spcAft>
                          <a:spcPts val="0"/>
                        </a:spcAft>
                        <a:buClr>
                          <a:srgbClr val="000000"/>
                        </a:buClr>
                        <a:buSzPts val="1050"/>
                        <a:buFont typeface="Arial"/>
                        <a:buNone/>
                      </a:pPr>
                      <a:r>
                        <a:rPr lang="en-US" sz="1050" b="1" u="none" strike="noStrike" cap="none"/>
                        <a:t>-	Missouri Assessment Program </a:t>
                      </a:r>
                      <a:endParaRPr sz="1050" b="1" u="none" strike="noStrike" cap="none"/>
                    </a:p>
                    <a:p>
                      <a:pPr marL="0" marR="0" lvl="0" indent="0" algn="l" rtl="0">
                        <a:lnSpc>
                          <a:spcPct val="100000"/>
                        </a:lnSpc>
                        <a:spcBef>
                          <a:spcPts val="0"/>
                        </a:spcBef>
                        <a:spcAft>
                          <a:spcPts val="0"/>
                        </a:spcAft>
                        <a:buClr>
                          <a:srgbClr val="000000"/>
                        </a:buClr>
                        <a:buSzPts val="1050"/>
                        <a:buFont typeface="Arial"/>
                        <a:buNone/>
                      </a:pPr>
                      <a:r>
                        <a:rPr lang="en-US" sz="1050" b="1" u="none" strike="noStrike" cap="none"/>
                        <a:t>-	Local Assessments</a:t>
                      </a:r>
                      <a:endParaRPr sz="1050" b="1" u="none" strike="noStrike" cap="none"/>
                    </a:p>
                    <a:p>
                      <a:pPr marL="0" marR="0" lvl="0" indent="0" algn="l" rtl="0">
                        <a:lnSpc>
                          <a:spcPct val="100000"/>
                        </a:lnSpc>
                        <a:spcBef>
                          <a:spcPts val="0"/>
                        </a:spcBef>
                        <a:spcAft>
                          <a:spcPts val="0"/>
                        </a:spcAft>
                        <a:buClr>
                          <a:srgbClr val="000000"/>
                        </a:buClr>
                        <a:buSzPts val="1050"/>
                        <a:buFont typeface="Arial"/>
                        <a:buNone/>
                      </a:pPr>
                      <a:r>
                        <a:rPr lang="en-US" sz="1050" b="1" u="none" strike="noStrike" cap="none"/>
                        <a:t>-	How to monitor a child’s progress</a:t>
                      </a:r>
                      <a:endParaRPr sz="1050" b="1" u="none" strike="noStrike" cap="none"/>
                    </a:p>
                    <a:p>
                      <a:pPr marL="0" marR="0" lvl="0" indent="0" algn="l" rtl="0">
                        <a:lnSpc>
                          <a:spcPct val="100000"/>
                        </a:lnSpc>
                        <a:spcBef>
                          <a:spcPts val="0"/>
                        </a:spcBef>
                        <a:spcAft>
                          <a:spcPts val="0"/>
                        </a:spcAft>
                        <a:buClr>
                          <a:srgbClr val="000000"/>
                        </a:buClr>
                        <a:buSzPts val="1050"/>
                        <a:buFont typeface="Arial"/>
                        <a:buNone/>
                      </a:pPr>
                      <a:r>
                        <a:rPr lang="en-US" sz="1050" b="1" u="none" strike="noStrike" cap="none"/>
                        <a:t>-	How to work with educators to improve the achievement of their children </a:t>
                      </a:r>
                      <a:endParaRPr sz="105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Information about state learning standards and assessments is presented during Title I meetings and family nights. A state produced report explaining the results is universally distributed. Additionally, if parents have questions about the DESE, staff members are available to schedule a 1-1 meeting to discuss student performance and progress.</a:t>
                      </a:r>
                      <a:endParaRPr sz="105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US" sz="1050" b="1" u="none" strike="noStrike" cap="none"/>
                        <a:t>How does your school provide materials and trainings to help parents work with their children to improve achievement? </a:t>
                      </a:r>
                      <a:endParaRPr sz="105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During Family Reading, Math, and Science Night, staff members train parents to utilize strategies and techniques leveraged during instruction. Parents are taught strategies used during the school days and have the opportunity to practice this side by side with their children.</a:t>
                      </a:r>
                      <a:endParaRPr sz="105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US" sz="1050" b="1" u="none" strike="noStrike" cap="none"/>
                        <a:t>How does your school educate school personnel (teachers, specialized instructional support personnel, principals, and other school leaders, and other staff) in the value and utility of contributions of parents, and in how to reach out to, communicate with, and work with parents as equal partners? </a:t>
                      </a:r>
                      <a:endParaRPr sz="105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During PD, we discuss the value of stakeholders (of which parents are the most important). We ask teachers to identify the “resident expert”--  parents who have special certain expertise that could be shared with students or that could add to the Ashland community (e.g., parent who makes oatmeal cookies, parent who showed the kids how to use basic household tools like rubber hammers, screwdrivers, wrenches) </a:t>
                      </a:r>
                      <a:endParaRPr sz="105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US" sz="1050" b="1" u="none" strike="noStrike" cap="none"/>
                        <a:t>How does your school implement and coordinate parent programs, and build ties between parents and the school? </a:t>
                      </a:r>
                      <a:endParaRPr sz="105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All of our performances and programs include a parent invitation which serves as an opportunity to partner with parents. In addition to the activities listed above, we host a Grandparents’ Day and invite grandparents and other special elders to engage with our students. We focus on teaching students how our roots run deep.</a:t>
                      </a:r>
                      <a:endParaRPr sz="105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US" sz="1050" b="1" u="none" strike="noStrike" cap="none"/>
                        <a:t>Describe plans to coordinate and integrate, to the extent feasible and appropriate, parental involvement programs and activities with other programs, such as parent resource centers that encourage and support parents in more fully participation in the education of their children. </a:t>
                      </a:r>
                      <a:endParaRPr sz="105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050" u="none" strike="noStrike" cap="none"/>
                        <a:t>●	We partner with Little Bit Foundation that provides resources and materials for children</a:t>
                      </a:r>
                      <a:endParaRPr sz="1050" u="none" strike="noStrike" cap="none"/>
                    </a:p>
                    <a:p>
                      <a:pPr marL="0" marR="0" lvl="0" indent="0" algn="l" rtl="0">
                        <a:lnSpc>
                          <a:spcPct val="100000"/>
                        </a:lnSpc>
                        <a:spcBef>
                          <a:spcPts val="0"/>
                        </a:spcBef>
                        <a:spcAft>
                          <a:spcPts val="0"/>
                        </a:spcAft>
                        <a:buClr>
                          <a:schemeClr val="dk1"/>
                        </a:buClr>
                        <a:buSzPts val="1100"/>
                        <a:buFont typeface="Arial"/>
                        <a:buNone/>
                      </a:pPr>
                      <a:r>
                        <a:rPr lang="en-US" sz="1050" u="none" strike="noStrike" cap="none"/>
                        <a:t>●	The Dream Center that collaborates with the family community specialist to support families (e.g., applying for jobs, reviewing resume) </a:t>
                      </a:r>
                      <a:endParaRPr sz="1050" u="none" strike="noStrike" cap="none"/>
                    </a:p>
                    <a:p>
                      <a:pPr marL="0" marR="0" lvl="0" indent="0" algn="l" rtl="0">
                        <a:lnSpc>
                          <a:spcPct val="100000"/>
                        </a:lnSpc>
                        <a:spcBef>
                          <a:spcPts val="0"/>
                        </a:spcBef>
                        <a:spcAft>
                          <a:spcPts val="0"/>
                        </a:spcAft>
                        <a:buClr>
                          <a:schemeClr val="dk1"/>
                        </a:buClr>
                        <a:buSzPts val="1100"/>
                        <a:buFont typeface="Arial"/>
                        <a:buNone/>
                      </a:pPr>
                      <a:r>
                        <a:rPr lang="en-US" sz="1050" u="none" strike="noStrike" cap="none"/>
                        <a:t>●	Rental office a mile down the road who does surveys with our children about how to improve the neighborhood. We support parents in using that rental center to secure permanent housing</a:t>
                      </a:r>
                      <a:endParaRPr sz="1050" u="none" strike="noStrike" cap="none"/>
                    </a:p>
                    <a:p>
                      <a:pPr marL="0" marR="0" lvl="0" indent="0" algn="l" rtl="0">
                        <a:lnSpc>
                          <a:spcPct val="100000"/>
                        </a:lnSpc>
                        <a:spcBef>
                          <a:spcPts val="0"/>
                        </a:spcBef>
                        <a:spcAft>
                          <a:spcPts val="0"/>
                        </a:spcAft>
                        <a:buClr>
                          <a:srgbClr val="000000"/>
                        </a:buClr>
                        <a:buSzPts val="1100"/>
                        <a:buFont typeface="Arial"/>
                        <a:buNone/>
                      </a:pPr>
                      <a:r>
                        <a:rPr lang="en-US" sz="1050" u="none" strike="noStrike" cap="none"/>
                        <a:t>●	We connect parents with the local alderman to meet the families’ needs</a:t>
                      </a:r>
                      <a:endParaRPr sz="105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00"/>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engage parents and families to enable the success of our plan</a:t>
            </a:r>
            <a:endParaRPr/>
          </a:p>
        </p:txBody>
      </p:sp>
      <p:graphicFrame>
        <p:nvGraphicFramePr>
          <p:cNvPr id="828" name="Google Shape;828;p100"/>
          <p:cNvGraphicFramePr/>
          <p:nvPr/>
        </p:nvGraphicFramePr>
        <p:xfrm>
          <a:off x="341925" y="1282595"/>
          <a:ext cx="8229600" cy="4899430"/>
        </p:xfrm>
        <a:graphic>
          <a:graphicData uri="http://schemas.openxmlformats.org/drawingml/2006/table">
            <a:tbl>
              <a:tblPr bandRow="1">
                <a:noFill/>
                <a:tableStyleId>{70D05D96-5EEA-4771-90D8-B38B35F7C066}</a:tableStyleId>
              </a:tblPr>
              <a:tblGrid>
                <a:gridCol w="8229600">
                  <a:extLst>
                    <a:ext uri="{9D8B030D-6E8A-4147-A177-3AD203B41FA5}">
                      <a16:colId xmlns="" xmlns:a16="http://schemas.microsoft.com/office/drawing/2014/main" val="20000"/>
                    </a:ext>
                  </a:extLst>
                </a:gridCol>
              </a:tblGrid>
              <a:tr h="496975">
                <a:tc>
                  <a:txBody>
                    <a:bodyPr/>
                    <a:lstStyle/>
                    <a:p>
                      <a:pPr marL="0" marR="0" lvl="0" indent="0" algn="ctr" rtl="0">
                        <a:lnSpc>
                          <a:spcPct val="107000"/>
                        </a:lnSpc>
                        <a:spcBef>
                          <a:spcPts val="0"/>
                        </a:spcBef>
                        <a:spcAft>
                          <a:spcPts val="0"/>
                        </a:spcAft>
                        <a:buClr>
                          <a:srgbClr val="000000"/>
                        </a:buClr>
                        <a:buSzPts val="1800"/>
                        <a:buFont typeface="Arial"/>
                        <a:buNone/>
                      </a:pPr>
                      <a:r>
                        <a:rPr lang="en-US" sz="1800" b="1" u="none" strike="noStrike" cap="none">
                          <a:solidFill>
                            <a:srgbClr val="FFFFFF"/>
                          </a:solidFill>
                        </a:rPr>
                        <a:t>Accessibility Assurance</a:t>
                      </a:r>
                      <a:endParaRPr sz="1800" b="1" u="none" strike="noStrike" cap="none">
                        <a:solidFill>
                          <a:srgbClr val="FFFFFF"/>
                        </a:solidFill>
                        <a:latin typeface="Calibri"/>
                        <a:ea typeface="Calibri"/>
                        <a:cs typeface="Calibri"/>
                        <a:sym typeface="Calibri"/>
                      </a:endParaRPr>
                    </a:p>
                  </a:txBody>
                  <a:tcPr marL="66050" marR="66050" marT="0" marB="0">
                    <a:lnB w="9525"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1036725">
                <a:tc>
                  <a:txBody>
                    <a:bodyPr/>
                    <a:lstStyle/>
                    <a:p>
                      <a:pPr marL="0" marR="0" lvl="0" indent="0" algn="l" rtl="0">
                        <a:lnSpc>
                          <a:spcPct val="107000"/>
                        </a:lnSpc>
                        <a:spcBef>
                          <a:spcPts val="0"/>
                        </a:spcBef>
                        <a:spcAft>
                          <a:spcPts val="0"/>
                        </a:spcAft>
                        <a:buClr>
                          <a:srgbClr val="000000"/>
                        </a:buClr>
                        <a:buSzPts val="1800"/>
                        <a:buFont typeface="Arial"/>
                        <a:buNone/>
                      </a:pPr>
                      <a:r>
                        <a:rPr lang="en-US" sz="1800" b="1" u="none" strike="noStrike" cap="none"/>
                        <a:t>In carrying out the parent and family engagement requirements, the school, to the extent practicable, provides opportunities for the informed participation of parents and families including: </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Parents and family members who have limited English proficiency</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Parents and family members with disabilities </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Parents and family members of migratory children</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Provides information and school reports in a format and language parents understand</a:t>
                      </a:r>
                      <a:endParaRPr sz="1800" b="1" u="none" strike="noStrike" cap="none">
                        <a:latin typeface="Noto Sans Symbols"/>
                        <a:ea typeface="Noto Sans Symbols"/>
                        <a:cs typeface="Noto Sans Symbols"/>
                        <a:sym typeface="Noto Sans Symbols"/>
                      </a:endParaRPr>
                    </a:p>
                  </a:txBody>
                  <a:tcPr marL="66050" marR="6605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345575">
                <a:tc>
                  <a:txBody>
                    <a:bodyPr/>
                    <a:lstStyle/>
                    <a:p>
                      <a:pPr marL="0" marR="0" lvl="0" indent="0" algn="l" rtl="0">
                        <a:lnSpc>
                          <a:spcPct val="107000"/>
                        </a:lnSpc>
                        <a:spcBef>
                          <a:spcPts val="0"/>
                        </a:spcBef>
                        <a:spcAft>
                          <a:spcPts val="0"/>
                        </a:spcAft>
                        <a:buClr>
                          <a:schemeClr val="dk1"/>
                        </a:buClr>
                        <a:buSzPts val="1100"/>
                        <a:buFont typeface="Arial"/>
                        <a:buNone/>
                      </a:pPr>
                      <a:r>
                        <a:rPr lang="en-US" sz="1800" u="none" strike="noStrike" cap="none"/>
                        <a:t>●	Our family and community specialist works with our families who need additional support</a:t>
                      </a:r>
                      <a:endParaRPr sz="1800" u="none" strike="noStrike" cap="none"/>
                    </a:p>
                    <a:p>
                      <a:pPr marL="0" marR="0" lvl="0" indent="0" algn="l" rtl="0">
                        <a:lnSpc>
                          <a:spcPct val="107000"/>
                        </a:lnSpc>
                        <a:spcBef>
                          <a:spcPts val="0"/>
                        </a:spcBef>
                        <a:spcAft>
                          <a:spcPts val="0"/>
                        </a:spcAft>
                        <a:buClr>
                          <a:schemeClr val="dk1"/>
                        </a:buClr>
                        <a:buSzPts val="1100"/>
                        <a:buFont typeface="Arial"/>
                        <a:buNone/>
                      </a:pPr>
                      <a:r>
                        <a:rPr lang="en-US" sz="1800" u="none" strike="noStrike" cap="none"/>
                        <a:t>●	Documents provided are available in multiple languages so they are in the families’ home language</a:t>
                      </a:r>
                      <a:endParaRPr sz="1800" u="none" strike="noStrike" cap="none"/>
                    </a:p>
                    <a:p>
                      <a:pPr marL="0" marR="0" lvl="0" indent="0" algn="l" rtl="0">
                        <a:lnSpc>
                          <a:spcPct val="107000"/>
                        </a:lnSpc>
                        <a:spcBef>
                          <a:spcPts val="0"/>
                        </a:spcBef>
                        <a:spcAft>
                          <a:spcPts val="0"/>
                        </a:spcAft>
                        <a:buClr>
                          <a:srgbClr val="000000"/>
                        </a:buClr>
                        <a:buSzPts val="1100"/>
                        <a:buFont typeface="Arial"/>
                        <a:buNone/>
                      </a:pPr>
                      <a:r>
                        <a:rPr lang="en-US" sz="1800" u="none" strike="noStrike" cap="none"/>
                        <a:t>●	For important issues, we create an audio recording and share that over the phone so that families who are unable to read are able to access information</a:t>
                      </a:r>
                      <a:endParaRPr sz="1800" u="none" strike="noStrike" cap="none"/>
                    </a:p>
                  </a:txBody>
                  <a:tcPr marL="66050" marR="6605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0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b="1">
                <a:solidFill>
                  <a:srgbClr val="000000"/>
                </a:solidFill>
              </a:rPr>
              <a:t>Summary statements:</a:t>
            </a:r>
            <a:endParaRPr b="1">
              <a:solidFill>
                <a:srgbClr val="000000"/>
              </a:solidFill>
            </a:endParaRPr>
          </a:p>
        </p:txBody>
      </p:sp>
      <p:graphicFrame>
        <p:nvGraphicFramePr>
          <p:cNvPr id="834" name="Google Shape;834;p101"/>
          <p:cNvGraphicFramePr/>
          <p:nvPr>
            <p:extLst>
              <p:ext uri="{D42A27DB-BD31-4B8C-83A1-F6EECF244321}">
                <p14:modId xmlns:p14="http://schemas.microsoft.com/office/powerpoint/2010/main" val="3556763785"/>
              </p:ext>
            </p:extLst>
          </p:nvPr>
        </p:nvGraphicFramePr>
        <p:xfrm>
          <a:off x="12" y="912023"/>
          <a:ext cx="9144000" cy="2205930"/>
        </p:xfrm>
        <a:graphic>
          <a:graphicData uri="http://schemas.openxmlformats.org/drawingml/2006/table">
            <a:tbl>
              <a:tblPr>
                <a:noFill/>
                <a:tableStyleId>{828ED99F-2957-4FCC-A269-AD505EA86813}</a:tableStyleId>
              </a:tblPr>
              <a:tblGrid>
                <a:gridCol w="9144000">
                  <a:extLst>
                    <a:ext uri="{9D8B030D-6E8A-4147-A177-3AD203B41FA5}">
                      <a16:colId xmlns="" xmlns:a16="http://schemas.microsoft.com/office/drawing/2014/main" val="20000"/>
                    </a:ext>
                  </a:extLst>
                </a:gridCol>
              </a:tblGrid>
              <a:tr h="219075">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dirty="0">
                          <a:solidFill>
                            <a:srgbClr val="FFFFFF"/>
                          </a:solidFill>
                        </a:rPr>
                        <a:t>Summary of the strengths and weaknesses relative to Family and Community Engagement.</a:t>
                      </a:r>
                      <a:endParaRPr sz="1050" b="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1215925">
                <a:tc>
                  <a:txBody>
                    <a:bodyPr/>
                    <a:lstStyle/>
                    <a:p>
                      <a:pPr marL="0" marR="0" lvl="0" indent="0" algn="l" rtl="0">
                        <a:lnSpc>
                          <a:spcPct val="115000"/>
                        </a:lnSpc>
                        <a:spcBef>
                          <a:spcPts val="0"/>
                        </a:spcBef>
                        <a:spcAft>
                          <a:spcPts val="0"/>
                        </a:spcAft>
                        <a:buClr>
                          <a:srgbClr val="000000"/>
                        </a:buClr>
                        <a:buSzPts val="1050"/>
                        <a:buFont typeface="Arial"/>
                        <a:buNone/>
                      </a:pPr>
                      <a:r>
                        <a:rPr lang="en-US" sz="1050" b="1" u="sng" strike="noStrike" cap="none" dirty="0"/>
                        <a:t>Strengths</a:t>
                      </a:r>
                      <a:endParaRPr sz="1050" b="1" u="sng" strike="noStrike" cap="none" dirty="0"/>
                    </a:p>
                    <a:p>
                      <a:pPr marL="0" marR="0" lvl="0" indent="0" algn="l" rtl="0">
                        <a:lnSpc>
                          <a:spcPct val="115000"/>
                        </a:lnSpc>
                        <a:spcBef>
                          <a:spcPts val="0"/>
                        </a:spcBef>
                        <a:spcAft>
                          <a:spcPts val="0"/>
                        </a:spcAft>
                        <a:buClr>
                          <a:srgbClr val="000000"/>
                        </a:buClr>
                        <a:buSzPts val="1050"/>
                        <a:buFont typeface="Arial"/>
                        <a:buNone/>
                      </a:pPr>
                      <a:r>
                        <a:rPr lang="en-US" sz="1050" u="none" strike="noStrike" cap="none" dirty="0"/>
                        <a:t>●        At times, attendance at school based events has been positive with as many as 170 parents attending school based events.</a:t>
                      </a:r>
                      <a:endParaRPr sz="1050" u="none" strike="noStrike" cap="none" dirty="0"/>
                    </a:p>
                    <a:p>
                      <a:pPr marL="0" marR="0" lvl="0" indent="0" algn="l" rtl="0">
                        <a:lnSpc>
                          <a:spcPct val="115000"/>
                        </a:lnSpc>
                        <a:spcBef>
                          <a:spcPts val="0"/>
                        </a:spcBef>
                        <a:spcAft>
                          <a:spcPts val="0"/>
                        </a:spcAft>
                        <a:buClr>
                          <a:srgbClr val="000000"/>
                        </a:buClr>
                        <a:buSzPts val="1050"/>
                        <a:buFont typeface="Arial"/>
                        <a:buNone/>
                      </a:pPr>
                      <a:r>
                        <a:rPr lang="en-US" sz="1050" u="none" strike="noStrike" cap="none" dirty="0"/>
                        <a:t>●        Accurate contact information for families and </a:t>
                      </a:r>
                      <a:r>
                        <a:rPr lang="en-US" sz="1050" u="none" strike="noStrike" cap="none" dirty="0" smtClean="0"/>
                        <a:t>ability </a:t>
                      </a:r>
                      <a:r>
                        <a:rPr lang="en-US" sz="1050" u="none" strike="noStrike" cap="none" dirty="0"/>
                        <a:t>to contact them easily and in a timely fashion.</a:t>
                      </a:r>
                      <a:endParaRPr sz="1050" u="none" strike="noStrike" cap="none" dirty="0"/>
                    </a:p>
                    <a:p>
                      <a:pPr marL="0" marR="0" lvl="0" indent="0" algn="l" rtl="0">
                        <a:lnSpc>
                          <a:spcPct val="115000"/>
                        </a:lnSpc>
                        <a:spcBef>
                          <a:spcPts val="0"/>
                        </a:spcBef>
                        <a:spcAft>
                          <a:spcPts val="0"/>
                        </a:spcAft>
                        <a:buClr>
                          <a:srgbClr val="000000"/>
                        </a:buClr>
                        <a:buSzPts val="1050"/>
                        <a:buFont typeface="Arial"/>
                        <a:buNone/>
                      </a:pPr>
                      <a:r>
                        <a:rPr lang="en-US" sz="1050" b="1" u="sng" strike="noStrike" cap="none" dirty="0"/>
                        <a:t>Weaknesses</a:t>
                      </a:r>
                      <a:endParaRPr sz="1050" b="1" u="sng" strike="noStrike" cap="none" dirty="0"/>
                    </a:p>
                    <a:p>
                      <a:pPr marL="0" marR="0" lvl="0" indent="0" algn="l" rtl="0">
                        <a:lnSpc>
                          <a:spcPct val="115000"/>
                        </a:lnSpc>
                        <a:spcBef>
                          <a:spcPts val="0"/>
                        </a:spcBef>
                        <a:spcAft>
                          <a:spcPts val="0"/>
                        </a:spcAft>
                        <a:buClr>
                          <a:srgbClr val="000000"/>
                        </a:buClr>
                        <a:buSzPts val="1050"/>
                        <a:buFont typeface="Arial"/>
                        <a:buNone/>
                      </a:pPr>
                      <a:r>
                        <a:rPr lang="en-US" sz="1050" u="none" strike="noStrike" cap="none" dirty="0"/>
                        <a:t>●        We have parents who hold trauma around (and/or are stigmatized by) their own school experience. There is some anxiety about coming into the building and being asked to do school-related tasks.</a:t>
                      </a:r>
                      <a:endParaRPr sz="1050" u="none" strike="noStrike" cap="none" dirty="0"/>
                    </a:p>
                    <a:p>
                      <a:pPr marL="0" marR="0" lvl="0" indent="0" algn="l" rtl="0">
                        <a:lnSpc>
                          <a:spcPct val="115000"/>
                        </a:lnSpc>
                        <a:spcBef>
                          <a:spcPts val="0"/>
                        </a:spcBef>
                        <a:spcAft>
                          <a:spcPts val="0"/>
                        </a:spcAft>
                        <a:buClr>
                          <a:srgbClr val="000000"/>
                        </a:buClr>
                        <a:buSzPts val="1050"/>
                        <a:buFont typeface="Arial"/>
                        <a:buNone/>
                      </a:pPr>
                      <a:r>
                        <a:rPr lang="en-US" sz="1050" u="none" strike="noStrike" cap="none" dirty="0"/>
                        <a:t>●        The background check process is sometimes prohibitive of parent volunteerism. Many of our parents are not able to pass the background check in order to participate fully in the life of the school</a:t>
                      </a:r>
                      <a:endParaRPr sz="1050" u="none" strike="noStrike" cap="none" dirty="0"/>
                    </a:p>
                    <a:p>
                      <a:pPr marL="0" marR="0" lvl="0" indent="0" algn="l" rtl="0">
                        <a:lnSpc>
                          <a:spcPct val="115000"/>
                        </a:lnSpc>
                        <a:spcBef>
                          <a:spcPts val="0"/>
                        </a:spcBef>
                        <a:spcAft>
                          <a:spcPts val="0"/>
                        </a:spcAft>
                        <a:buClr>
                          <a:srgbClr val="000000"/>
                        </a:buClr>
                        <a:buSzPts val="1050"/>
                        <a:buFont typeface="Arial"/>
                        <a:buNone/>
                      </a:pPr>
                      <a:r>
                        <a:rPr lang="en-US" sz="1050" u="none" strike="noStrike" cap="none" dirty="0"/>
                        <a:t>●        Desired parent participation from a larger subset of parents</a:t>
                      </a:r>
                      <a:endParaRPr sz="105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graphicFrame>
        <p:nvGraphicFramePr>
          <p:cNvPr id="835" name="Google Shape;835;p101"/>
          <p:cNvGraphicFramePr/>
          <p:nvPr/>
        </p:nvGraphicFramePr>
        <p:xfrm>
          <a:off x="0" y="3061135"/>
          <a:ext cx="9144000" cy="1837884"/>
        </p:xfrm>
        <a:graphic>
          <a:graphicData uri="http://schemas.openxmlformats.org/drawingml/2006/table">
            <a:tbl>
              <a:tblPr>
                <a:noFill/>
                <a:tableStyleId>{828ED99F-2957-4FCC-A269-AD505EA86813}</a:tableStyleId>
              </a:tblPr>
              <a:tblGrid>
                <a:gridCol w="9144000">
                  <a:extLst>
                    <a:ext uri="{9D8B030D-6E8A-4147-A177-3AD203B41FA5}">
                      <a16:colId xmlns="" xmlns:a16="http://schemas.microsoft.com/office/drawing/2014/main" val="20000"/>
                    </a:ext>
                  </a:extLst>
                </a:gridCol>
              </a:tblGrid>
              <a:tr h="219075">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solidFill>
                            <a:srgbClr val="FFFFFF"/>
                          </a:solidFill>
                        </a:rPr>
                        <a:t>Summary of the strengths and weaknesses relative to the school context and organization.</a:t>
                      </a:r>
                      <a:endParaRPr sz="105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695325">
                <a:tc>
                  <a:txBody>
                    <a:bodyPr/>
                    <a:lstStyle/>
                    <a:p>
                      <a:pPr marL="0" marR="0" lvl="0" indent="0" algn="l" rtl="0">
                        <a:lnSpc>
                          <a:spcPct val="115000"/>
                        </a:lnSpc>
                        <a:spcBef>
                          <a:spcPts val="0"/>
                        </a:spcBef>
                        <a:spcAft>
                          <a:spcPts val="0"/>
                        </a:spcAft>
                        <a:buClr>
                          <a:schemeClr val="dk1"/>
                        </a:buClr>
                        <a:buSzPts val="1100"/>
                        <a:buFont typeface="Arial"/>
                        <a:buNone/>
                      </a:pPr>
                      <a:r>
                        <a:rPr lang="en-US" sz="1050" u="none" strike="noStrike" cap="none">
                          <a:solidFill>
                            <a:schemeClr val="dk1"/>
                          </a:solidFill>
                        </a:rPr>
                        <a:t>Strengths</a:t>
                      </a:r>
                      <a:endParaRPr sz="1050"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sz="1050" u="none" strike="noStrike" cap="none">
                          <a:solidFill>
                            <a:schemeClr val="dk1"/>
                          </a:solidFill>
                        </a:rPr>
                        <a:t>●        We have 15 local community partners who are frequently involved with the school (e.g., tutoring, painting, after-school services for reading, hot meals, after-care for students who need it, local PD, fire department, local churches, Little Bits Foundation, Science program)</a:t>
                      </a:r>
                      <a:endParaRPr sz="1050"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sz="1050" u="none" strike="noStrike" cap="none">
                          <a:solidFill>
                            <a:schemeClr val="dk1"/>
                          </a:solidFill>
                        </a:rPr>
                        <a:t>Weaknesses</a:t>
                      </a:r>
                      <a:endParaRPr sz="1050"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sz="1050" u="none" strike="noStrike" cap="none">
                          <a:solidFill>
                            <a:schemeClr val="dk1"/>
                          </a:solidFill>
                        </a:rPr>
                        <a:t>●        Blight in our community—limited parks, recreational facilities, outdoor spaces, summer programming, etc.</a:t>
                      </a:r>
                      <a:endParaRPr sz="105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solidFill>
                            <a:schemeClr val="dk1"/>
                          </a:solidFill>
                        </a:rPr>
                        <a:t>Narrative and fear regarding the community where Ashland is located. (Proximity to Natural Bridge which was once touted as the most dangerous street in the world.) </a:t>
                      </a:r>
                      <a:endParaRPr sz="105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graphicFrame>
        <p:nvGraphicFramePr>
          <p:cNvPr id="836" name="Google Shape;836;p101"/>
          <p:cNvGraphicFramePr/>
          <p:nvPr>
            <p:extLst>
              <p:ext uri="{D42A27DB-BD31-4B8C-83A1-F6EECF244321}">
                <p14:modId xmlns:p14="http://schemas.microsoft.com/office/powerpoint/2010/main" val="1954136554"/>
              </p:ext>
            </p:extLst>
          </p:nvPr>
        </p:nvGraphicFramePr>
        <p:xfrm>
          <a:off x="-14549" y="4867335"/>
          <a:ext cx="9158875" cy="1479398"/>
        </p:xfrm>
        <a:graphic>
          <a:graphicData uri="http://schemas.openxmlformats.org/drawingml/2006/table">
            <a:tbl>
              <a:tblPr>
                <a:noFill/>
                <a:tableStyleId>{828ED99F-2957-4FCC-A269-AD505EA86813}</a:tableStyleId>
              </a:tblPr>
              <a:tblGrid>
                <a:gridCol w="9158875">
                  <a:extLst>
                    <a:ext uri="{9D8B030D-6E8A-4147-A177-3AD203B41FA5}">
                      <a16:colId xmlns="" xmlns:a16="http://schemas.microsoft.com/office/drawing/2014/main" val="20000"/>
                    </a:ext>
                  </a:extLst>
                </a:gridCol>
              </a:tblGrid>
              <a:tr h="225725">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dirty="0">
                          <a:solidFill>
                            <a:srgbClr val="FFFFFF"/>
                          </a:solidFill>
                        </a:rPr>
                        <a:t>Summary of Needs Assessment and Priorities for </a:t>
                      </a:r>
                      <a:r>
                        <a:rPr lang="en-US" sz="1050" b="1" u="none" strike="noStrike" cap="none" dirty="0" smtClean="0">
                          <a:solidFill>
                            <a:srgbClr val="FFFFFF"/>
                          </a:solidFill>
                        </a:rPr>
                        <a:t>2021-2022</a:t>
                      </a:r>
                      <a:endParaRPr sz="1050" b="1" u="none" strike="noStrike" cap="none"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1112525">
                <a:tc>
                  <a:txBody>
                    <a:bodyPr/>
                    <a:lstStyle/>
                    <a:p>
                      <a:pPr marL="0" marR="0" lvl="0" indent="0" algn="l" rtl="0">
                        <a:lnSpc>
                          <a:spcPct val="115000"/>
                        </a:lnSpc>
                        <a:spcBef>
                          <a:spcPts val="0"/>
                        </a:spcBef>
                        <a:spcAft>
                          <a:spcPts val="0"/>
                        </a:spcAft>
                        <a:buClr>
                          <a:srgbClr val="000000"/>
                        </a:buClr>
                        <a:buSzPts val="1050"/>
                        <a:buFont typeface="Arial"/>
                        <a:buNone/>
                      </a:pPr>
                      <a:r>
                        <a:rPr lang="en-US" sz="1050" i="1" u="none" strike="noStrike" cap="none" dirty="0"/>
                        <a:t>Summarize your current progress as a school, what is going well, where there is room for growth. Outline your </a:t>
                      </a:r>
                      <a:r>
                        <a:rPr lang="en-US" sz="1050" b="1" i="1" u="none" strike="noStrike" cap="none" dirty="0"/>
                        <a:t>2 </a:t>
                      </a:r>
                      <a:r>
                        <a:rPr lang="en-US" sz="1050" i="1" u="none" strike="noStrike" cap="none" dirty="0"/>
                        <a:t>priority areas of focus/programmatic shifts you will make to ensure success during the 2019-20 school year.</a:t>
                      </a:r>
                      <a:br>
                        <a:rPr lang="en-US" sz="1050" i="1" u="none" strike="noStrike" cap="none" dirty="0"/>
                      </a:br>
                      <a:r>
                        <a:rPr lang="en-US" sz="1050" i="1" u="none" strike="noStrike" cap="none" dirty="0" smtClean="0"/>
                        <a:t>Priority #1 Implement place-based learning using the community as classroom</a:t>
                      </a:r>
                    </a:p>
                    <a:p>
                      <a:pPr marL="0" marR="0" lvl="0" indent="0" algn="l" rtl="0">
                        <a:lnSpc>
                          <a:spcPct val="115000"/>
                        </a:lnSpc>
                        <a:spcBef>
                          <a:spcPts val="0"/>
                        </a:spcBef>
                        <a:spcAft>
                          <a:spcPts val="0"/>
                        </a:spcAft>
                        <a:buClr>
                          <a:srgbClr val="000000"/>
                        </a:buClr>
                        <a:buSzPts val="1050"/>
                        <a:buFont typeface="Arial"/>
                        <a:buNone/>
                      </a:pPr>
                      <a:r>
                        <a:rPr lang="en-US" sz="1050" i="1" u="none" strike="noStrike" cap="none" dirty="0" smtClean="0"/>
                        <a:t>Priority # 2 Build pride in students/families through historical</a:t>
                      </a:r>
                      <a:r>
                        <a:rPr lang="en-US" sz="1050" i="1" u="none" strike="noStrike" cap="none" baseline="0" dirty="0" smtClean="0"/>
                        <a:t>  study and research of the community</a:t>
                      </a:r>
                      <a:endParaRPr sz="1050" i="1"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10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42" name="Google Shape;842;p102"/>
          <p:cNvSpPr/>
          <p:nvPr/>
        </p:nvSpPr>
        <p:spPr>
          <a:xfrm>
            <a:off x="457200" y="4965788"/>
            <a:ext cx="7836900" cy="532800"/>
          </a:xfrm>
          <a:prstGeom prst="rect">
            <a:avLst/>
          </a:prstGeom>
          <a:solidFill>
            <a:srgbClr val="5A7A1B"/>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843" name="Google Shape;843;p10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What will we need to get there?</a:t>
            </a:r>
            <a:endParaRPr>
              <a:solidFill>
                <a:srgbClr val="000000"/>
              </a:solidFill>
            </a:endParaRPr>
          </a:p>
        </p:txBody>
      </p:sp>
      <p:sp>
        <p:nvSpPr>
          <p:cNvPr id="844" name="Google Shape;844;p10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845" name="Google Shape;845;p102"/>
          <p:cNvSpPr/>
          <p:nvPr/>
        </p:nvSpPr>
        <p:spPr>
          <a:xfrm>
            <a:off x="457200" y="1710200"/>
            <a:ext cx="5413200" cy="3645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SzPts val="2400"/>
              <a:buFont typeface="Noto Sans Symbols"/>
              <a:buChar char="▪"/>
            </a:pPr>
            <a:r>
              <a:rPr lang="en-US" sz="2400" b="1" i="0" u="none" strike="noStrike" cap="none">
                <a:latin typeface="Arial"/>
                <a:ea typeface="Arial"/>
                <a:cs typeface="Arial"/>
                <a:sym typeface="Arial"/>
              </a:rPr>
              <a:t>Who are we?</a:t>
            </a:r>
            <a:endParaRPr sz="1400" b="0" i="0" u="none" strike="noStrike" cap="none">
              <a:latin typeface="Arial"/>
              <a:ea typeface="Arial"/>
              <a:cs typeface="Arial"/>
              <a:sym typeface="Arial"/>
            </a:endParaRPr>
          </a:p>
          <a:p>
            <a:pPr marL="11430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SzPts val="2400"/>
              <a:buFont typeface="Noto Sans Symbols"/>
              <a:buChar char="▪"/>
            </a:pPr>
            <a:r>
              <a:rPr lang="en-US" sz="2400" b="1" i="0" u="none" strike="noStrike" cap="none">
                <a:latin typeface="Arial"/>
                <a:ea typeface="Arial"/>
                <a:cs typeface="Arial"/>
                <a:sym typeface="Arial"/>
              </a:rPr>
              <a:t>Where are we now?</a:t>
            </a:r>
            <a:endParaRPr sz="1400" b="0" i="0" u="none" strike="noStrike" cap="none">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SzPts val="2400"/>
              <a:buFont typeface="Noto Sans Symbols"/>
              <a:buChar char="▪"/>
            </a:pPr>
            <a:r>
              <a:rPr lang="en-US" sz="2400" b="1" i="0" u="none" strike="noStrike" cap="none">
                <a:latin typeface="Arial"/>
                <a:ea typeface="Arial"/>
                <a:cs typeface="Arial"/>
                <a:sym typeface="Arial"/>
              </a:rPr>
              <a:t>Where are we going?</a:t>
            </a:r>
            <a:endParaRPr sz="1400" b="0" i="0" u="none" strike="noStrike" cap="none">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SzPts val="2400"/>
              <a:buFont typeface="Noto Sans Symbols"/>
              <a:buChar char="▪"/>
            </a:pPr>
            <a:r>
              <a:rPr lang="en-US" sz="2400" b="1" i="0" u="none" strike="noStrike" cap="none">
                <a:latin typeface="Arial"/>
                <a:ea typeface="Arial"/>
                <a:cs typeface="Arial"/>
                <a:sym typeface="Arial"/>
              </a:rPr>
              <a:t>How will we get there?</a:t>
            </a:r>
            <a:endParaRPr sz="2400" b="1" i="0" u="none" strike="noStrike" cap="none">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dk1"/>
              </a:solidFill>
            </a:endParaRPr>
          </a:p>
          <a:p>
            <a:pPr marL="342900" marR="0" lvl="0" indent="-342900" algn="l" rtl="0">
              <a:lnSpc>
                <a:spcPct val="100000"/>
              </a:lnSpc>
              <a:spcBef>
                <a:spcPts val="600"/>
              </a:spcBef>
              <a:spcAft>
                <a:spcPts val="0"/>
              </a:spcAft>
              <a:buClr>
                <a:srgbClr val="FFFFFF"/>
              </a:buClr>
              <a:buSzPts val="2400"/>
              <a:buChar char="▪"/>
            </a:pPr>
            <a:r>
              <a:rPr lang="en-US" sz="2400" b="1">
                <a:solidFill>
                  <a:srgbClr val="FFFFFF"/>
                </a:solidFill>
              </a:rPr>
              <a:t>What will we need to get there?</a:t>
            </a:r>
            <a:endParaRPr sz="2400" b="1">
              <a:solidFill>
                <a:srgbClr val="FFFFFF"/>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4EC51E-D922-4B9F-B4F4-E6AF78938917}"/>
              </a:ext>
            </a:extLst>
          </p:cNvPr>
          <p:cNvSpPr>
            <a:spLocks noGrp="1"/>
          </p:cNvSpPr>
          <p:nvPr>
            <p:ph type="title"/>
          </p:nvPr>
        </p:nvSpPr>
        <p:spPr>
          <a:xfrm>
            <a:off x="457200" y="0"/>
            <a:ext cx="8229600" cy="1899138"/>
          </a:xfrm>
        </p:spPr>
        <p:txBody>
          <a:bodyPr/>
          <a:lstStyle/>
          <a:p>
            <a:r>
              <a:rPr lang="en-US" dirty="0"/>
              <a:t>Teachers need guidance to assess and teach students through differentiated instruction, given the varying levels of student progress  due to COVID-19.</a:t>
            </a:r>
            <a:br>
              <a:rPr lang="en-US" dirty="0"/>
            </a:br>
            <a:r>
              <a:rPr lang="en-US" dirty="0"/>
              <a:t/>
            </a:r>
            <a:br>
              <a:rPr lang="en-US" dirty="0"/>
            </a:br>
            <a:endParaRPr lang="en-US" dirty="0"/>
          </a:p>
        </p:txBody>
      </p:sp>
      <p:sp>
        <p:nvSpPr>
          <p:cNvPr id="3" name="Text Placeholder 2">
            <a:extLst>
              <a:ext uri="{FF2B5EF4-FFF2-40B4-BE49-F238E27FC236}">
                <a16:creationId xmlns="" xmlns:a16="http://schemas.microsoft.com/office/drawing/2014/main" id="{60AFD57F-3335-4051-9122-FAC9CD6EF61A}"/>
              </a:ext>
            </a:extLst>
          </p:cNvPr>
          <p:cNvSpPr>
            <a:spLocks noGrp="1"/>
          </p:cNvSpPr>
          <p:nvPr>
            <p:ph type="body" idx="1"/>
          </p:nvPr>
        </p:nvSpPr>
        <p:spPr/>
        <p:txBody>
          <a:bodyPr/>
          <a:lstStyle/>
          <a:p>
            <a:endParaRPr lang="en-US" dirty="0"/>
          </a:p>
        </p:txBody>
      </p:sp>
      <p:graphicFrame>
        <p:nvGraphicFramePr>
          <p:cNvPr id="4" name="Table 4">
            <a:extLst>
              <a:ext uri="{FF2B5EF4-FFF2-40B4-BE49-F238E27FC236}">
                <a16:creationId xmlns="" xmlns:a16="http://schemas.microsoft.com/office/drawing/2014/main" id="{92C589F9-B35C-4803-8A17-7A7E20B9CAE7}"/>
              </a:ext>
            </a:extLst>
          </p:cNvPr>
          <p:cNvGraphicFramePr>
            <a:graphicFrameLocks noGrp="1"/>
          </p:cNvGraphicFramePr>
          <p:nvPr>
            <p:extLst>
              <p:ext uri="{D42A27DB-BD31-4B8C-83A1-F6EECF244321}">
                <p14:modId xmlns:p14="http://schemas.microsoft.com/office/powerpoint/2010/main" val="2814609522"/>
              </p:ext>
            </p:extLst>
          </p:nvPr>
        </p:nvGraphicFramePr>
        <p:xfrm>
          <a:off x="457199" y="1397000"/>
          <a:ext cx="8237535" cy="4573588"/>
        </p:xfrm>
        <a:graphic>
          <a:graphicData uri="http://schemas.openxmlformats.org/drawingml/2006/table">
            <a:tbl>
              <a:tblPr firstRow="1" bandRow="1">
                <a:tableStyleId>{828ED99F-2957-4FCC-A269-AD505EA86813}</a:tableStyleId>
              </a:tblPr>
              <a:tblGrid>
                <a:gridCol w="1647507">
                  <a:extLst>
                    <a:ext uri="{9D8B030D-6E8A-4147-A177-3AD203B41FA5}">
                      <a16:colId xmlns="" xmlns:a16="http://schemas.microsoft.com/office/drawing/2014/main" val="3378609812"/>
                    </a:ext>
                  </a:extLst>
                </a:gridCol>
                <a:gridCol w="1647507">
                  <a:extLst>
                    <a:ext uri="{9D8B030D-6E8A-4147-A177-3AD203B41FA5}">
                      <a16:colId xmlns="" xmlns:a16="http://schemas.microsoft.com/office/drawing/2014/main" val="4099194271"/>
                    </a:ext>
                  </a:extLst>
                </a:gridCol>
                <a:gridCol w="1647507">
                  <a:extLst>
                    <a:ext uri="{9D8B030D-6E8A-4147-A177-3AD203B41FA5}">
                      <a16:colId xmlns="" xmlns:a16="http://schemas.microsoft.com/office/drawing/2014/main" val="1227047521"/>
                    </a:ext>
                  </a:extLst>
                </a:gridCol>
                <a:gridCol w="1647507">
                  <a:extLst>
                    <a:ext uri="{9D8B030D-6E8A-4147-A177-3AD203B41FA5}">
                      <a16:colId xmlns="" xmlns:a16="http://schemas.microsoft.com/office/drawing/2014/main" val="2669433654"/>
                    </a:ext>
                  </a:extLst>
                </a:gridCol>
                <a:gridCol w="1647507">
                  <a:extLst>
                    <a:ext uri="{9D8B030D-6E8A-4147-A177-3AD203B41FA5}">
                      <a16:colId xmlns="" xmlns:a16="http://schemas.microsoft.com/office/drawing/2014/main" val="1047435486"/>
                    </a:ext>
                  </a:extLst>
                </a:gridCol>
              </a:tblGrid>
              <a:tr h="4573588">
                <a:tc>
                  <a:txBody>
                    <a:bodyPr/>
                    <a:lstStyle/>
                    <a:p>
                      <a:r>
                        <a:rPr lang="en-US" b="1" dirty="0"/>
                        <a:t>Logging On</a:t>
                      </a:r>
                    </a:p>
                    <a:p>
                      <a:endParaRPr lang="en-US" dirty="0"/>
                    </a:p>
                    <a:p>
                      <a:r>
                        <a:rPr lang="en-US" dirty="0"/>
                        <a:t>Understanding why students are not logging on will help schools prepare for the potential return to COVID-19 or any remote learning need</a:t>
                      </a:r>
                    </a:p>
                  </a:txBody>
                  <a:tcPr/>
                </a:tc>
                <a:tc>
                  <a:txBody>
                    <a:bodyPr/>
                    <a:lstStyle/>
                    <a:p>
                      <a:r>
                        <a:rPr lang="en-US" b="1" dirty="0"/>
                        <a:t>TECH Training</a:t>
                      </a:r>
                    </a:p>
                    <a:p>
                      <a:r>
                        <a:rPr lang="en-US" b="0" dirty="0"/>
                        <a:t>Technology provides opportunities to innovate on instructional </a:t>
                      </a:r>
                      <a:r>
                        <a:rPr lang="en-US" b="0" dirty="0" smtClean="0"/>
                        <a:t>practices but </a:t>
                      </a:r>
                      <a:r>
                        <a:rPr lang="en-US" b="0" dirty="0"/>
                        <a:t>training is required to adopt best practices and prevent frustration amongst </a:t>
                      </a:r>
                      <a:r>
                        <a:rPr lang="en-US" b="0" dirty="0" smtClean="0"/>
                        <a:t>teachers.</a:t>
                      </a:r>
                    </a:p>
                    <a:p>
                      <a:r>
                        <a:rPr lang="en-US" b="0" dirty="0" smtClean="0"/>
                        <a:t>Teachers require ongoing training at different levels of mastery.</a:t>
                      </a:r>
                      <a:endParaRPr lang="en-US" b="0" dirty="0"/>
                    </a:p>
                  </a:txBody>
                  <a:tcPr/>
                </a:tc>
                <a:tc>
                  <a:txBody>
                    <a:bodyPr/>
                    <a:lstStyle/>
                    <a:p>
                      <a:r>
                        <a:rPr lang="en-US" b="1" dirty="0"/>
                        <a:t>Rebuild Trust</a:t>
                      </a:r>
                    </a:p>
                    <a:p>
                      <a:r>
                        <a:rPr lang="en-US" b="0" dirty="0"/>
                        <a:t>Trust between the district and teachers has diminished. Rebuild trust by</a:t>
                      </a:r>
                      <a:r>
                        <a:rPr lang="en-US" b="1" dirty="0"/>
                        <a:t>:</a:t>
                      </a:r>
                    </a:p>
                    <a:p>
                      <a:r>
                        <a:rPr lang="en-US" sz="1200" b="0" dirty="0"/>
                        <a:t>Designing robust communication systems</a:t>
                      </a:r>
                    </a:p>
                    <a:p>
                      <a:r>
                        <a:rPr lang="en-US" sz="1200" b="0" dirty="0"/>
                        <a:t>Listening to parent and teacher needs</a:t>
                      </a:r>
                    </a:p>
                    <a:p>
                      <a:r>
                        <a:rPr lang="en-US" sz="1200" b="0" dirty="0" err="1"/>
                        <a:t>Prepaing</a:t>
                      </a:r>
                      <a:r>
                        <a:rPr lang="en-US" sz="1200" b="0" dirty="0"/>
                        <a:t> emergency plans to maximize clarity and speed</a:t>
                      </a:r>
                    </a:p>
                  </a:txBody>
                  <a:tcPr/>
                </a:tc>
                <a:tc>
                  <a:txBody>
                    <a:bodyPr/>
                    <a:lstStyle/>
                    <a:p>
                      <a:r>
                        <a:rPr lang="en-US" b="1" dirty="0"/>
                        <a:t>Instruction</a:t>
                      </a:r>
                    </a:p>
                    <a:p>
                      <a:r>
                        <a:rPr lang="en-US" b="0" dirty="0"/>
                        <a:t>Teachers need guidance to assess And teach students through differentiated instruction, given the varying levels of student progress under COVID-19 &amp; Social Injustice</a:t>
                      </a:r>
                    </a:p>
                  </a:txBody>
                  <a:tcPr/>
                </a:tc>
                <a:tc>
                  <a:txBody>
                    <a:bodyPr/>
                    <a:lstStyle/>
                    <a:p>
                      <a:r>
                        <a:rPr lang="en-US" b="1" dirty="0"/>
                        <a:t>Support</a:t>
                      </a:r>
                    </a:p>
                    <a:p>
                      <a:r>
                        <a:rPr lang="en-US" b="0" dirty="0"/>
                        <a:t>To foster learning and growth in students, parents need support in using technology</a:t>
                      </a:r>
                    </a:p>
                    <a:p>
                      <a:endParaRPr lang="en-US" b="0" dirty="0"/>
                    </a:p>
                    <a:p>
                      <a:r>
                        <a:rPr lang="en-US" b="0" dirty="0"/>
                        <a:t>Developing skills to reinforce learning</a:t>
                      </a:r>
                    </a:p>
                    <a:p>
                      <a:endParaRPr lang="en-US" b="0" dirty="0"/>
                    </a:p>
                    <a:p>
                      <a:r>
                        <a:rPr lang="en-US" b="0" dirty="0"/>
                        <a:t>Basic Needs</a:t>
                      </a:r>
                    </a:p>
                  </a:txBody>
                  <a:tcPr/>
                </a:tc>
                <a:extLst>
                  <a:ext uri="{0D108BD9-81ED-4DB2-BD59-A6C34878D82A}">
                    <a16:rowId xmlns="" xmlns:a16="http://schemas.microsoft.com/office/drawing/2014/main" val="319895733"/>
                  </a:ext>
                </a:extLst>
              </a:tr>
            </a:tbl>
          </a:graphicData>
        </a:graphic>
      </p:graphicFrame>
    </p:spTree>
    <p:extLst>
      <p:ext uri="{BB962C8B-B14F-4D97-AF65-F5344CB8AC3E}">
        <p14:creationId xmlns:p14="http://schemas.microsoft.com/office/powerpoint/2010/main" val="1098144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p10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51" name="Google Shape;851;p103"/>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03"/>
          <p:cNvSpPr txBox="1">
            <a:spLocks noGrp="1"/>
          </p:cNvSpPr>
          <p:nvPr>
            <p:ph type="title"/>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Implementation of these priorities and strategies next year requires an investment of $200K in non-personnel resources</a:t>
            </a:r>
            <a:endParaRPr b="1">
              <a:solidFill>
                <a:srgbClr val="000000"/>
              </a:solidFill>
            </a:endParaRPr>
          </a:p>
        </p:txBody>
      </p:sp>
      <p:pic>
        <p:nvPicPr>
          <p:cNvPr id="853" name="Google Shape;853;p103"/>
          <p:cNvPicPr preferRelativeResize="0"/>
          <p:nvPr/>
        </p:nvPicPr>
        <p:blipFill>
          <a:blip r:embed="rId4">
            <a:alphaModFix/>
          </a:blip>
          <a:stretch>
            <a:fillRect/>
          </a:stretch>
        </p:blipFill>
        <p:spPr>
          <a:xfrm>
            <a:off x="319250" y="1531638"/>
            <a:ext cx="8305800" cy="3505200"/>
          </a:xfrm>
          <a:prstGeom prst="rect">
            <a:avLst/>
          </a:prstGeom>
          <a:noFill/>
          <a:ln>
            <a:noFill/>
          </a:ln>
        </p:spPr>
      </p:pic>
      <p:sp>
        <p:nvSpPr>
          <p:cNvPr id="854" name="Google Shape;854;p103"/>
          <p:cNvSpPr/>
          <p:nvPr/>
        </p:nvSpPr>
        <p:spPr>
          <a:xfrm>
            <a:off x="438150" y="5460150"/>
            <a:ext cx="8187000" cy="604800"/>
          </a:xfrm>
          <a:prstGeom prst="rect">
            <a:avLst/>
          </a:prstGeom>
          <a:solidFill>
            <a:schemeClr val="lt2"/>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t>Of this total investment, $120K represents one-time investments (e.g., new curriculum, data systems) whereas</a:t>
            </a:r>
            <a:r>
              <a:rPr lang="en-US" sz="1300" b="1"/>
              <a:t> $80K represents annual, on-going investments</a:t>
            </a:r>
            <a:r>
              <a:rPr lang="en-US" sz="1300"/>
              <a:t> (e.g., team investment)</a:t>
            </a:r>
            <a:r>
              <a:rPr lang="en-US" sz="1300" baseline="30000"/>
              <a:t>1</a:t>
            </a:r>
            <a:r>
              <a:rPr lang="en-US" sz="1300"/>
              <a:t>.</a:t>
            </a:r>
            <a:endParaRPr sz="1300"/>
          </a:p>
        </p:txBody>
      </p:sp>
      <p:sp>
        <p:nvSpPr>
          <p:cNvPr id="855" name="Google Shape;855;p103"/>
          <p:cNvSpPr txBox="1"/>
          <p:nvPr/>
        </p:nvSpPr>
        <p:spPr>
          <a:xfrm>
            <a:off x="0" y="6559200"/>
            <a:ext cx="2127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baseline="30000">
                <a:solidFill>
                  <a:srgbClr val="999999"/>
                </a:solidFill>
              </a:rPr>
              <a:t>1</a:t>
            </a:r>
            <a:r>
              <a:rPr lang="en-US" sz="900">
                <a:solidFill>
                  <a:srgbClr val="999999"/>
                </a:solidFill>
              </a:rPr>
              <a:t>See next 2 slides for additional detail.</a:t>
            </a:r>
            <a:endParaRPr sz="900">
              <a:solidFill>
                <a:srgbClr val="99999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860" name="Google Shape;860;p104"/>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61" name="Google Shape;861;p104"/>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104"/>
          <p:cNvSpPr txBox="1">
            <a:spLocks noGrp="1"/>
          </p:cNvSpPr>
          <p:nvPr>
            <p:ph type="title"/>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solidFill>
                  <a:srgbClr val="000000"/>
                </a:solidFill>
              </a:rPr>
              <a:t>To support new strategies and school needs, we request the following resources (ordered by priority): (1 of 2)</a:t>
            </a:r>
            <a:endParaRPr b="1">
              <a:solidFill>
                <a:srgbClr val="000000"/>
              </a:solidFill>
            </a:endParaRPr>
          </a:p>
        </p:txBody>
      </p:sp>
      <p:graphicFrame>
        <p:nvGraphicFramePr>
          <p:cNvPr id="863" name="Google Shape;863;p104"/>
          <p:cNvGraphicFramePr/>
          <p:nvPr>
            <p:extLst>
              <p:ext uri="{D42A27DB-BD31-4B8C-83A1-F6EECF244321}">
                <p14:modId xmlns:p14="http://schemas.microsoft.com/office/powerpoint/2010/main" val="2926095105"/>
              </p:ext>
            </p:extLst>
          </p:nvPr>
        </p:nvGraphicFramePr>
        <p:xfrm>
          <a:off x="-7" y="1104757"/>
          <a:ext cx="9144000" cy="5275565"/>
        </p:xfrm>
        <a:graphic>
          <a:graphicData uri="http://schemas.openxmlformats.org/drawingml/2006/table">
            <a:tbl>
              <a:tblPr firstRow="1" bandRow="1">
                <a:noFill/>
                <a:tableStyleId>{C238B4BA-94D4-4DB1-85D0-3AFB3A0AC3E3}</a:tableStyleId>
              </a:tblPr>
              <a:tblGrid>
                <a:gridCol w="2069200">
                  <a:extLst>
                    <a:ext uri="{9D8B030D-6E8A-4147-A177-3AD203B41FA5}">
                      <a16:colId xmlns="" xmlns:a16="http://schemas.microsoft.com/office/drawing/2014/main" val="20000"/>
                    </a:ext>
                  </a:extLst>
                </a:gridCol>
                <a:gridCol w="1512150">
                  <a:extLst>
                    <a:ext uri="{9D8B030D-6E8A-4147-A177-3AD203B41FA5}">
                      <a16:colId xmlns="" xmlns:a16="http://schemas.microsoft.com/office/drawing/2014/main" val="20001"/>
                    </a:ext>
                  </a:extLst>
                </a:gridCol>
                <a:gridCol w="3501750">
                  <a:extLst>
                    <a:ext uri="{9D8B030D-6E8A-4147-A177-3AD203B41FA5}">
                      <a16:colId xmlns="" xmlns:a16="http://schemas.microsoft.com/office/drawing/2014/main" val="20002"/>
                    </a:ext>
                  </a:extLst>
                </a:gridCol>
                <a:gridCol w="841125">
                  <a:extLst>
                    <a:ext uri="{9D8B030D-6E8A-4147-A177-3AD203B41FA5}">
                      <a16:colId xmlns="" xmlns:a16="http://schemas.microsoft.com/office/drawing/2014/main" val="20003"/>
                    </a:ext>
                  </a:extLst>
                </a:gridCol>
                <a:gridCol w="1219775">
                  <a:extLst>
                    <a:ext uri="{9D8B030D-6E8A-4147-A177-3AD203B41FA5}">
                      <a16:colId xmlns="" xmlns:a16="http://schemas.microsoft.com/office/drawing/2014/main" val="20004"/>
                    </a:ext>
                  </a:extLst>
                </a:gridCol>
              </a:tblGrid>
              <a:tr h="292075">
                <a:tc rowSpan="2">
                  <a:txBody>
                    <a:bodyPr/>
                    <a:lstStyle/>
                    <a:p>
                      <a:pPr marL="0" lvl="0" indent="0" algn="ctr" rtl="0">
                        <a:spcBef>
                          <a:spcPts val="0"/>
                        </a:spcBef>
                        <a:spcAft>
                          <a:spcPts val="0"/>
                        </a:spcAft>
                        <a:buNone/>
                      </a:pPr>
                      <a:r>
                        <a:rPr lang="en-US" sz="1200" dirty="0"/>
                        <a:t>Ask &amp; Description</a:t>
                      </a:r>
                      <a:endParaRPr sz="1200" i="1" dirty="0"/>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A7A1B"/>
                    </a:solidFill>
                  </a:tcPr>
                </a:tc>
                <a:tc gridSpan="3">
                  <a:txBody>
                    <a:bodyPr/>
                    <a:lstStyle/>
                    <a:p>
                      <a:pPr marL="0" marR="0" lvl="0" indent="0" algn="ctr" rtl="0">
                        <a:lnSpc>
                          <a:spcPct val="100000"/>
                        </a:lnSpc>
                        <a:spcBef>
                          <a:spcPts val="0"/>
                        </a:spcBef>
                        <a:spcAft>
                          <a:spcPts val="0"/>
                        </a:spcAft>
                        <a:buNone/>
                      </a:pPr>
                      <a:r>
                        <a:rPr lang="en-US" sz="1200">
                          <a:solidFill>
                            <a:srgbClr val="FFFFFF"/>
                          </a:solidFill>
                        </a:rPr>
                        <a:t>With incremental funding</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hMerge="1">
                  <a:txBody>
                    <a:bodyPr/>
                    <a:lstStyle/>
                    <a:p>
                      <a:endParaRPr lang="en-US"/>
                    </a:p>
                  </a:txBody>
                  <a:tcPr/>
                </a:tc>
                <a:tc hMerge="1">
                  <a:txBody>
                    <a:bodyPr/>
                    <a:lstStyle/>
                    <a:p>
                      <a:endParaRPr lang="en-US"/>
                    </a:p>
                  </a:txBody>
                  <a:tcPr/>
                </a:tc>
                <a:tc rowSpan="2">
                  <a:txBody>
                    <a:bodyPr/>
                    <a:lstStyle/>
                    <a:p>
                      <a:pPr marL="0" lvl="0" indent="0" algn="ctr" rtl="0">
                        <a:spcBef>
                          <a:spcPts val="0"/>
                        </a:spcBef>
                        <a:spcAft>
                          <a:spcPts val="0"/>
                        </a:spcAft>
                        <a:buNone/>
                      </a:pPr>
                      <a:r>
                        <a:rPr lang="en-US" sz="1200">
                          <a:solidFill>
                            <a:srgbClr val="000000"/>
                          </a:solidFill>
                        </a:rPr>
                        <a:t>Without incremental funding</a:t>
                      </a:r>
                      <a:endParaRPr sz="1200">
                        <a:solidFill>
                          <a:srgbClr val="000000"/>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CD631"/>
                    </a:solidFill>
                  </a:tcPr>
                </a:tc>
                <a:extLst>
                  <a:ext uri="{0D108BD9-81ED-4DB2-BD59-A6C34878D82A}">
                    <a16:rowId xmlns="" xmlns:a16="http://schemas.microsoft.com/office/drawing/2014/main" val="10000"/>
                  </a:ext>
                </a:extLst>
              </a:tr>
              <a:tr h="35050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a:solidFill>
                            <a:srgbClr val="FFFFFF"/>
                          </a:solidFill>
                        </a:rPr>
                        <a:t>Related Priority</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a:txBody>
                    <a:bodyPr/>
                    <a:lstStyle/>
                    <a:p>
                      <a:pPr marL="0" marR="0" lvl="0" indent="0" algn="ctr" rtl="0">
                        <a:lnSpc>
                          <a:spcPct val="100000"/>
                        </a:lnSpc>
                        <a:spcBef>
                          <a:spcPts val="0"/>
                        </a:spcBef>
                        <a:spcAft>
                          <a:spcPts val="0"/>
                        </a:spcAft>
                        <a:buNone/>
                      </a:pPr>
                      <a:r>
                        <a:rPr lang="en-US" sz="1200" b="1">
                          <a:solidFill>
                            <a:srgbClr val="FFFFFF"/>
                          </a:solidFill>
                        </a:rPr>
                        <a:t>Rationale</a:t>
                      </a:r>
                      <a:endParaRPr sz="1200" b="1">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a:txBody>
                    <a:bodyPr/>
                    <a:lstStyle/>
                    <a:p>
                      <a:pPr marL="0" marR="0" lvl="0" indent="0" algn="ctr" rtl="0">
                        <a:lnSpc>
                          <a:spcPct val="100000"/>
                        </a:lnSpc>
                        <a:spcBef>
                          <a:spcPts val="0"/>
                        </a:spcBef>
                        <a:spcAft>
                          <a:spcPts val="0"/>
                        </a:spcAft>
                        <a:buNone/>
                      </a:pPr>
                      <a:r>
                        <a:rPr lang="en-US" sz="1200" b="1">
                          <a:solidFill>
                            <a:srgbClr val="FFFFFF"/>
                          </a:solidFill>
                        </a:rPr>
                        <a:t>C</a:t>
                      </a:r>
                      <a:r>
                        <a:rPr lang="en-US" sz="1200" b="1" u="none" strike="noStrike" cap="none">
                          <a:solidFill>
                            <a:srgbClr val="FFFFFF"/>
                          </a:solidFill>
                        </a:rPr>
                        <a:t>ost</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vMerge="1">
                  <a:txBody>
                    <a:bodyPr/>
                    <a:lstStyle/>
                    <a:p>
                      <a:endParaRPr lang="en-US"/>
                    </a:p>
                  </a:txBody>
                  <a:tcPr/>
                </a:tc>
                <a:extLst>
                  <a:ext uri="{0D108BD9-81ED-4DB2-BD59-A6C34878D82A}">
                    <a16:rowId xmlns="" xmlns:a16="http://schemas.microsoft.com/office/drawing/2014/main" val="10001"/>
                  </a:ext>
                </a:extLst>
              </a:tr>
              <a:tr h="1221500">
                <a:tc>
                  <a:txBody>
                    <a:bodyPr/>
                    <a:lstStyle/>
                    <a:p>
                      <a:pPr marL="0" marR="0" lvl="0" indent="0" algn="l" rtl="0">
                        <a:lnSpc>
                          <a:spcPct val="100000"/>
                        </a:lnSpc>
                        <a:spcBef>
                          <a:spcPts val="0"/>
                        </a:spcBef>
                        <a:spcAft>
                          <a:spcPts val="0"/>
                        </a:spcAft>
                        <a:buNone/>
                      </a:pPr>
                      <a:r>
                        <a:rPr lang="en-US" sz="1100" dirty="0"/>
                        <a:t>Professional development, including:</a:t>
                      </a:r>
                      <a:endParaRPr sz="1100" dirty="0"/>
                    </a:p>
                    <a:p>
                      <a:pPr marL="457200" marR="0" lvl="0" indent="-298450" algn="l" rtl="0">
                        <a:lnSpc>
                          <a:spcPct val="100000"/>
                        </a:lnSpc>
                        <a:spcBef>
                          <a:spcPts val="0"/>
                        </a:spcBef>
                        <a:spcAft>
                          <a:spcPts val="0"/>
                        </a:spcAft>
                        <a:buSzPts val="1100"/>
                        <a:buChar char="●"/>
                      </a:pPr>
                      <a:r>
                        <a:rPr lang="en-US" sz="1100" dirty="0" smtClean="0"/>
                        <a:t>New </a:t>
                      </a:r>
                      <a:r>
                        <a:rPr lang="en-US" sz="1100" dirty="0"/>
                        <a:t>data tool</a:t>
                      </a:r>
                      <a:endParaRPr sz="1100" dirty="0"/>
                    </a:p>
                    <a:p>
                      <a:pPr marL="457200" marR="0" lvl="0" indent="-298450" algn="l" rtl="0">
                        <a:lnSpc>
                          <a:spcPct val="100000"/>
                        </a:lnSpc>
                        <a:spcBef>
                          <a:spcPts val="0"/>
                        </a:spcBef>
                        <a:spcAft>
                          <a:spcPts val="0"/>
                        </a:spcAft>
                        <a:buSzPts val="1100"/>
                        <a:buChar char="●"/>
                      </a:pPr>
                      <a:r>
                        <a:rPr lang="en-US" sz="1100" dirty="0"/>
                        <a:t>Trauma-informed care</a:t>
                      </a:r>
                      <a:endParaRPr sz="1100" dirty="0"/>
                    </a:p>
                    <a:p>
                      <a:pPr marL="457200" marR="0" lvl="0" indent="-298450" algn="l" rtl="0">
                        <a:lnSpc>
                          <a:spcPct val="100000"/>
                        </a:lnSpc>
                        <a:spcBef>
                          <a:spcPts val="0"/>
                        </a:spcBef>
                        <a:spcAft>
                          <a:spcPts val="0"/>
                        </a:spcAft>
                        <a:buSzPts val="1100"/>
                        <a:buChar char="●"/>
                      </a:pPr>
                      <a:r>
                        <a:rPr lang="en-US" sz="1100" dirty="0"/>
                        <a:t>ELA and Math</a:t>
                      </a:r>
                      <a:r>
                        <a:rPr lang="en-US" sz="1100" i="1" dirty="0"/>
                        <a:t> (e.g., Reading and Writing Workshop; Math Workshop)</a:t>
                      </a:r>
                      <a:endParaRPr sz="1100" i="1" dirty="0"/>
                    </a:p>
                    <a:p>
                      <a:pPr marL="457200" marR="0" lvl="0" indent="-298450" algn="l" rtl="0">
                        <a:lnSpc>
                          <a:spcPct val="100000"/>
                        </a:lnSpc>
                        <a:spcBef>
                          <a:spcPts val="0"/>
                        </a:spcBef>
                        <a:spcAft>
                          <a:spcPts val="0"/>
                        </a:spcAft>
                        <a:buSzPts val="1100"/>
                        <a:buChar char="●"/>
                      </a:pPr>
                      <a:r>
                        <a:rPr lang="en-US" sz="1100" dirty="0"/>
                        <a:t>Selected interim </a:t>
                      </a:r>
                      <a:r>
                        <a:rPr lang="en-US" sz="1100" dirty="0" smtClean="0"/>
                        <a:t>assessment</a:t>
                      </a:r>
                    </a:p>
                    <a:p>
                      <a:pPr marL="457200" marR="0" lvl="0" indent="-298450" algn="l" rtl="0">
                        <a:lnSpc>
                          <a:spcPct val="100000"/>
                        </a:lnSpc>
                        <a:spcBef>
                          <a:spcPts val="0"/>
                        </a:spcBef>
                        <a:spcAft>
                          <a:spcPts val="0"/>
                        </a:spcAft>
                        <a:buSzPts val="1100"/>
                        <a:buChar char="●"/>
                      </a:pPr>
                      <a:endParaRPr sz="1100" dirty="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All priorities</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a:t>Ongoing professional development is critical to successful implementation of new programming. By providing embedded professional development, we have the opportunity to build staff skill and capacity throughout the year. We will ensure quality facilitation of PDs and implement PDs to help deepen staff’s ELA and Math content knowledge and expertise, to improve student academic performance as a result. </a:t>
                      </a:r>
                      <a:r>
                        <a:rPr lang="en-US" sz="1100">
                          <a:solidFill>
                            <a:schemeClr val="dk1"/>
                          </a:solidFill>
                        </a:rPr>
                        <a:t>In addition, teachers must be equipped with the tools to guide themselves and their students through socio-emotional challenges.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$100,000*</a:t>
                      </a:r>
                      <a:endParaRPr sz="1100"/>
                    </a:p>
                    <a:p>
                      <a:pPr marL="0" lvl="0" indent="0" algn="ctr" rtl="0">
                        <a:spcBef>
                          <a:spcPts val="0"/>
                        </a:spcBef>
                        <a:spcAft>
                          <a:spcPts val="0"/>
                        </a:spcAft>
                        <a:buNone/>
                      </a:pPr>
                      <a:r>
                        <a:rPr lang="en-US" sz="1100" i="1"/>
                        <a:t>some on-going, some 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dirty="0"/>
                        <a:t>Continue to use current materials </a:t>
                      </a:r>
                      <a:endParaRPr lang="en-US" sz="1100" dirty="0" smtClean="0"/>
                    </a:p>
                    <a:p>
                      <a:pPr marL="0" lvl="0" indent="0" algn="l" rtl="0">
                        <a:spcBef>
                          <a:spcPts val="0"/>
                        </a:spcBef>
                        <a:spcAft>
                          <a:spcPts val="0"/>
                        </a:spcAft>
                        <a:buNone/>
                      </a:pPr>
                      <a:r>
                        <a:rPr lang="en-US" sz="1100" dirty="0" smtClean="0"/>
                        <a:t>Dr. Boddie</a:t>
                      </a:r>
                      <a:r>
                        <a:rPr lang="en-US" sz="1100" baseline="0" dirty="0" smtClean="0"/>
                        <a:t> has taken on workshop, we are developing an interim assessment and outside funding for trauma.</a:t>
                      </a:r>
                      <a:endParaRPr sz="1100" dirty="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615575">
                <a:tc>
                  <a:txBody>
                    <a:bodyPr/>
                    <a:lstStyle/>
                    <a:p>
                      <a:pPr marL="0" marR="0" lvl="0" indent="0" algn="l" rtl="0">
                        <a:lnSpc>
                          <a:spcPct val="100000"/>
                        </a:lnSpc>
                        <a:spcBef>
                          <a:spcPts val="0"/>
                        </a:spcBef>
                        <a:spcAft>
                          <a:spcPts val="0"/>
                        </a:spcAft>
                        <a:buNone/>
                      </a:pPr>
                      <a:r>
                        <a:rPr lang="en-US" sz="1100"/>
                        <a:t>Purchase of new curriculum and materials for PK-6 Reading and Writing </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Implement a comprehensive, scaffolded PK-6 Reading and Writing curriculum and ensure dedicated time for instruction.</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Current reading and writing curriculum materials are not comprehensively scaffolded across grades PK-6 nor, match the rigor expected of students on the MAP.</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$30,000</a:t>
                      </a:r>
                      <a:endParaRPr sz="1100" i="1"/>
                    </a:p>
                    <a:p>
                      <a:pPr marL="0" lvl="0" indent="0" algn="ctr" rtl="0">
                        <a:spcBef>
                          <a:spcPts val="0"/>
                        </a:spcBef>
                        <a:spcAft>
                          <a:spcPts val="0"/>
                        </a:spcAft>
                        <a:buNone/>
                      </a:pPr>
                      <a:r>
                        <a:rPr lang="en-US" sz="1100" i="1"/>
                        <a:t>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Use free supports from online research and school visits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845225">
                <a:tc>
                  <a:txBody>
                    <a:bodyPr/>
                    <a:lstStyle/>
                    <a:p>
                      <a:pPr marL="0" marR="0" lvl="0" indent="0" algn="l" rtl="0">
                        <a:lnSpc>
                          <a:spcPct val="100000"/>
                        </a:lnSpc>
                        <a:spcBef>
                          <a:spcPts val="0"/>
                        </a:spcBef>
                        <a:spcAft>
                          <a:spcPts val="0"/>
                        </a:spcAft>
                        <a:buNone/>
                      </a:pPr>
                      <a:r>
                        <a:rPr lang="en-US" sz="1100"/>
                        <a:t>Extra-duty pay for teachers (e.g., participation in summer training, leadership of initiatives)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All priorities</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Teachers must be trained, prepared, and coached prior to implementation of new curriculum, data-driven instruction practices, trauma-informed classroom practices, and classroom management to improve both student achievement and school culture. Teachers must also be supported and provided compensation for leading these new strategic initiatives.</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$30,000</a:t>
                      </a:r>
                      <a:endParaRPr sz="1100"/>
                    </a:p>
                    <a:p>
                      <a:pPr marL="0" lvl="0" indent="0" algn="ctr" rtl="0">
                        <a:spcBef>
                          <a:spcPts val="0"/>
                        </a:spcBef>
                        <a:spcAft>
                          <a:spcPts val="0"/>
                        </a:spcAft>
                        <a:buNone/>
                      </a:pPr>
                      <a:r>
                        <a:rPr lang="en-US" sz="1100" i="1"/>
                        <a:t>on-going</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Dr. Boddie and other admin. takes this on</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bl>
          </a:graphicData>
        </a:graphic>
      </p:graphicFrame>
      <p:sp>
        <p:nvSpPr>
          <p:cNvPr id="864" name="Google Shape;864;p104"/>
          <p:cNvSpPr/>
          <p:nvPr/>
        </p:nvSpPr>
        <p:spPr>
          <a:xfrm>
            <a:off x="0" y="6603425"/>
            <a:ext cx="9144000" cy="25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a:t>*Note: Ashland and Meramec have expressed an interest in sharing PD, to reduce costs across schools.  This cost will be adjusted against the existing PD budget from the district.</a:t>
            </a:r>
            <a:endParaRPr sz="11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EB901DF-0175-BC42-97CE-02609A38F9EC}"/>
              </a:ext>
            </a:extLst>
          </p:cNvPr>
          <p:cNvPicPr>
            <a:picLocks noChangeAspect="1"/>
          </p:cNvPicPr>
          <p:nvPr/>
        </p:nvPicPr>
        <p:blipFill>
          <a:blip r:embed="rId3"/>
          <a:stretch>
            <a:fillRect/>
          </a:stretch>
        </p:blipFill>
        <p:spPr>
          <a:xfrm rot="5400000">
            <a:off x="1280261" y="-233663"/>
            <a:ext cx="6847877" cy="9144002"/>
          </a:xfrm>
          <a:prstGeom prst="rect">
            <a:avLst/>
          </a:prstGeom>
        </p:spPr>
      </p:pic>
    </p:spTree>
    <p:extLst>
      <p:ext uri="{BB962C8B-B14F-4D97-AF65-F5344CB8AC3E}">
        <p14:creationId xmlns:p14="http://schemas.microsoft.com/office/powerpoint/2010/main" val="913044283"/>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10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70" name="Google Shape;870;p105"/>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05"/>
          <p:cNvSpPr txBox="1">
            <a:spLocks noGrp="1"/>
          </p:cNvSpPr>
          <p:nvPr>
            <p:ph type="title"/>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solidFill>
                  <a:srgbClr val="000000"/>
                </a:solidFill>
              </a:rPr>
              <a:t>To support new strategies and school needs, we request the following resources (ordered by priority): (2 of 2)</a:t>
            </a:r>
            <a:endParaRPr b="1">
              <a:solidFill>
                <a:srgbClr val="000000"/>
              </a:solidFill>
            </a:endParaRPr>
          </a:p>
        </p:txBody>
      </p:sp>
      <p:graphicFrame>
        <p:nvGraphicFramePr>
          <p:cNvPr id="872" name="Google Shape;872;p105"/>
          <p:cNvGraphicFramePr/>
          <p:nvPr>
            <p:extLst>
              <p:ext uri="{D42A27DB-BD31-4B8C-83A1-F6EECF244321}">
                <p14:modId xmlns:p14="http://schemas.microsoft.com/office/powerpoint/2010/main" val="1030167801"/>
              </p:ext>
            </p:extLst>
          </p:nvPr>
        </p:nvGraphicFramePr>
        <p:xfrm>
          <a:off x="-7" y="1303082"/>
          <a:ext cx="9144000" cy="4940295"/>
        </p:xfrm>
        <a:graphic>
          <a:graphicData uri="http://schemas.openxmlformats.org/drawingml/2006/table">
            <a:tbl>
              <a:tblPr firstRow="1" bandRow="1">
                <a:noFill/>
                <a:tableStyleId>{C238B4BA-94D4-4DB1-85D0-3AFB3A0AC3E3}</a:tableStyleId>
              </a:tblPr>
              <a:tblGrid>
                <a:gridCol w="2069200">
                  <a:extLst>
                    <a:ext uri="{9D8B030D-6E8A-4147-A177-3AD203B41FA5}">
                      <a16:colId xmlns="" xmlns:a16="http://schemas.microsoft.com/office/drawing/2014/main" val="20000"/>
                    </a:ext>
                  </a:extLst>
                </a:gridCol>
                <a:gridCol w="1512150">
                  <a:extLst>
                    <a:ext uri="{9D8B030D-6E8A-4147-A177-3AD203B41FA5}">
                      <a16:colId xmlns="" xmlns:a16="http://schemas.microsoft.com/office/drawing/2014/main" val="20001"/>
                    </a:ext>
                  </a:extLst>
                </a:gridCol>
                <a:gridCol w="3595575">
                  <a:extLst>
                    <a:ext uri="{9D8B030D-6E8A-4147-A177-3AD203B41FA5}">
                      <a16:colId xmlns="" xmlns:a16="http://schemas.microsoft.com/office/drawing/2014/main" val="20002"/>
                    </a:ext>
                  </a:extLst>
                </a:gridCol>
                <a:gridCol w="747300">
                  <a:extLst>
                    <a:ext uri="{9D8B030D-6E8A-4147-A177-3AD203B41FA5}">
                      <a16:colId xmlns="" xmlns:a16="http://schemas.microsoft.com/office/drawing/2014/main" val="20003"/>
                    </a:ext>
                  </a:extLst>
                </a:gridCol>
                <a:gridCol w="1219775">
                  <a:extLst>
                    <a:ext uri="{9D8B030D-6E8A-4147-A177-3AD203B41FA5}">
                      <a16:colId xmlns="" xmlns:a16="http://schemas.microsoft.com/office/drawing/2014/main" val="20004"/>
                    </a:ext>
                  </a:extLst>
                </a:gridCol>
              </a:tblGrid>
              <a:tr h="292075">
                <a:tc rowSpan="2">
                  <a:txBody>
                    <a:bodyPr/>
                    <a:lstStyle/>
                    <a:p>
                      <a:pPr marL="0" lvl="0" indent="0" algn="ctr" rtl="0">
                        <a:spcBef>
                          <a:spcPts val="0"/>
                        </a:spcBef>
                        <a:spcAft>
                          <a:spcPts val="0"/>
                        </a:spcAft>
                        <a:buNone/>
                      </a:pPr>
                      <a:r>
                        <a:rPr lang="en-US" sz="1200" dirty="0"/>
                        <a:t>Ask &amp; Description</a:t>
                      </a:r>
                      <a:endParaRPr sz="1200" i="1" dirty="0"/>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A7A1B"/>
                    </a:solidFill>
                  </a:tcPr>
                </a:tc>
                <a:tc gridSpan="3">
                  <a:txBody>
                    <a:bodyPr/>
                    <a:lstStyle/>
                    <a:p>
                      <a:pPr marL="0" marR="0" lvl="0" indent="0" algn="ctr" rtl="0">
                        <a:lnSpc>
                          <a:spcPct val="100000"/>
                        </a:lnSpc>
                        <a:spcBef>
                          <a:spcPts val="0"/>
                        </a:spcBef>
                        <a:spcAft>
                          <a:spcPts val="0"/>
                        </a:spcAft>
                        <a:buNone/>
                      </a:pPr>
                      <a:r>
                        <a:rPr lang="en-US" sz="1200">
                          <a:solidFill>
                            <a:srgbClr val="FFFFFF"/>
                          </a:solidFill>
                        </a:rPr>
                        <a:t>With incremental funding</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hMerge="1">
                  <a:txBody>
                    <a:bodyPr/>
                    <a:lstStyle/>
                    <a:p>
                      <a:endParaRPr lang="en-US"/>
                    </a:p>
                  </a:txBody>
                  <a:tcPr/>
                </a:tc>
                <a:tc hMerge="1">
                  <a:txBody>
                    <a:bodyPr/>
                    <a:lstStyle/>
                    <a:p>
                      <a:endParaRPr lang="en-US"/>
                    </a:p>
                  </a:txBody>
                  <a:tcPr/>
                </a:tc>
                <a:tc rowSpan="2">
                  <a:txBody>
                    <a:bodyPr/>
                    <a:lstStyle/>
                    <a:p>
                      <a:pPr marL="0" lvl="0" indent="0" algn="ctr" rtl="0">
                        <a:spcBef>
                          <a:spcPts val="0"/>
                        </a:spcBef>
                        <a:spcAft>
                          <a:spcPts val="0"/>
                        </a:spcAft>
                        <a:buNone/>
                      </a:pPr>
                      <a:r>
                        <a:rPr lang="en-US" sz="1200">
                          <a:solidFill>
                            <a:srgbClr val="000000"/>
                          </a:solidFill>
                        </a:rPr>
                        <a:t>Without incremental funding</a:t>
                      </a:r>
                      <a:endParaRPr sz="1200">
                        <a:solidFill>
                          <a:srgbClr val="000000"/>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CD631"/>
                    </a:solidFill>
                  </a:tcPr>
                </a:tc>
                <a:extLst>
                  <a:ext uri="{0D108BD9-81ED-4DB2-BD59-A6C34878D82A}">
                    <a16:rowId xmlns="" xmlns:a16="http://schemas.microsoft.com/office/drawing/2014/main" val="10000"/>
                  </a:ext>
                </a:extLst>
              </a:tr>
              <a:tr h="35050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a:solidFill>
                            <a:srgbClr val="FFFFFF"/>
                          </a:solidFill>
                        </a:rPr>
                        <a:t>Related Priority</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a:txBody>
                    <a:bodyPr/>
                    <a:lstStyle/>
                    <a:p>
                      <a:pPr marL="0" marR="0" lvl="0" indent="0" algn="ctr" rtl="0">
                        <a:lnSpc>
                          <a:spcPct val="100000"/>
                        </a:lnSpc>
                        <a:spcBef>
                          <a:spcPts val="0"/>
                        </a:spcBef>
                        <a:spcAft>
                          <a:spcPts val="0"/>
                        </a:spcAft>
                        <a:buNone/>
                      </a:pPr>
                      <a:r>
                        <a:rPr lang="en-US" sz="1200" b="1">
                          <a:solidFill>
                            <a:srgbClr val="FFFFFF"/>
                          </a:solidFill>
                        </a:rPr>
                        <a:t>Rationale</a:t>
                      </a:r>
                      <a:endParaRPr sz="1200" b="1">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a:txBody>
                    <a:bodyPr/>
                    <a:lstStyle/>
                    <a:p>
                      <a:pPr marL="0" marR="0" lvl="0" indent="0" algn="ctr" rtl="0">
                        <a:lnSpc>
                          <a:spcPct val="100000"/>
                        </a:lnSpc>
                        <a:spcBef>
                          <a:spcPts val="0"/>
                        </a:spcBef>
                        <a:spcAft>
                          <a:spcPts val="0"/>
                        </a:spcAft>
                        <a:buNone/>
                      </a:pPr>
                      <a:r>
                        <a:rPr lang="en-US" sz="1200" b="1">
                          <a:solidFill>
                            <a:srgbClr val="FFFFFF"/>
                          </a:solidFill>
                        </a:rPr>
                        <a:t>C</a:t>
                      </a:r>
                      <a:r>
                        <a:rPr lang="en-US" sz="1200" b="1" u="none" strike="noStrike" cap="none">
                          <a:solidFill>
                            <a:srgbClr val="FFFFFF"/>
                          </a:solidFill>
                        </a:rPr>
                        <a:t>ost</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vMerge="1">
                  <a:txBody>
                    <a:bodyPr/>
                    <a:lstStyle/>
                    <a:p>
                      <a:endParaRPr lang="en-US"/>
                    </a:p>
                  </a:txBody>
                  <a:tcPr/>
                </a:tc>
                <a:extLst>
                  <a:ext uri="{0D108BD9-81ED-4DB2-BD59-A6C34878D82A}">
                    <a16:rowId xmlns="" xmlns:a16="http://schemas.microsoft.com/office/drawing/2014/main" val="10001"/>
                  </a:ext>
                </a:extLst>
              </a:tr>
              <a:tr h="719775">
                <a:tc>
                  <a:txBody>
                    <a:bodyPr/>
                    <a:lstStyle/>
                    <a:p>
                      <a:pPr marL="0" marR="0" lvl="0" indent="0" algn="l" rtl="0">
                        <a:lnSpc>
                          <a:spcPct val="100000"/>
                        </a:lnSpc>
                        <a:spcBef>
                          <a:spcPts val="0"/>
                        </a:spcBef>
                        <a:spcAft>
                          <a:spcPts val="0"/>
                        </a:spcAft>
                        <a:buNone/>
                      </a:pPr>
                      <a:r>
                        <a:rPr lang="en-US" sz="1100" dirty="0"/>
                        <a:t>New data software (e.g., Tableau, </a:t>
                      </a:r>
                      <a:r>
                        <a:rPr lang="en-US" sz="1100" dirty="0" err="1"/>
                        <a:t>Schoolzilla</a:t>
                      </a:r>
                      <a:r>
                        <a:rPr lang="en-US" sz="1100" dirty="0"/>
                        <a:t>, Illuminate</a:t>
                      </a:r>
                      <a:r>
                        <a:rPr lang="en-US" sz="1100" dirty="0" smtClean="0"/>
                        <a:t>)</a:t>
                      </a:r>
                    </a:p>
                    <a:p>
                      <a:pPr marL="0" marR="0" lvl="0" indent="0" algn="l" rtl="0">
                        <a:lnSpc>
                          <a:spcPct val="100000"/>
                        </a:lnSpc>
                        <a:spcBef>
                          <a:spcPts val="0"/>
                        </a:spcBef>
                        <a:spcAft>
                          <a:spcPts val="0"/>
                        </a:spcAft>
                        <a:buNone/>
                      </a:pPr>
                      <a:r>
                        <a:rPr lang="en-US" sz="1100" b="1" dirty="0" smtClean="0"/>
                        <a:t>Building our own currently </a:t>
                      </a:r>
                      <a:endParaRPr sz="1100" b="1" dirty="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Consistently leverage a system to collect data and progress monitor student growth and proficiency in ELA &amp; Math</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A data tool that is user-friendly, real-time, and allows for aggregate trend analysis as well as individual and classroom reporting is critical to enable data-driven instruction. This tool would make data management less burdensome for schools and enable them to spend more time responding to the data versus manipulating it.</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$20,000</a:t>
                      </a:r>
                      <a:endParaRPr sz="1100"/>
                    </a:p>
                    <a:p>
                      <a:pPr marL="0" lvl="0" indent="0" algn="ctr" rtl="0">
                        <a:spcBef>
                          <a:spcPts val="0"/>
                        </a:spcBef>
                        <a:spcAft>
                          <a:spcPts val="0"/>
                        </a:spcAft>
                        <a:buNone/>
                      </a:pPr>
                      <a:r>
                        <a:rPr lang="en-US" sz="1100" i="1"/>
                        <a:t>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Create Excel-based tool, and start earlier in the summer to populate with all standards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594350">
                <a:tc>
                  <a:txBody>
                    <a:bodyPr/>
                    <a:lstStyle/>
                    <a:p>
                      <a:pPr marL="0" marR="0" lvl="0" indent="0" algn="l" rtl="0">
                        <a:lnSpc>
                          <a:spcPct val="100000"/>
                        </a:lnSpc>
                        <a:spcBef>
                          <a:spcPts val="0"/>
                        </a:spcBef>
                        <a:spcAft>
                          <a:spcPts val="0"/>
                        </a:spcAft>
                        <a:buNone/>
                      </a:pPr>
                      <a:r>
                        <a:rPr lang="en-US" sz="1100" dirty="0"/>
                        <a:t>Predictive, aligned interim assessment tools for Math and ELA (e.g., NWEA MAP</a:t>
                      </a:r>
                      <a:r>
                        <a:rPr lang="en-US" sz="1100" dirty="0" smtClean="0"/>
                        <a:t>)</a:t>
                      </a:r>
                    </a:p>
                    <a:p>
                      <a:pPr marL="0" marR="0" lvl="0" indent="0" algn="l" rtl="0">
                        <a:lnSpc>
                          <a:spcPct val="100000"/>
                        </a:lnSpc>
                        <a:spcBef>
                          <a:spcPts val="0"/>
                        </a:spcBef>
                        <a:spcAft>
                          <a:spcPts val="0"/>
                        </a:spcAft>
                        <a:buNone/>
                      </a:pPr>
                      <a:r>
                        <a:rPr lang="en-US" sz="1100" b="1" dirty="0" smtClean="0"/>
                        <a:t>Building</a:t>
                      </a:r>
                      <a:r>
                        <a:rPr lang="en-US" sz="1100" b="1" baseline="0" dirty="0" smtClean="0"/>
                        <a:t> our own currently</a:t>
                      </a:r>
                      <a:endParaRPr sz="1100" b="1" dirty="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Consistently leverage a system to collect data and progress monitor student growth and proficiency in ELA &amp; Math</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Prior interim assessments (e.g. Scantron) have not been useful in predicting student performance on MAP. Funding would allow for the use of interim assessment tools commonly leveraged by excellent schools to inform instruction and predict student proficiency.</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$5,000</a:t>
                      </a:r>
                      <a:endParaRPr sz="1100"/>
                    </a:p>
                    <a:p>
                      <a:pPr marL="0" lvl="0" indent="0" algn="ctr" rtl="0">
                        <a:spcBef>
                          <a:spcPts val="0"/>
                        </a:spcBef>
                        <a:spcAft>
                          <a:spcPts val="0"/>
                        </a:spcAft>
                        <a:buNone/>
                      </a:pPr>
                      <a:r>
                        <a:rPr lang="en-US" sz="1100" i="1"/>
                        <a:t>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Continue to use STAR; BW can advise on setting interim benchmarks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970650">
                <a:tc>
                  <a:txBody>
                    <a:bodyPr/>
                    <a:lstStyle/>
                    <a:p>
                      <a:pPr marL="0" marR="0" lvl="0" indent="0" algn="l" rtl="0">
                        <a:lnSpc>
                          <a:spcPct val="100000"/>
                        </a:lnSpc>
                        <a:spcBef>
                          <a:spcPts val="0"/>
                        </a:spcBef>
                        <a:spcAft>
                          <a:spcPts val="0"/>
                        </a:spcAft>
                        <a:buNone/>
                      </a:pPr>
                      <a:r>
                        <a:rPr lang="en-US" sz="1100" dirty="0"/>
                        <a:t>Team investment for:</a:t>
                      </a:r>
                      <a:endParaRPr sz="1100" dirty="0"/>
                    </a:p>
                    <a:p>
                      <a:pPr marL="457200" marR="0" lvl="0" indent="-298450" algn="l" rtl="0">
                        <a:lnSpc>
                          <a:spcPct val="100000"/>
                        </a:lnSpc>
                        <a:spcBef>
                          <a:spcPts val="0"/>
                        </a:spcBef>
                        <a:spcAft>
                          <a:spcPts val="0"/>
                        </a:spcAft>
                        <a:buSzPts val="1100"/>
                        <a:buChar char="●"/>
                      </a:pPr>
                      <a:r>
                        <a:rPr lang="en-US" sz="1100" dirty="0"/>
                        <a:t>Staff-wide retreat</a:t>
                      </a:r>
                      <a:endParaRPr sz="1100" dirty="0"/>
                    </a:p>
                    <a:p>
                      <a:pPr marL="457200" marR="0" lvl="0" indent="-298450" algn="l" rtl="0">
                        <a:lnSpc>
                          <a:spcPct val="100000"/>
                        </a:lnSpc>
                        <a:spcBef>
                          <a:spcPts val="0"/>
                        </a:spcBef>
                        <a:spcAft>
                          <a:spcPts val="0"/>
                        </a:spcAft>
                        <a:buSzPts val="1100"/>
                        <a:buChar char="●"/>
                      </a:pPr>
                      <a:r>
                        <a:rPr lang="en-US" sz="1100" dirty="0"/>
                        <a:t>Activities to promote morale, team-building, and self-care</a:t>
                      </a:r>
                      <a:endParaRPr sz="1100" dirty="0"/>
                    </a:p>
                    <a:p>
                      <a:pPr marL="457200" marR="0" lvl="0" indent="-298450" algn="l" rtl="0">
                        <a:lnSpc>
                          <a:spcPct val="100000"/>
                        </a:lnSpc>
                        <a:spcBef>
                          <a:spcPts val="0"/>
                        </a:spcBef>
                        <a:spcAft>
                          <a:spcPts val="0"/>
                        </a:spcAft>
                        <a:buSzPts val="1100"/>
                        <a:buChar char="●"/>
                      </a:pPr>
                      <a:r>
                        <a:rPr lang="en-US" sz="1100" dirty="0"/>
                        <a:t>Culture initiatives (e.g., parent nights, home visits</a:t>
                      </a:r>
                      <a:r>
                        <a:rPr lang="en-US" sz="1100" dirty="0" smtClean="0"/>
                        <a:t>) </a:t>
                      </a:r>
                      <a:r>
                        <a:rPr lang="en-US" sz="1100" b="1" dirty="0" smtClean="0"/>
                        <a:t>Unfunded</a:t>
                      </a:r>
                      <a:endParaRPr sz="1100" b="1" dirty="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Actively plan and implement regular opportunities to build and strengthen trust, cohesion, and relationships across the Ashland team and staff</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School culture is an on-going investment and requires staff to continue to build trust and learn how to collaborate in order to execute on new initiatives and feel invested in change. In addition, this budget will cover school culture incentives such as awards, incentive trips, home visits, and parent engagement nights, to promote improved attendance, and positive school culture.</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$15,000</a:t>
                      </a:r>
                      <a:endParaRPr sz="1100"/>
                    </a:p>
                    <a:p>
                      <a:pPr marL="0" lvl="0" indent="0" algn="ctr" rtl="0">
                        <a:spcBef>
                          <a:spcPts val="0"/>
                        </a:spcBef>
                        <a:spcAft>
                          <a:spcPts val="0"/>
                        </a:spcAft>
                        <a:buNone/>
                      </a:pPr>
                      <a:r>
                        <a:rPr lang="en-US" sz="1100" i="1"/>
                        <a:t>on-going</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Use free supports and ideas from online research and school visits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248100">
                <a:tc gridSpan="3">
                  <a:txBody>
                    <a:bodyPr/>
                    <a:lstStyle/>
                    <a:p>
                      <a:pPr marL="0" lvl="0" indent="0" algn="l" rtl="0">
                        <a:spcBef>
                          <a:spcPts val="0"/>
                        </a:spcBef>
                        <a:spcAft>
                          <a:spcPts val="0"/>
                        </a:spcAft>
                        <a:buNone/>
                      </a:pPr>
                      <a:r>
                        <a:rPr lang="en-US" sz="1600" b="1"/>
                        <a:t>Total</a:t>
                      </a:r>
                      <a:endParaRPr sz="1600" b="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US" sz="1600" b="1">
                          <a:solidFill>
                            <a:schemeClr val="dk1"/>
                          </a:solidFill>
                        </a:rPr>
                        <a:t>$200,000</a:t>
                      </a:r>
                      <a:endParaRPr sz="1600" b="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10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78" name="Google Shape;878;p106"/>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06"/>
          <p:cNvSpPr txBox="1">
            <a:spLocks noGrp="1"/>
          </p:cNvSpPr>
          <p:nvPr>
            <p:ph type="title"/>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solidFill>
                  <a:srgbClr val="000000"/>
                </a:solidFill>
              </a:rPr>
              <a:t>To support new strategies and school needs, we also request 2.5 additional FTEs </a:t>
            </a:r>
            <a:r>
              <a:rPr lang="en-US" b="1">
                <a:solidFill>
                  <a:schemeClr val="dk1"/>
                </a:solidFill>
              </a:rPr>
              <a:t>(ordered by priority)</a:t>
            </a:r>
            <a:endParaRPr b="1">
              <a:solidFill>
                <a:srgbClr val="000000"/>
              </a:solidFill>
            </a:endParaRPr>
          </a:p>
        </p:txBody>
      </p:sp>
      <p:graphicFrame>
        <p:nvGraphicFramePr>
          <p:cNvPr id="880" name="Google Shape;880;p106"/>
          <p:cNvGraphicFramePr/>
          <p:nvPr>
            <p:extLst>
              <p:ext uri="{D42A27DB-BD31-4B8C-83A1-F6EECF244321}">
                <p14:modId xmlns:p14="http://schemas.microsoft.com/office/powerpoint/2010/main" val="887106950"/>
              </p:ext>
            </p:extLst>
          </p:nvPr>
        </p:nvGraphicFramePr>
        <p:xfrm>
          <a:off x="22880" y="1209307"/>
          <a:ext cx="9098225" cy="4332855"/>
        </p:xfrm>
        <a:graphic>
          <a:graphicData uri="http://schemas.openxmlformats.org/drawingml/2006/table">
            <a:tbl>
              <a:tblPr firstRow="1" bandRow="1">
                <a:noFill/>
                <a:tableStyleId>{C238B4BA-94D4-4DB1-85D0-3AFB3A0AC3E3}</a:tableStyleId>
              </a:tblPr>
              <a:tblGrid>
                <a:gridCol w="1909275">
                  <a:extLst>
                    <a:ext uri="{9D8B030D-6E8A-4147-A177-3AD203B41FA5}">
                      <a16:colId xmlns="" xmlns:a16="http://schemas.microsoft.com/office/drawing/2014/main" val="20000"/>
                    </a:ext>
                  </a:extLst>
                </a:gridCol>
                <a:gridCol w="751600">
                  <a:extLst>
                    <a:ext uri="{9D8B030D-6E8A-4147-A177-3AD203B41FA5}">
                      <a16:colId xmlns="" xmlns:a16="http://schemas.microsoft.com/office/drawing/2014/main" val="20001"/>
                    </a:ext>
                  </a:extLst>
                </a:gridCol>
                <a:gridCol w="3951375">
                  <a:extLst>
                    <a:ext uri="{9D8B030D-6E8A-4147-A177-3AD203B41FA5}">
                      <a16:colId xmlns="" xmlns:a16="http://schemas.microsoft.com/office/drawing/2014/main" val="20002"/>
                    </a:ext>
                  </a:extLst>
                </a:gridCol>
                <a:gridCol w="954075">
                  <a:extLst>
                    <a:ext uri="{9D8B030D-6E8A-4147-A177-3AD203B41FA5}">
                      <a16:colId xmlns="" xmlns:a16="http://schemas.microsoft.com/office/drawing/2014/main" val="20003"/>
                    </a:ext>
                  </a:extLst>
                </a:gridCol>
                <a:gridCol w="1531900">
                  <a:extLst>
                    <a:ext uri="{9D8B030D-6E8A-4147-A177-3AD203B41FA5}">
                      <a16:colId xmlns="" xmlns:a16="http://schemas.microsoft.com/office/drawing/2014/main" val="20004"/>
                    </a:ext>
                  </a:extLst>
                </a:gridCol>
              </a:tblGrid>
              <a:tr h="283050">
                <a:tc rowSpan="2" gridSpan="2">
                  <a:txBody>
                    <a:bodyPr/>
                    <a:lstStyle/>
                    <a:p>
                      <a:pPr marL="0" lvl="0" indent="0" algn="ctr" rtl="0">
                        <a:spcBef>
                          <a:spcPts val="0"/>
                        </a:spcBef>
                        <a:spcAft>
                          <a:spcPts val="0"/>
                        </a:spcAft>
                        <a:buNone/>
                      </a:pPr>
                      <a:r>
                        <a:rPr lang="en-US" sz="1200" u="sng" dirty="0">
                          <a:solidFill>
                            <a:srgbClr val="FFFFFF"/>
                          </a:solidFill>
                        </a:rPr>
                        <a:t>Personnel</a:t>
                      </a:r>
                      <a:r>
                        <a:rPr lang="en-US" sz="1200" dirty="0">
                          <a:solidFill>
                            <a:srgbClr val="FFFFFF"/>
                          </a:solidFill>
                        </a:rPr>
                        <a:t/>
                      </a:r>
                      <a:br>
                        <a:rPr lang="en-US" sz="1200" dirty="0">
                          <a:solidFill>
                            <a:srgbClr val="FFFFFF"/>
                          </a:solidFill>
                        </a:rPr>
                      </a:br>
                      <a:r>
                        <a:rPr lang="en-US" sz="1200" dirty="0">
                          <a:solidFill>
                            <a:srgbClr val="FFFFFF"/>
                          </a:solidFill>
                        </a:rPr>
                        <a:t>Role and Description (# FTE)</a:t>
                      </a:r>
                      <a:endParaRPr sz="1200" dirty="0">
                        <a:solidFill>
                          <a:srgbClr val="FFFFFF"/>
                        </a:solidFill>
                      </a:endParaRPr>
                    </a:p>
                  </a:txBody>
                  <a:tcPr marL="91450" marR="91450" marT="45725" marB="45725" anchor="ctr">
                    <a:lnL w="9525"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CCCCCC"/>
                      </a:solidFill>
                      <a:prstDash val="dash"/>
                      <a:round/>
                      <a:headEnd type="none" w="sm" len="sm"/>
                      <a:tailEnd type="none" w="sm" len="sm"/>
                    </a:lnB>
                    <a:solidFill>
                      <a:srgbClr val="5A7A1B"/>
                    </a:solidFill>
                  </a:tcPr>
                </a:tc>
                <a:tc rowSpan="2"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sz="1200">
                          <a:solidFill>
                            <a:srgbClr val="FFFFFF"/>
                          </a:solidFill>
                        </a:rPr>
                        <a:t>With incremental funding</a:t>
                      </a:r>
                      <a:endParaRPr sz="1200" u="none" strike="noStrike" cap="none">
                        <a:solidFill>
                          <a:srgbClr val="FFFFF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27425"/>
                    </a:solidFill>
                  </a:tcPr>
                </a:tc>
                <a:tc hMerge="1">
                  <a:txBody>
                    <a:bodyPr/>
                    <a:lstStyle/>
                    <a:p>
                      <a:endParaRPr lang="en-US"/>
                    </a:p>
                  </a:txBody>
                  <a:tcPr/>
                </a:tc>
                <a:tc rowSpan="2">
                  <a:txBody>
                    <a:bodyPr/>
                    <a:lstStyle/>
                    <a:p>
                      <a:pPr marL="0" lvl="0" indent="0" algn="ctr" rtl="0">
                        <a:spcBef>
                          <a:spcPts val="0"/>
                        </a:spcBef>
                        <a:spcAft>
                          <a:spcPts val="0"/>
                        </a:spcAft>
                        <a:buNone/>
                      </a:pPr>
                      <a:r>
                        <a:rPr lang="en-US" sz="1200">
                          <a:solidFill>
                            <a:srgbClr val="000000"/>
                          </a:solidFill>
                        </a:rPr>
                        <a:t>Without incremental funding</a:t>
                      </a:r>
                      <a:endParaRPr sz="1200">
                        <a:solidFill>
                          <a:srgbClr val="000000"/>
                        </a:solidFill>
                      </a:endParaRPr>
                    </a:p>
                  </a:txBody>
                  <a:tcPr marL="91450" marR="91450" marT="45725" marB="45725" anchor="ctr">
                    <a:lnL w="12700"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B7B7B7"/>
                      </a:solidFill>
                      <a:prstDash val="dash"/>
                      <a:round/>
                      <a:headEnd type="none" w="sm" len="sm"/>
                      <a:tailEnd type="none" w="sm" len="sm"/>
                    </a:lnB>
                    <a:solidFill>
                      <a:srgbClr val="BCD631"/>
                    </a:solidFill>
                  </a:tcPr>
                </a:tc>
                <a:extLst>
                  <a:ext uri="{0D108BD9-81ED-4DB2-BD59-A6C34878D82A}">
                    <a16:rowId xmlns="" xmlns:a16="http://schemas.microsoft.com/office/drawing/2014/main" val="10000"/>
                  </a:ext>
                </a:extLst>
              </a:tr>
              <a:tr h="4801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a:solidFill>
                            <a:srgbClr val="FFFFFF"/>
                          </a:solidFill>
                        </a:rPr>
                        <a:t>Rationale</a:t>
                      </a:r>
                      <a:endParaRPr sz="1200" b="1" u="none" strike="noStrike" cap="none">
                        <a:solidFill>
                          <a:srgbClr val="FFFFF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CCCCCC"/>
                      </a:solidFill>
                      <a:prstDash val="dash"/>
                      <a:round/>
                      <a:headEnd type="none" w="sm" len="sm"/>
                      <a:tailEnd type="none" w="sm" len="sm"/>
                    </a:lnB>
                    <a:solidFill>
                      <a:srgbClr val="E27425"/>
                    </a:solidFill>
                  </a:tcPr>
                </a:tc>
                <a:tc>
                  <a:txBody>
                    <a:bodyPr/>
                    <a:lstStyle/>
                    <a:p>
                      <a:pPr marL="0" marR="0" lvl="0" indent="0" algn="ctr" rtl="0">
                        <a:lnSpc>
                          <a:spcPct val="100000"/>
                        </a:lnSpc>
                        <a:spcBef>
                          <a:spcPts val="0"/>
                        </a:spcBef>
                        <a:spcAft>
                          <a:spcPts val="0"/>
                        </a:spcAft>
                        <a:buNone/>
                      </a:pPr>
                      <a:r>
                        <a:rPr lang="en-US" sz="1200" b="1">
                          <a:solidFill>
                            <a:srgbClr val="FFFFFF"/>
                          </a:solidFill>
                        </a:rPr>
                        <a:t>Total </a:t>
                      </a:r>
                      <a:r>
                        <a:rPr lang="en-US" sz="1200" b="1" u="none" strike="noStrike" cap="none">
                          <a:solidFill>
                            <a:srgbClr val="FFFFFF"/>
                          </a:solidFill>
                        </a:rPr>
                        <a:t>Cost (incl. benefits)</a:t>
                      </a:r>
                      <a:endParaRPr sz="1200" b="1" u="none" strike="noStrike" cap="none">
                        <a:solidFill>
                          <a:srgbClr val="FFFFF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B7B7B7"/>
                      </a:solidFill>
                      <a:prstDash val="dash"/>
                      <a:round/>
                      <a:headEnd type="none" w="sm" len="sm"/>
                      <a:tailEnd type="none" w="sm" len="sm"/>
                    </a:lnB>
                    <a:solidFill>
                      <a:srgbClr val="E27425"/>
                    </a:solidFill>
                  </a:tcPr>
                </a:tc>
                <a:tc vMerge="1">
                  <a:txBody>
                    <a:bodyPr/>
                    <a:lstStyle/>
                    <a:p>
                      <a:endParaRPr lang="en-US"/>
                    </a:p>
                  </a:txBody>
                  <a:tcPr/>
                </a:tc>
                <a:extLst>
                  <a:ext uri="{0D108BD9-81ED-4DB2-BD59-A6C34878D82A}">
                    <a16:rowId xmlns="" xmlns:a16="http://schemas.microsoft.com/office/drawing/2014/main" val="10001"/>
                  </a:ext>
                </a:extLst>
              </a:tr>
              <a:tr h="480100">
                <a:tc>
                  <a:txBody>
                    <a:bodyPr/>
                    <a:lstStyle/>
                    <a:p>
                      <a:pPr marL="0" lvl="0" indent="0" algn="l" rtl="0">
                        <a:spcBef>
                          <a:spcPts val="0"/>
                        </a:spcBef>
                        <a:spcAft>
                          <a:spcPts val="0"/>
                        </a:spcAft>
                        <a:buNone/>
                      </a:pPr>
                      <a:r>
                        <a:rPr lang="en-US" sz="1100" dirty="0"/>
                        <a:t>Operations </a:t>
                      </a:r>
                      <a:r>
                        <a:rPr lang="en-US" sz="1100" dirty="0" smtClean="0"/>
                        <a:t>Manager</a:t>
                      </a:r>
                    </a:p>
                    <a:p>
                      <a:pPr marL="0" lvl="0" indent="0" algn="l" rtl="0">
                        <a:spcBef>
                          <a:spcPts val="0"/>
                        </a:spcBef>
                        <a:spcAft>
                          <a:spcPts val="0"/>
                        </a:spcAft>
                        <a:buNone/>
                      </a:pPr>
                      <a:endParaRPr lang="en-US" sz="1100" dirty="0" smtClean="0"/>
                    </a:p>
                    <a:p>
                      <a:pPr marL="0" lvl="0" indent="0" algn="l" rtl="0">
                        <a:spcBef>
                          <a:spcPts val="0"/>
                        </a:spcBef>
                        <a:spcAft>
                          <a:spcPts val="0"/>
                        </a:spcAft>
                        <a:buNone/>
                      </a:pPr>
                      <a:r>
                        <a:rPr lang="en-US" sz="1100" dirty="0" smtClean="0"/>
                        <a:t>Rejected</a:t>
                      </a:r>
                      <a:endParaRPr sz="1100" dirty="0"/>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1.0</a:t>
                      </a:r>
                      <a:endParaRPr sz="1100"/>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One of our key priorities this year is a focus on academics.  However, instructional leaders currently hold a multitude of operations responsibilities.  Having an operations manager allows school leadership to drive instruction and academic initiatives. The operations manager will build, streamline and manage school systems </a:t>
                      </a:r>
                      <a:r>
                        <a:rPr lang="en-US" sz="1100">
                          <a:solidFill>
                            <a:schemeClr val="dk1"/>
                          </a:solidFill>
                        </a:rPr>
                        <a:t>(operational, culture) and </a:t>
                      </a:r>
                      <a:r>
                        <a:rPr lang="en-US" sz="1100"/>
                        <a:t>data systems. The operations manager will also manage systems to allow a focus on attendance.</a:t>
                      </a:r>
                      <a:endParaRPr sz="1100" i="1"/>
                    </a:p>
                  </a:txBody>
                  <a:tcPr marL="91450" marR="91450" marT="45725" marB="45725" anchor="ctr">
                    <a:lnL w="9525" cap="flat" cmpd="sng">
                      <a:solidFill>
                        <a:srgbClr val="CCCCCC"/>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$50,000</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School leader would continue to manage both school operations and instruction</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2"/>
                  </a:ext>
                </a:extLst>
              </a:tr>
              <a:tr h="480100">
                <a:tc>
                  <a:txBody>
                    <a:bodyPr/>
                    <a:lstStyle/>
                    <a:p>
                      <a:pPr marL="0" lvl="0" indent="0" algn="l" rtl="0">
                        <a:spcBef>
                          <a:spcPts val="0"/>
                        </a:spcBef>
                        <a:spcAft>
                          <a:spcPts val="0"/>
                        </a:spcAft>
                        <a:buNone/>
                      </a:pPr>
                      <a:r>
                        <a:rPr lang="en-US" sz="1100" dirty="0"/>
                        <a:t>Social </a:t>
                      </a:r>
                      <a:r>
                        <a:rPr lang="en-US" sz="1100" dirty="0" smtClean="0"/>
                        <a:t>Worker</a:t>
                      </a:r>
                      <a:endParaRPr lang="en-US" sz="1100" dirty="0"/>
                    </a:p>
                    <a:p>
                      <a:pPr marL="0" lvl="0" indent="0" algn="l" rtl="0">
                        <a:spcBef>
                          <a:spcPts val="0"/>
                        </a:spcBef>
                        <a:spcAft>
                          <a:spcPts val="0"/>
                        </a:spcAft>
                        <a:buNone/>
                      </a:pPr>
                      <a:r>
                        <a:rPr lang="en-US" sz="1100" dirty="0" smtClean="0"/>
                        <a:t>Complete</a:t>
                      </a:r>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0.5</a:t>
                      </a:r>
                      <a:endParaRPr sz="1100"/>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This would allow for the current part-time social worker to become full-time. Students require a social work team with capacity to support their social-emotional needs and ensure their wellness. </a:t>
                      </a:r>
                      <a:endParaRPr sz="1100"/>
                    </a:p>
                  </a:txBody>
                  <a:tcPr marL="91450" marR="91450" marT="45725" marB="45725" anchor="ctr">
                    <a:lnL w="9525" cap="flat" cmpd="sng">
                      <a:solidFill>
                        <a:srgbClr val="CCCCCC"/>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$35,000</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rgbClr val="000000"/>
                        </a:buClr>
                        <a:buSzPts val="1100"/>
                        <a:buFont typeface="Arial"/>
                        <a:buNone/>
                      </a:pPr>
                      <a:r>
                        <a:rPr lang="en-US" sz="1100"/>
                        <a:t>Current social work team will take on additional duties</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3"/>
                  </a:ext>
                </a:extLst>
              </a:tr>
              <a:tr h="480100">
                <a:tc>
                  <a:txBody>
                    <a:bodyPr/>
                    <a:lstStyle/>
                    <a:p>
                      <a:pPr marL="0" lvl="0" indent="0" algn="l" rtl="0">
                        <a:spcBef>
                          <a:spcPts val="0"/>
                        </a:spcBef>
                        <a:spcAft>
                          <a:spcPts val="0"/>
                        </a:spcAft>
                        <a:buNone/>
                      </a:pPr>
                      <a:r>
                        <a:rPr lang="en-US" sz="1100" dirty="0"/>
                        <a:t>Interventionist (Math</a:t>
                      </a:r>
                      <a:r>
                        <a:rPr lang="en-US" sz="1100" dirty="0" smtClean="0"/>
                        <a:t>)</a:t>
                      </a:r>
                    </a:p>
                    <a:p>
                      <a:pPr marL="0" lvl="0" indent="0" algn="l" rtl="0">
                        <a:spcBef>
                          <a:spcPts val="0"/>
                        </a:spcBef>
                        <a:spcAft>
                          <a:spcPts val="0"/>
                        </a:spcAft>
                        <a:buNone/>
                      </a:pPr>
                      <a:r>
                        <a:rPr lang="en-US" sz="1100" i="1" dirty="0" smtClean="0"/>
                        <a:t>Hiring </a:t>
                      </a:r>
                      <a:r>
                        <a:rPr lang="en-US" sz="1100" i="1" dirty="0" err="1" smtClean="0"/>
                        <a:t>cureently</a:t>
                      </a:r>
                      <a:endParaRPr sz="1100" i="1" dirty="0"/>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1.0</a:t>
                      </a:r>
                      <a:endParaRPr sz="1100"/>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One of our key priorities this year is to create an aligned RTI model to provide targeted math interventions; we will need additional capacity to lead and implement this initiative.</a:t>
                      </a:r>
                      <a:endParaRPr sz="1100" i="1"/>
                    </a:p>
                  </a:txBody>
                  <a:tcPr marL="91450" marR="91450" marT="45725" marB="45725" anchor="ctr">
                    <a:lnL w="9525" cap="flat" cmpd="sng">
                      <a:solidFill>
                        <a:srgbClr val="CCCCCC"/>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$75,000</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Current RTI team will take lead on this initiative, and drop lower-priority items</a:t>
                      </a:r>
                      <a:endParaRPr sz="11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 xmlns:a16="http://schemas.microsoft.com/office/drawing/2014/main" val="10004"/>
                  </a:ext>
                </a:extLst>
              </a:tr>
              <a:tr h="453125">
                <a:tc>
                  <a:txBody>
                    <a:bodyPr/>
                    <a:lstStyle/>
                    <a:p>
                      <a:pPr marL="0" marR="0" lvl="0" indent="0" algn="l" rtl="0">
                        <a:lnSpc>
                          <a:spcPct val="100000"/>
                        </a:lnSpc>
                        <a:spcBef>
                          <a:spcPts val="0"/>
                        </a:spcBef>
                        <a:spcAft>
                          <a:spcPts val="0"/>
                        </a:spcAft>
                        <a:buNone/>
                      </a:pPr>
                      <a:r>
                        <a:rPr lang="en-US" sz="1100" b="1"/>
                        <a:t>Total</a:t>
                      </a:r>
                      <a:endParaRPr sz="1100" b="1" u="none" strike="noStrike" cap="none"/>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None/>
                      </a:pPr>
                      <a:endParaRPr sz="1100" b="1"/>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EFEFEF"/>
                    </a:solidFill>
                  </a:tcPr>
                </a:tc>
                <a:tc gridSpan="3">
                  <a:txBody>
                    <a:bodyPr/>
                    <a:lstStyle/>
                    <a:p>
                      <a:pPr marL="0" lvl="0" indent="0" algn="ctr" rtl="0">
                        <a:spcBef>
                          <a:spcPts val="0"/>
                        </a:spcBef>
                        <a:spcAft>
                          <a:spcPts val="0"/>
                        </a:spcAft>
                        <a:buNone/>
                      </a:pPr>
                      <a:r>
                        <a:rPr lang="en-US" sz="1100" b="1"/>
                        <a:t>$160,000</a:t>
                      </a:r>
                      <a:endParaRPr sz="1100" b="1"/>
                    </a:p>
                  </a:txBody>
                  <a:tcPr marL="91450" marR="91450" marT="45725" marB="45725" anchor="ctr">
                    <a:lnL w="9525" cap="flat" cmpd="sng">
                      <a:solidFill>
                        <a:srgbClr val="CCCCCC"/>
                      </a:solidFill>
                      <a:prstDash val="dash"/>
                      <a:round/>
                      <a:headEnd type="none" w="sm" len="sm"/>
                      <a:tailEnd type="none" w="sm" len="sm"/>
                    </a:lnL>
                    <a:lnR w="9525" cap="flat" cmpd="sng">
                      <a:solidFill>
                        <a:srgbClr val="CCCCCC"/>
                      </a:solidFill>
                      <a:prstDash val="dash"/>
                      <a:round/>
                      <a:headEnd type="none" w="sm" len="sm"/>
                      <a:tailEnd type="none" w="sm" len="sm"/>
                    </a:lnR>
                    <a:lnT w="9525" cap="flat" cmpd="sng">
                      <a:solidFill>
                        <a:srgbClr val="CCCCCC"/>
                      </a:solidFill>
                      <a:prstDash val="dash"/>
                      <a:round/>
                      <a:headEnd type="none" w="sm" len="sm"/>
                      <a:tailEnd type="none" w="sm" len="sm"/>
                    </a:lnT>
                    <a:lnB w="9525" cap="flat" cmpd="sng">
                      <a:solidFill>
                        <a:srgbClr val="CCCCCC"/>
                      </a:solidFill>
                      <a:prstDash val="dash"/>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10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86" name="Google Shape;886;p107"/>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07"/>
          <p:cNvSpPr txBox="1">
            <a:spLocks noGrp="1"/>
          </p:cNvSpPr>
          <p:nvPr>
            <p:ph type="title"/>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solidFill>
                  <a:srgbClr val="000000"/>
                </a:solidFill>
              </a:rPr>
              <a:t>To support new strategies and school needs, we request the following autonomies </a:t>
            </a:r>
            <a:r>
              <a:rPr lang="en-US" b="1">
                <a:solidFill>
                  <a:schemeClr val="dk1"/>
                </a:solidFill>
              </a:rPr>
              <a:t>(ordered by priority): (1 of 2)</a:t>
            </a:r>
            <a:endParaRPr b="1">
              <a:solidFill>
                <a:srgbClr val="000000"/>
              </a:solidFill>
            </a:endParaRPr>
          </a:p>
        </p:txBody>
      </p:sp>
      <p:graphicFrame>
        <p:nvGraphicFramePr>
          <p:cNvPr id="888" name="Google Shape;888;p107"/>
          <p:cNvGraphicFramePr/>
          <p:nvPr/>
        </p:nvGraphicFramePr>
        <p:xfrm>
          <a:off x="19050" y="1133100"/>
          <a:ext cx="9144000" cy="5120520"/>
        </p:xfrm>
        <a:graphic>
          <a:graphicData uri="http://schemas.openxmlformats.org/drawingml/2006/table">
            <a:tbl>
              <a:tblPr>
                <a:noFill/>
                <a:tableStyleId>{33C49430-1D7E-4415-9CAA-EBB86577F2B1}</a:tableStyleId>
              </a:tblPr>
              <a:tblGrid>
                <a:gridCol w="1486475">
                  <a:extLst>
                    <a:ext uri="{9D8B030D-6E8A-4147-A177-3AD203B41FA5}">
                      <a16:colId xmlns="" xmlns:a16="http://schemas.microsoft.com/office/drawing/2014/main" val="20000"/>
                    </a:ext>
                  </a:extLst>
                </a:gridCol>
                <a:gridCol w="1159600">
                  <a:extLst>
                    <a:ext uri="{9D8B030D-6E8A-4147-A177-3AD203B41FA5}">
                      <a16:colId xmlns="" xmlns:a16="http://schemas.microsoft.com/office/drawing/2014/main" val="20001"/>
                    </a:ext>
                  </a:extLst>
                </a:gridCol>
                <a:gridCol w="2191300">
                  <a:extLst>
                    <a:ext uri="{9D8B030D-6E8A-4147-A177-3AD203B41FA5}">
                      <a16:colId xmlns="" xmlns:a16="http://schemas.microsoft.com/office/drawing/2014/main" val="20002"/>
                    </a:ext>
                  </a:extLst>
                </a:gridCol>
                <a:gridCol w="4306625">
                  <a:extLst>
                    <a:ext uri="{9D8B030D-6E8A-4147-A177-3AD203B41FA5}">
                      <a16:colId xmlns="" xmlns:a16="http://schemas.microsoft.com/office/drawing/2014/main" val="20003"/>
                    </a:ext>
                  </a:extLst>
                </a:gridCol>
              </a:tblGrid>
              <a:tr h="288325">
                <a:tc>
                  <a:txBody>
                    <a:bodyPr/>
                    <a:lstStyle/>
                    <a:p>
                      <a:pPr marL="0" lvl="0" indent="0" algn="l" rtl="0">
                        <a:spcBef>
                          <a:spcPts val="0"/>
                        </a:spcBef>
                        <a:spcAft>
                          <a:spcPts val="0"/>
                        </a:spcAft>
                        <a:buNone/>
                      </a:pPr>
                      <a:r>
                        <a:rPr lang="en-US" sz="1200" b="1"/>
                        <a:t>Priority</a:t>
                      </a:r>
                      <a:endParaRPr sz="1200" b="1"/>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5A7A1B"/>
                    </a:solidFill>
                  </a:tcPr>
                </a:tc>
                <a:tc>
                  <a:txBody>
                    <a:bodyPr/>
                    <a:lstStyle/>
                    <a:p>
                      <a:pPr marL="0" lvl="0" indent="0" algn="l" rtl="0">
                        <a:spcBef>
                          <a:spcPts val="0"/>
                        </a:spcBef>
                        <a:spcAft>
                          <a:spcPts val="0"/>
                        </a:spcAft>
                        <a:buNone/>
                      </a:pPr>
                      <a:r>
                        <a:rPr lang="en-US" sz="1200" b="1"/>
                        <a:t>Autonomy requested</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A7A1B"/>
                    </a:solidFill>
                  </a:tcPr>
                </a:tc>
                <a:tc>
                  <a:txBody>
                    <a:bodyPr/>
                    <a:lstStyle/>
                    <a:p>
                      <a:pPr marL="0" lvl="0" indent="0" algn="l" rtl="0">
                        <a:spcBef>
                          <a:spcPts val="0"/>
                        </a:spcBef>
                        <a:spcAft>
                          <a:spcPts val="0"/>
                        </a:spcAft>
                        <a:buNone/>
                      </a:pPr>
                      <a:r>
                        <a:rPr lang="en-US" sz="1200" b="1"/>
                        <a:t>Description</a:t>
                      </a:r>
                      <a:endParaRPr sz="1200" b="1"/>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5A7A1B"/>
                    </a:solidFill>
                  </a:tcPr>
                </a:tc>
                <a:tc>
                  <a:txBody>
                    <a:bodyPr/>
                    <a:lstStyle/>
                    <a:p>
                      <a:pPr marL="0" lvl="0" indent="0" algn="l" rtl="0">
                        <a:spcBef>
                          <a:spcPts val="0"/>
                        </a:spcBef>
                        <a:spcAft>
                          <a:spcPts val="0"/>
                        </a:spcAft>
                        <a:buNone/>
                      </a:pPr>
                      <a:r>
                        <a:rPr lang="en-US" sz="1200" b="1"/>
                        <a:t>Rationale</a:t>
                      </a:r>
                      <a:endParaRPr sz="1200" b="1"/>
                    </a:p>
                  </a:txBody>
                  <a:tcPr marL="91425" marR="91425" marT="91425" marB="91425">
                    <a:lnB w="9525" cap="flat" cmpd="sng">
                      <a:solidFill>
                        <a:srgbClr val="9E9E9E"/>
                      </a:solidFill>
                      <a:prstDash val="solid"/>
                      <a:round/>
                      <a:headEnd type="none" w="sm" len="sm"/>
                      <a:tailEnd type="none" w="sm" len="sm"/>
                    </a:lnB>
                    <a:solidFill>
                      <a:srgbClr val="5A7A1B"/>
                    </a:solidFill>
                  </a:tcPr>
                </a:tc>
                <a:extLst>
                  <a:ext uri="{0D108BD9-81ED-4DB2-BD59-A6C34878D82A}">
                    <a16:rowId xmlns="" xmlns:a16="http://schemas.microsoft.com/office/drawing/2014/main" val="10000"/>
                  </a:ext>
                </a:extLst>
              </a:tr>
              <a:tr h="620600">
                <a:tc>
                  <a:txBody>
                    <a:bodyPr/>
                    <a:lstStyle/>
                    <a:p>
                      <a:pPr marL="0" lvl="0" indent="0" algn="l" rtl="0">
                        <a:spcBef>
                          <a:spcPts val="0"/>
                        </a:spcBef>
                        <a:spcAft>
                          <a:spcPts val="0"/>
                        </a:spcAft>
                        <a:buNone/>
                      </a:pPr>
                      <a:r>
                        <a:rPr lang="en-US" sz="1000" i="1"/>
                        <a:t>All</a:t>
                      </a:r>
                      <a:endParaRPr sz="1000" b="1" i="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b="1">
                          <a:solidFill>
                            <a:schemeClr val="dk1"/>
                          </a:solidFill>
                        </a:rPr>
                        <a:t>Budget</a:t>
                      </a:r>
                      <a:endParaRPr sz="11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We request to the maximum extent possible that </a:t>
                      </a:r>
                      <a:r>
                        <a:rPr lang="en-US" sz="1100" b="1"/>
                        <a:t>Ashland’s budgeted funds be used flexibly </a:t>
                      </a:r>
                      <a:r>
                        <a:rPr lang="en-US" sz="1100"/>
                        <a:t>to support the needs of the school, to include funds allocated for staffing.</a:t>
                      </a:r>
                      <a:endParaRPr sz="1100" i="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In order to meet the unique needs of the school, our instructional program and ultimately our students, we request maximum autonomy of campus funds in order to pay for programming, consider how to maximize the impact of staff, and think creatively about how we partner with our community. </a:t>
                      </a:r>
                      <a:endParaRPr sz="11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620600">
                <a:tc>
                  <a:txBody>
                    <a:bodyPr/>
                    <a:lstStyle/>
                    <a:p>
                      <a:pPr marL="0" lvl="0" indent="0" algn="l" rtl="0">
                        <a:spcBef>
                          <a:spcPts val="0"/>
                        </a:spcBef>
                        <a:spcAft>
                          <a:spcPts val="0"/>
                        </a:spcAft>
                        <a:buNone/>
                      </a:pPr>
                      <a:r>
                        <a:rPr lang="en-US" sz="1000" i="1">
                          <a:solidFill>
                            <a:schemeClr val="dk1"/>
                          </a:solidFill>
                        </a:rPr>
                        <a:t>Ensure teachers have access to high quality professional development to deepen ELA &amp; Math content knowledge and expertise</a:t>
                      </a:r>
                      <a:endParaRPr sz="1000" i="1">
                        <a:solidFill>
                          <a:schemeClr val="dk1"/>
                        </a:solidFill>
                      </a:endParaRPr>
                    </a:p>
                    <a:p>
                      <a:pPr marL="0" lvl="0" indent="0" algn="l" rtl="0">
                        <a:spcBef>
                          <a:spcPts val="0"/>
                        </a:spcBef>
                        <a:spcAft>
                          <a:spcPts val="0"/>
                        </a:spcAft>
                        <a:buNone/>
                      </a:pPr>
                      <a:endParaRPr sz="1000" b="1" i="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b="1">
                          <a:solidFill>
                            <a:schemeClr val="dk1"/>
                          </a:solidFill>
                        </a:rPr>
                        <a:t>Professional development</a:t>
                      </a:r>
                      <a:endParaRPr sz="11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100"/>
                        <a:t>We request that school administration and their staff </a:t>
                      </a:r>
                      <a:r>
                        <a:rPr lang="en-US" sz="1100" b="1"/>
                        <a:t>have the option but will not be required</a:t>
                      </a:r>
                      <a:r>
                        <a:rPr lang="en-US" sz="1100"/>
                        <a:t> to attend all district professional development and to supplement with external professional development of their choosing as needed. </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As a CPN school, we have unique needs that may or may not be met by attending district-offered professional development. By providing staff the option to choose what professional development they attend with the guidance of their school leaders, teachers and staff retain flexibility to choose best-fit learning opportunities to line up to individual and school-specific needs. </a:t>
                      </a:r>
                      <a:endParaRPr sz="11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620600">
                <a:tc>
                  <a:txBody>
                    <a:bodyPr/>
                    <a:lstStyle/>
                    <a:p>
                      <a:pPr marL="0" lvl="0" indent="0" algn="l" rtl="0">
                        <a:spcBef>
                          <a:spcPts val="0"/>
                        </a:spcBef>
                        <a:spcAft>
                          <a:spcPts val="0"/>
                        </a:spcAft>
                        <a:buNone/>
                      </a:pPr>
                      <a:r>
                        <a:rPr lang="en-US" sz="1000" i="1">
                          <a:solidFill>
                            <a:schemeClr val="dk1"/>
                          </a:solidFill>
                        </a:rPr>
                        <a:t>All</a:t>
                      </a:r>
                      <a:endParaRPr sz="1000" i="1">
                        <a:solidFill>
                          <a:schemeClr val="dk1"/>
                        </a:solidFill>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b="1">
                          <a:solidFill>
                            <a:schemeClr val="dk1"/>
                          </a:solidFill>
                        </a:rPr>
                        <a:t>Staffing </a:t>
                      </a:r>
                      <a:endParaRPr sz="11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We request </a:t>
                      </a:r>
                      <a:r>
                        <a:rPr lang="en-US" sz="1100" b="1">
                          <a:solidFill>
                            <a:schemeClr val="dk1"/>
                          </a:solidFill>
                        </a:rPr>
                        <a:t>flexibility to make hiring and staffing decisions</a:t>
                      </a:r>
                      <a:r>
                        <a:rPr lang="en-US" sz="1100" b="1"/>
                        <a:t> </a:t>
                      </a:r>
                      <a:r>
                        <a:rPr lang="en-US" sz="1100"/>
                        <a:t>across the school to support student needs.</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r>
                        <a:rPr lang="en-US" sz="1100"/>
                        <a:t>We request </a:t>
                      </a:r>
                      <a:r>
                        <a:rPr lang="en-US" sz="1100" b="1"/>
                        <a:t>no forced placement or forced transfer</a:t>
                      </a:r>
                      <a:r>
                        <a:rPr lang="en-US" sz="1100"/>
                        <a:t> of teaching and administrative staff into the school. </a:t>
                      </a:r>
                      <a:endParaRPr sz="1100"/>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rPr>
                        <a:t>In order to meet the unique needs of the school and implement our priorities and strategies, we need the ability to make hiring decisions flexibly.  This should include off-boarding or transfers of existing staff based on performance and/or being able to flexibly staff across the school to meet instructional needs.</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b="1">
                          <a:solidFill>
                            <a:schemeClr val="dk1"/>
                          </a:solidFill>
                        </a:rPr>
                        <a:t>We also request that, given the current hiring needs of the school, Ashland be given priority in the district hiring process (e.g., access to top candidates with our competition with other schools, additional recruitment team attention, etc.) </a:t>
                      </a:r>
                      <a:endParaRPr sz="1100">
                        <a:solidFill>
                          <a:schemeClr val="dk1"/>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pic>
        <p:nvPicPr>
          <p:cNvPr id="893" name="Google Shape;893;p108"/>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94" name="Google Shape;894;p108"/>
          <p:cNvSpPr/>
          <p:nvPr/>
        </p:nvSpPr>
        <p:spPr>
          <a:xfrm>
            <a:off x="3549250" y="5803525"/>
            <a:ext cx="2546100" cy="105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08"/>
          <p:cNvSpPr txBox="1">
            <a:spLocks noGrp="1"/>
          </p:cNvSpPr>
          <p:nvPr>
            <p:ph type="title"/>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solidFill>
                  <a:srgbClr val="000000"/>
                </a:solidFill>
              </a:rPr>
              <a:t>To support new strategies and school needs, we request the following autonomies </a:t>
            </a:r>
            <a:r>
              <a:rPr lang="en-US" b="1">
                <a:solidFill>
                  <a:schemeClr val="dk1"/>
                </a:solidFill>
              </a:rPr>
              <a:t>(ordered by priority): (2 of 2)</a:t>
            </a:r>
            <a:endParaRPr b="1">
              <a:solidFill>
                <a:srgbClr val="000000"/>
              </a:solidFill>
            </a:endParaRPr>
          </a:p>
        </p:txBody>
      </p:sp>
      <p:graphicFrame>
        <p:nvGraphicFramePr>
          <p:cNvPr id="896" name="Google Shape;896;p108"/>
          <p:cNvGraphicFramePr/>
          <p:nvPr/>
        </p:nvGraphicFramePr>
        <p:xfrm>
          <a:off x="-19075" y="1285500"/>
          <a:ext cx="9144025" cy="4389030"/>
        </p:xfrm>
        <a:graphic>
          <a:graphicData uri="http://schemas.openxmlformats.org/drawingml/2006/table">
            <a:tbl>
              <a:tblPr>
                <a:noFill/>
                <a:tableStyleId>{33C49430-1D7E-4415-9CAA-EBB86577F2B1}</a:tableStyleId>
              </a:tblPr>
              <a:tblGrid>
                <a:gridCol w="1486475">
                  <a:extLst>
                    <a:ext uri="{9D8B030D-6E8A-4147-A177-3AD203B41FA5}">
                      <a16:colId xmlns="" xmlns:a16="http://schemas.microsoft.com/office/drawing/2014/main" val="20000"/>
                    </a:ext>
                  </a:extLst>
                </a:gridCol>
                <a:gridCol w="1159600">
                  <a:extLst>
                    <a:ext uri="{9D8B030D-6E8A-4147-A177-3AD203B41FA5}">
                      <a16:colId xmlns="" xmlns:a16="http://schemas.microsoft.com/office/drawing/2014/main" val="20001"/>
                    </a:ext>
                  </a:extLst>
                </a:gridCol>
                <a:gridCol w="2191300">
                  <a:extLst>
                    <a:ext uri="{9D8B030D-6E8A-4147-A177-3AD203B41FA5}">
                      <a16:colId xmlns="" xmlns:a16="http://schemas.microsoft.com/office/drawing/2014/main" val="20002"/>
                    </a:ext>
                  </a:extLst>
                </a:gridCol>
                <a:gridCol w="4306650">
                  <a:extLst>
                    <a:ext uri="{9D8B030D-6E8A-4147-A177-3AD203B41FA5}">
                      <a16:colId xmlns="" xmlns:a16="http://schemas.microsoft.com/office/drawing/2014/main" val="20003"/>
                    </a:ext>
                  </a:extLst>
                </a:gridCol>
              </a:tblGrid>
              <a:tr h="288325">
                <a:tc>
                  <a:txBody>
                    <a:bodyPr/>
                    <a:lstStyle/>
                    <a:p>
                      <a:pPr marL="0" lvl="0" indent="0" algn="l" rtl="0">
                        <a:spcBef>
                          <a:spcPts val="0"/>
                        </a:spcBef>
                        <a:spcAft>
                          <a:spcPts val="0"/>
                        </a:spcAft>
                        <a:buNone/>
                      </a:pPr>
                      <a:r>
                        <a:rPr lang="en-US" sz="1200" b="1"/>
                        <a:t>Priority</a:t>
                      </a:r>
                      <a:endParaRPr sz="1200" b="1"/>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5A7A1B"/>
                    </a:solidFill>
                  </a:tcPr>
                </a:tc>
                <a:tc>
                  <a:txBody>
                    <a:bodyPr/>
                    <a:lstStyle/>
                    <a:p>
                      <a:pPr marL="0" lvl="0" indent="0" algn="l" rtl="0">
                        <a:spcBef>
                          <a:spcPts val="0"/>
                        </a:spcBef>
                        <a:spcAft>
                          <a:spcPts val="0"/>
                        </a:spcAft>
                        <a:buNone/>
                      </a:pPr>
                      <a:r>
                        <a:rPr lang="en-US" sz="1200" b="1"/>
                        <a:t>Autonomy requested</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A7A1B"/>
                    </a:solidFill>
                  </a:tcPr>
                </a:tc>
                <a:tc>
                  <a:txBody>
                    <a:bodyPr/>
                    <a:lstStyle/>
                    <a:p>
                      <a:pPr marL="0" lvl="0" indent="0" algn="l" rtl="0">
                        <a:spcBef>
                          <a:spcPts val="0"/>
                        </a:spcBef>
                        <a:spcAft>
                          <a:spcPts val="0"/>
                        </a:spcAft>
                        <a:buNone/>
                      </a:pPr>
                      <a:r>
                        <a:rPr lang="en-US" sz="1200" b="1"/>
                        <a:t>Description</a:t>
                      </a:r>
                      <a:endParaRPr sz="1200" b="1"/>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5A7A1B"/>
                    </a:solidFill>
                  </a:tcPr>
                </a:tc>
                <a:tc>
                  <a:txBody>
                    <a:bodyPr/>
                    <a:lstStyle/>
                    <a:p>
                      <a:pPr marL="0" lvl="0" indent="0" algn="l" rtl="0">
                        <a:spcBef>
                          <a:spcPts val="0"/>
                        </a:spcBef>
                        <a:spcAft>
                          <a:spcPts val="0"/>
                        </a:spcAft>
                        <a:buNone/>
                      </a:pPr>
                      <a:r>
                        <a:rPr lang="en-US" sz="1200" b="1"/>
                        <a:t>Rationale</a:t>
                      </a:r>
                      <a:endParaRPr sz="1200" b="1"/>
                    </a:p>
                  </a:txBody>
                  <a:tcPr marL="91425" marR="91425" marT="91425" marB="91425">
                    <a:lnB w="9525" cap="flat" cmpd="sng">
                      <a:solidFill>
                        <a:srgbClr val="9E9E9E"/>
                      </a:solidFill>
                      <a:prstDash val="solid"/>
                      <a:round/>
                      <a:headEnd type="none" w="sm" len="sm"/>
                      <a:tailEnd type="none" w="sm" len="sm"/>
                    </a:lnB>
                    <a:solidFill>
                      <a:srgbClr val="5A7A1B"/>
                    </a:solidFill>
                  </a:tcPr>
                </a:tc>
                <a:extLst>
                  <a:ext uri="{0D108BD9-81ED-4DB2-BD59-A6C34878D82A}">
                    <a16:rowId xmlns="" xmlns:a16="http://schemas.microsoft.com/office/drawing/2014/main" val="10000"/>
                  </a:ext>
                </a:extLst>
              </a:tr>
              <a:tr h="738875">
                <a:tc>
                  <a:txBody>
                    <a:bodyPr/>
                    <a:lstStyle/>
                    <a:p>
                      <a:pPr marL="0" lvl="0" indent="0" algn="l" rtl="0">
                        <a:spcBef>
                          <a:spcPts val="0"/>
                        </a:spcBef>
                        <a:spcAft>
                          <a:spcPts val="0"/>
                        </a:spcAft>
                        <a:buClr>
                          <a:schemeClr val="dk1"/>
                        </a:buClr>
                        <a:buSzPts val="1100"/>
                        <a:buFont typeface="Arial"/>
                        <a:buNone/>
                      </a:pPr>
                      <a:r>
                        <a:rPr lang="en-US" sz="1000" i="1">
                          <a:solidFill>
                            <a:schemeClr val="dk1"/>
                          </a:solidFill>
                        </a:rPr>
                        <a:t>Implement a comprehensive, scaffolded PK-6 Reading and Writing curriculum and ensure dedicated time for instruction.</a:t>
                      </a:r>
                      <a:endParaRPr sz="1000" i="1">
                        <a:solidFill>
                          <a:schemeClr val="dk1"/>
                        </a:solidFill>
                      </a:endParaRPr>
                    </a:p>
                    <a:p>
                      <a:pPr marL="0" lvl="0" indent="0" algn="l" rtl="0">
                        <a:spcBef>
                          <a:spcPts val="0"/>
                        </a:spcBef>
                        <a:spcAft>
                          <a:spcPts val="0"/>
                        </a:spcAft>
                        <a:buNone/>
                      </a:pPr>
                      <a:endParaRPr sz="1000" b="1" i="1"/>
                    </a:p>
                    <a:p>
                      <a:pPr marL="0" lvl="0" indent="0" algn="l" rtl="0">
                        <a:spcBef>
                          <a:spcPts val="0"/>
                        </a:spcBef>
                        <a:spcAft>
                          <a:spcPts val="0"/>
                        </a:spcAft>
                        <a:buNone/>
                      </a:pPr>
                      <a:r>
                        <a:rPr lang="en-US" sz="1000" i="1"/>
                        <a:t>Consistently leverage a system to collect data and progress monitor student growth and proficiency in ELA &amp; Math</a:t>
                      </a:r>
                      <a:endParaRPr sz="1000"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100" b="1">
                          <a:solidFill>
                            <a:schemeClr val="dk1"/>
                          </a:solidFill>
                        </a:rPr>
                        <a:t>Curriculum and assessments</a:t>
                      </a:r>
                      <a:endParaRPr sz="1100" b="1">
                        <a:solidFill>
                          <a:schemeClr val="dk1"/>
                        </a:solidFill>
                      </a:endParaRPr>
                    </a:p>
                    <a:p>
                      <a:pPr marL="0" lvl="0" indent="0" algn="l" rtl="0">
                        <a:spcBef>
                          <a:spcPts val="0"/>
                        </a:spcBef>
                        <a:spcAft>
                          <a:spcPts val="0"/>
                        </a:spcAft>
                        <a:buNone/>
                      </a:pPr>
                      <a:endParaRPr sz="11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We request the flexibility to </a:t>
                      </a:r>
                      <a:r>
                        <a:rPr lang="en-US" sz="1100" b="1"/>
                        <a:t>opt in or out of current district assessments </a:t>
                      </a:r>
                      <a:r>
                        <a:rPr lang="en-US" sz="1100" b="1">
                          <a:solidFill>
                            <a:schemeClr val="dk1"/>
                          </a:solidFill>
                        </a:rPr>
                        <a:t>and curriculum scope and sequences </a:t>
                      </a:r>
                      <a:r>
                        <a:rPr lang="en-US" sz="1100" b="1"/>
                        <a:t>according to program needs</a:t>
                      </a:r>
                      <a:r>
                        <a:rPr lang="en-US" sz="1100"/>
                        <a:t>.</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Our current Reading and Writing curriculum is not scaffolded PK-6, nor does it represent the best support for students in meeting the demands of MAP.  In addition, current assessments (STAR Reading and STAR Math) are not sufficient to predict year-end student performance on MAP.</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738875">
                <a:tc>
                  <a:txBody>
                    <a:bodyPr/>
                    <a:lstStyle/>
                    <a:p>
                      <a:pPr marL="0" lvl="0" indent="0" algn="l" rtl="0">
                        <a:spcBef>
                          <a:spcPts val="0"/>
                        </a:spcBef>
                        <a:spcAft>
                          <a:spcPts val="0"/>
                        </a:spcAft>
                        <a:buNone/>
                      </a:pPr>
                      <a:r>
                        <a:rPr lang="en-US" sz="1000" i="1"/>
                        <a:t>Ensure teachers have access to high quality professional development to deepen ELA &amp; Math content knowledge and expertise</a:t>
                      </a:r>
                      <a:endParaRPr sz="1000"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solidFill>
                      <a:srgbClr val="FFFFFF"/>
                    </a:solidFill>
                  </a:tcPr>
                </a:tc>
                <a:tc>
                  <a:txBody>
                    <a:bodyPr/>
                    <a:lstStyle/>
                    <a:p>
                      <a:pPr marL="0" lvl="0" indent="0" algn="l" rtl="0">
                        <a:spcBef>
                          <a:spcPts val="0"/>
                        </a:spcBef>
                        <a:spcAft>
                          <a:spcPts val="0"/>
                        </a:spcAft>
                        <a:buNone/>
                      </a:pPr>
                      <a:r>
                        <a:rPr lang="en-US" sz="1100" b="1">
                          <a:solidFill>
                            <a:schemeClr val="dk1"/>
                          </a:solidFill>
                        </a:rPr>
                        <a:t>School schedule and calendar</a:t>
                      </a:r>
                      <a:endParaRPr sz="1100" b="1">
                        <a:solidFill>
                          <a:schemeClr val="dk1"/>
                        </a:solidFill>
                      </a:endParaRPr>
                    </a:p>
                    <a:p>
                      <a:pPr marL="0" lvl="0" indent="0" algn="l" rtl="0">
                        <a:spcBef>
                          <a:spcPts val="0"/>
                        </a:spcBef>
                        <a:spcAft>
                          <a:spcPts val="0"/>
                        </a:spcAft>
                        <a:buNone/>
                      </a:pPr>
                      <a:endParaRPr sz="11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We request the ability to </a:t>
                      </a:r>
                      <a:r>
                        <a:rPr lang="en-US" sz="1100" b="1"/>
                        <a:t>modify the school calendar</a:t>
                      </a:r>
                      <a:r>
                        <a:rPr lang="en-US" sz="1100"/>
                        <a:t> </a:t>
                      </a:r>
                      <a:r>
                        <a:rPr lang="en-US" sz="1100" b="1"/>
                        <a:t>and school day </a:t>
                      </a:r>
                      <a:r>
                        <a:rPr lang="en-US" sz="1100"/>
                        <a:t>based on the needs of our school and staff PDs.</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To implement the strategies outlined to reach our ELA/Math and teacher retention goals, we request early release days for students, so that staff can have regular time for PLCs and PD.  This is a best practice that “excellent schools” implement, and allows for staff to be aligned on instruction and school culture, as well as increasing teacher retention by providing teachers the time and space to get better at their practice and receive formative feedback and coaching.</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09"/>
          <p:cNvSpPr txBox="1">
            <a:spLocks noGrp="1"/>
          </p:cNvSpPr>
          <p:nvPr>
            <p:ph type="title"/>
          </p:nvPr>
        </p:nvSpPr>
        <p:spPr>
          <a:xfrm>
            <a:off x="457200" y="0"/>
            <a:ext cx="82296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Appendix</a:t>
            </a:r>
            <a:endParaRPr b="1"/>
          </a:p>
        </p:txBody>
      </p:sp>
      <p:graphicFrame>
        <p:nvGraphicFramePr>
          <p:cNvPr id="2" name="Table 2">
            <a:extLst>
              <a:ext uri="{FF2B5EF4-FFF2-40B4-BE49-F238E27FC236}">
                <a16:creationId xmlns="" xmlns:a16="http://schemas.microsoft.com/office/drawing/2014/main" id="{5D7B3681-87A9-42D4-907B-842ADB2452C0}"/>
              </a:ext>
            </a:extLst>
          </p:cNvPr>
          <p:cNvGraphicFramePr>
            <a:graphicFrameLocks noGrp="1"/>
          </p:cNvGraphicFramePr>
          <p:nvPr>
            <p:extLst>
              <p:ext uri="{D42A27DB-BD31-4B8C-83A1-F6EECF244321}">
                <p14:modId xmlns:p14="http://schemas.microsoft.com/office/powerpoint/2010/main" val="2453445595"/>
              </p:ext>
            </p:extLst>
          </p:nvPr>
        </p:nvGraphicFramePr>
        <p:xfrm>
          <a:off x="1524000" y="1396999"/>
          <a:ext cx="6096000" cy="4131604"/>
        </p:xfrm>
        <a:graphic>
          <a:graphicData uri="http://schemas.openxmlformats.org/drawingml/2006/table">
            <a:tbl>
              <a:tblPr firstRow="1" bandRow="1">
                <a:tableStyleId>{828ED99F-2957-4FCC-A269-AD505EA86813}</a:tableStyleId>
              </a:tblPr>
              <a:tblGrid>
                <a:gridCol w="3048000">
                  <a:extLst>
                    <a:ext uri="{9D8B030D-6E8A-4147-A177-3AD203B41FA5}">
                      <a16:colId xmlns="" xmlns:a16="http://schemas.microsoft.com/office/drawing/2014/main" val="1833545674"/>
                    </a:ext>
                  </a:extLst>
                </a:gridCol>
                <a:gridCol w="3048000">
                  <a:extLst>
                    <a:ext uri="{9D8B030D-6E8A-4147-A177-3AD203B41FA5}">
                      <a16:colId xmlns="" xmlns:a16="http://schemas.microsoft.com/office/drawing/2014/main" val="726837422"/>
                    </a:ext>
                  </a:extLst>
                </a:gridCol>
              </a:tblGrid>
              <a:tr h="1032901">
                <a:tc>
                  <a:txBody>
                    <a:bodyPr/>
                    <a:lstStyle/>
                    <a:p>
                      <a:r>
                        <a:rPr lang="en-US" dirty="0"/>
                        <a:t>Professional Development</a:t>
                      </a:r>
                    </a:p>
                    <a:p>
                      <a:r>
                        <a:rPr lang="en-US" dirty="0"/>
                        <a:t>Year </a:t>
                      </a:r>
                      <a:r>
                        <a:rPr lang="en-US" dirty="0" smtClean="0"/>
                        <a:t>3</a:t>
                      </a:r>
                      <a:endParaRPr lang="en-US" dirty="0"/>
                    </a:p>
                    <a:p>
                      <a:r>
                        <a:rPr lang="en-US" dirty="0" smtClean="0"/>
                        <a:t>2021/2022</a:t>
                      </a:r>
                      <a:endParaRPr lang="en-US" dirty="0"/>
                    </a:p>
                  </a:txBody>
                  <a:tcPr/>
                </a:tc>
                <a:tc>
                  <a:txBody>
                    <a:bodyPr/>
                    <a:lstStyle/>
                    <a:p>
                      <a:endParaRPr lang="en-US"/>
                    </a:p>
                  </a:txBody>
                  <a:tcPr/>
                </a:tc>
                <a:extLst>
                  <a:ext uri="{0D108BD9-81ED-4DB2-BD59-A6C34878D82A}">
                    <a16:rowId xmlns="" xmlns:a16="http://schemas.microsoft.com/office/drawing/2014/main" val="1396142553"/>
                  </a:ext>
                </a:extLst>
              </a:tr>
              <a:tr h="1032901">
                <a:tc>
                  <a:txBody>
                    <a:bodyPr/>
                    <a:lstStyle/>
                    <a:p>
                      <a:r>
                        <a:rPr lang="en-US" dirty="0"/>
                        <a:t>LETRS Training</a:t>
                      </a:r>
                    </a:p>
                    <a:p>
                      <a:r>
                        <a:rPr lang="en-US" dirty="0"/>
                        <a:t>(Reading)</a:t>
                      </a:r>
                    </a:p>
                  </a:txBody>
                  <a:tcPr/>
                </a:tc>
                <a:tc>
                  <a:txBody>
                    <a:bodyPr/>
                    <a:lstStyle/>
                    <a:p>
                      <a:r>
                        <a:rPr lang="en-US" dirty="0"/>
                        <a:t>$</a:t>
                      </a:r>
                      <a:r>
                        <a:rPr lang="en-US" dirty="0" smtClean="0"/>
                        <a:t>25,000 – On-going</a:t>
                      </a:r>
                      <a:endParaRPr lang="en-US" dirty="0"/>
                    </a:p>
                  </a:txBody>
                  <a:tcPr/>
                </a:tc>
                <a:extLst>
                  <a:ext uri="{0D108BD9-81ED-4DB2-BD59-A6C34878D82A}">
                    <a16:rowId xmlns="" xmlns:a16="http://schemas.microsoft.com/office/drawing/2014/main" val="4260496909"/>
                  </a:ext>
                </a:extLst>
              </a:tr>
              <a:tr h="1032901">
                <a:tc>
                  <a:txBody>
                    <a:bodyPr/>
                    <a:lstStyle/>
                    <a:p>
                      <a:r>
                        <a:rPr lang="en-US" dirty="0"/>
                        <a:t>Instructional Partners</a:t>
                      </a:r>
                    </a:p>
                    <a:p>
                      <a:r>
                        <a:rPr lang="en-US" dirty="0"/>
                        <a:t>(Lesson Plan and Writing)</a:t>
                      </a:r>
                    </a:p>
                    <a:p>
                      <a:r>
                        <a:rPr lang="en-US" dirty="0"/>
                        <a:t>Train the </a:t>
                      </a:r>
                      <a:r>
                        <a:rPr lang="en-US" dirty="0" smtClean="0"/>
                        <a:t>Trainer</a:t>
                      </a:r>
                      <a:endParaRPr lang="en-US" dirty="0"/>
                    </a:p>
                  </a:txBody>
                  <a:tcPr/>
                </a:tc>
                <a:tc>
                  <a:txBody>
                    <a:bodyPr/>
                    <a:lstStyle/>
                    <a:p>
                      <a:r>
                        <a:rPr lang="en-US" dirty="0"/>
                        <a:t>$</a:t>
                      </a:r>
                      <a:r>
                        <a:rPr lang="en-US" dirty="0" smtClean="0"/>
                        <a:t>15,000 – On-going</a:t>
                      </a:r>
                      <a:endParaRPr lang="en-US" dirty="0"/>
                    </a:p>
                  </a:txBody>
                  <a:tcPr/>
                </a:tc>
                <a:extLst>
                  <a:ext uri="{0D108BD9-81ED-4DB2-BD59-A6C34878D82A}">
                    <a16:rowId xmlns="" xmlns:a16="http://schemas.microsoft.com/office/drawing/2014/main" val="3091106923"/>
                  </a:ext>
                </a:extLst>
              </a:tr>
              <a:tr h="1032901">
                <a:tc>
                  <a:txBody>
                    <a:bodyPr/>
                    <a:lstStyle/>
                    <a:p>
                      <a:r>
                        <a:rPr lang="en-US" dirty="0"/>
                        <a:t>CT-3</a:t>
                      </a:r>
                    </a:p>
                    <a:p>
                      <a:r>
                        <a:rPr lang="en-US" dirty="0"/>
                        <a:t>(No nonsense nurturer Program and Coaches Training)</a:t>
                      </a:r>
                    </a:p>
                  </a:txBody>
                  <a:tcPr/>
                </a:tc>
                <a:tc>
                  <a:txBody>
                    <a:bodyPr/>
                    <a:lstStyle/>
                    <a:p>
                      <a:r>
                        <a:rPr lang="en-US" dirty="0"/>
                        <a:t>$</a:t>
                      </a:r>
                      <a:r>
                        <a:rPr lang="en-US" dirty="0" smtClean="0"/>
                        <a:t>40,000 - Postponed</a:t>
                      </a:r>
                      <a:endParaRPr lang="en-US" dirty="0"/>
                    </a:p>
                  </a:txBody>
                  <a:tcPr/>
                </a:tc>
                <a:extLst>
                  <a:ext uri="{0D108BD9-81ED-4DB2-BD59-A6C34878D82A}">
                    <a16:rowId xmlns="" xmlns:a16="http://schemas.microsoft.com/office/drawing/2014/main" val="2547110132"/>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pic>
        <p:nvPicPr>
          <p:cNvPr id="908" name="Google Shape;908;p11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909" name="Google Shape;909;p11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t>Here is a review of our process:</a:t>
            </a:r>
            <a:endParaRPr/>
          </a:p>
        </p:txBody>
      </p:sp>
      <p:graphicFrame>
        <p:nvGraphicFramePr>
          <p:cNvPr id="910" name="Google Shape;910;p110"/>
          <p:cNvGraphicFramePr/>
          <p:nvPr/>
        </p:nvGraphicFramePr>
        <p:xfrm>
          <a:off x="457200" y="1946700"/>
          <a:ext cx="3054025" cy="4307400"/>
        </p:xfrm>
        <a:graphic>
          <a:graphicData uri="http://schemas.openxmlformats.org/drawingml/2006/table">
            <a:tbl>
              <a:tblPr>
                <a:noFill/>
                <a:tableStyleId>{33C49430-1D7E-4415-9CAA-EBB86577F2B1}</a:tableStyleId>
              </a:tblPr>
              <a:tblGrid>
                <a:gridCol w="3054025">
                  <a:extLst>
                    <a:ext uri="{9D8B030D-6E8A-4147-A177-3AD203B41FA5}">
                      <a16:colId xmlns="" xmlns:a16="http://schemas.microsoft.com/office/drawing/2014/main" val="20000"/>
                    </a:ext>
                  </a:extLst>
                </a:gridCol>
              </a:tblGrid>
              <a:tr h="466950">
                <a:tc>
                  <a:txBody>
                    <a:bodyPr/>
                    <a:lstStyle/>
                    <a:p>
                      <a:pPr marL="0" lvl="0" indent="0" algn="l" rtl="0">
                        <a:spcBef>
                          <a:spcPts val="0"/>
                        </a:spcBef>
                        <a:spcAft>
                          <a:spcPts val="0"/>
                        </a:spcAft>
                        <a:buNone/>
                      </a:pPr>
                      <a:r>
                        <a:rPr lang="en-US" sz="1600" b="1"/>
                        <a:t>What We Have Done...</a:t>
                      </a:r>
                      <a:endParaRPr sz="1600" b="1"/>
                    </a:p>
                  </a:txBody>
                  <a:tcPr marL="91425" marR="91425" marT="91425" marB="91425">
                    <a:solidFill>
                      <a:srgbClr val="B7B7B7"/>
                    </a:solidFill>
                  </a:tcPr>
                </a:tc>
                <a:extLst>
                  <a:ext uri="{0D108BD9-81ED-4DB2-BD59-A6C34878D82A}">
                    <a16:rowId xmlns="" xmlns:a16="http://schemas.microsoft.com/office/drawing/2014/main" val="10000"/>
                  </a:ext>
                </a:extLst>
              </a:tr>
              <a:tr h="3209600">
                <a:tc>
                  <a:txBody>
                    <a:bodyPr/>
                    <a:lstStyle/>
                    <a:p>
                      <a:pPr marL="0" lvl="0" indent="0" algn="l" rtl="0">
                        <a:spcBef>
                          <a:spcPts val="0"/>
                        </a:spcBef>
                        <a:spcAft>
                          <a:spcPts val="0"/>
                        </a:spcAft>
                        <a:buNone/>
                      </a:pPr>
                      <a:r>
                        <a:rPr lang="en-US" sz="1600"/>
                        <a:t>1. Create a </a:t>
                      </a:r>
                      <a:r>
                        <a:rPr lang="en-US" sz="1600" b="1"/>
                        <a:t>vision </a:t>
                      </a:r>
                      <a:r>
                        <a:rPr lang="en-US" sz="1600"/>
                        <a:t>and set </a:t>
                      </a:r>
                      <a:r>
                        <a:rPr lang="en-US" sz="1600" b="1"/>
                        <a:t>goals</a:t>
                      </a:r>
                      <a:endParaRPr sz="1600" b="1"/>
                    </a:p>
                    <a:p>
                      <a:pPr marL="0" lvl="0" indent="0" algn="l" rtl="0">
                        <a:spcBef>
                          <a:spcPts val="0"/>
                        </a:spcBef>
                        <a:spcAft>
                          <a:spcPts val="0"/>
                        </a:spcAft>
                        <a:buNone/>
                      </a:pPr>
                      <a:endParaRPr sz="1600" b="1"/>
                    </a:p>
                    <a:p>
                      <a:pPr marL="0" lvl="0" indent="0" algn="l" rtl="0">
                        <a:spcBef>
                          <a:spcPts val="0"/>
                        </a:spcBef>
                        <a:spcAft>
                          <a:spcPts val="0"/>
                        </a:spcAft>
                        <a:buClr>
                          <a:schemeClr val="dk1"/>
                        </a:buClr>
                        <a:buSzPts val="1100"/>
                        <a:buFont typeface="Arial"/>
                        <a:buNone/>
                      </a:pPr>
                      <a:r>
                        <a:rPr lang="en-US" sz="1600">
                          <a:solidFill>
                            <a:schemeClr val="dk1"/>
                          </a:solidFill>
                        </a:rPr>
                        <a:t>2. Identify </a:t>
                      </a:r>
                      <a:r>
                        <a:rPr lang="en-US" sz="1600" b="1">
                          <a:solidFill>
                            <a:schemeClr val="dk1"/>
                          </a:solidFill>
                        </a:rPr>
                        <a:t>root causes</a:t>
                      </a:r>
                      <a:endParaRPr sz="1600" b="1">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US" sz="1600">
                          <a:solidFill>
                            <a:schemeClr val="dk1"/>
                          </a:solidFill>
                        </a:rPr>
                        <a:t>3. Determine </a:t>
                      </a:r>
                      <a:r>
                        <a:rPr lang="en-US" sz="1600" b="1">
                          <a:solidFill>
                            <a:schemeClr val="dk1"/>
                          </a:solidFill>
                        </a:rPr>
                        <a:t>priorities</a:t>
                      </a:r>
                      <a:endParaRPr sz="1600" b="1">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a:solidFill>
                            <a:schemeClr val="dk1"/>
                          </a:solidFill>
                        </a:rPr>
                        <a:t>4. Brainstorm </a:t>
                      </a:r>
                      <a:r>
                        <a:rPr lang="en-US" sz="1600" b="1">
                          <a:solidFill>
                            <a:schemeClr val="dk1"/>
                          </a:solidFill>
                        </a:rPr>
                        <a:t>strategies, milestones, </a:t>
                      </a:r>
                      <a:r>
                        <a:rPr lang="en-US" sz="1600">
                          <a:solidFill>
                            <a:schemeClr val="dk1"/>
                          </a:solidFill>
                        </a:rPr>
                        <a:t>and </a:t>
                      </a:r>
                      <a:r>
                        <a:rPr lang="en-US" sz="1600" b="1">
                          <a:solidFill>
                            <a:schemeClr val="dk1"/>
                          </a:solidFill>
                        </a:rPr>
                        <a:t>funding needs </a:t>
                      </a:r>
                      <a:r>
                        <a:rPr lang="en-US" sz="1600">
                          <a:solidFill>
                            <a:schemeClr val="dk1"/>
                          </a:solidFill>
                        </a:rPr>
                        <a:t>to bring our priorities to life</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US" sz="1600">
                          <a:solidFill>
                            <a:schemeClr val="dk1"/>
                          </a:solidFill>
                        </a:rPr>
                        <a:t>5. Lay out </a:t>
                      </a:r>
                      <a:r>
                        <a:rPr lang="en-US" sz="1600" b="1">
                          <a:solidFill>
                            <a:schemeClr val="dk1"/>
                          </a:solidFill>
                        </a:rPr>
                        <a:t>action steps</a:t>
                      </a:r>
                      <a:r>
                        <a:rPr lang="en-US" sz="1600">
                          <a:solidFill>
                            <a:schemeClr val="dk1"/>
                          </a:solidFill>
                        </a:rPr>
                        <a:t> related to our primary strategies</a:t>
                      </a:r>
                      <a:endParaRPr sz="1600">
                        <a:solidFill>
                          <a:schemeClr val="dk1"/>
                        </a:solidFill>
                      </a:endParaRPr>
                    </a:p>
                    <a:p>
                      <a:pPr marL="0" lvl="0" indent="0" algn="l" rtl="0">
                        <a:spcBef>
                          <a:spcPts val="0"/>
                        </a:spcBef>
                        <a:spcAft>
                          <a:spcPts val="0"/>
                        </a:spcAft>
                        <a:buNone/>
                      </a:pPr>
                      <a:endParaRPr sz="1600" b="1"/>
                    </a:p>
                  </a:txBody>
                  <a:tcPr marL="91425" marR="91425" marT="91425" marB="91425"/>
                </a:tc>
                <a:extLst>
                  <a:ext uri="{0D108BD9-81ED-4DB2-BD59-A6C34878D82A}">
                    <a16:rowId xmlns="" xmlns:a16="http://schemas.microsoft.com/office/drawing/2014/main" val="10001"/>
                  </a:ext>
                </a:extLst>
              </a:tr>
            </a:tbl>
          </a:graphicData>
        </a:graphic>
      </p:graphicFrame>
      <p:sp>
        <p:nvSpPr>
          <p:cNvPr id="911" name="Google Shape;911;p110"/>
          <p:cNvSpPr txBox="1"/>
          <p:nvPr/>
        </p:nvSpPr>
        <p:spPr>
          <a:xfrm>
            <a:off x="3866450" y="1281925"/>
            <a:ext cx="2527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A review of our process...</a:t>
            </a:r>
            <a:endParaRPr b="1"/>
          </a:p>
        </p:txBody>
      </p:sp>
      <p:pic>
        <p:nvPicPr>
          <p:cNvPr id="912" name="Google Shape;912;p110"/>
          <p:cNvPicPr preferRelativeResize="0"/>
          <p:nvPr/>
        </p:nvPicPr>
        <p:blipFill>
          <a:blip r:embed="rId4">
            <a:alphaModFix/>
          </a:blip>
          <a:stretch>
            <a:fillRect/>
          </a:stretch>
        </p:blipFill>
        <p:spPr>
          <a:xfrm>
            <a:off x="3997494" y="1726150"/>
            <a:ext cx="2166756" cy="1381049"/>
          </a:xfrm>
          <a:prstGeom prst="rect">
            <a:avLst/>
          </a:prstGeom>
          <a:noFill/>
          <a:ln w="9525" cap="flat" cmpd="sng">
            <a:solidFill>
              <a:srgbClr val="000000"/>
            </a:solidFill>
            <a:prstDash val="solid"/>
            <a:round/>
            <a:headEnd type="none" w="sm" len="sm"/>
            <a:tailEnd type="none" w="sm" len="sm"/>
          </a:ln>
        </p:spPr>
      </p:pic>
      <p:pic>
        <p:nvPicPr>
          <p:cNvPr id="913" name="Google Shape;913;p110"/>
          <p:cNvPicPr preferRelativeResize="0"/>
          <p:nvPr/>
        </p:nvPicPr>
        <p:blipFill>
          <a:blip r:embed="rId5">
            <a:alphaModFix/>
          </a:blip>
          <a:stretch>
            <a:fillRect/>
          </a:stretch>
        </p:blipFill>
        <p:spPr>
          <a:xfrm>
            <a:off x="5429350" y="1946702"/>
            <a:ext cx="2047271" cy="1381050"/>
          </a:xfrm>
          <a:prstGeom prst="rect">
            <a:avLst/>
          </a:prstGeom>
          <a:noFill/>
          <a:ln w="9525" cap="flat" cmpd="sng">
            <a:solidFill>
              <a:srgbClr val="000000"/>
            </a:solidFill>
            <a:prstDash val="solid"/>
            <a:round/>
            <a:headEnd type="none" w="sm" len="sm"/>
            <a:tailEnd type="none" w="sm" len="sm"/>
          </a:ln>
        </p:spPr>
      </p:pic>
      <p:pic>
        <p:nvPicPr>
          <p:cNvPr id="914" name="Google Shape;914;p110"/>
          <p:cNvPicPr preferRelativeResize="0"/>
          <p:nvPr/>
        </p:nvPicPr>
        <p:blipFill>
          <a:blip r:embed="rId6">
            <a:alphaModFix/>
          </a:blip>
          <a:stretch>
            <a:fillRect/>
          </a:stretch>
        </p:blipFill>
        <p:spPr>
          <a:xfrm>
            <a:off x="6954600" y="2101750"/>
            <a:ext cx="2047274" cy="1456939"/>
          </a:xfrm>
          <a:prstGeom prst="rect">
            <a:avLst/>
          </a:prstGeom>
          <a:noFill/>
          <a:ln w="9525" cap="flat" cmpd="sng">
            <a:solidFill>
              <a:srgbClr val="000000"/>
            </a:solidFill>
            <a:prstDash val="solid"/>
            <a:round/>
            <a:headEnd type="none" w="sm" len="sm"/>
            <a:tailEnd type="none" w="sm" len="sm"/>
          </a:ln>
        </p:spPr>
      </p:pic>
      <p:pic>
        <p:nvPicPr>
          <p:cNvPr id="915" name="Google Shape;915;p110"/>
          <p:cNvPicPr preferRelativeResize="0"/>
          <p:nvPr/>
        </p:nvPicPr>
        <p:blipFill>
          <a:blip r:embed="rId7">
            <a:alphaModFix/>
          </a:blip>
          <a:stretch>
            <a:fillRect/>
          </a:stretch>
        </p:blipFill>
        <p:spPr>
          <a:xfrm>
            <a:off x="3997500" y="3442725"/>
            <a:ext cx="1905885" cy="1439865"/>
          </a:xfrm>
          <a:prstGeom prst="rect">
            <a:avLst/>
          </a:prstGeom>
          <a:noFill/>
          <a:ln w="9525" cap="flat" cmpd="sng">
            <a:solidFill>
              <a:srgbClr val="000000"/>
            </a:solidFill>
            <a:prstDash val="solid"/>
            <a:round/>
            <a:headEnd type="none" w="sm" len="sm"/>
            <a:tailEnd type="none" w="sm" len="sm"/>
          </a:ln>
        </p:spPr>
      </p:pic>
      <p:pic>
        <p:nvPicPr>
          <p:cNvPr id="916" name="Google Shape;916;p110"/>
          <p:cNvPicPr preferRelativeResize="0"/>
          <p:nvPr/>
        </p:nvPicPr>
        <p:blipFill>
          <a:blip r:embed="rId8">
            <a:alphaModFix/>
          </a:blip>
          <a:stretch>
            <a:fillRect/>
          </a:stretch>
        </p:blipFill>
        <p:spPr>
          <a:xfrm>
            <a:off x="5801087" y="3708910"/>
            <a:ext cx="2117496" cy="1358990"/>
          </a:xfrm>
          <a:prstGeom prst="rect">
            <a:avLst/>
          </a:prstGeom>
          <a:noFill/>
          <a:ln w="9525" cap="flat" cmpd="sng">
            <a:solidFill>
              <a:srgbClr val="000000"/>
            </a:solidFill>
            <a:prstDash val="solid"/>
            <a:round/>
            <a:headEnd type="none" w="sm" len="sm"/>
            <a:tailEnd type="none" w="sm" len="sm"/>
          </a:ln>
        </p:spPr>
      </p:pic>
      <p:pic>
        <p:nvPicPr>
          <p:cNvPr id="917" name="Google Shape;917;p110"/>
          <p:cNvPicPr preferRelativeResize="0"/>
          <p:nvPr/>
        </p:nvPicPr>
        <p:blipFill>
          <a:blip r:embed="rId9">
            <a:alphaModFix/>
          </a:blip>
          <a:stretch>
            <a:fillRect/>
          </a:stretch>
        </p:blipFill>
        <p:spPr>
          <a:xfrm>
            <a:off x="3960400" y="5240450"/>
            <a:ext cx="1950821" cy="1359000"/>
          </a:xfrm>
          <a:prstGeom prst="rect">
            <a:avLst/>
          </a:prstGeom>
          <a:noFill/>
          <a:ln w="9525" cap="flat" cmpd="sng">
            <a:solidFill>
              <a:srgbClr val="000000"/>
            </a:solidFill>
            <a:prstDash val="solid"/>
            <a:round/>
            <a:headEnd type="none" w="sm" len="sm"/>
            <a:tailEnd type="none" w="sm" len="sm"/>
          </a:ln>
        </p:spPr>
      </p:pic>
      <p:pic>
        <p:nvPicPr>
          <p:cNvPr id="918" name="Google Shape;918;p110"/>
          <p:cNvPicPr preferRelativeResize="0"/>
          <p:nvPr/>
        </p:nvPicPr>
        <p:blipFill>
          <a:blip r:embed="rId10">
            <a:alphaModFix/>
          </a:blip>
          <a:stretch>
            <a:fillRect/>
          </a:stretch>
        </p:blipFill>
        <p:spPr>
          <a:xfrm>
            <a:off x="5801074" y="5370512"/>
            <a:ext cx="1896775" cy="134742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11"/>
          <p:cNvSpPr txBox="1">
            <a:spLocks noGrp="1"/>
          </p:cNvSpPr>
          <p:nvPr>
            <p:ph type="title"/>
          </p:nvPr>
        </p:nvSpPr>
        <p:spPr>
          <a:xfrm>
            <a:off x="0" y="112675"/>
            <a:ext cx="9254400" cy="696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have aligned </a:t>
            </a:r>
            <a:r>
              <a:rPr lang="en-US" b="1"/>
              <a:t>resource requests </a:t>
            </a:r>
            <a:r>
              <a:rPr lang="en-US"/>
              <a:t>to priorities and strategies</a:t>
            </a:r>
            <a:endParaRPr/>
          </a:p>
        </p:txBody>
      </p:sp>
      <p:sp>
        <p:nvSpPr>
          <p:cNvPr id="925" name="Google Shape;925;p111"/>
          <p:cNvSpPr txBox="1"/>
          <p:nvPr/>
        </p:nvSpPr>
        <p:spPr>
          <a:xfrm rot="-5400000">
            <a:off x="-1571325" y="2933775"/>
            <a:ext cx="33570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ELA and Math</a:t>
            </a:r>
            <a:endParaRPr b="1"/>
          </a:p>
        </p:txBody>
      </p:sp>
      <p:sp>
        <p:nvSpPr>
          <p:cNvPr id="926" name="Google Shape;926;p111"/>
          <p:cNvSpPr txBox="1"/>
          <p:nvPr/>
        </p:nvSpPr>
        <p:spPr>
          <a:xfrm rot="-5400000">
            <a:off x="-873525" y="5469500"/>
            <a:ext cx="19614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Teacher Retention</a:t>
            </a:r>
            <a:endParaRPr b="1"/>
          </a:p>
        </p:txBody>
      </p:sp>
      <p:graphicFrame>
        <p:nvGraphicFramePr>
          <p:cNvPr id="927" name="Google Shape;927;p111"/>
          <p:cNvGraphicFramePr/>
          <p:nvPr/>
        </p:nvGraphicFramePr>
        <p:xfrm>
          <a:off x="299116" y="1120086"/>
          <a:ext cx="8653475" cy="5823395"/>
        </p:xfrm>
        <a:graphic>
          <a:graphicData uri="http://schemas.openxmlformats.org/drawingml/2006/table">
            <a:tbl>
              <a:tblPr firstRow="1" bandRow="1">
                <a:noFill/>
                <a:tableStyleId>{828ED99F-2957-4FCC-A269-AD505EA86813}</a:tableStyleId>
              </a:tblPr>
              <a:tblGrid>
                <a:gridCol w="1997350">
                  <a:extLst>
                    <a:ext uri="{9D8B030D-6E8A-4147-A177-3AD203B41FA5}">
                      <a16:colId xmlns="" xmlns:a16="http://schemas.microsoft.com/office/drawing/2014/main" val="20000"/>
                    </a:ext>
                  </a:extLst>
                </a:gridCol>
                <a:gridCol w="3119425">
                  <a:extLst>
                    <a:ext uri="{9D8B030D-6E8A-4147-A177-3AD203B41FA5}">
                      <a16:colId xmlns="" xmlns:a16="http://schemas.microsoft.com/office/drawing/2014/main" val="20001"/>
                    </a:ext>
                  </a:extLst>
                </a:gridCol>
                <a:gridCol w="3536700">
                  <a:extLst>
                    <a:ext uri="{9D8B030D-6E8A-4147-A177-3AD203B41FA5}">
                      <a16:colId xmlns="" xmlns:a16="http://schemas.microsoft.com/office/drawing/2014/main" val="20002"/>
                    </a:ext>
                  </a:extLst>
                </a:gridCol>
              </a:tblGrid>
              <a:tr h="274250">
                <a:tc>
                  <a:txBody>
                    <a:bodyPr/>
                    <a:lstStyle/>
                    <a:p>
                      <a:pPr marL="0" marR="0" lvl="0" indent="0" algn="ctr" rtl="0">
                        <a:lnSpc>
                          <a:spcPct val="100000"/>
                        </a:lnSpc>
                        <a:spcBef>
                          <a:spcPts val="0"/>
                        </a:spcBef>
                        <a:spcAft>
                          <a:spcPts val="0"/>
                        </a:spcAft>
                        <a:buClr>
                          <a:srgbClr val="000000"/>
                        </a:buClr>
                        <a:buSzPts val="2000"/>
                        <a:buFont typeface="Arial"/>
                        <a:buNone/>
                      </a:pPr>
                      <a:r>
                        <a:rPr lang="en-US" sz="1300" b="1" i="0" u="none" strike="noStrike" cap="none">
                          <a:solidFill>
                            <a:schemeClr val="dk1"/>
                          </a:solidFill>
                          <a:latin typeface="Arial"/>
                          <a:ea typeface="Arial"/>
                          <a:cs typeface="Arial"/>
                          <a:sym typeface="Arial"/>
                        </a:rPr>
                        <a:t>Priorities</a:t>
                      </a:r>
                      <a:endParaRPr sz="1300" u="none" strike="noStrike" cap="none">
                        <a:solidFill>
                          <a:schemeClr val="dk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300" b="1" i="0" u="none" strike="noStrike" cap="none">
                          <a:solidFill>
                            <a:schemeClr val="dk1"/>
                          </a:solidFill>
                          <a:latin typeface="Arial"/>
                          <a:ea typeface="Arial"/>
                          <a:cs typeface="Arial"/>
                          <a:sym typeface="Arial"/>
                        </a:rPr>
                        <a:t>Strategies</a:t>
                      </a:r>
                      <a:endParaRPr sz="1300" u="none" strike="noStrike" cap="none">
                        <a:solidFill>
                          <a:schemeClr val="dk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None/>
                      </a:pPr>
                      <a:r>
                        <a:rPr lang="en-US" sz="1300" b="1">
                          <a:solidFill>
                            <a:srgbClr val="FFFFFF"/>
                          </a:solidFill>
                        </a:rPr>
                        <a:t>Resource Request</a:t>
                      </a:r>
                      <a:endParaRPr sz="1300" b="1" i="0" u="none" strike="noStrike" cap="none">
                        <a:solidFill>
                          <a:srgbClr val="FFFFFF"/>
                        </a:solidFill>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638725">
                <a:tc>
                  <a:txBody>
                    <a:bodyPr/>
                    <a:lstStyle/>
                    <a:p>
                      <a:pPr marL="0" marR="0" lvl="0" indent="0" algn="l" rtl="0">
                        <a:lnSpc>
                          <a:spcPct val="100000"/>
                        </a:lnSpc>
                        <a:spcBef>
                          <a:spcPts val="0"/>
                        </a:spcBef>
                        <a:spcAft>
                          <a:spcPts val="0"/>
                        </a:spcAft>
                        <a:buClr>
                          <a:srgbClr val="000000"/>
                        </a:buClr>
                        <a:buSzPts val="1500"/>
                        <a:buFont typeface="Arial"/>
                        <a:buNone/>
                      </a:pPr>
                      <a:r>
                        <a:rPr lang="en-US" sz="900" u="none" strike="noStrike" cap="none">
                          <a:solidFill>
                            <a:srgbClr val="FFFFFF"/>
                          </a:solidFill>
                        </a:rPr>
                        <a:t>1. </a:t>
                      </a:r>
                      <a:r>
                        <a:rPr lang="en-US" sz="900" b="0" i="0" u="none" strike="noStrike" cap="none">
                          <a:solidFill>
                            <a:srgbClr val="FFFFFF"/>
                          </a:solidFill>
                          <a:latin typeface="Arial"/>
                          <a:ea typeface="Arial"/>
                          <a:cs typeface="Arial"/>
                          <a:sym typeface="Arial"/>
                        </a:rPr>
                        <a:t>Implement a</a:t>
                      </a:r>
                      <a:r>
                        <a:rPr lang="en-US" sz="900">
                          <a:solidFill>
                            <a:srgbClr val="FFFFFF"/>
                          </a:solidFill>
                        </a:rPr>
                        <a:t> comprehensive, scaffolded </a:t>
                      </a:r>
                      <a:r>
                        <a:rPr lang="en-US" sz="900" b="0" i="0" u="none" strike="noStrike" cap="none">
                          <a:solidFill>
                            <a:srgbClr val="FFFFFF"/>
                          </a:solidFill>
                          <a:latin typeface="Arial"/>
                          <a:ea typeface="Arial"/>
                          <a:cs typeface="Arial"/>
                          <a:sym typeface="Arial"/>
                        </a:rPr>
                        <a:t>PK-6 </a:t>
                      </a:r>
                      <a:r>
                        <a:rPr lang="en-US" sz="900">
                          <a:solidFill>
                            <a:srgbClr val="FFFFFF"/>
                          </a:solidFill>
                        </a:rPr>
                        <a:t>Reading and Writing c</a:t>
                      </a:r>
                      <a:r>
                        <a:rPr lang="en-US" sz="900" b="0" i="0" u="none" strike="noStrike" cap="none">
                          <a:solidFill>
                            <a:srgbClr val="FFFFFF"/>
                          </a:solidFill>
                          <a:latin typeface="Arial"/>
                          <a:ea typeface="Arial"/>
                          <a:cs typeface="Arial"/>
                          <a:sym typeface="Arial"/>
                        </a:rPr>
                        <a:t>urriculum and ensure dedicated time for instruction</a:t>
                      </a:r>
                      <a:r>
                        <a:rPr lang="en-US" sz="900" u="none" strike="noStrike" cap="none">
                          <a:solidFill>
                            <a:srgbClr val="FFFFFF"/>
                          </a:solidFill>
                        </a:rPr>
                        <a:t>.</a:t>
                      </a:r>
                      <a:endParaRPr sz="9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900">
                          <a:highlight>
                            <a:srgbClr val="FFFFFF"/>
                          </a:highlight>
                        </a:rPr>
                        <a:t>1.1  </a:t>
                      </a:r>
                      <a:r>
                        <a:rPr lang="en-US" sz="900" u="none" strike="noStrike" cap="none">
                          <a:highlight>
                            <a:srgbClr val="FFFFFF"/>
                          </a:highlight>
                        </a:rPr>
                        <a:t>Research, select </a:t>
                      </a:r>
                      <a:r>
                        <a:rPr lang="en-US" sz="900">
                          <a:highlight>
                            <a:srgbClr val="FFFFFF"/>
                          </a:highlight>
                        </a:rPr>
                        <a:t>and implement</a:t>
                      </a:r>
                      <a:r>
                        <a:rPr lang="en-US" sz="900" u="none" strike="noStrike" cap="none">
                          <a:highlight>
                            <a:srgbClr val="FFFFFF"/>
                          </a:highlight>
                        </a:rPr>
                        <a:t> a</a:t>
                      </a:r>
                      <a:r>
                        <a:rPr lang="en-US" sz="900">
                          <a:highlight>
                            <a:srgbClr val="FFFFFF"/>
                          </a:highlight>
                        </a:rPr>
                        <a:t> comprehensive, scaffolded </a:t>
                      </a:r>
                      <a:r>
                        <a:rPr lang="en-US" sz="900" u="none" strike="noStrike" cap="none">
                          <a:highlight>
                            <a:srgbClr val="FFFFFF"/>
                          </a:highlight>
                        </a:rPr>
                        <a:t>PK-6 curriculum for reading and writing</a:t>
                      </a:r>
                      <a:endParaRPr sz="900" i="1" u="none" strike="noStrike" cap="none">
                        <a:solidFill>
                          <a:srgbClr val="FF0000"/>
                        </a:solidFill>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85750" algn="l" rtl="0">
                        <a:lnSpc>
                          <a:spcPct val="100000"/>
                        </a:lnSpc>
                        <a:spcBef>
                          <a:spcPts val="0"/>
                        </a:spcBef>
                        <a:spcAft>
                          <a:spcPts val="0"/>
                        </a:spcAft>
                        <a:buSzPts val="900"/>
                        <a:buChar char="●"/>
                      </a:pPr>
                      <a:r>
                        <a:rPr lang="en-US" sz="900">
                          <a:highlight>
                            <a:srgbClr val="FFFFFF"/>
                          </a:highlight>
                        </a:rPr>
                        <a:t>PK-6 </a:t>
                      </a:r>
                      <a:r>
                        <a:rPr lang="en-US" sz="900" b="1">
                          <a:highlight>
                            <a:srgbClr val="FFFFFF"/>
                          </a:highlight>
                        </a:rPr>
                        <a:t>curriculum </a:t>
                      </a:r>
                      <a:r>
                        <a:rPr lang="en-US" sz="900">
                          <a:highlight>
                            <a:srgbClr val="FFFFFF"/>
                          </a:highlight>
                        </a:rPr>
                        <a:t>for Reading and Writing and </a:t>
                      </a:r>
                      <a:r>
                        <a:rPr lang="en-US" sz="900" b="1">
                          <a:highlight>
                            <a:srgbClr val="FFFFFF"/>
                          </a:highlight>
                        </a:rPr>
                        <a:t>related PD</a:t>
                      </a:r>
                      <a:endParaRPr sz="900" b="1">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777575">
                <a:tc>
                  <a:txBody>
                    <a:bodyPr/>
                    <a:lstStyle/>
                    <a:p>
                      <a:pPr marL="0" marR="0" lvl="0" indent="0" algn="l" rtl="0">
                        <a:lnSpc>
                          <a:spcPct val="100000"/>
                        </a:lnSpc>
                        <a:spcBef>
                          <a:spcPts val="0"/>
                        </a:spcBef>
                        <a:spcAft>
                          <a:spcPts val="0"/>
                        </a:spcAft>
                        <a:buClr>
                          <a:srgbClr val="000000"/>
                        </a:buClr>
                        <a:buSzPts val="1400"/>
                        <a:buFont typeface="Arial"/>
                        <a:buNone/>
                      </a:pPr>
                      <a:r>
                        <a:rPr lang="en-US" sz="900">
                          <a:solidFill>
                            <a:srgbClr val="FFFFFF"/>
                          </a:solidFill>
                        </a:rPr>
                        <a:t>2. </a:t>
                      </a:r>
                      <a:r>
                        <a:rPr lang="en-US" sz="900" b="0" i="0" u="none" strike="noStrike" cap="none">
                          <a:solidFill>
                            <a:srgbClr val="FFFFFF"/>
                          </a:solidFill>
                          <a:latin typeface="Arial"/>
                          <a:ea typeface="Arial"/>
                          <a:cs typeface="Arial"/>
                          <a:sym typeface="Arial"/>
                        </a:rPr>
                        <a:t>Employ an aligned RTI model to provide targeted Math Interventions</a:t>
                      </a:r>
                      <a:endParaRPr sz="9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900">
                          <a:highlight>
                            <a:srgbClr val="FFFFFF"/>
                          </a:highlight>
                        </a:rPr>
                        <a:t>2.1  Research and implement evidence-based approaches to </a:t>
                      </a:r>
                      <a:r>
                        <a:rPr lang="en-US" sz="900">
                          <a:solidFill>
                            <a:schemeClr val="dk1"/>
                          </a:solidFill>
                          <a:highlight>
                            <a:srgbClr val="FFFFFF"/>
                          </a:highlight>
                        </a:rPr>
                        <a:t>flexible, differentiated, </a:t>
                      </a:r>
                      <a:r>
                        <a:rPr lang="en-US" sz="900">
                          <a:highlight>
                            <a:srgbClr val="FFFFFF"/>
                          </a:highlight>
                        </a:rPr>
                        <a:t>small group instruction in math</a:t>
                      </a:r>
                      <a:endParaRPr sz="900">
                        <a:highlight>
                          <a:srgbClr val="FFFFFF"/>
                        </a:highlight>
                      </a:endParaRPr>
                    </a:p>
                    <a:p>
                      <a:pPr marL="0" marR="0" lvl="0" indent="0" algn="l" rtl="0">
                        <a:lnSpc>
                          <a:spcPct val="100000"/>
                        </a:lnSpc>
                        <a:spcBef>
                          <a:spcPts val="0"/>
                        </a:spcBef>
                        <a:spcAft>
                          <a:spcPts val="0"/>
                        </a:spcAft>
                        <a:buNone/>
                      </a:pPr>
                      <a:r>
                        <a:rPr lang="en-US" sz="900">
                          <a:highlight>
                            <a:srgbClr val="FFFFFF"/>
                          </a:highlight>
                        </a:rPr>
                        <a:t>2.2  </a:t>
                      </a:r>
                      <a:r>
                        <a:rPr lang="en-US" sz="900" u="none" strike="noStrike" cap="none">
                          <a:highlight>
                            <a:srgbClr val="FFFFFF"/>
                          </a:highlight>
                        </a:rPr>
                        <a:t>Create individualized learning plans </a:t>
                      </a:r>
                      <a:r>
                        <a:rPr lang="en-US" sz="900">
                          <a:highlight>
                            <a:srgbClr val="FFFFFF"/>
                          </a:highlight>
                        </a:rPr>
                        <a:t>for Tier 3 students and struggling populations</a:t>
                      </a:r>
                      <a:endParaRPr sz="900" u="none" strike="noStrike" cap="none">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85750" algn="l" rtl="0">
                        <a:lnSpc>
                          <a:spcPct val="100000"/>
                        </a:lnSpc>
                        <a:spcBef>
                          <a:spcPts val="0"/>
                        </a:spcBef>
                        <a:spcAft>
                          <a:spcPts val="0"/>
                        </a:spcAft>
                        <a:buSzPts val="900"/>
                        <a:buChar char="●"/>
                      </a:pPr>
                      <a:r>
                        <a:rPr lang="en-US" sz="900" b="1">
                          <a:highlight>
                            <a:srgbClr val="FFFFFF"/>
                          </a:highlight>
                        </a:rPr>
                        <a:t>Interventionist </a:t>
                      </a:r>
                      <a:r>
                        <a:rPr lang="en-US" sz="900">
                          <a:highlight>
                            <a:srgbClr val="FFFFFF"/>
                          </a:highlight>
                        </a:rPr>
                        <a:t>(math)</a:t>
                      </a:r>
                      <a:endParaRPr sz="90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777575">
                <a:tc>
                  <a:txBody>
                    <a:bodyPr/>
                    <a:lstStyle/>
                    <a:p>
                      <a:pPr marL="0" marR="0" lvl="0" indent="0" algn="l" rtl="0">
                        <a:lnSpc>
                          <a:spcPct val="100000"/>
                        </a:lnSpc>
                        <a:spcBef>
                          <a:spcPts val="0"/>
                        </a:spcBef>
                        <a:spcAft>
                          <a:spcPts val="0"/>
                        </a:spcAft>
                        <a:buClr>
                          <a:srgbClr val="000000"/>
                        </a:buClr>
                        <a:buSzPts val="1500"/>
                        <a:buFont typeface="Arial"/>
                        <a:buNone/>
                      </a:pPr>
                      <a:r>
                        <a:rPr lang="en-US" sz="900">
                          <a:solidFill>
                            <a:srgbClr val="FFFFFF"/>
                          </a:solidFill>
                        </a:rPr>
                        <a:t>3</a:t>
                      </a:r>
                      <a:r>
                        <a:rPr lang="en-US" sz="900" u="none" strike="noStrike" cap="none">
                          <a:solidFill>
                            <a:srgbClr val="FFFFFF"/>
                          </a:solidFill>
                        </a:rPr>
                        <a:t>. Consistently leverage</a:t>
                      </a:r>
                      <a:r>
                        <a:rPr lang="en-US" sz="900" b="0" i="0" u="none" strike="noStrike" cap="none">
                          <a:solidFill>
                            <a:srgbClr val="FFFFFF"/>
                          </a:solidFill>
                          <a:latin typeface="Arial"/>
                          <a:ea typeface="Arial"/>
                          <a:cs typeface="Arial"/>
                          <a:sym typeface="Arial"/>
                        </a:rPr>
                        <a:t> a system to collect data and progress monitor student growth and proficiency in ELA</a:t>
                      </a:r>
                      <a:r>
                        <a:rPr lang="en-US" sz="900">
                          <a:solidFill>
                            <a:srgbClr val="FFFFFF"/>
                          </a:solidFill>
                        </a:rPr>
                        <a:t> &amp; Math</a:t>
                      </a:r>
                      <a:endParaRPr sz="9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900">
                          <a:highlight>
                            <a:srgbClr val="FFFFFF"/>
                          </a:highlight>
                        </a:rPr>
                        <a:t>3.1  </a:t>
                      </a:r>
                      <a:r>
                        <a:rPr lang="en-US" sz="900" u="none" strike="noStrike" cap="none">
                          <a:highlight>
                            <a:srgbClr val="FFFFFF"/>
                          </a:highlight>
                        </a:rPr>
                        <a:t>Analyze school-wide data trends using universal data tool to track student mastery of standards </a:t>
                      </a:r>
                      <a:r>
                        <a:rPr lang="en-US" sz="900">
                          <a:solidFill>
                            <a:schemeClr val="dk1"/>
                          </a:solidFill>
                          <a:highlight>
                            <a:srgbClr val="FFFFFF"/>
                          </a:highlight>
                        </a:rPr>
                        <a:t>on a six-week cycle</a:t>
                      </a:r>
                      <a:endParaRPr sz="900" i="1" u="none" strike="noStrike" cap="none">
                        <a:solidFill>
                          <a:srgbClr val="FF0000"/>
                        </a:solidFill>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85750" algn="l" rtl="0">
                        <a:lnSpc>
                          <a:spcPct val="100000"/>
                        </a:lnSpc>
                        <a:spcBef>
                          <a:spcPts val="0"/>
                        </a:spcBef>
                        <a:spcAft>
                          <a:spcPts val="0"/>
                        </a:spcAft>
                        <a:buSzPts val="900"/>
                        <a:buChar char="●"/>
                      </a:pPr>
                      <a:r>
                        <a:rPr lang="en-US" sz="900">
                          <a:highlight>
                            <a:srgbClr val="FFFFFF"/>
                          </a:highlight>
                        </a:rPr>
                        <a:t>Data </a:t>
                      </a:r>
                      <a:r>
                        <a:rPr lang="en-US" sz="900" b="1">
                          <a:highlight>
                            <a:srgbClr val="FFFFFF"/>
                          </a:highlight>
                        </a:rPr>
                        <a:t>software</a:t>
                      </a:r>
                      <a:r>
                        <a:rPr lang="en-US" sz="900">
                          <a:highlight>
                            <a:srgbClr val="FFFFFF"/>
                          </a:highlight>
                        </a:rPr>
                        <a:t> for tracking mastery of standards and </a:t>
                      </a:r>
                      <a:r>
                        <a:rPr lang="en-US" sz="900" b="1">
                          <a:highlight>
                            <a:srgbClr val="FFFFFF"/>
                          </a:highlight>
                        </a:rPr>
                        <a:t>related PD</a:t>
                      </a:r>
                      <a:endParaRPr sz="900" b="1">
                        <a:highlight>
                          <a:srgbClr val="FFFFFF"/>
                        </a:highlight>
                      </a:endParaRPr>
                    </a:p>
                    <a:p>
                      <a:pPr marL="457200" marR="0" lvl="0" indent="-285750" algn="l" rtl="0">
                        <a:lnSpc>
                          <a:spcPct val="100000"/>
                        </a:lnSpc>
                        <a:spcBef>
                          <a:spcPts val="0"/>
                        </a:spcBef>
                        <a:spcAft>
                          <a:spcPts val="0"/>
                        </a:spcAft>
                        <a:buSzPts val="900"/>
                        <a:buChar char="●"/>
                      </a:pPr>
                      <a:r>
                        <a:rPr lang="en-US" sz="900">
                          <a:highlight>
                            <a:srgbClr val="FFFFFF"/>
                          </a:highlight>
                        </a:rPr>
                        <a:t>Data collection devices (e.g., </a:t>
                      </a:r>
                      <a:r>
                        <a:rPr lang="en-US" sz="900" b="1">
                          <a:highlight>
                            <a:srgbClr val="FFFFFF"/>
                          </a:highlight>
                        </a:rPr>
                        <a:t>iPad/Chromebook</a:t>
                      </a:r>
                      <a:r>
                        <a:rPr lang="en-US" sz="900">
                          <a:highlight>
                            <a:srgbClr val="FFFFFF"/>
                          </a:highlight>
                        </a:rPr>
                        <a:t>)</a:t>
                      </a:r>
                      <a:endParaRPr sz="900">
                        <a:highlight>
                          <a:srgbClr val="FFFFFF"/>
                        </a:highlight>
                      </a:endParaRPr>
                    </a:p>
                    <a:p>
                      <a:pPr marL="457200" marR="0" lvl="0" indent="-285750" algn="l" rtl="0">
                        <a:lnSpc>
                          <a:spcPct val="100000"/>
                        </a:lnSpc>
                        <a:spcBef>
                          <a:spcPts val="0"/>
                        </a:spcBef>
                        <a:spcAft>
                          <a:spcPts val="0"/>
                        </a:spcAft>
                        <a:buSzPts val="900"/>
                        <a:buChar char="●"/>
                      </a:pPr>
                      <a:r>
                        <a:rPr lang="en-US" sz="900">
                          <a:highlight>
                            <a:srgbClr val="FFFFFF"/>
                          </a:highlight>
                        </a:rPr>
                        <a:t>Predictive, aligned ELA/ Math </a:t>
                      </a:r>
                      <a:r>
                        <a:rPr lang="en-US" sz="900" b="1">
                          <a:highlight>
                            <a:srgbClr val="FFFFFF"/>
                          </a:highlight>
                        </a:rPr>
                        <a:t>interim assessment tool (e.g., NWEA MAP, STAR) </a:t>
                      </a:r>
                      <a:r>
                        <a:rPr lang="en-US" sz="900">
                          <a:highlight>
                            <a:srgbClr val="FFFFFF"/>
                          </a:highlight>
                        </a:rPr>
                        <a:t>and </a:t>
                      </a:r>
                      <a:r>
                        <a:rPr lang="en-US" sz="900" b="1">
                          <a:highlight>
                            <a:srgbClr val="FFFFFF"/>
                          </a:highlight>
                        </a:rPr>
                        <a:t>related PD</a:t>
                      </a:r>
                      <a:endParaRPr sz="900" b="1">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1194125">
                <a:tc>
                  <a:txBody>
                    <a:bodyPr/>
                    <a:lstStyle/>
                    <a:p>
                      <a:pPr marL="0" marR="0" lvl="0" indent="0" algn="l" rtl="0">
                        <a:lnSpc>
                          <a:spcPct val="100000"/>
                        </a:lnSpc>
                        <a:spcBef>
                          <a:spcPts val="0"/>
                        </a:spcBef>
                        <a:spcAft>
                          <a:spcPts val="0"/>
                        </a:spcAft>
                        <a:buClr>
                          <a:srgbClr val="000000"/>
                        </a:buClr>
                        <a:buSzPts val="1400"/>
                        <a:buFont typeface="Arial"/>
                        <a:buNone/>
                      </a:pPr>
                      <a:r>
                        <a:rPr lang="en-US" sz="900">
                          <a:solidFill>
                            <a:srgbClr val="FFFFFF"/>
                          </a:solidFill>
                        </a:rPr>
                        <a:t>4</a:t>
                      </a:r>
                      <a:r>
                        <a:rPr lang="en-US" sz="900" u="none" strike="noStrike" cap="none">
                          <a:solidFill>
                            <a:srgbClr val="FFFFFF"/>
                          </a:solidFill>
                        </a:rPr>
                        <a:t>. Ensure teachers have access to high quality professional development to deepen ELA &amp; Math content knowledge and expertise</a:t>
                      </a:r>
                      <a:endParaRPr sz="9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A7A1B"/>
                    </a:solidFill>
                  </a:tcPr>
                </a:tc>
                <a:tc>
                  <a:txBody>
                    <a:bodyPr/>
                    <a:lstStyle/>
                    <a:p>
                      <a:pPr marL="0" marR="0" lvl="0" indent="0" algn="l" rtl="0">
                        <a:lnSpc>
                          <a:spcPct val="100000"/>
                        </a:lnSpc>
                        <a:spcBef>
                          <a:spcPts val="0"/>
                        </a:spcBef>
                        <a:spcAft>
                          <a:spcPts val="0"/>
                        </a:spcAft>
                        <a:buNone/>
                      </a:pPr>
                      <a:r>
                        <a:rPr lang="en-US" sz="900">
                          <a:highlight>
                            <a:srgbClr val="FFFFFF"/>
                          </a:highlight>
                        </a:rPr>
                        <a:t>4.1  Secure/d</a:t>
                      </a:r>
                      <a:r>
                        <a:rPr lang="en-US" sz="900" u="none" strike="noStrike" cap="none">
                          <a:highlight>
                            <a:srgbClr val="FFFFFF"/>
                          </a:highlight>
                        </a:rPr>
                        <a:t>eliver robust PD in ELA (e.g. Reading and Writing Workshop, Daily 5, Strategies That Work, Fountas and Pinnell Literacy Continuum, Spalding, Words Their Way) </a:t>
                      </a:r>
                      <a:r>
                        <a:rPr lang="en-US" sz="900">
                          <a:highlight>
                            <a:srgbClr val="FFFFFF"/>
                          </a:highlight>
                        </a:rPr>
                        <a:t>&amp; Math </a:t>
                      </a:r>
                      <a:r>
                        <a:rPr lang="en-US" sz="900">
                          <a:solidFill>
                            <a:schemeClr val="dk1"/>
                          </a:solidFill>
                          <a:highlight>
                            <a:srgbClr val="FFFFFF"/>
                          </a:highlight>
                        </a:rPr>
                        <a:t>(Math Workshop, small group instruction, centers,  increasing rigor, number talks, Understanding by Design, etc.) </a:t>
                      </a:r>
                      <a:endParaRPr sz="900">
                        <a:solidFill>
                          <a:schemeClr val="dk1"/>
                        </a:solidFill>
                        <a:highlight>
                          <a:srgbClr val="FFFFFF"/>
                        </a:highlight>
                      </a:endParaRPr>
                    </a:p>
                    <a:p>
                      <a:pPr marL="0" marR="0" lvl="0" indent="0" algn="l" rtl="0">
                        <a:lnSpc>
                          <a:spcPct val="100000"/>
                        </a:lnSpc>
                        <a:spcBef>
                          <a:spcPts val="0"/>
                        </a:spcBef>
                        <a:spcAft>
                          <a:spcPts val="0"/>
                        </a:spcAft>
                        <a:buNone/>
                      </a:pPr>
                      <a:r>
                        <a:rPr lang="en-US" sz="900">
                          <a:highlight>
                            <a:srgbClr val="FFFFFF"/>
                          </a:highlight>
                        </a:rPr>
                        <a:t>4.2  </a:t>
                      </a:r>
                      <a:r>
                        <a:rPr lang="en-US" sz="900" u="none" strike="noStrike" cap="none">
                          <a:highlight>
                            <a:srgbClr val="FFFFFF"/>
                          </a:highlight>
                        </a:rPr>
                        <a:t>Redesign planning meetings to focus on unpacking standards and aligning instruction</a:t>
                      </a:r>
                      <a:endParaRPr sz="900" u="none" strike="noStrike" cap="none">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85750" algn="l" rtl="0">
                        <a:lnSpc>
                          <a:spcPct val="100000"/>
                        </a:lnSpc>
                        <a:spcBef>
                          <a:spcPts val="0"/>
                        </a:spcBef>
                        <a:spcAft>
                          <a:spcPts val="0"/>
                        </a:spcAft>
                        <a:buSzPts val="900"/>
                        <a:buChar char="●"/>
                      </a:pPr>
                      <a:r>
                        <a:rPr lang="en-US" sz="900">
                          <a:highlight>
                            <a:srgbClr val="FFFFFF"/>
                          </a:highlight>
                        </a:rPr>
                        <a:t>PDs in </a:t>
                      </a:r>
                      <a:r>
                        <a:rPr lang="en-US" sz="900" b="1">
                          <a:highlight>
                            <a:srgbClr val="FFFFFF"/>
                          </a:highlight>
                        </a:rPr>
                        <a:t>ELA</a:t>
                      </a:r>
                      <a:endParaRPr sz="900" b="1">
                        <a:highlight>
                          <a:srgbClr val="FFFFFF"/>
                        </a:highlight>
                      </a:endParaRPr>
                    </a:p>
                    <a:p>
                      <a:pPr marL="457200" marR="0" lvl="0" indent="-285750" algn="l" rtl="0">
                        <a:lnSpc>
                          <a:spcPct val="100000"/>
                        </a:lnSpc>
                        <a:spcBef>
                          <a:spcPts val="0"/>
                        </a:spcBef>
                        <a:spcAft>
                          <a:spcPts val="0"/>
                        </a:spcAft>
                        <a:buSzPts val="900"/>
                        <a:buChar char="●"/>
                      </a:pPr>
                      <a:r>
                        <a:rPr lang="en-US" sz="900">
                          <a:highlight>
                            <a:srgbClr val="FFFFFF"/>
                          </a:highlight>
                        </a:rPr>
                        <a:t>PDs in </a:t>
                      </a:r>
                      <a:r>
                        <a:rPr lang="en-US" sz="900" b="1">
                          <a:highlight>
                            <a:srgbClr val="FFFFFF"/>
                          </a:highlight>
                        </a:rPr>
                        <a:t>Math</a:t>
                      </a:r>
                      <a:endParaRPr sz="900" b="1">
                        <a:highlight>
                          <a:srgbClr val="FFFFFF"/>
                        </a:highlight>
                      </a:endParaRPr>
                    </a:p>
                    <a:p>
                      <a:pPr marL="457200" marR="0" lvl="0" indent="-285750" algn="l" rtl="0">
                        <a:lnSpc>
                          <a:spcPct val="100000"/>
                        </a:lnSpc>
                        <a:spcBef>
                          <a:spcPts val="0"/>
                        </a:spcBef>
                        <a:spcAft>
                          <a:spcPts val="0"/>
                        </a:spcAft>
                        <a:buSzPts val="900"/>
                        <a:buChar char="●"/>
                      </a:pPr>
                      <a:r>
                        <a:rPr lang="en-US" sz="900">
                          <a:highlight>
                            <a:srgbClr val="FFFFFF"/>
                          </a:highlight>
                        </a:rPr>
                        <a:t>Extra-duty pay for teacher participation in </a:t>
                      </a:r>
                      <a:r>
                        <a:rPr lang="en-US" sz="900" b="1">
                          <a:highlight>
                            <a:srgbClr val="FFFFFF"/>
                          </a:highlight>
                        </a:rPr>
                        <a:t>summer PD</a:t>
                      </a:r>
                      <a:endParaRPr sz="900" b="1">
                        <a:highlight>
                          <a:srgbClr val="FFFFFF"/>
                        </a:highlight>
                      </a:endParaRPr>
                    </a:p>
                    <a:p>
                      <a:pPr marL="457200" marR="0" lvl="0" indent="-285750" algn="l" rtl="0">
                        <a:lnSpc>
                          <a:spcPct val="100000"/>
                        </a:lnSpc>
                        <a:spcBef>
                          <a:spcPts val="0"/>
                        </a:spcBef>
                        <a:spcAft>
                          <a:spcPts val="0"/>
                        </a:spcAft>
                        <a:buSzPts val="900"/>
                        <a:buChar char="●"/>
                      </a:pPr>
                      <a:r>
                        <a:rPr lang="en-US" sz="900" b="1">
                          <a:highlight>
                            <a:srgbClr val="FFFFFF"/>
                          </a:highlight>
                        </a:rPr>
                        <a:t>Staff stipends </a:t>
                      </a:r>
                      <a:r>
                        <a:rPr lang="en-US" sz="900">
                          <a:highlight>
                            <a:srgbClr val="FFFFFF"/>
                          </a:highlight>
                        </a:rPr>
                        <a:t>to build out PD modules and calendar</a:t>
                      </a:r>
                      <a:endParaRPr sz="90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777575">
                <a:tc>
                  <a:txBody>
                    <a:bodyPr/>
                    <a:lstStyle/>
                    <a:p>
                      <a:pPr marL="15875" marR="0" lvl="0" indent="0" algn="l" rtl="0">
                        <a:lnSpc>
                          <a:spcPct val="100000"/>
                        </a:lnSpc>
                        <a:spcBef>
                          <a:spcPts val="0"/>
                        </a:spcBef>
                        <a:spcAft>
                          <a:spcPts val="0"/>
                        </a:spcAft>
                        <a:buClr>
                          <a:srgbClr val="000000"/>
                        </a:buClr>
                        <a:buSzPts val="1250"/>
                        <a:buFont typeface="Arial"/>
                        <a:buNone/>
                      </a:pPr>
                      <a:r>
                        <a:rPr lang="en-US" sz="900">
                          <a:solidFill>
                            <a:schemeClr val="dk1"/>
                          </a:solidFill>
                        </a:rPr>
                        <a:t>1. </a:t>
                      </a:r>
                      <a:r>
                        <a:rPr lang="en-US" sz="900" u="none" strike="noStrike" cap="none">
                          <a:solidFill>
                            <a:schemeClr val="dk1"/>
                          </a:solidFill>
                        </a:rPr>
                        <a:t>Actively plan and implement regular opportunities to build and strengthen trust, cohesion, and relationships across the Ashland team and staff.</a:t>
                      </a:r>
                      <a:endParaRPr sz="900" u="none" strike="noStrike" cap="none">
                        <a:solidFill>
                          <a:schemeClr val="dk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highlight>
                            <a:srgbClr val="FFFFFF"/>
                          </a:highlight>
                        </a:rPr>
                        <a:t>1.2  Leverage TLT to facilitate activities, trainings, and culture step backs with the staff</a:t>
                      </a:r>
                      <a:endParaRPr sz="90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85750" algn="l" rtl="0">
                        <a:lnSpc>
                          <a:spcPct val="100000"/>
                        </a:lnSpc>
                        <a:spcBef>
                          <a:spcPts val="0"/>
                        </a:spcBef>
                        <a:spcAft>
                          <a:spcPts val="0"/>
                        </a:spcAft>
                        <a:buSzPts val="900"/>
                        <a:buChar char="●"/>
                      </a:pPr>
                      <a:r>
                        <a:rPr lang="en-US" sz="900" b="1">
                          <a:highlight>
                            <a:srgbClr val="FFFFFF"/>
                          </a:highlight>
                        </a:rPr>
                        <a:t>Team retreat </a:t>
                      </a:r>
                      <a:r>
                        <a:rPr lang="en-US" sz="900">
                          <a:highlight>
                            <a:srgbClr val="FFFFFF"/>
                          </a:highlight>
                        </a:rPr>
                        <a:t>budget</a:t>
                      </a:r>
                      <a:endParaRPr sz="900">
                        <a:highlight>
                          <a:srgbClr val="FFFFFF"/>
                        </a:highlight>
                      </a:endParaRPr>
                    </a:p>
                    <a:p>
                      <a:pPr marL="457200" marR="0" lvl="0" indent="-285750" algn="l" rtl="0">
                        <a:lnSpc>
                          <a:spcPct val="100000"/>
                        </a:lnSpc>
                        <a:spcBef>
                          <a:spcPts val="0"/>
                        </a:spcBef>
                        <a:spcAft>
                          <a:spcPts val="0"/>
                        </a:spcAft>
                        <a:buSzPts val="900"/>
                        <a:buChar char="●"/>
                      </a:pPr>
                      <a:r>
                        <a:rPr lang="en-US" sz="900">
                          <a:highlight>
                            <a:srgbClr val="FFFFFF"/>
                          </a:highlight>
                        </a:rPr>
                        <a:t>Cost of on-going </a:t>
                      </a:r>
                      <a:r>
                        <a:rPr lang="en-US" sz="900" b="1">
                          <a:highlight>
                            <a:srgbClr val="FFFFFF"/>
                          </a:highlight>
                        </a:rPr>
                        <a:t>incentives and activities</a:t>
                      </a:r>
                      <a:endParaRPr sz="900" b="1">
                        <a:highlight>
                          <a:srgbClr val="FFFFFF"/>
                        </a:highlight>
                      </a:endParaRPr>
                    </a:p>
                    <a:p>
                      <a:pPr marL="457200" marR="0" lvl="0" indent="-285750" algn="l" rtl="0">
                        <a:lnSpc>
                          <a:spcPct val="100000"/>
                        </a:lnSpc>
                        <a:spcBef>
                          <a:spcPts val="0"/>
                        </a:spcBef>
                        <a:spcAft>
                          <a:spcPts val="0"/>
                        </a:spcAft>
                        <a:buSzPts val="900"/>
                        <a:buChar char="●"/>
                      </a:pPr>
                      <a:r>
                        <a:rPr lang="en-US" sz="900">
                          <a:highlight>
                            <a:srgbClr val="FFFFFF"/>
                          </a:highlight>
                        </a:rPr>
                        <a:t>Cost of </a:t>
                      </a:r>
                      <a:r>
                        <a:rPr lang="en-US" sz="900" b="1">
                          <a:highlight>
                            <a:srgbClr val="FFFFFF"/>
                          </a:highlight>
                        </a:rPr>
                        <a:t>additional staff resources </a:t>
                      </a:r>
                      <a:r>
                        <a:rPr lang="en-US" sz="900">
                          <a:highlight>
                            <a:srgbClr val="FFFFFF"/>
                          </a:highlight>
                        </a:rPr>
                        <a:t>identified through staff needs survey</a:t>
                      </a:r>
                      <a:endParaRPr sz="900">
                        <a:highlight>
                          <a:srgbClr val="FFFFFF"/>
                        </a:highlight>
                      </a:endParaRPr>
                    </a:p>
                    <a:p>
                      <a:pPr marL="457200" lvl="0" indent="-285750" algn="l" rtl="0">
                        <a:spcBef>
                          <a:spcPts val="0"/>
                        </a:spcBef>
                        <a:spcAft>
                          <a:spcPts val="0"/>
                        </a:spcAft>
                        <a:buClr>
                          <a:schemeClr val="dk1"/>
                        </a:buClr>
                        <a:buSzPts val="900"/>
                        <a:buChar char="●"/>
                      </a:pPr>
                      <a:r>
                        <a:rPr lang="en-US" sz="900" b="1">
                          <a:solidFill>
                            <a:schemeClr val="dk1"/>
                          </a:solidFill>
                          <a:highlight>
                            <a:schemeClr val="lt1"/>
                          </a:highlight>
                        </a:rPr>
                        <a:t>Staff stipends </a:t>
                      </a:r>
                      <a:r>
                        <a:rPr lang="en-US" sz="900">
                          <a:solidFill>
                            <a:schemeClr val="dk1"/>
                          </a:solidFill>
                          <a:highlight>
                            <a:schemeClr val="lt1"/>
                          </a:highlight>
                        </a:rPr>
                        <a:t>to build out PD modules and calendar</a:t>
                      </a:r>
                      <a:endParaRPr sz="900" b="1">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499875">
                <a:tc>
                  <a:txBody>
                    <a:bodyPr/>
                    <a:lstStyle/>
                    <a:p>
                      <a:pPr marL="15875" marR="0" lvl="0" indent="0" algn="l" rtl="0">
                        <a:lnSpc>
                          <a:spcPct val="100000"/>
                        </a:lnSpc>
                        <a:spcBef>
                          <a:spcPts val="0"/>
                        </a:spcBef>
                        <a:spcAft>
                          <a:spcPts val="0"/>
                        </a:spcAft>
                        <a:buClr>
                          <a:schemeClr val="dk1"/>
                        </a:buClr>
                        <a:buSzPts val="1250"/>
                        <a:buFont typeface="Arial"/>
                        <a:buNone/>
                      </a:pPr>
                      <a:r>
                        <a:rPr lang="en-US" sz="900">
                          <a:solidFill>
                            <a:schemeClr val="dk1"/>
                          </a:solidFill>
                        </a:rPr>
                        <a:t>2. </a:t>
                      </a:r>
                      <a:r>
                        <a:rPr lang="en-US" sz="900" u="none" strike="noStrike" cap="none">
                          <a:solidFill>
                            <a:schemeClr val="dk1"/>
                          </a:solidFill>
                        </a:rPr>
                        <a:t>Build teacher toolkit around trauma and self care.</a:t>
                      </a:r>
                      <a:endParaRPr sz="900" b="0" i="0" u="none" strike="noStrike" cap="none">
                        <a:solidFill>
                          <a:schemeClr val="dk1"/>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None/>
                      </a:pPr>
                      <a:r>
                        <a:rPr lang="en-US" sz="900">
                          <a:highlight>
                            <a:srgbClr val="FFFFFF"/>
                          </a:highlight>
                        </a:rPr>
                        <a:t>2.1  </a:t>
                      </a:r>
                      <a:r>
                        <a:rPr lang="en-US" sz="900" u="none" strike="noStrike" cap="none">
                          <a:highlight>
                            <a:srgbClr val="FFFFFF"/>
                          </a:highlight>
                        </a:rPr>
                        <a:t>Design / select and deliver PD on classroom management, trauma-informed classroom practices, and self-care and sustainability for teachers</a:t>
                      </a:r>
                      <a:endParaRPr sz="900" i="1" u="none" strike="noStrike" cap="none">
                        <a:solidFill>
                          <a:srgbClr val="FF0000"/>
                        </a:solidFill>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marR="0" lvl="0" indent="-285750" algn="l" rtl="0">
                        <a:lnSpc>
                          <a:spcPct val="100000"/>
                        </a:lnSpc>
                        <a:spcBef>
                          <a:spcPts val="0"/>
                        </a:spcBef>
                        <a:spcAft>
                          <a:spcPts val="0"/>
                        </a:spcAft>
                        <a:buSzPts val="900"/>
                        <a:buChar char="●"/>
                      </a:pPr>
                      <a:r>
                        <a:rPr lang="en-US" sz="900">
                          <a:highlight>
                            <a:srgbClr val="FFFFFF"/>
                          </a:highlight>
                        </a:rPr>
                        <a:t>External PD </a:t>
                      </a:r>
                      <a:r>
                        <a:rPr lang="en-US" sz="900" b="1">
                          <a:highlight>
                            <a:srgbClr val="FFFFFF"/>
                          </a:highlight>
                        </a:rPr>
                        <a:t>facilitator</a:t>
                      </a:r>
                      <a:endParaRPr sz="900" b="1">
                        <a:highlight>
                          <a:srgbClr val="FFFFFF"/>
                        </a:highlight>
                      </a:endParaRPr>
                    </a:p>
                    <a:p>
                      <a:pPr marL="457200" lvl="0" indent="-285750" algn="l" rtl="0">
                        <a:spcBef>
                          <a:spcPts val="0"/>
                        </a:spcBef>
                        <a:spcAft>
                          <a:spcPts val="0"/>
                        </a:spcAft>
                        <a:buClr>
                          <a:schemeClr val="dk1"/>
                        </a:buClr>
                        <a:buSzPts val="900"/>
                        <a:buChar char="●"/>
                      </a:pPr>
                      <a:r>
                        <a:rPr lang="en-US" sz="900">
                          <a:solidFill>
                            <a:schemeClr val="dk1"/>
                          </a:solidFill>
                          <a:highlight>
                            <a:schemeClr val="lt1"/>
                          </a:highlight>
                        </a:rPr>
                        <a:t>Extra-duty pay for teacher participation in </a:t>
                      </a:r>
                      <a:r>
                        <a:rPr lang="en-US" sz="900" b="1">
                          <a:solidFill>
                            <a:schemeClr val="dk1"/>
                          </a:solidFill>
                          <a:highlight>
                            <a:schemeClr val="lt1"/>
                          </a:highlight>
                        </a:rPr>
                        <a:t>summer PD</a:t>
                      </a:r>
                      <a:endParaRPr sz="900" b="1">
                        <a:solidFill>
                          <a:schemeClr val="dk1"/>
                        </a:solidFill>
                        <a:highlight>
                          <a:schemeClr val="lt1"/>
                        </a:highlight>
                      </a:endParaRPr>
                    </a:p>
                    <a:p>
                      <a:pPr marL="457200" lvl="0" indent="-285750" algn="l" rtl="0">
                        <a:spcBef>
                          <a:spcPts val="0"/>
                        </a:spcBef>
                        <a:spcAft>
                          <a:spcPts val="0"/>
                        </a:spcAft>
                        <a:buClr>
                          <a:schemeClr val="dk1"/>
                        </a:buClr>
                        <a:buSzPts val="900"/>
                        <a:buChar char="●"/>
                      </a:pPr>
                      <a:r>
                        <a:rPr lang="en-US" sz="900" b="1">
                          <a:solidFill>
                            <a:schemeClr val="dk1"/>
                          </a:solidFill>
                          <a:highlight>
                            <a:schemeClr val="lt1"/>
                          </a:highlight>
                        </a:rPr>
                        <a:t>Staff stipends </a:t>
                      </a:r>
                      <a:r>
                        <a:rPr lang="en-US" sz="900">
                          <a:solidFill>
                            <a:schemeClr val="dk1"/>
                          </a:solidFill>
                          <a:highlight>
                            <a:schemeClr val="lt1"/>
                          </a:highlight>
                        </a:rPr>
                        <a:t>to build out PD modules and calendar</a:t>
                      </a:r>
                      <a:endParaRPr sz="900" b="1">
                        <a:solidFill>
                          <a:schemeClr val="dk1"/>
                        </a:solidFill>
                        <a:highlight>
                          <a:schemeClr val="lt1"/>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361025">
                <a:tc>
                  <a:txBody>
                    <a:bodyPr/>
                    <a:lstStyle/>
                    <a:p>
                      <a:pPr marL="15875" marR="0" lvl="0" indent="0" algn="l" rtl="0">
                        <a:lnSpc>
                          <a:spcPct val="100000"/>
                        </a:lnSpc>
                        <a:spcBef>
                          <a:spcPts val="0"/>
                        </a:spcBef>
                        <a:spcAft>
                          <a:spcPts val="0"/>
                        </a:spcAft>
                        <a:buNone/>
                      </a:pPr>
                      <a:r>
                        <a:rPr lang="en-US" sz="900">
                          <a:solidFill>
                            <a:schemeClr val="dk1"/>
                          </a:solidFill>
                        </a:rPr>
                        <a:t>1. Improve student attendance</a:t>
                      </a:r>
                      <a:endParaRPr sz="900" i="1">
                        <a:solidFill>
                          <a:schemeClr val="dk1"/>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900">
                          <a:highlight>
                            <a:srgbClr val="FFFFFF"/>
                          </a:highlight>
                        </a:rPr>
                        <a:t>1.1  Strengthen school-family connection (e.g., home visits, walking school bus)</a:t>
                      </a:r>
                      <a:endParaRPr sz="900">
                        <a:highlight>
                          <a:srgbClr val="FFFFFF"/>
                        </a:highlight>
                      </a:endParaRPr>
                    </a:p>
                    <a:p>
                      <a:pPr marL="0" marR="0" lvl="0" indent="0" algn="l" rtl="0">
                        <a:lnSpc>
                          <a:spcPct val="100000"/>
                        </a:lnSpc>
                        <a:spcBef>
                          <a:spcPts val="0"/>
                        </a:spcBef>
                        <a:spcAft>
                          <a:spcPts val="0"/>
                        </a:spcAft>
                        <a:buNone/>
                      </a:pPr>
                      <a:r>
                        <a:rPr lang="en-US" sz="900">
                          <a:highlight>
                            <a:srgbClr val="FFFFFF"/>
                          </a:highlight>
                        </a:rPr>
                        <a:t>1.2  Raise teacher involvement in attendance </a:t>
                      </a:r>
                      <a:endParaRPr sz="90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marR="0" lvl="0" indent="-285750" algn="l" rtl="0">
                        <a:lnSpc>
                          <a:spcPct val="100000"/>
                        </a:lnSpc>
                        <a:spcBef>
                          <a:spcPts val="0"/>
                        </a:spcBef>
                        <a:spcAft>
                          <a:spcPts val="0"/>
                        </a:spcAft>
                        <a:buSzPts val="900"/>
                        <a:buChar char="●"/>
                      </a:pPr>
                      <a:r>
                        <a:rPr lang="en-US" sz="900">
                          <a:highlight>
                            <a:srgbClr val="FFFFFF"/>
                          </a:highlight>
                        </a:rPr>
                        <a:t>Budget for </a:t>
                      </a:r>
                      <a:r>
                        <a:rPr lang="en-US" sz="900" b="1">
                          <a:highlight>
                            <a:srgbClr val="FFFFFF"/>
                          </a:highlight>
                        </a:rPr>
                        <a:t>culture initiatives </a:t>
                      </a:r>
                      <a:r>
                        <a:rPr lang="en-US" sz="900">
                          <a:highlight>
                            <a:srgbClr val="FFFFFF"/>
                          </a:highlight>
                        </a:rPr>
                        <a:t>(e.g., parent nights, home visits, awards, incentive trips)</a:t>
                      </a:r>
                      <a:endParaRPr sz="90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r h="361025">
                <a:tc gridSpan="2">
                  <a:txBody>
                    <a:bodyPr/>
                    <a:lstStyle/>
                    <a:p>
                      <a:pPr marL="15875" lvl="0" indent="0" algn="l" rtl="0">
                        <a:spcBef>
                          <a:spcPts val="0"/>
                        </a:spcBef>
                        <a:spcAft>
                          <a:spcPts val="0"/>
                        </a:spcAft>
                        <a:buNone/>
                      </a:pPr>
                      <a:r>
                        <a:rPr lang="en-US" sz="900">
                          <a:solidFill>
                            <a:schemeClr val="dk1"/>
                          </a:solidFill>
                        </a:rPr>
                        <a:t>General implementation</a:t>
                      </a:r>
                      <a:endParaRPr sz="900">
                        <a:solidFill>
                          <a:schemeClr val="dk1"/>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hMerge="1">
                  <a:txBody>
                    <a:bodyPr/>
                    <a:lstStyle/>
                    <a:p>
                      <a:endParaRPr lang="en-US"/>
                    </a:p>
                  </a:txBody>
                  <a:tcPr/>
                </a:tc>
                <a:tc>
                  <a:txBody>
                    <a:bodyPr/>
                    <a:lstStyle/>
                    <a:p>
                      <a:pPr marL="457200" marR="0" lvl="0" indent="-285750" algn="l" rtl="0">
                        <a:lnSpc>
                          <a:spcPct val="100000"/>
                        </a:lnSpc>
                        <a:spcBef>
                          <a:spcPts val="0"/>
                        </a:spcBef>
                        <a:spcAft>
                          <a:spcPts val="0"/>
                        </a:spcAft>
                        <a:buSzPts val="900"/>
                        <a:buChar char="●"/>
                      </a:pPr>
                      <a:r>
                        <a:rPr lang="en-US" sz="900">
                          <a:highlight>
                            <a:srgbClr val="FFFFFF"/>
                          </a:highlight>
                        </a:rPr>
                        <a:t>Stipends to support </a:t>
                      </a:r>
                      <a:r>
                        <a:rPr lang="en-US" sz="900" b="1">
                          <a:highlight>
                            <a:srgbClr val="FFFFFF"/>
                          </a:highlight>
                        </a:rPr>
                        <a:t>excellent school visits </a:t>
                      </a:r>
                      <a:r>
                        <a:rPr lang="en-US" sz="900">
                          <a:highlight>
                            <a:srgbClr val="FFFFFF"/>
                          </a:highlight>
                        </a:rPr>
                        <a:t>for 5-6 staff</a:t>
                      </a:r>
                      <a:endParaRPr sz="900">
                        <a:highlight>
                          <a:srgbClr val="FFFFFF"/>
                        </a:highligh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graphicFrame>
        <p:nvGraphicFramePr>
          <p:cNvPr id="933" name="Google Shape;933;p112"/>
          <p:cNvGraphicFramePr/>
          <p:nvPr/>
        </p:nvGraphicFramePr>
        <p:xfrm>
          <a:off x="18" y="-29243"/>
          <a:ext cx="9143950" cy="5938525"/>
        </p:xfrm>
        <a:graphic>
          <a:graphicData uri="http://schemas.openxmlformats.org/drawingml/2006/table">
            <a:tbl>
              <a:tblPr firstRow="1" bandRow="1">
                <a:noFill/>
                <a:tableStyleId>{C238B4BA-94D4-4DB1-85D0-3AFB3A0AC3E3}</a:tableStyleId>
              </a:tblPr>
              <a:tblGrid>
                <a:gridCol w="1322150">
                  <a:extLst>
                    <a:ext uri="{9D8B030D-6E8A-4147-A177-3AD203B41FA5}">
                      <a16:colId xmlns="" xmlns:a16="http://schemas.microsoft.com/office/drawing/2014/main" val="20000"/>
                    </a:ext>
                  </a:extLst>
                </a:gridCol>
                <a:gridCol w="1448275">
                  <a:extLst>
                    <a:ext uri="{9D8B030D-6E8A-4147-A177-3AD203B41FA5}">
                      <a16:colId xmlns="" xmlns:a16="http://schemas.microsoft.com/office/drawing/2014/main" val="20001"/>
                    </a:ext>
                  </a:extLst>
                </a:gridCol>
                <a:gridCol w="3719725">
                  <a:extLst>
                    <a:ext uri="{9D8B030D-6E8A-4147-A177-3AD203B41FA5}">
                      <a16:colId xmlns="" xmlns:a16="http://schemas.microsoft.com/office/drawing/2014/main" val="20002"/>
                    </a:ext>
                  </a:extLst>
                </a:gridCol>
                <a:gridCol w="1114200">
                  <a:extLst>
                    <a:ext uri="{9D8B030D-6E8A-4147-A177-3AD203B41FA5}">
                      <a16:colId xmlns="" xmlns:a16="http://schemas.microsoft.com/office/drawing/2014/main" val="20003"/>
                    </a:ext>
                  </a:extLst>
                </a:gridCol>
                <a:gridCol w="1539600">
                  <a:extLst>
                    <a:ext uri="{9D8B030D-6E8A-4147-A177-3AD203B41FA5}">
                      <a16:colId xmlns="" xmlns:a16="http://schemas.microsoft.com/office/drawing/2014/main" val="20004"/>
                    </a:ext>
                  </a:extLst>
                </a:gridCol>
              </a:tblGrid>
              <a:tr h="288350">
                <a:tc rowSpan="2">
                  <a:txBody>
                    <a:bodyPr/>
                    <a:lstStyle/>
                    <a:p>
                      <a:pPr marL="0" lvl="0" indent="0" algn="ctr" rtl="0">
                        <a:spcBef>
                          <a:spcPts val="0"/>
                        </a:spcBef>
                        <a:spcAft>
                          <a:spcPts val="0"/>
                        </a:spcAft>
                        <a:buNone/>
                      </a:pPr>
                      <a:r>
                        <a:rPr lang="en-US" sz="1200" b="0">
                          <a:solidFill>
                            <a:srgbClr val="FFFFFF"/>
                          </a:solidFill>
                        </a:rPr>
                        <a:t>Priority</a:t>
                      </a:r>
                      <a:endParaRPr sz="1200" b="0">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2C4985"/>
                    </a:solidFill>
                  </a:tcPr>
                </a:tc>
                <a:tc rowSpan="2">
                  <a:txBody>
                    <a:bodyPr/>
                    <a:lstStyle/>
                    <a:p>
                      <a:pPr marL="0" lvl="0" indent="0" algn="ctr" rtl="0">
                        <a:spcBef>
                          <a:spcPts val="0"/>
                        </a:spcBef>
                        <a:spcAft>
                          <a:spcPts val="0"/>
                        </a:spcAft>
                        <a:buNone/>
                      </a:pPr>
                      <a:r>
                        <a:rPr lang="en-US" sz="1200" b="0"/>
                        <a:t>Ask &amp; Description</a:t>
                      </a:r>
                      <a:endParaRPr sz="1200" b="0" i="1"/>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2C4985"/>
                    </a:solidFill>
                  </a:tcPr>
                </a:tc>
                <a:tc gridSpan="2">
                  <a:txBody>
                    <a:bodyPr/>
                    <a:lstStyle/>
                    <a:p>
                      <a:pPr marL="0" marR="0" lvl="0" indent="0" algn="ctr" rtl="0">
                        <a:lnSpc>
                          <a:spcPct val="100000"/>
                        </a:lnSpc>
                        <a:spcBef>
                          <a:spcPts val="0"/>
                        </a:spcBef>
                        <a:spcAft>
                          <a:spcPts val="0"/>
                        </a:spcAft>
                        <a:buNone/>
                      </a:pPr>
                      <a:r>
                        <a:rPr lang="en-US" sz="1200" b="0">
                          <a:solidFill>
                            <a:srgbClr val="FFFFFF"/>
                          </a:solidFill>
                        </a:rPr>
                        <a:t>With incremental funding</a:t>
                      </a:r>
                      <a:endParaRPr sz="1200" b="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hMerge="1">
                  <a:txBody>
                    <a:bodyPr/>
                    <a:lstStyle/>
                    <a:p>
                      <a:endParaRPr lang="en-US"/>
                    </a:p>
                  </a:txBody>
                  <a:tcPr/>
                </a:tc>
                <a:tc rowSpan="2">
                  <a:txBody>
                    <a:bodyPr/>
                    <a:lstStyle/>
                    <a:p>
                      <a:pPr marL="0" lvl="0" indent="0" algn="ctr" rtl="0">
                        <a:spcBef>
                          <a:spcPts val="0"/>
                        </a:spcBef>
                        <a:spcAft>
                          <a:spcPts val="0"/>
                        </a:spcAft>
                        <a:buNone/>
                      </a:pPr>
                      <a:r>
                        <a:rPr lang="en-US" sz="1200" b="0">
                          <a:solidFill>
                            <a:srgbClr val="000000"/>
                          </a:solidFill>
                        </a:rPr>
                        <a:t>Without incremental funding</a:t>
                      </a:r>
                      <a:endParaRPr sz="1200" b="0">
                        <a:solidFill>
                          <a:srgbClr val="000000"/>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CD631"/>
                    </a:solidFill>
                  </a:tcPr>
                </a:tc>
                <a:extLst>
                  <a:ext uri="{0D108BD9-81ED-4DB2-BD59-A6C34878D82A}">
                    <a16:rowId xmlns="" xmlns:a16="http://schemas.microsoft.com/office/drawing/2014/main" val="10000"/>
                  </a:ext>
                </a:extLst>
              </a:tr>
              <a:tr h="2883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a:solidFill>
                            <a:srgbClr val="FFFFFF"/>
                          </a:solidFill>
                        </a:rPr>
                        <a:t>Rationale</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a:txBody>
                    <a:bodyPr/>
                    <a:lstStyle/>
                    <a:p>
                      <a:pPr marL="0" marR="0" lvl="0" indent="0" algn="ctr" rtl="0">
                        <a:lnSpc>
                          <a:spcPct val="100000"/>
                        </a:lnSpc>
                        <a:spcBef>
                          <a:spcPts val="0"/>
                        </a:spcBef>
                        <a:spcAft>
                          <a:spcPts val="0"/>
                        </a:spcAft>
                        <a:buNone/>
                      </a:pPr>
                      <a:r>
                        <a:rPr lang="en-US" sz="1200">
                          <a:solidFill>
                            <a:srgbClr val="FFFFFF"/>
                          </a:solidFill>
                        </a:rPr>
                        <a:t>Total </a:t>
                      </a:r>
                      <a:r>
                        <a:rPr lang="en-US" sz="1200" u="none" strike="noStrike" cap="none">
                          <a:solidFill>
                            <a:srgbClr val="FFFFFF"/>
                          </a:solidFill>
                        </a:rPr>
                        <a:t>Cost</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vMerge="1">
                  <a:txBody>
                    <a:bodyPr/>
                    <a:lstStyle/>
                    <a:p>
                      <a:endParaRPr lang="en-US"/>
                    </a:p>
                  </a:txBody>
                  <a:tcPr/>
                </a:tc>
                <a:extLst>
                  <a:ext uri="{0D108BD9-81ED-4DB2-BD59-A6C34878D82A}">
                    <a16:rowId xmlns="" xmlns:a16="http://schemas.microsoft.com/office/drawing/2014/main" val="10001"/>
                  </a:ext>
                </a:extLst>
              </a:tr>
              <a:tr h="637375">
                <a:tc rowSpan="2">
                  <a:txBody>
                    <a:bodyPr/>
                    <a:lstStyle/>
                    <a:p>
                      <a:pPr marL="0" lvl="0" indent="0" algn="l" rtl="0">
                        <a:spcBef>
                          <a:spcPts val="0"/>
                        </a:spcBef>
                        <a:spcAft>
                          <a:spcPts val="0"/>
                        </a:spcAft>
                        <a:buNone/>
                      </a:pPr>
                      <a:r>
                        <a:rPr lang="en-US" sz="900" i="1"/>
                        <a:t>Implement a comprehensive + scaffolded PK-6 Reading and Writing curriculum and ensure dedicated time for instruction.</a:t>
                      </a:r>
                      <a:endParaRPr sz="10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Purchase of PK-6 Reading and Writing curriculum materials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Current reading and writing curriculum materials are not vertically aligned for PK-6</a:t>
                      </a:r>
                      <a:endParaRPr sz="1000" i="1" u="none" strike="noStrike" cap="none">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$30,000 if new</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Continue to use current materials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34957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a:t>PD for new PK-6 Reading and Writing curriculum </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Ongoing professional development is critical to successful implementation of new programming.. </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$40,000</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Use online, free resources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1093950">
                <a:tc rowSpan="3">
                  <a:txBody>
                    <a:bodyPr/>
                    <a:lstStyle/>
                    <a:p>
                      <a:pPr marL="0" lvl="0" indent="0" algn="l" rtl="0">
                        <a:spcBef>
                          <a:spcPts val="0"/>
                        </a:spcBef>
                        <a:spcAft>
                          <a:spcPts val="0"/>
                        </a:spcAft>
                        <a:buClr>
                          <a:schemeClr val="dk1"/>
                        </a:buClr>
                        <a:buSzPts val="1500"/>
                        <a:buFont typeface="Arial"/>
                        <a:buNone/>
                      </a:pPr>
                      <a:r>
                        <a:rPr lang="en-US" sz="900" i="1"/>
                        <a:t>Consistently leverage a system to collect data and progress monitor student growth and proficiency in ELA &amp; Math</a:t>
                      </a:r>
                      <a:endParaRPr sz="900" i="1"/>
                    </a:p>
                    <a:p>
                      <a:pPr marL="0" lvl="0" indent="0" algn="l" rtl="0">
                        <a:spcBef>
                          <a:spcPts val="0"/>
                        </a:spcBef>
                        <a:spcAft>
                          <a:spcPts val="0"/>
                        </a:spcAft>
                        <a:buNone/>
                      </a:pPr>
                      <a:endParaRPr sz="1000" i="1"/>
                    </a:p>
                    <a:p>
                      <a:pPr marL="0" lvl="0" indent="0" algn="l" rtl="0">
                        <a:spcBef>
                          <a:spcPts val="0"/>
                        </a:spcBef>
                        <a:spcAft>
                          <a:spcPts val="0"/>
                        </a:spcAft>
                        <a:buNone/>
                      </a:pPr>
                      <a:endParaRPr sz="1000" i="1"/>
                    </a:p>
                    <a:p>
                      <a:pPr marL="0" lvl="0" indent="0" algn="l" rtl="0">
                        <a:spcBef>
                          <a:spcPts val="0"/>
                        </a:spcBef>
                        <a:spcAft>
                          <a:spcPts val="0"/>
                        </a:spcAft>
                        <a:buNone/>
                      </a:pPr>
                      <a:endParaRPr sz="1000" i="1"/>
                    </a:p>
                    <a:p>
                      <a:pPr marL="0" lvl="0" indent="0" algn="l" rtl="0">
                        <a:spcBef>
                          <a:spcPts val="0"/>
                        </a:spcBef>
                        <a:spcAft>
                          <a:spcPts val="0"/>
                        </a:spcAft>
                        <a:buNone/>
                      </a:pPr>
                      <a:endParaRPr sz="1000" i="1"/>
                    </a:p>
                    <a:p>
                      <a:pPr marL="0" lvl="0" indent="0" algn="l" rtl="0">
                        <a:spcBef>
                          <a:spcPts val="0"/>
                        </a:spcBef>
                        <a:spcAft>
                          <a:spcPts val="0"/>
                        </a:spcAft>
                        <a:buNone/>
                      </a:pPr>
                      <a:endParaRPr sz="1000" i="1"/>
                    </a:p>
                    <a:p>
                      <a:pPr marL="0" lvl="0" indent="0" algn="l" rtl="0">
                        <a:spcBef>
                          <a:spcPts val="0"/>
                        </a:spcBef>
                        <a:spcAft>
                          <a:spcPts val="0"/>
                        </a:spcAft>
                        <a:buNone/>
                      </a:pPr>
                      <a:endParaRPr sz="1000" i="1"/>
                    </a:p>
                    <a:p>
                      <a:pPr marL="0" lvl="0" indent="0" algn="l" rtl="0">
                        <a:spcBef>
                          <a:spcPts val="0"/>
                        </a:spcBef>
                        <a:spcAft>
                          <a:spcPts val="0"/>
                        </a:spcAft>
                        <a:buNone/>
                      </a:pPr>
                      <a:endParaRPr sz="1000" i="1"/>
                    </a:p>
                    <a:p>
                      <a:pPr marL="0" lvl="0" indent="0" algn="l" rtl="0">
                        <a:spcBef>
                          <a:spcPts val="0"/>
                        </a:spcBef>
                        <a:spcAft>
                          <a:spcPts val="0"/>
                        </a:spcAft>
                        <a:buClr>
                          <a:schemeClr val="dk1"/>
                        </a:buClr>
                        <a:buSzPts val="1100"/>
                        <a:buFont typeface="Arial"/>
                        <a:buNone/>
                      </a:pPr>
                      <a:endParaRPr sz="10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Data system for tracking student mastery, classroom and school-wide trends and generates data reports</a:t>
                      </a:r>
                      <a:endParaRPr sz="10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Font typeface="Arial"/>
                        <a:buNone/>
                      </a:pPr>
                      <a:r>
                        <a:rPr lang="en-US" sz="1000" i="1">
                          <a:solidFill>
                            <a:schemeClr val="dk1"/>
                          </a:solidFill>
                        </a:rPr>
                        <a:t>A data tool that is user-friendly, real-time, and allows for aggregate trend analysis as well as individual and classroom reporting is critical to enable data-driven instruction</a:t>
                      </a:r>
                      <a:endParaRPr sz="1000" i="1">
                        <a:solidFill>
                          <a:schemeClr val="dk1"/>
                        </a:solidFill>
                      </a:endParaRPr>
                    </a:p>
                    <a:p>
                      <a:pPr marL="0" lvl="0" indent="0" algn="l" rtl="0">
                        <a:spcBef>
                          <a:spcPts val="0"/>
                        </a:spcBef>
                        <a:spcAft>
                          <a:spcPts val="0"/>
                        </a:spcAft>
                        <a:buNone/>
                      </a:pPr>
                      <a:endParaRPr sz="1000"/>
                    </a:p>
                    <a:p>
                      <a:pPr marL="0" lvl="0" indent="0" algn="l" rtl="0">
                        <a:spcBef>
                          <a:spcPts val="0"/>
                        </a:spcBef>
                        <a:spcAft>
                          <a:spcPts val="0"/>
                        </a:spcAft>
                        <a:buNone/>
                      </a:pPr>
                      <a:r>
                        <a:rPr lang="en-US" sz="1000"/>
                        <a:t>New data software (e.g., Tableau, Schoolzilla, Illuminate, etc.) </a:t>
                      </a:r>
                      <a:endParaRPr sz="1000"/>
                    </a:p>
                    <a:p>
                      <a:pPr marL="0" lvl="0" indent="0" algn="l" rtl="0">
                        <a:spcBef>
                          <a:spcPts val="0"/>
                        </a:spcBef>
                        <a:spcAft>
                          <a:spcPts val="0"/>
                        </a:spcAft>
                        <a:buNone/>
                      </a:pPr>
                      <a:endParaRPr sz="1000" b="1"/>
                    </a:p>
                    <a:p>
                      <a:pPr marL="0" lvl="0" indent="0" algn="l" rtl="0">
                        <a:spcBef>
                          <a:spcPts val="0"/>
                        </a:spcBef>
                        <a:spcAft>
                          <a:spcPts val="0"/>
                        </a:spcAft>
                        <a:buNone/>
                      </a:pPr>
                      <a:r>
                        <a:rPr lang="en-US" sz="1000"/>
                        <a:t>Related PD</a:t>
                      </a:r>
                      <a:endParaRPr sz="1000">
                        <a:solidFill>
                          <a:srgbClr val="000000"/>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endParaRPr sz="1000"/>
                    </a:p>
                    <a:p>
                      <a:pPr marL="0" marR="0" lvl="0" indent="0" algn="ctr" rtl="0">
                        <a:lnSpc>
                          <a:spcPct val="100000"/>
                        </a:lnSpc>
                        <a:spcBef>
                          <a:spcPts val="0"/>
                        </a:spcBef>
                        <a:spcAft>
                          <a:spcPts val="0"/>
                        </a:spcAft>
                        <a:buNone/>
                      </a:pPr>
                      <a:endParaRPr sz="1000"/>
                    </a:p>
                    <a:p>
                      <a:pPr marL="0" marR="0" lvl="0" indent="0" algn="ctr" rtl="0">
                        <a:lnSpc>
                          <a:spcPct val="100000"/>
                        </a:lnSpc>
                        <a:spcBef>
                          <a:spcPts val="0"/>
                        </a:spcBef>
                        <a:spcAft>
                          <a:spcPts val="0"/>
                        </a:spcAft>
                        <a:buNone/>
                      </a:pPr>
                      <a:endParaRPr sz="1000"/>
                    </a:p>
                    <a:p>
                      <a:pPr marL="0" marR="0" lvl="0" indent="0" algn="ctr" rtl="0">
                        <a:lnSpc>
                          <a:spcPct val="100000"/>
                        </a:lnSpc>
                        <a:spcBef>
                          <a:spcPts val="0"/>
                        </a:spcBef>
                        <a:spcAft>
                          <a:spcPts val="0"/>
                        </a:spcAft>
                        <a:buNone/>
                      </a:pPr>
                      <a:endParaRPr sz="1000"/>
                    </a:p>
                    <a:p>
                      <a:pPr marL="0" marR="0" lvl="0" indent="0" algn="ctr" rtl="0">
                        <a:lnSpc>
                          <a:spcPct val="100000"/>
                        </a:lnSpc>
                        <a:spcBef>
                          <a:spcPts val="0"/>
                        </a:spcBef>
                        <a:spcAft>
                          <a:spcPts val="0"/>
                        </a:spcAft>
                        <a:buNone/>
                      </a:pPr>
                      <a:r>
                        <a:rPr lang="en-US" sz="1000"/>
                        <a:t>$20,000</a:t>
                      </a:r>
                      <a:endParaRPr sz="1000"/>
                    </a:p>
                    <a:p>
                      <a:pPr marL="0" lvl="0" indent="0" algn="ctr" rtl="0">
                        <a:spcBef>
                          <a:spcPts val="0"/>
                        </a:spcBef>
                        <a:spcAft>
                          <a:spcPts val="0"/>
                        </a:spcAft>
                        <a:buNone/>
                      </a:pPr>
                      <a:endParaRPr sz="1000"/>
                    </a:p>
                    <a:p>
                      <a:pPr marL="0" lvl="0" indent="0" algn="ctr" rtl="0">
                        <a:spcBef>
                          <a:spcPts val="0"/>
                        </a:spcBef>
                        <a:spcAft>
                          <a:spcPts val="0"/>
                        </a:spcAft>
                        <a:buNone/>
                      </a:pPr>
                      <a:r>
                        <a:rPr lang="en-US" sz="1000"/>
                        <a:t>$10,000</a:t>
                      </a:r>
                      <a:endParaRPr sz="1000">
                        <a:solidFill>
                          <a:srgbClr val="000000"/>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rgbClr val="000000"/>
                        </a:buClr>
                        <a:buSzPts val="1100"/>
                        <a:buFont typeface="Arial"/>
                        <a:buNone/>
                      </a:pPr>
                      <a:r>
                        <a:rPr lang="en-US" sz="1000"/>
                        <a:t>Creation of Excel-based tool, and starting earlier in the summer to populate with all standards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6077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a:t>Predictive, aligned ELA/Math interim assessments (e.g., Practice Buddy Envision)</a:t>
                      </a:r>
                      <a:endParaRPr sz="10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Prior interim assessments (e.g. Scantron) have not been useful in predicting student performance on MAP. Funding would allow for the use of interim assessment tools commonly leveraged by excellent schools to inform instruction and predict student proficiency.</a:t>
                      </a:r>
                      <a:endParaRPr sz="1000" i="1" u="none" strike="noStrike" cap="none">
                        <a:solidFill>
                          <a:srgbClr val="FF0000"/>
                        </a:solidFill>
                        <a:highlight>
                          <a:srgbClr val="FFFF00"/>
                        </a:highlight>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t>$5,000</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Continue to use STAR; BW can advise on setting interim benchmarks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6512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a:t>PD for new ELA/Math interim assessments (e.g., “Getting Started” package with MAP)</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SzPts val="1100"/>
                        <a:buNone/>
                      </a:pPr>
                      <a:r>
                        <a:rPr lang="en-US" sz="1000"/>
                        <a:t>Ongoing professional development is critical to successful implementation of new programming. By providing embedded professional development, Ashland has the opportunity to sustain momentum throughout the year. </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$5,000</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Continue to use STAR; BW can advise on setting interim benchmarks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607700">
                <a:tc>
                  <a:txBody>
                    <a:bodyPr/>
                    <a:lstStyle/>
                    <a:p>
                      <a:pPr marL="0" lvl="0" indent="0" algn="l" rtl="0">
                        <a:spcBef>
                          <a:spcPts val="0"/>
                        </a:spcBef>
                        <a:spcAft>
                          <a:spcPts val="0"/>
                        </a:spcAft>
                        <a:buClr>
                          <a:schemeClr val="dk1"/>
                        </a:buClr>
                        <a:buSzPts val="1400"/>
                        <a:buFont typeface="Arial"/>
                        <a:buNone/>
                      </a:pPr>
                      <a:r>
                        <a:rPr lang="en-US" sz="900" i="1"/>
                        <a:t>Ensure teachers have access to high quality professional development to deepen ELA &amp; Math content knowledge and expertise</a:t>
                      </a:r>
                      <a:endParaRPr sz="900" i="1"/>
                    </a:p>
                    <a:p>
                      <a:pPr marL="0" lvl="0" indent="0" algn="l" rtl="0">
                        <a:spcBef>
                          <a:spcPts val="0"/>
                        </a:spcBef>
                        <a:spcAft>
                          <a:spcPts val="0"/>
                        </a:spcAft>
                        <a:buClr>
                          <a:schemeClr val="dk1"/>
                        </a:buClr>
                        <a:buSzPts val="1400"/>
                        <a:buFont typeface="Arial"/>
                        <a:buNone/>
                      </a:pPr>
                      <a:endParaRPr sz="9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Build out or acquire PD in ELA (e.g., Reading and Writing Workshop, Daily 5, Strategies That Work, F/P, Spalding, Words Their Way, UnboundEd Standards Institute)</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These PDs have been used by other schools to help deepen staff’s ELA content knowledge and expertise, and these schools have improved student academic performance</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$20,000</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Use free supports from online research and school visits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bl>
          </a:graphicData>
        </a:graphic>
      </p:graphicFrame>
      <p:cxnSp>
        <p:nvCxnSpPr>
          <p:cNvPr id="934" name="Google Shape;934;p112"/>
          <p:cNvCxnSpPr/>
          <p:nvPr/>
        </p:nvCxnSpPr>
        <p:spPr>
          <a:xfrm>
            <a:off x="38825" y="1737625"/>
            <a:ext cx="9070800" cy="0"/>
          </a:xfrm>
          <a:prstGeom prst="straightConnector1">
            <a:avLst/>
          </a:prstGeom>
          <a:noFill/>
          <a:ln w="19050" cap="flat" cmpd="sng">
            <a:solidFill>
              <a:srgbClr val="000000"/>
            </a:solidFill>
            <a:prstDash val="solid"/>
            <a:round/>
            <a:headEnd type="none" w="med" len="med"/>
            <a:tailEnd type="none" w="med" len="med"/>
          </a:ln>
        </p:spPr>
      </p:cxnSp>
      <p:cxnSp>
        <p:nvCxnSpPr>
          <p:cNvPr id="935" name="Google Shape;935;p112"/>
          <p:cNvCxnSpPr/>
          <p:nvPr/>
        </p:nvCxnSpPr>
        <p:spPr>
          <a:xfrm>
            <a:off x="38825" y="4446225"/>
            <a:ext cx="9070800" cy="0"/>
          </a:xfrm>
          <a:prstGeom prst="straightConnector1">
            <a:avLst/>
          </a:prstGeom>
          <a:noFill/>
          <a:ln w="19050" cap="flat" cmpd="sng">
            <a:solidFill>
              <a:srgbClr val="000000"/>
            </a:solidFill>
            <a:prstDash val="solid"/>
            <a:round/>
            <a:headEnd type="none" w="med" len="med"/>
            <a:tailEnd type="none" w="med" len="med"/>
          </a:ln>
        </p:spPr>
      </p:cxnSp>
      <p:sp>
        <p:nvSpPr>
          <p:cNvPr id="936" name="Google Shape;936;p112"/>
          <p:cNvSpPr txBox="1"/>
          <p:nvPr/>
        </p:nvSpPr>
        <p:spPr>
          <a:xfrm>
            <a:off x="2393550" y="4759675"/>
            <a:ext cx="355200" cy="4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7" name="Google Shape;937;p112"/>
          <p:cNvSpPr txBox="1"/>
          <p:nvPr/>
        </p:nvSpPr>
        <p:spPr>
          <a:xfrm>
            <a:off x="2167450" y="1494475"/>
            <a:ext cx="355200" cy="4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p112"/>
          <p:cNvSpPr txBox="1"/>
          <p:nvPr/>
        </p:nvSpPr>
        <p:spPr>
          <a:xfrm>
            <a:off x="2009425" y="1479950"/>
            <a:ext cx="355200" cy="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graphicFrame>
        <p:nvGraphicFramePr>
          <p:cNvPr id="944" name="Google Shape;944;p113"/>
          <p:cNvGraphicFramePr/>
          <p:nvPr/>
        </p:nvGraphicFramePr>
        <p:xfrm>
          <a:off x="43" y="-125893"/>
          <a:ext cx="9143950" cy="5654120"/>
        </p:xfrm>
        <a:graphic>
          <a:graphicData uri="http://schemas.openxmlformats.org/drawingml/2006/table">
            <a:tbl>
              <a:tblPr firstRow="1" bandRow="1">
                <a:noFill/>
                <a:tableStyleId>{C238B4BA-94D4-4DB1-85D0-3AFB3A0AC3E3}</a:tableStyleId>
              </a:tblPr>
              <a:tblGrid>
                <a:gridCol w="966950">
                  <a:extLst>
                    <a:ext uri="{9D8B030D-6E8A-4147-A177-3AD203B41FA5}">
                      <a16:colId xmlns="" xmlns:a16="http://schemas.microsoft.com/office/drawing/2014/main" val="20000"/>
                    </a:ext>
                  </a:extLst>
                </a:gridCol>
                <a:gridCol w="1803475">
                  <a:extLst>
                    <a:ext uri="{9D8B030D-6E8A-4147-A177-3AD203B41FA5}">
                      <a16:colId xmlns="" xmlns:a16="http://schemas.microsoft.com/office/drawing/2014/main" val="20001"/>
                    </a:ext>
                  </a:extLst>
                </a:gridCol>
                <a:gridCol w="3802900">
                  <a:extLst>
                    <a:ext uri="{9D8B030D-6E8A-4147-A177-3AD203B41FA5}">
                      <a16:colId xmlns="" xmlns:a16="http://schemas.microsoft.com/office/drawing/2014/main" val="20002"/>
                    </a:ext>
                  </a:extLst>
                </a:gridCol>
                <a:gridCol w="1031025">
                  <a:extLst>
                    <a:ext uri="{9D8B030D-6E8A-4147-A177-3AD203B41FA5}">
                      <a16:colId xmlns="" xmlns:a16="http://schemas.microsoft.com/office/drawing/2014/main" val="20003"/>
                    </a:ext>
                  </a:extLst>
                </a:gridCol>
                <a:gridCol w="1539600">
                  <a:extLst>
                    <a:ext uri="{9D8B030D-6E8A-4147-A177-3AD203B41FA5}">
                      <a16:colId xmlns="" xmlns:a16="http://schemas.microsoft.com/office/drawing/2014/main" val="20004"/>
                    </a:ext>
                  </a:extLst>
                </a:gridCol>
              </a:tblGrid>
              <a:tr h="257925">
                <a:tc rowSpan="2">
                  <a:txBody>
                    <a:bodyPr/>
                    <a:lstStyle/>
                    <a:p>
                      <a:pPr marL="0" lvl="0" indent="0" algn="ctr" rtl="0">
                        <a:spcBef>
                          <a:spcPts val="0"/>
                        </a:spcBef>
                        <a:spcAft>
                          <a:spcPts val="0"/>
                        </a:spcAft>
                        <a:buNone/>
                      </a:pPr>
                      <a:r>
                        <a:rPr lang="en-US" sz="1200" b="0"/>
                        <a:t>Priority</a:t>
                      </a:r>
                      <a:endParaRPr sz="1200" b="0"/>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2C4985"/>
                    </a:solidFill>
                  </a:tcPr>
                </a:tc>
                <a:tc rowSpan="2">
                  <a:txBody>
                    <a:bodyPr/>
                    <a:lstStyle/>
                    <a:p>
                      <a:pPr marL="0" lvl="0" indent="0" algn="ctr" rtl="0">
                        <a:spcBef>
                          <a:spcPts val="0"/>
                        </a:spcBef>
                        <a:spcAft>
                          <a:spcPts val="0"/>
                        </a:spcAft>
                        <a:buNone/>
                      </a:pPr>
                      <a:r>
                        <a:rPr lang="en-US" sz="1200" b="0"/>
                        <a:t>Ask &amp; Description</a:t>
                      </a:r>
                      <a:endParaRPr sz="1200" b="0" i="1"/>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2C4985"/>
                    </a:solidFill>
                  </a:tcPr>
                </a:tc>
                <a:tc gridSpan="2">
                  <a:txBody>
                    <a:bodyPr/>
                    <a:lstStyle/>
                    <a:p>
                      <a:pPr marL="0" marR="0" lvl="0" indent="0" algn="ctr" rtl="0">
                        <a:lnSpc>
                          <a:spcPct val="100000"/>
                        </a:lnSpc>
                        <a:spcBef>
                          <a:spcPts val="0"/>
                        </a:spcBef>
                        <a:spcAft>
                          <a:spcPts val="0"/>
                        </a:spcAft>
                        <a:buNone/>
                      </a:pPr>
                      <a:r>
                        <a:rPr lang="en-US" sz="1200" b="0">
                          <a:solidFill>
                            <a:srgbClr val="FFFFFF"/>
                          </a:solidFill>
                        </a:rPr>
                        <a:t>With incremental funding</a:t>
                      </a:r>
                      <a:endParaRPr sz="1200" b="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hMerge="1">
                  <a:txBody>
                    <a:bodyPr/>
                    <a:lstStyle/>
                    <a:p>
                      <a:endParaRPr lang="en-US"/>
                    </a:p>
                  </a:txBody>
                  <a:tcPr/>
                </a:tc>
                <a:tc rowSpan="2">
                  <a:txBody>
                    <a:bodyPr/>
                    <a:lstStyle/>
                    <a:p>
                      <a:pPr marL="0" lvl="0" indent="0" algn="ctr" rtl="0">
                        <a:spcBef>
                          <a:spcPts val="0"/>
                        </a:spcBef>
                        <a:spcAft>
                          <a:spcPts val="0"/>
                        </a:spcAft>
                        <a:buNone/>
                      </a:pPr>
                      <a:r>
                        <a:rPr lang="en-US" sz="1200" b="0">
                          <a:solidFill>
                            <a:srgbClr val="000000"/>
                          </a:solidFill>
                        </a:rPr>
                        <a:t>Without incremental funding</a:t>
                      </a:r>
                      <a:endParaRPr sz="1200" b="0">
                        <a:solidFill>
                          <a:srgbClr val="000000"/>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CD631"/>
                    </a:solidFill>
                  </a:tcPr>
                </a:tc>
                <a:extLst>
                  <a:ext uri="{0D108BD9-81ED-4DB2-BD59-A6C34878D82A}">
                    <a16:rowId xmlns="" xmlns:a16="http://schemas.microsoft.com/office/drawing/2014/main" val="10000"/>
                  </a:ext>
                </a:extLst>
              </a:tr>
              <a:tr h="2579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a:solidFill>
                            <a:srgbClr val="FFFFFF"/>
                          </a:solidFill>
                        </a:rPr>
                        <a:t>Rationale</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a:txBody>
                    <a:bodyPr/>
                    <a:lstStyle/>
                    <a:p>
                      <a:pPr marL="0" marR="0" lvl="0" indent="0" algn="ctr" rtl="0">
                        <a:lnSpc>
                          <a:spcPct val="100000"/>
                        </a:lnSpc>
                        <a:spcBef>
                          <a:spcPts val="0"/>
                        </a:spcBef>
                        <a:spcAft>
                          <a:spcPts val="0"/>
                        </a:spcAft>
                        <a:buNone/>
                      </a:pPr>
                      <a:r>
                        <a:rPr lang="en-US" sz="1200">
                          <a:solidFill>
                            <a:srgbClr val="FFFFFF"/>
                          </a:solidFill>
                        </a:rPr>
                        <a:t>Total </a:t>
                      </a:r>
                      <a:r>
                        <a:rPr lang="en-US" sz="1200" u="none" strike="noStrike" cap="none">
                          <a:solidFill>
                            <a:srgbClr val="FFFFFF"/>
                          </a:solidFill>
                        </a:rPr>
                        <a:t>Cost</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7425"/>
                    </a:solidFill>
                  </a:tcPr>
                </a:tc>
                <a:tc vMerge="1">
                  <a:txBody>
                    <a:bodyPr/>
                    <a:lstStyle/>
                    <a:p>
                      <a:endParaRPr lang="en-US"/>
                    </a:p>
                  </a:txBody>
                  <a:tcPr/>
                </a:tc>
                <a:extLst>
                  <a:ext uri="{0D108BD9-81ED-4DB2-BD59-A6C34878D82A}">
                    <a16:rowId xmlns="" xmlns:a16="http://schemas.microsoft.com/office/drawing/2014/main" val="10001"/>
                  </a:ext>
                </a:extLst>
              </a:tr>
              <a:tr h="808025">
                <a:tc rowSpan="2">
                  <a:txBody>
                    <a:bodyPr/>
                    <a:lstStyle/>
                    <a:p>
                      <a:pPr marL="0" lvl="0" indent="0" algn="l" rtl="0">
                        <a:spcBef>
                          <a:spcPts val="0"/>
                        </a:spcBef>
                        <a:spcAft>
                          <a:spcPts val="0"/>
                        </a:spcAft>
                        <a:buNone/>
                      </a:pPr>
                      <a:r>
                        <a:rPr lang="en-US" sz="900" i="1">
                          <a:solidFill>
                            <a:schemeClr val="dk1"/>
                          </a:solidFill>
                        </a:rPr>
                        <a:t>Ensure teachers have access to high quality professional development to deepen ELA &amp; Math content knowledge and expertise</a:t>
                      </a:r>
                      <a:endParaRPr sz="900" i="1">
                        <a:solidFill>
                          <a:schemeClr val="dk1"/>
                        </a:solidFill>
                      </a:endParaRPr>
                    </a:p>
                    <a:p>
                      <a:pPr marL="0" lvl="0" indent="0" algn="l" rtl="0">
                        <a:spcBef>
                          <a:spcPts val="0"/>
                        </a:spcBef>
                        <a:spcAft>
                          <a:spcPts val="0"/>
                        </a:spcAft>
                        <a:buClr>
                          <a:schemeClr val="dk1"/>
                        </a:buClr>
                        <a:buSzPts val="1100"/>
                        <a:buFont typeface="Arial"/>
                        <a:buNone/>
                      </a:pPr>
                      <a:endParaRPr sz="900" i="1">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Build out or acquire PD in Math (Math Workshop, small group instruction, centers, number talks, Understanding by Design)</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These PDs have been used by other schools to help deepen staff’s Math content knowledge and expertise, and these schools have improved student academic performance</a:t>
                      </a:r>
                      <a:endParaRPr sz="1000">
                        <a:solidFill>
                          <a:schemeClr val="dk1"/>
                        </a:solidFill>
                      </a:endParaRPr>
                    </a:p>
                    <a:p>
                      <a:pPr marL="0" marR="0" lvl="0" indent="0" algn="l" rtl="0">
                        <a:lnSpc>
                          <a:spcPct val="100000"/>
                        </a:lnSpc>
                        <a:spcBef>
                          <a:spcPts val="0"/>
                        </a:spcBef>
                        <a:spcAft>
                          <a:spcPts val="0"/>
                        </a:spcAft>
                        <a:buNone/>
                      </a:pP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$15,000</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Use free supports from online research and school visits</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80802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a:t>Extra-duty pay for teacher participation in summer PD, build out of PD module and calendar</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Teachers must be trained, prepared, and coached prior to implementation of new curriculum, data-driven instruction practices, trauma-informed classroom practices, and classroom management to improve both student achievement and school culture</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$30,000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Slot into school-year PD calendar</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519450">
                <a:tc rowSpan="2">
                  <a:txBody>
                    <a:bodyPr/>
                    <a:lstStyle/>
                    <a:p>
                      <a:pPr marL="15875" lvl="0" indent="0" algn="l" rtl="0">
                        <a:spcBef>
                          <a:spcPts val="0"/>
                        </a:spcBef>
                        <a:spcAft>
                          <a:spcPts val="0"/>
                        </a:spcAft>
                        <a:buNone/>
                      </a:pPr>
                      <a:r>
                        <a:rPr lang="en-US" sz="900" i="1">
                          <a:solidFill>
                            <a:schemeClr val="dk1"/>
                          </a:solidFill>
                        </a:rPr>
                        <a:t>Actively plan and implement regular opportunities to build and strengthen trust, cohesion, and relationships across the Ashland team and staff.</a:t>
                      </a:r>
                      <a:endParaRPr sz="900" i="1">
                        <a:solidFill>
                          <a:schemeClr val="dk1"/>
                        </a:solidFill>
                      </a:endParaRPr>
                    </a:p>
                    <a:p>
                      <a:pPr marL="0" lvl="0" indent="0" algn="l" rtl="0">
                        <a:spcBef>
                          <a:spcPts val="0"/>
                        </a:spcBef>
                        <a:spcAft>
                          <a:spcPts val="0"/>
                        </a:spcAft>
                        <a:buClr>
                          <a:schemeClr val="dk1"/>
                        </a:buClr>
                        <a:buSzPts val="1100"/>
                        <a:buFont typeface="Arial"/>
                        <a:buNone/>
                      </a:pPr>
                      <a:endParaRPr sz="900" i="1">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Team retreat budget</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highlight>
                            <a:srgbClr val="FFFFFF"/>
                          </a:highlight>
                        </a:rPr>
                        <a:t>Staff must go into the school year invested in the changes related to the strategic planning process, and trusting each other as a team, in order to execute on these priorities.</a:t>
                      </a:r>
                      <a:endParaRPr sz="1000">
                        <a:highlight>
                          <a:srgbClr val="FFFFFF"/>
                        </a:highlight>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$5,000</a:t>
                      </a:r>
                      <a:endParaRPr sz="1000">
                        <a:solidFill>
                          <a:srgbClr val="000000"/>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On-site retreat during a regular PD time</a:t>
                      </a:r>
                      <a:endParaRPr sz="10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51945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a:t>Cost of on-going incentives  and activities to support culture and team-building (including add’l staff resources)</a:t>
                      </a:r>
                      <a:endParaRPr sz="1000"/>
                    </a:p>
                    <a:p>
                      <a:pPr marL="0" marR="0" lvl="0" indent="0" algn="l" rtl="0">
                        <a:lnSpc>
                          <a:spcPct val="100000"/>
                        </a:lnSpc>
                        <a:spcBef>
                          <a:spcPts val="0"/>
                        </a:spcBef>
                        <a:spcAft>
                          <a:spcPts val="0"/>
                        </a:spcAft>
                        <a:buNone/>
                      </a:pPr>
                      <a:endParaRPr sz="1000"/>
                    </a:p>
                    <a:p>
                      <a:pPr marL="0" marR="0" lvl="0" indent="0" algn="l" rtl="0">
                        <a:lnSpc>
                          <a:spcPct val="100000"/>
                        </a:lnSpc>
                        <a:spcBef>
                          <a:spcPts val="0"/>
                        </a:spcBef>
                        <a:spcAft>
                          <a:spcPts val="0"/>
                        </a:spcAft>
                        <a:buNone/>
                      </a:pPr>
                      <a:endParaRPr sz="1000"/>
                    </a:p>
                    <a:p>
                      <a:pPr marL="0" marR="0" lvl="0" indent="0" algn="l" rtl="0">
                        <a:lnSpc>
                          <a:spcPct val="100000"/>
                        </a:lnSpc>
                        <a:spcBef>
                          <a:spcPts val="0"/>
                        </a:spcBef>
                        <a:spcAft>
                          <a:spcPts val="0"/>
                        </a:spcAft>
                        <a:buNone/>
                      </a:pP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highlight>
                            <a:srgbClr val="FFFFFF"/>
                          </a:highlight>
                        </a:rPr>
                        <a:t>School culture is an on-going investment and requires staff to continue to build trust and learn how to collaborate in order to execute on new initiatives and feel invested in change.  (</a:t>
                      </a:r>
                      <a:r>
                        <a:rPr lang="en-US" sz="1000">
                          <a:solidFill>
                            <a:schemeClr val="dk1"/>
                          </a:solidFill>
                        </a:rPr>
                        <a:t>Part of building morale and strengthening staff culture is to support staff through being responsive in providing materials and resources they need to execute on strategic priorities, and to help maximize student achievement.</a:t>
                      </a:r>
                      <a:r>
                        <a:rPr lang="en-US" sz="1000">
                          <a:solidFill>
                            <a:schemeClr val="dk1"/>
                          </a:solidFill>
                          <a:highlight>
                            <a:schemeClr val="lt1"/>
                          </a:highlight>
                        </a:rPr>
                        <a:t>)</a:t>
                      </a:r>
                      <a:endParaRPr sz="1000">
                        <a:highlight>
                          <a:srgbClr val="FFFFFF"/>
                        </a:highlight>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$5,000</a:t>
                      </a:r>
                      <a:endParaRPr sz="1000"/>
                    </a:p>
                    <a:p>
                      <a:pPr marL="0" lvl="0" indent="0" algn="ctr"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ctr" rtl="0">
                        <a:spcBef>
                          <a:spcPts val="0"/>
                        </a:spcBef>
                        <a:spcAft>
                          <a:spcPts val="0"/>
                        </a:spcAft>
                        <a:buNone/>
                      </a:pP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Existing budget for staff activities</a:t>
                      </a:r>
                      <a:endParaRPr sz="10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591600">
                <a:tc>
                  <a:txBody>
                    <a:bodyPr/>
                    <a:lstStyle/>
                    <a:p>
                      <a:pPr marL="15875" lvl="0" indent="0" algn="l" rtl="0">
                        <a:spcBef>
                          <a:spcPts val="0"/>
                        </a:spcBef>
                        <a:spcAft>
                          <a:spcPts val="0"/>
                        </a:spcAft>
                        <a:buNone/>
                      </a:pPr>
                      <a:r>
                        <a:rPr lang="en-US" sz="900" i="1">
                          <a:solidFill>
                            <a:schemeClr val="dk1"/>
                          </a:solidFill>
                        </a:rPr>
                        <a:t>Build teacher toolkit around trauma and self care.</a:t>
                      </a:r>
                      <a:endParaRPr sz="9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External PD facilitator for trauma-informed practice and self-care PD   </a:t>
                      </a:r>
                      <a:endParaRPr sz="1000"/>
                    </a:p>
                    <a:p>
                      <a:pPr marL="0" marR="0" lvl="0" indent="0" algn="l" rtl="0">
                        <a:lnSpc>
                          <a:spcPct val="100000"/>
                        </a:lnSpc>
                        <a:spcBef>
                          <a:spcPts val="0"/>
                        </a:spcBef>
                        <a:spcAft>
                          <a:spcPts val="0"/>
                        </a:spcAft>
                        <a:buNone/>
                      </a:pPr>
                      <a:r>
                        <a:rPr lang="en-US" sz="1000">
                          <a:solidFill>
                            <a:srgbClr val="FF00FF"/>
                          </a:solidFill>
                          <a:highlight>
                            <a:schemeClr val="lt1"/>
                          </a:highlight>
                        </a:rPr>
                        <a:t> </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highlight>
                            <a:srgbClr val="FFFFFF"/>
                          </a:highlight>
                        </a:rPr>
                        <a:t>Teachers must be supported and provided the tools and skills to deal with socio-emotional stress both within themselves and in their classrooms with students.</a:t>
                      </a:r>
                      <a:endParaRPr sz="1000">
                        <a:highlight>
                          <a:srgbClr val="FFFFFF"/>
                        </a:highlight>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highlight>
                            <a:srgbClr val="FFFFFF"/>
                          </a:highlight>
                        </a:rPr>
                        <a:t>$10,000</a:t>
                      </a:r>
                      <a:endParaRPr sz="1000">
                        <a:highlight>
                          <a:srgbClr val="FFFFFF"/>
                        </a:highlight>
                      </a:endParaRPr>
                    </a:p>
                    <a:p>
                      <a:pPr marL="0" lvl="0" indent="0" algn="ctr" rtl="0">
                        <a:spcBef>
                          <a:spcPts val="0"/>
                        </a:spcBef>
                        <a:spcAft>
                          <a:spcPts val="0"/>
                        </a:spcAft>
                        <a:buNone/>
                      </a:pPr>
                      <a:endParaRPr sz="1000">
                        <a:solidFill>
                          <a:srgbClr val="FF00FF"/>
                        </a:solidFill>
                        <a:highlight>
                          <a:srgbClr val="FFFFFF"/>
                        </a:highlight>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Social work team to create resources for teachers</a:t>
                      </a:r>
                      <a:endParaRPr sz="10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519450">
                <a:tc>
                  <a:txBody>
                    <a:bodyPr/>
                    <a:lstStyle/>
                    <a:p>
                      <a:pPr marL="0" marR="0" lvl="0" indent="0" algn="l" rtl="0">
                        <a:lnSpc>
                          <a:spcPct val="100000"/>
                        </a:lnSpc>
                        <a:spcBef>
                          <a:spcPts val="0"/>
                        </a:spcBef>
                        <a:spcAft>
                          <a:spcPts val="0"/>
                        </a:spcAft>
                        <a:buNone/>
                      </a:pPr>
                      <a:r>
                        <a:rPr lang="en-US" sz="900" i="1"/>
                        <a:t>School culture priority</a:t>
                      </a:r>
                      <a:endParaRPr sz="9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t>School culture initiatives</a:t>
                      </a:r>
                      <a:endParaRPr sz="10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a:highlight>
                            <a:srgbClr val="FFFFFF"/>
                          </a:highlight>
                        </a:rPr>
                        <a:t>This budget will cover incentives (e.g., awards, incentive trips), home visits, parent engagement nights, etc. that will allow for improved attendance, and positive school culture.</a:t>
                      </a:r>
                      <a:endParaRPr sz="1000">
                        <a:highlight>
                          <a:srgbClr val="FFFFFF"/>
                        </a:highlight>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highlight>
                            <a:srgbClr val="FFFFFF"/>
                          </a:highlight>
                        </a:rPr>
                        <a:t>$5,000</a:t>
                      </a:r>
                      <a:endParaRPr sz="1000">
                        <a:highlight>
                          <a:srgbClr val="FFFFFF"/>
                        </a:highlight>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Use free incentives </a:t>
                      </a:r>
                      <a:endParaRPr sz="10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 xmlns:a16="http://schemas.microsoft.com/office/drawing/2014/main" val="10007"/>
                  </a:ext>
                </a:extLst>
              </a:tr>
              <a:tr h="259725">
                <a:tc>
                  <a:txBody>
                    <a:bodyPr/>
                    <a:lstStyle/>
                    <a:p>
                      <a:pPr marL="0" marR="0" lvl="0" indent="0" algn="l" rtl="0">
                        <a:lnSpc>
                          <a:spcPct val="100000"/>
                        </a:lnSpc>
                        <a:spcBef>
                          <a:spcPts val="0"/>
                        </a:spcBef>
                        <a:spcAft>
                          <a:spcPts val="0"/>
                        </a:spcAft>
                        <a:buNone/>
                      </a:pPr>
                      <a:endParaRPr sz="1200" b="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None/>
                      </a:pPr>
                      <a:r>
                        <a:rPr lang="en-US" sz="1200" b="1"/>
                        <a:t>Total</a:t>
                      </a:r>
                      <a:endParaRPr sz="1200" b="1"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gridSpan="3">
                  <a:txBody>
                    <a:bodyPr/>
                    <a:lstStyle/>
                    <a:p>
                      <a:pPr marL="0" lvl="0" indent="0" algn="ctr" rtl="0">
                        <a:spcBef>
                          <a:spcPts val="0"/>
                        </a:spcBef>
                        <a:spcAft>
                          <a:spcPts val="0"/>
                        </a:spcAft>
                        <a:buNone/>
                      </a:pPr>
                      <a:r>
                        <a:rPr lang="en-US" sz="1200" b="1"/>
                        <a:t>$200,0</a:t>
                      </a:r>
                      <a:r>
                        <a:rPr lang="en-US" sz="1200" b="1">
                          <a:solidFill>
                            <a:srgbClr val="000000"/>
                          </a:solidFill>
                        </a:rPr>
                        <a:t>00</a:t>
                      </a:r>
                      <a:endParaRPr sz="1200" b="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bl>
          </a:graphicData>
        </a:graphic>
      </p:graphicFrame>
      <p:cxnSp>
        <p:nvCxnSpPr>
          <p:cNvPr id="945" name="Google Shape;945;p113"/>
          <p:cNvCxnSpPr/>
          <p:nvPr/>
        </p:nvCxnSpPr>
        <p:spPr>
          <a:xfrm>
            <a:off x="38825" y="2141100"/>
            <a:ext cx="9070800" cy="0"/>
          </a:xfrm>
          <a:prstGeom prst="straightConnector1">
            <a:avLst/>
          </a:prstGeom>
          <a:noFill/>
          <a:ln w="19050" cap="flat" cmpd="sng">
            <a:solidFill>
              <a:srgbClr val="000000"/>
            </a:solidFill>
            <a:prstDash val="solid"/>
            <a:round/>
            <a:headEnd type="none" w="med" len="med"/>
            <a:tailEnd type="none" w="med" len="med"/>
          </a:ln>
        </p:spPr>
      </p:cxnSp>
      <p:cxnSp>
        <p:nvCxnSpPr>
          <p:cNvPr id="946" name="Google Shape;946;p113"/>
          <p:cNvCxnSpPr/>
          <p:nvPr/>
        </p:nvCxnSpPr>
        <p:spPr>
          <a:xfrm>
            <a:off x="36600" y="3995300"/>
            <a:ext cx="9070800" cy="0"/>
          </a:xfrm>
          <a:prstGeom prst="straightConnector1">
            <a:avLst/>
          </a:prstGeom>
          <a:noFill/>
          <a:ln w="19050" cap="flat" cmpd="sng">
            <a:solidFill>
              <a:srgbClr val="000000"/>
            </a:solidFill>
            <a:prstDash val="solid"/>
            <a:round/>
            <a:headEnd type="none" w="med" len="med"/>
            <a:tailEnd type="none" w="med" len="med"/>
          </a:ln>
        </p:spPr>
      </p:cxnSp>
      <p:cxnSp>
        <p:nvCxnSpPr>
          <p:cNvPr id="947" name="Google Shape;947;p113"/>
          <p:cNvCxnSpPr/>
          <p:nvPr/>
        </p:nvCxnSpPr>
        <p:spPr>
          <a:xfrm>
            <a:off x="38825" y="4712025"/>
            <a:ext cx="9070800" cy="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 - ELA</a:t>
            </a:r>
          </a:p>
        </p:txBody>
      </p:sp>
      <p:sp>
        <p:nvSpPr>
          <p:cNvPr id="3" name="Text Placeholder 2"/>
          <p:cNvSpPr>
            <a:spLocks noGrp="1"/>
          </p:cNvSpPr>
          <p:nvPr>
            <p:ph type="body" idx="1"/>
          </p:nvPr>
        </p:nvSpPr>
        <p:spPr/>
        <p:txBody>
          <a:bodyPr/>
          <a:lstStyle/>
          <a:p>
            <a:r>
              <a:rPr lang="en-US" dirty="0"/>
              <a:t>By June </a:t>
            </a:r>
            <a:r>
              <a:rPr lang="en-US" dirty="0" smtClean="0"/>
              <a:t>2022 </a:t>
            </a:r>
            <a:r>
              <a:rPr lang="en-US" dirty="0"/>
              <a:t>all of my students will demonstrate growth in reading by increasing their score on the STAR Reading assessment (which assesses multiple CCSS reading standards) in the following manner: Subgroup (A) Students who demonstrated they are at/above benchmark as indicated on the STAR reading assessment in the fall will increase their percentile rank to at least 50 percentile or improve on their personal percentile rank (whichever is greater) in the spring. Subgroup (B): Students who scored in the “on watch” category (between 26-39 percentile rank) will grow by at least one level towards meeting the standard to the “at/above benchmark category (above 40 percentile rank). Subgroup (C) Students who scored in the "intervention" category(between 11-24 percentile rank) on STAR in the fall will grow by at least one level towards meeting the standard to the “on watch” category (between 26-39 percentile rank) Subgroup (D) Students who scored in the "urgent intervention” category (below 10 percentile rank) on STAR in the fall will grow by at least one level towards meeting the standard to the intervention category 11-24 percentile rank</a:t>
            </a:r>
          </a:p>
        </p:txBody>
      </p:sp>
    </p:spTree>
    <p:extLst>
      <p:ext uri="{BB962C8B-B14F-4D97-AF65-F5344CB8AC3E}">
        <p14:creationId xmlns:p14="http://schemas.microsoft.com/office/powerpoint/2010/main" val="237017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5"/>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255" name="Google Shape;255;p4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56" name="Google Shape;256;p45"/>
          <p:cNvSpPr txBox="1">
            <a:spLocks noGrp="1"/>
          </p:cNvSpPr>
          <p:nvPr>
            <p:ph type="title"/>
          </p:nvPr>
        </p:nvSpPr>
        <p:spPr>
          <a:xfrm>
            <a:off x="346364" y="0"/>
            <a:ext cx="8797636"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Ashland has a diverse, committed staff, with a representative Teacher Leadership Team (TLT) to guide plan development</a:t>
            </a:r>
            <a:endParaRPr>
              <a:solidFill>
                <a:srgbClr val="000000"/>
              </a:solidFill>
            </a:endParaRPr>
          </a:p>
        </p:txBody>
      </p:sp>
      <p:sp>
        <p:nvSpPr>
          <p:cNvPr id="257" name="Google Shape;257;p45"/>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258" name="Google Shape;258;p45"/>
          <p:cNvSpPr txBox="1"/>
          <p:nvPr/>
        </p:nvSpPr>
        <p:spPr>
          <a:xfrm>
            <a:off x="0" y="1347086"/>
            <a:ext cx="9002110" cy="781259"/>
          </a:xfrm>
          <a:prstGeom prst="rect">
            <a:avLst/>
          </a:prstGeom>
          <a:noFill/>
          <a:ln>
            <a:noFill/>
          </a:ln>
        </p:spPr>
        <p:txBody>
          <a:bodyPr spcFirstLastPara="1" wrap="square" lIns="91425" tIns="91425" rIns="91425" bIns="91425" anchor="t" anchorCtr="0">
            <a:noAutofit/>
          </a:bodyPr>
          <a:lstStyle/>
          <a:p>
            <a:pPr marL="13970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TLT is leading the development of the plan to improve our school, drawing off years of experience at Ashland and within St. Louis Public Schools.</a:t>
            </a:r>
            <a:endParaRPr sz="1800" b="1" i="0" u="sng"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0000"/>
                </a:solidFill>
                <a:latin typeface="Arial"/>
                <a:ea typeface="Arial"/>
                <a:cs typeface="Arial"/>
                <a:sym typeface="Arial"/>
              </a:rPr>
              <a:t>TLT Members:</a:t>
            </a:r>
            <a:r>
              <a:rPr lang="en-US" sz="1800" b="1" i="0" u="none" strike="noStrike" cap="none">
                <a:solidFill>
                  <a:srgbClr val="000000"/>
                </a:solidFill>
                <a:latin typeface="Arial"/>
                <a:ea typeface="Arial"/>
                <a:cs typeface="Arial"/>
                <a:sym typeface="Arial"/>
              </a:rPr>
              <a:t/>
            </a:r>
            <a:br>
              <a:rPr lang="en-US" sz="1800" b="1" i="0" u="none" strike="noStrike" cap="none">
                <a:solidFill>
                  <a:srgbClr val="000000"/>
                </a:solidFill>
                <a:latin typeface="Arial"/>
                <a:ea typeface="Arial"/>
                <a:cs typeface="Arial"/>
                <a:sym typeface="Arial"/>
              </a:rPr>
            </a:br>
            <a:r>
              <a:rPr lang="en-US" sz="1400" b="1" i="0" u="none" strike="noStrike" cap="none">
                <a:solidFill>
                  <a:srgbClr val="000000"/>
                </a:solidFill>
                <a:latin typeface="Arial"/>
                <a:ea typeface="Arial"/>
                <a:cs typeface="Arial"/>
                <a:sym typeface="Arial"/>
              </a:rPr>
              <a:t/>
            </a:r>
            <a:br>
              <a:rPr lang="en-US" sz="1400" b="1" i="0" u="none" strike="noStrike" cap="none">
                <a:solidFill>
                  <a:srgbClr val="000000"/>
                </a:solidFill>
                <a:latin typeface="Arial"/>
                <a:ea typeface="Arial"/>
                <a:cs typeface="Arial"/>
                <a:sym typeface="Arial"/>
              </a:rPr>
            </a:br>
            <a:r>
              <a:rPr lang="en-US" sz="1400" b="1" i="0" u="none" strike="noStrike" cap="none">
                <a:solidFill>
                  <a:srgbClr val="000000"/>
                </a:solidFill>
                <a:latin typeface="Arial"/>
                <a:ea typeface="Arial"/>
                <a:cs typeface="Arial"/>
                <a:sym typeface="Arial"/>
              </a:rPr>
              <a:t/>
            </a:r>
            <a:br>
              <a:rPr lang="en-US" sz="1400" b="1" i="0" u="none" strike="noStrike" cap="none">
                <a:solidFill>
                  <a:srgbClr val="000000"/>
                </a:solidFill>
                <a:latin typeface="Arial"/>
                <a:ea typeface="Arial"/>
                <a:cs typeface="Arial"/>
                <a:sym typeface="Arial"/>
              </a:rPr>
            </a:br>
            <a:endParaRPr sz="1400" b="1" i="0" u="none" strike="noStrike" cap="none">
              <a:solidFill>
                <a:srgbClr val="000000"/>
              </a:solidFill>
              <a:latin typeface="Arial"/>
              <a:ea typeface="Arial"/>
              <a:cs typeface="Arial"/>
              <a:sym typeface="Arial"/>
            </a:endParaRPr>
          </a:p>
        </p:txBody>
      </p:sp>
      <p:graphicFrame>
        <p:nvGraphicFramePr>
          <p:cNvPr id="259" name="Google Shape;259;p45"/>
          <p:cNvGraphicFramePr/>
          <p:nvPr>
            <p:extLst>
              <p:ext uri="{D42A27DB-BD31-4B8C-83A1-F6EECF244321}">
                <p14:modId xmlns:p14="http://schemas.microsoft.com/office/powerpoint/2010/main" val="753395585"/>
              </p:ext>
            </p:extLst>
          </p:nvPr>
        </p:nvGraphicFramePr>
        <p:xfrm>
          <a:off x="212278" y="2802209"/>
          <a:ext cx="5252725" cy="3139520"/>
        </p:xfrm>
        <a:graphic>
          <a:graphicData uri="http://schemas.openxmlformats.org/drawingml/2006/table">
            <a:tbl>
              <a:tblPr>
                <a:noFill/>
                <a:tableStyleId>{828ED99F-2957-4FCC-A269-AD505EA86813}</a:tableStyleId>
              </a:tblPr>
              <a:tblGrid>
                <a:gridCol w="1859275">
                  <a:extLst>
                    <a:ext uri="{9D8B030D-6E8A-4147-A177-3AD203B41FA5}">
                      <a16:colId xmlns="" xmlns:a16="http://schemas.microsoft.com/office/drawing/2014/main" val="20000"/>
                    </a:ext>
                  </a:extLst>
                </a:gridCol>
                <a:gridCol w="1647650">
                  <a:extLst>
                    <a:ext uri="{9D8B030D-6E8A-4147-A177-3AD203B41FA5}">
                      <a16:colId xmlns="" xmlns:a16="http://schemas.microsoft.com/office/drawing/2014/main" val="20001"/>
                    </a:ext>
                  </a:extLst>
                </a:gridCol>
                <a:gridCol w="872900">
                  <a:extLst>
                    <a:ext uri="{9D8B030D-6E8A-4147-A177-3AD203B41FA5}">
                      <a16:colId xmlns="" xmlns:a16="http://schemas.microsoft.com/office/drawing/2014/main" val="20002"/>
                    </a:ext>
                  </a:extLst>
                </a:gridCol>
                <a:gridCol w="872900">
                  <a:extLst>
                    <a:ext uri="{9D8B030D-6E8A-4147-A177-3AD203B41FA5}">
                      <a16:colId xmlns=""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solidFill>
                            <a:srgbClr val="FFFFFF"/>
                          </a:solidFill>
                        </a:rPr>
                        <a:t>Name</a:t>
                      </a:r>
                      <a:endParaRPr sz="1200" b="1" u="none" strike="noStrike" cap="none" dirty="0">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Title</a:t>
                      </a:r>
                      <a:endParaRPr sz="1200" b="1"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Years @ Ashland</a:t>
                      </a:r>
                      <a:endParaRPr sz="1200" b="1"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Years @ SLPS</a:t>
                      </a:r>
                      <a:endParaRPr sz="1200" b="1"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Dr. Paula Boddie</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Principal</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3</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30</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Cicely Brown</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Pre-K Teacher</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9</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20</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Karen Eason</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smtClean="0"/>
                        <a:t>Specialist</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13</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17</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Stephanie Moore</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Social Worker</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6</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5</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Andrew Eason (interim)</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5</a:t>
                      </a:r>
                      <a:r>
                        <a:rPr lang="en-US" sz="1200" u="none" strike="noStrike" cap="none" baseline="30000" dirty="0"/>
                        <a:t>th</a:t>
                      </a:r>
                      <a:r>
                        <a:rPr lang="en-US" sz="1200" u="none" strike="noStrike" cap="none" dirty="0"/>
                        <a:t> Grade Teacher</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2</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2</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Marjorie Patton</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Academic Instructional Coach</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6</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44</a:t>
                      </a:r>
                      <a:endParaRPr sz="12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7"/>
                  </a:ext>
                </a:extLst>
              </a:tr>
            </a:tbl>
          </a:graphicData>
        </a:graphic>
      </p:graphicFrame>
      <p:pic>
        <p:nvPicPr>
          <p:cNvPr id="260" name="Google Shape;260;p45"/>
          <p:cNvPicPr preferRelativeResize="0"/>
          <p:nvPr/>
        </p:nvPicPr>
        <p:blipFill rotWithShape="1">
          <a:blip r:embed="rId4">
            <a:alphaModFix/>
          </a:blip>
          <a:srcRect t="20807" b="5856"/>
          <a:stretch/>
        </p:blipFill>
        <p:spPr>
          <a:xfrm>
            <a:off x="5630976" y="3248832"/>
            <a:ext cx="3210780" cy="1765929"/>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 - Math</a:t>
            </a:r>
          </a:p>
        </p:txBody>
      </p:sp>
      <p:sp>
        <p:nvSpPr>
          <p:cNvPr id="3" name="Text Placeholder 2"/>
          <p:cNvSpPr>
            <a:spLocks noGrp="1"/>
          </p:cNvSpPr>
          <p:nvPr>
            <p:ph type="body" idx="1"/>
          </p:nvPr>
        </p:nvSpPr>
        <p:spPr/>
        <p:txBody>
          <a:bodyPr/>
          <a:lstStyle/>
          <a:p>
            <a:r>
              <a:rPr lang="en-US" dirty="0"/>
              <a:t>By June </a:t>
            </a:r>
            <a:r>
              <a:rPr lang="en-US" dirty="0" smtClean="0"/>
              <a:t>2022, </a:t>
            </a:r>
            <a:r>
              <a:rPr lang="en-US" dirty="0"/>
              <a:t>students in the following subgroups will demonstrate growth in extending understanding of math on the conceptual level. Subgroups were decided upon based on the STAR Math state standards report which breaks students into the following categories based on their performance Subgroup (A) Students who scored in the "below" category in the fall STAR Math will increase their score by 30% Subgroup (B) Students who scored in the “within” category in the fall  on STAR Math will increase scores by 20% Subgroup (C): Students who scored in the “above” category in the fall on STAR Math will increase their score by 10% </a:t>
            </a:r>
          </a:p>
        </p:txBody>
      </p:sp>
    </p:spTree>
    <p:extLst>
      <p:ext uri="{BB962C8B-B14F-4D97-AF65-F5344CB8AC3E}">
        <p14:creationId xmlns:p14="http://schemas.microsoft.com/office/powerpoint/2010/main" val="30797589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br>
              <a:rPr lang="en-US" dirty="0"/>
            </a:br>
            <a:r>
              <a:rPr lang="en-US" dirty="0"/>
              <a:t>Cost and Funding Source</a:t>
            </a:r>
          </a:p>
        </p:txBody>
      </p:sp>
      <p:sp>
        <p:nvSpPr>
          <p:cNvPr id="3" name="Text Placeholder 2"/>
          <p:cNvSpPr>
            <a:spLocks noGrp="1"/>
          </p:cNvSpPr>
          <p:nvPr>
            <p:ph type="body" idx="1"/>
          </p:nvPr>
        </p:nvSpPr>
        <p:spPr/>
        <p:txBody>
          <a:bodyPr/>
          <a:lstStyle/>
          <a:p>
            <a:r>
              <a:rPr lang="en-US" sz="2000" dirty="0"/>
              <a:t>Strategies</a:t>
            </a:r>
          </a:p>
          <a:p>
            <a:r>
              <a:rPr lang="en-US" dirty="0"/>
              <a:t>Amplify CKLA grades Pre-K thru 6</a:t>
            </a:r>
            <a:r>
              <a:rPr lang="en-US" baseline="30000" dirty="0"/>
              <a:t>th – </a:t>
            </a:r>
            <a:r>
              <a:rPr lang="en-US" baseline="30000" dirty="0" smtClean="0"/>
              <a:t>Research-Based - complete</a:t>
            </a:r>
            <a:endParaRPr lang="en-US" dirty="0"/>
          </a:p>
          <a:p>
            <a:r>
              <a:rPr lang="en-US" dirty="0"/>
              <a:t>Math Specialist</a:t>
            </a:r>
          </a:p>
          <a:p>
            <a:endParaRPr lang="en-US" dirty="0"/>
          </a:p>
          <a:p>
            <a:r>
              <a:rPr lang="en-US" sz="2000" dirty="0"/>
              <a:t>Cost			</a:t>
            </a:r>
            <a:r>
              <a:rPr lang="en-US" sz="2000" dirty="0" smtClean="0"/>
              <a:t>	Funding </a:t>
            </a:r>
            <a:r>
              <a:rPr lang="en-US" sz="2000" dirty="0"/>
              <a:t>Source</a:t>
            </a:r>
          </a:p>
          <a:p>
            <a:r>
              <a:rPr lang="en-US" dirty="0"/>
              <a:t>Amplify - $</a:t>
            </a:r>
            <a:r>
              <a:rPr lang="en-US" dirty="0" smtClean="0"/>
              <a:t>40,000 -complete</a:t>
            </a:r>
            <a:r>
              <a:rPr lang="en-US" dirty="0"/>
              <a:t>		Comprehensive Dollars</a:t>
            </a:r>
          </a:p>
          <a:p>
            <a:r>
              <a:rPr lang="en-US" dirty="0"/>
              <a:t>Math     - $75,000		</a:t>
            </a:r>
            <a:r>
              <a:rPr lang="en-US" dirty="0" smtClean="0"/>
              <a:t>	GOB</a:t>
            </a:r>
            <a:endParaRPr lang="en-US" dirty="0"/>
          </a:p>
          <a:p>
            <a:r>
              <a:rPr lang="en-US" dirty="0"/>
              <a:t>PD        - $10,000	</a:t>
            </a:r>
            <a:r>
              <a:rPr lang="en-US"/>
              <a:t>	</a:t>
            </a:r>
            <a:r>
              <a:rPr lang="en-US" smtClean="0"/>
              <a:t>	Comprehensive </a:t>
            </a:r>
            <a:r>
              <a:rPr lang="en-US" dirty="0"/>
              <a:t>Dollars</a:t>
            </a:r>
          </a:p>
        </p:txBody>
      </p:sp>
    </p:spTree>
    <p:extLst>
      <p:ext uri="{BB962C8B-B14F-4D97-AF65-F5344CB8AC3E}">
        <p14:creationId xmlns:p14="http://schemas.microsoft.com/office/powerpoint/2010/main" val="7146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66" name="Google Shape;266;p46"/>
          <p:cNvSpPr/>
          <p:nvPr/>
        </p:nvSpPr>
        <p:spPr>
          <a:xfrm>
            <a:off x="457200" y="2375588"/>
            <a:ext cx="7836900" cy="532800"/>
          </a:xfrm>
          <a:prstGeom prst="rect">
            <a:avLst/>
          </a:prstGeom>
          <a:solidFill>
            <a:srgbClr val="5A7A1B"/>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267" name="Google Shape;267;p4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Where are we now?</a:t>
            </a:r>
            <a:endParaRPr>
              <a:solidFill>
                <a:srgbClr val="000000"/>
              </a:solidFill>
            </a:endParaRPr>
          </a:p>
        </p:txBody>
      </p:sp>
      <p:sp>
        <p:nvSpPr>
          <p:cNvPr id="268" name="Google Shape;268;p4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269" name="Google Shape;269;p46"/>
          <p:cNvSpPr/>
          <p:nvPr/>
        </p:nvSpPr>
        <p:spPr>
          <a:xfrm>
            <a:off x="457200" y="1710200"/>
            <a:ext cx="5413200" cy="3645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SzPts val="2400"/>
              <a:buFont typeface="Noto Sans Symbols"/>
              <a:buChar char="▪"/>
            </a:pPr>
            <a:r>
              <a:rPr lang="en-US" sz="2400" b="1" i="0" u="none" strike="noStrike" cap="none">
                <a:latin typeface="Arial"/>
                <a:ea typeface="Arial"/>
                <a:cs typeface="Arial"/>
                <a:sym typeface="Arial"/>
              </a:rPr>
              <a:t>Who are we?</a:t>
            </a:r>
            <a:endParaRPr sz="1400" b="0" i="0" u="none" strike="noStrike" cap="none">
              <a:latin typeface="Arial"/>
              <a:ea typeface="Arial"/>
              <a:cs typeface="Arial"/>
              <a:sym typeface="Arial"/>
            </a:endParaRPr>
          </a:p>
          <a:p>
            <a:pPr marL="11430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rgbClr val="FFFFFF"/>
              </a:buClr>
              <a:buSzPts val="2400"/>
              <a:buFont typeface="Noto Sans Symbols"/>
              <a:buChar char="▪"/>
            </a:pPr>
            <a:r>
              <a:rPr lang="en-US" sz="2400" b="1" i="0" u="none" strike="noStrike" cap="none">
                <a:solidFill>
                  <a:srgbClr val="FFFFFF"/>
                </a:solidFill>
                <a:latin typeface="Arial"/>
                <a:ea typeface="Arial"/>
                <a:cs typeface="Arial"/>
                <a:sym typeface="Arial"/>
              </a:rPr>
              <a:t>Where are we now?</a:t>
            </a:r>
            <a:endParaRPr sz="1400" b="0" i="0" u="none" strike="noStrike" cap="none">
              <a:solidFill>
                <a:srgbClr val="FFFFFF"/>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400"/>
              <a:buFont typeface="Noto Sans Symbols"/>
              <a:buChar char="▪"/>
            </a:pPr>
            <a:r>
              <a:rPr lang="en-US" sz="2400" b="1" i="0" u="none" strike="noStrike" cap="none">
                <a:solidFill>
                  <a:schemeClr val="dk1"/>
                </a:solidFill>
                <a:latin typeface="Arial"/>
                <a:ea typeface="Arial"/>
                <a:cs typeface="Arial"/>
                <a:sym typeface="Arial"/>
              </a:rPr>
              <a:t>Where are we going?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400"/>
              <a:buFont typeface="Noto Sans Symbols"/>
              <a:buChar char="▪"/>
            </a:pPr>
            <a:r>
              <a:rPr lang="en-US" sz="2400" b="1" i="0" u="none" strike="noStrike" cap="none">
                <a:solidFill>
                  <a:schemeClr val="dk1"/>
                </a:solidFill>
                <a:latin typeface="Arial"/>
                <a:ea typeface="Arial"/>
                <a:cs typeface="Arial"/>
                <a:sym typeface="Arial"/>
              </a:rPr>
              <a:t>How will we get there?</a:t>
            </a:r>
            <a:endParaRPr sz="2400" b="1" i="0" u="none" strike="noStrike" cap="none">
              <a:solidFill>
                <a:schemeClr val="dk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dk1"/>
              </a:solidFill>
            </a:endParaRPr>
          </a:p>
          <a:p>
            <a:pPr marL="342900" marR="0" lvl="0" indent="-342900" algn="l" rtl="0">
              <a:lnSpc>
                <a:spcPct val="100000"/>
              </a:lnSpc>
              <a:spcBef>
                <a:spcPts val="600"/>
              </a:spcBef>
              <a:spcAft>
                <a:spcPts val="0"/>
              </a:spcAft>
              <a:buClr>
                <a:schemeClr val="dk1"/>
              </a:buClr>
              <a:buSzPts val="2400"/>
              <a:buChar char="▪"/>
            </a:pPr>
            <a:r>
              <a:rPr lang="en-US" sz="2400" b="1">
                <a:solidFill>
                  <a:schemeClr val="dk1"/>
                </a:solidFill>
              </a:rPr>
              <a:t>What will we need to get there?</a:t>
            </a:r>
            <a:endParaRPr sz="2400" b="1">
              <a:solidFill>
                <a:schemeClr val="dk1"/>
              </a:solidFill>
            </a:endParaRPr>
          </a:p>
        </p:txBody>
      </p:sp>
    </p:spTree>
  </p:cSld>
  <p:clrMapOvr>
    <a:masterClrMapping/>
  </p:clrMapOvr>
</p:sld>
</file>

<file path=ppt/theme/theme1.xml><?xml version="1.0" encoding="utf-8"?>
<a:theme xmlns:a="http://schemas.openxmlformats.org/drawingml/2006/main" name="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15996</Words>
  <Application>Microsoft Office PowerPoint</Application>
  <PresentationFormat>On-screen Show (4:3)</PresentationFormat>
  <Paragraphs>2054</Paragraphs>
  <Slides>81</Slides>
  <Notes>76</Notes>
  <HiddenSlides>0</HiddenSlides>
  <MMClips>0</MMClips>
  <ScaleCrop>false</ScaleCrop>
  <HeadingPairs>
    <vt:vector size="4" baseType="variant">
      <vt:variant>
        <vt:lpstr>Theme</vt:lpstr>
      </vt:variant>
      <vt:variant>
        <vt:i4>3</vt:i4>
      </vt:variant>
      <vt:variant>
        <vt:lpstr>Slide Titles</vt:lpstr>
      </vt:variant>
      <vt:variant>
        <vt:i4>81</vt:i4>
      </vt:variant>
    </vt:vector>
  </HeadingPairs>
  <TitlesOfParts>
    <vt:vector size="84" baseType="lpstr">
      <vt:lpstr>2017 Bellwether PowerPoint Template</vt:lpstr>
      <vt:lpstr>1_2017 Bellwether PowerPoint Template</vt:lpstr>
      <vt:lpstr>2017 Bellwether PowerPoint Template</vt:lpstr>
      <vt:lpstr>PowerPoint Presentation</vt:lpstr>
      <vt:lpstr>PowerPoint Presentation</vt:lpstr>
      <vt:lpstr>Who are we?</vt:lpstr>
      <vt:lpstr>Ashland Elementary is a PK-6 elementary school on the northwest side of St. Louis</vt:lpstr>
      <vt:lpstr>Today, Ashland enrolls 232 students; over the last 4 years, student enrollment has declined</vt:lpstr>
      <vt:lpstr>At Ashland,100% of students qualify for free/reduced price lunch and 52% have changed schools during the current year</vt:lpstr>
      <vt:lpstr>PowerPoint Presentation</vt:lpstr>
      <vt:lpstr>Ashland has a diverse, committed staff, with a representative Teacher Leadership Team (TLT) to guide plan development</vt:lpstr>
      <vt:lpstr>Where are we now?</vt:lpstr>
      <vt:lpstr>We conducted a Comprehensive Needs Assessment to further assess our current state </vt:lpstr>
      <vt:lpstr>In our Needs Assessment, we identified our strengths, weaknesses, and needs related to student demographics</vt:lpstr>
      <vt:lpstr>Today at Ashland, fewer students are proficient / advanced in ELA and Math than the district or state</vt:lpstr>
      <vt:lpstr>STAR DATA</vt:lpstr>
      <vt:lpstr>Scantron Math Data</vt:lpstr>
      <vt:lpstr>Schoolzilla - Attendance</vt:lpstr>
      <vt:lpstr>At Ashland, 64% of students are below basic in ELA and 79% are below basic in Math</vt:lpstr>
      <vt:lpstr>PowerPoint Presentation</vt:lpstr>
      <vt:lpstr>In our Comprehensive Needs Assessment, we reflected upon our current achievement data for SY18-19</vt:lpstr>
      <vt:lpstr>In our Needs Assessment, we identified our strengths, weaknesses, and needs related to academic proficiency</vt:lpstr>
      <vt:lpstr>In our Comprehensive Needs Assessment, we analyzed and reflected upon our approach to curriculum and instruction</vt:lpstr>
      <vt:lpstr>Based on the Needs Assessment, we have identified strengths, weaknesses, and needs related to curriculum</vt:lpstr>
      <vt:lpstr>In our Comprehensive Needs Assessment, we analyzed our current approach to supporting our staff</vt:lpstr>
      <vt:lpstr>In our Needs Assessment, we have identified strengths, weaknesses, and needs related to supporting staff</vt:lpstr>
      <vt:lpstr>There are “bright spots” in our work that will serve as a foundation for our plan</vt:lpstr>
      <vt:lpstr>Where are we going?</vt:lpstr>
      <vt:lpstr>Drawing on our Ashland Bear pride, we have articulated four critical skills for all graduates</vt:lpstr>
      <vt:lpstr>In order to assess our progress towards this ambitious long-term vision, we’ve set the following goals for 2020-21</vt:lpstr>
      <vt:lpstr>By 2022, 32% of Ashland students will be proficient or advanced in ELA and 29% proficient or advanced in Math</vt:lpstr>
      <vt:lpstr>In ELA, the percent of students at the below basic level would decrease from 64% to 37% by 2022</vt:lpstr>
      <vt:lpstr>In Math, the percent of students at the below basic level would decrease from 79% to 52% by 2022</vt:lpstr>
      <vt:lpstr>If we sustain this progress over 3 years, we’ll far exceed the state’s minimum requirements for MPI growth</vt:lpstr>
      <vt:lpstr>How will we get there?</vt:lpstr>
      <vt:lpstr>Working back from our 1-year ELA goal, we’ve analyzed root causes and identified focused priorities</vt:lpstr>
      <vt:lpstr>Working back from our 1- year Math goal, we’ve analyzed root causes and identified focused priorities</vt:lpstr>
      <vt:lpstr>We’ve performed this same root cause analysis for teacher retention and developed a 1-year goal</vt:lpstr>
      <vt:lpstr>Finally, we’ve performed this same root cause analysis for improving school culture and developed a 1-year goal</vt:lpstr>
      <vt:lpstr>We narrowed to focus on 1-2 priorities in each category for next year</vt:lpstr>
      <vt:lpstr>We have also highlighted 1-2 strategies to focus on for each priority, and determined funding and benchmark indicators of success to monitor our progress (1 of 2)</vt:lpstr>
      <vt:lpstr>Evidence based STRATEGIES FOR ELA &amp; MATH</vt:lpstr>
      <vt:lpstr>We have also highlighted 1-2 strategies to focus on for each priority, and determined funding and benchmark indicators of success to monitor our progress (2 of 2)</vt:lpstr>
      <vt:lpstr>We sequenced the strategies for each priority along a monthly timeline for next year</vt:lpstr>
      <vt:lpstr>We have assigned the following priority owners</vt:lpstr>
      <vt:lpstr>For each Year 1 strategy, we have also developed a set of working action plans to enable our success, which follow this slide.</vt:lpstr>
      <vt:lpstr>ELA/Math Strategy 1.1  Research, select and implement a comprehensive, scaffolded PK-6 curriculum for reading and writing</vt:lpstr>
      <vt:lpstr>ELA/Math Strategy 1.1  Research, select and implement a comprehensive, scaffolded PK-6 curriculum for reading and writing</vt:lpstr>
      <vt:lpstr>ELA/Math Strategy 2.1  Research and implement evidence-based approaches to flexible, differentiated, small group instruction in math</vt:lpstr>
      <vt:lpstr>ELA/Math Strategy 2.1  Research and implement evidence-based approaches to flexible, differentiated, small group instruction in math</vt:lpstr>
      <vt:lpstr>ELA/Math Strategy 2.2  Create individualized learning plans for Tier 3 students and struggling populations </vt:lpstr>
      <vt:lpstr>ELA/Math Strategy 3.1  Analyze school-wide data trends using universal data tool to track student mastery of standards on a six-week cycle</vt:lpstr>
      <vt:lpstr>ELA/Math Strategy 3.1  Analyze school-wide data trends using universal data tool to track student mastery of standards on a six-week cycle</vt:lpstr>
      <vt:lpstr>ELA/Math Strategy 4.1  Secure/deliver robust PD in ELA &amp; Math (1 of 2) - ELA</vt:lpstr>
      <vt:lpstr>ELA/Math Strategy 4.1  Secure/deliver robust PD in ELA &amp; Math (2 of 2) - Math</vt:lpstr>
      <vt:lpstr>ELA/Math Strategy 4.2  Redesign planning meetings to focus on unpacking standards and aligning instruction</vt:lpstr>
      <vt:lpstr>ELA/Math Strategy 4.2  Redesign planning meetings to focus on unpacking standards and aligning instruction</vt:lpstr>
      <vt:lpstr>TR Strategy 1.2  Leverage TLT to disseminate survey and facilitate activities, trainings, and culture step backs with the staff</vt:lpstr>
      <vt:lpstr>TR Strategy 1.2  Leverage TLT to disseminate survey and facilitate activities, trainings, and culture step backs with the staff</vt:lpstr>
      <vt:lpstr>TR Strategy 2.1  Design / select and deliver PD on classroom management, trauma-informed classroom practices, and self-care and sustainability for teachers</vt:lpstr>
      <vt:lpstr>TR Strategy 2.1  Design / select and deliver PD on classroom management, trauma-informed classroom practices, and self-care and sustainability for teachers</vt:lpstr>
      <vt:lpstr>This is our roadmap for the next 3 years:</vt:lpstr>
      <vt:lpstr>We will engage parents and families to enable the success of our plan</vt:lpstr>
      <vt:lpstr>We will engage parents and families to enable the success of our plan</vt:lpstr>
      <vt:lpstr>We will engage parents and families to enable the success of our plan</vt:lpstr>
      <vt:lpstr>We will engage parents and families to enable the success of our plan</vt:lpstr>
      <vt:lpstr>We will engage parents and families to enable the success of our plan</vt:lpstr>
      <vt:lpstr>Summary statements:</vt:lpstr>
      <vt:lpstr>What will we need to get there?</vt:lpstr>
      <vt:lpstr>Teachers need guidance to assess and teach students through differentiated instruction, given the varying levels of student progress  due to COVID-19.  </vt:lpstr>
      <vt:lpstr>Implementation of these priorities and strategies next year requires an investment of $200K in non-personnel resources</vt:lpstr>
      <vt:lpstr>To support new strategies and school needs, we request the following resources (ordered by priority): (1 of 2)</vt:lpstr>
      <vt:lpstr>To support new strategies and school needs, we request the following resources (ordered by priority): (2 of 2)</vt:lpstr>
      <vt:lpstr>To support new strategies and school needs, we also request 2.5 additional FTEs (ordered by priority)</vt:lpstr>
      <vt:lpstr>To support new strategies and school needs, we request the following autonomies (ordered by priority): (1 of 2)</vt:lpstr>
      <vt:lpstr>To support new strategies and school needs, we request the following autonomies (ordered by priority): (2 of 2)</vt:lpstr>
      <vt:lpstr>Appendix</vt:lpstr>
      <vt:lpstr>Here is a review of our process:</vt:lpstr>
      <vt:lpstr>We have aligned resource requests to priorities and strategies</vt:lpstr>
      <vt:lpstr>PowerPoint Presentation</vt:lpstr>
      <vt:lpstr>PowerPoint Presentation</vt:lpstr>
      <vt:lpstr>Smart Goal - ELA</vt:lpstr>
      <vt:lpstr>Smart Goal - Math</vt:lpstr>
      <vt:lpstr>Strategy Cost and Funding Source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Crapo, Claire</dc:creator>
  <cp:lastModifiedBy>admin</cp:lastModifiedBy>
  <cp:revision>51</cp:revision>
  <dcterms:modified xsi:type="dcterms:W3CDTF">2021-06-11T12:48:48Z</dcterms:modified>
</cp:coreProperties>
</file>