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96" r:id="rId3"/>
    <p:sldId id="297" r:id="rId4"/>
    <p:sldId id="289" r:id="rId5"/>
    <p:sldId id="295" r:id="rId6"/>
    <p:sldId id="298" r:id="rId7"/>
    <p:sldId id="291" r:id="rId8"/>
    <p:sldId id="265" r:id="rId9"/>
    <p:sldId id="262" r:id="rId10"/>
    <p:sldId id="261" r:id="rId11"/>
    <p:sldId id="284" r:id="rId12"/>
    <p:sldId id="290" r:id="rId13"/>
    <p:sldId id="281" r:id="rId14"/>
    <p:sldId id="282" r:id="rId15"/>
    <p:sldId id="275" r:id="rId16"/>
    <p:sldId id="276" r:id="rId17"/>
    <p:sldId id="288" r:id="rId18"/>
    <p:sldId id="279" r:id="rId19"/>
    <p:sldId id="286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Worde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5698" autoAdjust="0"/>
  </p:normalViewPr>
  <p:slideViewPr>
    <p:cSldViewPr snapToGrid="0" snapToObjects="1">
      <p:cViewPr varScale="1">
        <p:scale>
          <a:sx n="88" d="100"/>
          <a:sy n="88" d="100"/>
        </p:scale>
        <p:origin x="222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E2D8A-B50B-4244-B34E-B81BE8F2DE5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10BD1-B247-EF4B-886E-5068B3AE8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8DC34F-C400-4677-A06F-B966EB2DBF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sto MT"/>
                <a:cs typeface="Calisto MT"/>
              </a:rPr>
              <a:t>Hyperlink </a:t>
            </a:r>
          </a:p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91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sto MT"/>
                <a:cs typeface="Calisto MT"/>
              </a:rPr>
              <a:t>Hyperlink </a:t>
            </a:r>
          </a:p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7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66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86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67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sto MT"/>
                <a:cs typeface="Calisto MT"/>
              </a:rPr>
              <a:t>Sent to the nurses every month </a:t>
            </a: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67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4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28650" marR="0" lvl="1" indent="-171450" algn="l" defTabSz="914400" rtl="0" eaLnBrk="1" fontAlgn="auto" latinLnBrk="0" hangingPunct="1">
              <a:lnSpc>
                <a:spcPct val="70000"/>
              </a:lnSpc>
              <a:spcBef>
                <a:spcPts val="615"/>
              </a:spcBef>
              <a:spcAft>
                <a:spcPts val="0"/>
              </a:spcAft>
              <a:buClr>
                <a:srgbClr val="60BA06"/>
              </a:buClr>
              <a:buSzTx/>
              <a:buFont typeface="Arial" charset="0"/>
              <a:buChar char="•"/>
              <a:tabLst/>
              <a:defRPr/>
            </a:pPr>
            <a:r>
              <a:rPr lang="en-US" sz="1200" baseline="0" dirty="0" smtClean="0">
                <a:solidFill>
                  <a:srgbClr val="000000"/>
                </a:solidFill>
                <a:latin typeface="Calisto MT"/>
                <a:cs typeface="Calisto MT"/>
              </a:rPr>
              <a:t>Diet forms have to be renewed every year!</a:t>
            </a:r>
          </a:p>
          <a:p>
            <a:pPr marL="628650" marR="0" lvl="1" indent="-171450" algn="l" defTabSz="914400" rtl="0" eaLnBrk="1" fontAlgn="auto" latinLnBrk="0" hangingPunct="1">
              <a:lnSpc>
                <a:spcPct val="70000"/>
              </a:lnSpc>
              <a:spcBef>
                <a:spcPts val="615"/>
              </a:spcBef>
              <a:spcAft>
                <a:spcPts val="0"/>
              </a:spcAft>
              <a:buClr>
                <a:srgbClr val="60BA06"/>
              </a:buClr>
              <a:buSzTx/>
              <a:buFont typeface="Arial" charset="0"/>
              <a:buChar char="•"/>
              <a:tabLst/>
              <a:defRPr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33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28650" marR="0" lvl="1" indent="-171450" algn="l" defTabSz="914400" rtl="0" eaLnBrk="1" fontAlgn="auto" latinLnBrk="0" hangingPunct="1">
              <a:lnSpc>
                <a:spcPct val="70000"/>
              </a:lnSpc>
              <a:spcBef>
                <a:spcPts val="615"/>
              </a:spcBef>
              <a:spcAft>
                <a:spcPts val="0"/>
              </a:spcAft>
              <a:buClr>
                <a:srgbClr val="60BA06"/>
              </a:buClr>
              <a:buSzTx/>
              <a:buFont typeface="Arial" charset="0"/>
              <a:buChar char="•"/>
              <a:tabLst/>
              <a:defRPr/>
            </a:pPr>
            <a:r>
              <a:rPr lang="en-US" sz="1200" baseline="0" dirty="0" smtClean="0">
                <a:solidFill>
                  <a:srgbClr val="000000"/>
                </a:solidFill>
                <a:latin typeface="Calisto MT"/>
                <a:cs typeface="Calisto MT"/>
              </a:rPr>
              <a:t>Diet forms don’t have to be renewed every year, but it’s best practice to have the most up to date form. </a:t>
            </a:r>
          </a:p>
          <a:p>
            <a:pPr marL="628650" marR="0" lvl="1" indent="-171450" algn="l" defTabSz="914400" rtl="0" eaLnBrk="1" fontAlgn="auto" latinLnBrk="0" hangingPunct="1">
              <a:lnSpc>
                <a:spcPct val="70000"/>
              </a:lnSpc>
              <a:spcBef>
                <a:spcPts val="615"/>
              </a:spcBef>
              <a:spcAft>
                <a:spcPts val="0"/>
              </a:spcAft>
              <a:buClr>
                <a:srgbClr val="60BA06"/>
              </a:buClr>
              <a:buSzTx/>
              <a:buFont typeface="Arial" charset="0"/>
              <a:buChar char="•"/>
              <a:tabLst/>
              <a:defRPr/>
            </a:pPr>
            <a:endParaRPr lang="en-US" sz="1200" baseline="0" dirty="0" smtClean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70000"/>
              </a:lnSpc>
              <a:spcBef>
                <a:spcPts val="615"/>
              </a:spcBef>
              <a:spcAft>
                <a:spcPts val="0"/>
              </a:spcAft>
              <a:buClr>
                <a:srgbClr val="60BA06"/>
              </a:buClr>
              <a:buSzTx/>
              <a:buFont typeface="Arial" charset="0"/>
              <a:buChar char="•"/>
              <a:tabLst/>
              <a:defRPr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39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0BD1-B247-EF4B-886E-5068B3AE8C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1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8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24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7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7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1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70000"/>
              </a:lnSpc>
              <a:spcBef>
                <a:spcPts val="615"/>
              </a:spcBef>
              <a:buClr>
                <a:srgbClr val="60BA06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B4A9-A4B4-4FDC-AE7E-31916991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9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6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8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981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1" y="125623"/>
            <a:ext cx="9679937" cy="1004043"/>
          </a:xfrm>
          <a:prstGeom prst="rect">
            <a:avLst/>
          </a:prstGeom>
          <a:gradFill>
            <a:gsLst>
              <a:gs pos="0">
                <a:srgbClr val="8AAE4C"/>
              </a:gs>
              <a:gs pos="100000">
                <a:srgbClr val="A3C569"/>
              </a:gs>
            </a:gsLst>
            <a:lin ang="0" scaled="0"/>
          </a:gradFill>
          <a:ln>
            <a:noFill/>
          </a:ln>
        </p:spPr>
        <p:txBody>
          <a:bodyPr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8714" y="360946"/>
            <a:ext cx="7002785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95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95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95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95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95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124" y="254135"/>
            <a:ext cx="740461" cy="740462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6176" y="81750"/>
            <a:ext cx="2283339" cy="76465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9679934" y="835720"/>
            <a:ext cx="2435823" cy="324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62626"/>
              </a:buClr>
              <a:buFont typeface="Arial"/>
              <a:buNone/>
              <a:defRPr sz="1125" b="0" i="0" u="none" strike="noStrike" cap="none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95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95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95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95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95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1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5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2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6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8512-60EB-6F43-8317-3AD8139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Faith.fude@sfellc.org" TargetMode="External"/><Relationship Id="rId3" Type="http://schemas.openxmlformats.org/officeDocument/2006/relationships/hyperlink" Target="mailto:althea.albert-santiago@slps.org" TargetMode="External"/><Relationship Id="rId7" Type="http://schemas.openxmlformats.org/officeDocument/2006/relationships/hyperlink" Target="mailto:Jackie.martin-baker@sfellc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Carolyn.penn@sfellc.org" TargetMode="External"/><Relationship Id="rId5" Type="http://schemas.openxmlformats.org/officeDocument/2006/relationships/hyperlink" Target="mailto:Erika.Hollinshed@slps.org" TargetMode="External"/><Relationship Id="rId4" Type="http://schemas.openxmlformats.org/officeDocument/2006/relationships/hyperlink" Target="mailto:Tenecia.williams@slps.org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"/>
            <a:ext cx="12190163" cy="6857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144" y="108289"/>
            <a:ext cx="7804345" cy="43940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37" y="4610617"/>
            <a:ext cx="12188325" cy="1742608"/>
          </a:xfrm>
          <a:prstGeom prst="rect">
            <a:avLst/>
          </a:prstGeom>
          <a:solidFill>
            <a:srgbClr val="67A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en-US" sz="1400" b="1" dirty="0" smtClean="0">
              <a:solidFill>
                <a:prstClr val="black"/>
              </a:solidFill>
            </a:endParaRPr>
          </a:p>
          <a:p>
            <a:pPr lvl="0"/>
            <a:endParaRPr lang="en-US" sz="1400" b="1" dirty="0">
              <a:solidFill>
                <a:prstClr val="black"/>
              </a:solidFill>
            </a:endParaRPr>
          </a:p>
          <a:p>
            <a:pPr lvl="0"/>
            <a:endParaRPr lang="en-US" sz="1400" b="1" dirty="0" smtClean="0">
              <a:solidFill>
                <a:prstClr val="black"/>
              </a:solidFill>
            </a:endParaRPr>
          </a:p>
        </p:txBody>
      </p:sp>
      <p:pic>
        <p:nvPicPr>
          <p:cNvPr id="11" name="Picture 10" descr="SFE_Logo_Standard [No_TM]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198" y="5045037"/>
            <a:ext cx="2605107" cy="872406"/>
          </a:xfrm>
          <a:prstGeom prst="rect">
            <a:avLst/>
          </a:prstGeom>
        </p:spPr>
      </p:pic>
      <p:sp>
        <p:nvSpPr>
          <p:cNvPr id="12" name="Text Placeholder 5"/>
          <p:cNvSpPr txBox="1">
            <a:spLocks/>
          </p:cNvSpPr>
          <p:nvPr/>
        </p:nvSpPr>
        <p:spPr>
          <a:xfrm>
            <a:off x="7127680" y="2877148"/>
            <a:ext cx="4794646" cy="2980029"/>
          </a:xfrm>
          <a:prstGeom prst="rect">
            <a:avLst/>
          </a:prstGeom>
        </p:spPr>
        <p:txBody>
          <a:bodyPr/>
          <a:lstStyle>
            <a:lvl1pPr marL="195263" indent="-195263" algn="l" defTabSz="5222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3863" indent="-161925" algn="l" defTabSz="5222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2463" indent="-130175" algn="l" defTabSz="5222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130175" algn="l" defTabSz="5222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4750" indent="-130175" algn="l" defTabSz="5222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6842" indent="-130622" algn="l" defTabSz="52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8087" indent="-130622" algn="l" defTabSz="52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59331" indent="-130622" algn="l" defTabSz="52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20575" indent="-130622" algn="l" defTabSz="52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>
              <a:ln w="12700">
                <a:noFill/>
                <a:prstDash val="solid"/>
              </a:ln>
              <a:solidFill>
                <a:srgbClr val="509E05"/>
              </a:solidFill>
              <a:effectLst>
                <a:glow rad="101600">
                  <a:schemeClr val="bg1">
                    <a:alpha val="75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Script"/>
              <a:cs typeface="Segoe Scrip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93059" y="4657784"/>
            <a:ext cx="7024160" cy="164691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Presented to School </a:t>
            </a:r>
            <a:r>
              <a:rPr lang="en-US" b="1" dirty="0" smtClean="0"/>
              <a:t>Nurses </a:t>
            </a:r>
          </a:p>
          <a:p>
            <a:pPr marL="0" indent="0" algn="ctr">
              <a:buNone/>
            </a:pPr>
            <a:r>
              <a:rPr lang="en-US" b="1" dirty="0" smtClean="0"/>
              <a:t>School </a:t>
            </a:r>
            <a:r>
              <a:rPr lang="en-US" b="1" dirty="0"/>
              <a:t>Year </a:t>
            </a:r>
            <a:r>
              <a:rPr lang="en-US" b="1" dirty="0" smtClean="0"/>
              <a:t>2022-2023</a:t>
            </a:r>
            <a:endParaRPr lang="en-US" b="1" dirty="0"/>
          </a:p>
          <a:p>
            <a:pPr marL="0">
              <a:buFont typeface="Wingdings" pitchFamily="2" charset="2"/>
              <a:buNone/>
              <a:defRPr/>
            </a:pPr>
            <a:r>
              <a:rPr lang="en-US" sz="1900" b="1" dirty="0" smtClean="0">
                <a:cs typeface="Times New Roman" panose="02020603050405020304" pitchFamily="18" charset="0"/>
              </a:rPr>
              <a:t>Althea Albert-Santiago, MPH, CCNP, CMP, Director of Food and Nutrition</a:t>
            </a:r>
          </a:p>
          <a:p>
            <a:pPr>
              <a:buNone/>
              <a:defRPr/>
            </a:pPr>
            <a:r>
              <a:rPr lang="en-US" sz="1900" b="1" dirty="0">
                <a:ln w="0"/>
                <a:cs typeface="Times New Roman" panose="02020603050405020304" pitchFamily="18" charset="0"/>
              </a:rPr>
              <a:t>Faith Fude MS, </a:t>
            </a:r>
            <a:r>
              <a:rPr lang="en-US" sz="1900" b="1" dirty="0" smtClean="0">
                <a:ln w="0"/>
                <a:cs typeface="Times New Roman" panose="02020603050405020304" pitchFamily="18" charset="0"/>
              </a:rPr>
              <a:t>RD, </a:t>
            </a:r>
            <a:r>
              <a:rPr lang="en-US" sz="1900" b="1" dirty="0">
                <a:ln w="0"/>
                <a:cs typeface="Times New Roman" panose="02020603050405020304" pitchFamily="18" charset="0"/>
              </a:rPr>
              <a:t>Nutrition Coordinator </a:t>
            </a:r>
            <a:r>
              <a:rPr lang="en-US" sz="1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III</a:t>
            </a:r>
            <a:endParaRPr lang="en-US" sz="1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8" y="4406635"/>
            <a:ext cx="2150571" cy="2150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0079" y="6420946"/>
            <a:ext cx="610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This institution is an equal opportunity provider</a:t>
            </a:r>
          </a:p>
        </p:txBody>
      </p:sp>
    </p:spTree>
    <p:extLst>
      <p:ext uri="{BB962C8B-B14F-4D97-AF65-F5344CB8AC3E}">
        <p14:creationId xmlns:p14="http://schemas.microsoft.com/office/powerpoint/2010/main" val="18186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32"/>
    </mc:Choice>
    <mc:Fallback xmlns="">
      <p:transition advTm="363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3" objId="3"/>
        <p14:stopEvt time="3632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sz="half" idx="2"/>
          </p:nvPr>
        </p:nvSpPr>
        <p:spPr>
          <a:xfrm>
            <a:off x="1837" y="891141"/>
            <a:ext cx="5968657" cy="5196412"/>
          </a:xfrm>
          <a:prstGeom prst="rect">
            <a:avLst/>
          </a:prstGeom>
        </p:spPr>
        <p:txBody>
          <a:bodyPr vert="horz" lIns="97669" tIns="48834" rIns="97669" bIns="48834" rtlCol="0">
            <a:normAutofit/>
          </a:bodyPr>
          <a:lstStyle/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endParaRPr lang="en-US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endParaRPr lang="en-US" b="1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endParaRPr lang="en-US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9479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8548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1281"/>
              </a:spcBef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615" y="5869328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8" y="125654"/>
            <a:ext cx="12191635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4618" y="176236"/>
            <a:ext cx="11671016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smtClean="0">
                <a:solidFill>
                  <a:schemeClr val="bg1"/>
                </a:solidFill>
              </a:rPr>
              <a:t>Special Diet Form</a:t>
            </a:r>
            <a:endParaRPr lang="en-US" sz="3749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0" y="1057836"/>
            <a:ext cx="3766156" cy="4093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7618" y="1304057"/>
            <a:ext cx="786566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b="1" dirty="0" smtClean="0"/>
              <a:t>Special Diet Form: (OHS-18)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2400" b="1" dirty="0" smtClean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b="1" dirty="0" smtClean="0"/>
              <a:t> </a:t>
            </a:r>
            <a:r>
              <a:rPr lang="en-US" sz="2400" dirty="0" smtClean="0"/>
              <a:t>This form must be signed by a recognized medical authority and include the following;</a:t>
            </a:r>
          </a:p>
          <a:p>
            <a:pPr marL="914400" lvl="1" indent="-4572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Identification of the medical or other special dietary condition which restricts the student’s diet </a:t>
            </a:r>
          </a:p>
          <a:p>
            <a:pPr marL="914400" lvl="1" indent="-4572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The food or foods omitted from the student’s diet </a:t>
            </a:r>
          </a:p>
          <a:p>
            <a:pPr marL="914400" lvl="1" indent="-4572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The food or choice of foods to be substituted 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  Documentation needs to be updated on a yearly basis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6" y="5317896"/>
            <a:ext cx="1426720" cy="14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38" y="6087552"/>
            <a:ext cx="12191635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550" y="5485315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8" y="125654"/>
            <a:ext cx="12191635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1842" y="154256"/>
            <a:ext cx="11473792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smtClean="0">
                <a:solidFill>
                  <a:schemeClr val="bg1"/>
                </a:solidFill>
              </a:rPr>
              <a:t>Special Diet Form  OHS-18</a:t>
            </a:r>
            <a:endParaRPr lang="en-US" sz="3749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259349"/>
              </p:ext>
            </p:extLst>
          </p:nvPr>
        </p:nvGraphicFramePr>
        <p:xfrm>
          <a:off x="3086341" y="803399"/>
          <a:ext cx="6851742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5" imgW="7348912" imgH="8890172" progId="Word.Document.12">
                  <p:embed/>
                </p:oleObj>
              </mc:Choice>
              <mc:Fallback>
                <p:oleObj name="Document" r:id="rId5" imgW="7348912" imgH="88901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6341" y="803399"/>
                        <a:ext cx="6851742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715" y="3910577"/>
            <a:ext cx="1413152" cy="14142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sz="half" idx="2"/>
          </p:nvPr>
        </p:nvSpPr>
        <p:spPr>
          <a:xfrm>
            <a:off x="559398" y="1010653"/>
            <a:ext cx="11098398" cy="4537164"/>
          </a:xfrm>
          <a:prstGeom prst="rect">
            <a:avLst/>
          </a:prstGeom>
        </p:spPr>
        <p:txBody>
          <a:bodyPr vert="horz" lIns="97669" tIns="48834" rIns="97669" bIns="48834" rtlCol="0">
            <a:normAutofit fontScale="92500" lnSpcReduction="10000"/>
          </a:bodyPr>
          <a:lstStyle/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r>
              <a:rPr lang="en-US" dirty="0" smtClean="0">
                <a:solidFill>
                  <a:srgbClr val="000000"/>
                </a:solidFill>
                <a:cs typeface="Calisto MT"/>
              </a:rPr>
              <a:t>The parent gives the proper signed documentation (Special Diet Form: OHS-18) to the School Nurse</a:t>
            </a:r>
          </a:p>
          <a:p>
            <a:pPr lvl="1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r>
              <a:rPr lang="en-US" sz="2800" dirty="0" smtClean="0">
                <a:solidFill>
                  <a:srgbClr val="000000"/>
                </a:solidFill>
                <a:cs typeface="Calisto MT"/>
              </a:rPr>
              <a:t>The School Nurse turns this documentation to Faith Fude, MS, RD- </a:t>
            </a:r>
            <a:r>
              <a:rPr lang="en-US" sz="2800" u="sng" dirty="0" smtClean="0">
                <a:solidFill>
                  <a:srgbClr val="000000"/>
                </a:solidFill>
                <a:cs typeface="Calisto MT"/>
              </a:rPr>
              <a:t>faith.fude@sfellc.org</a:t>
            </a:r>
            <a:r>
              <a:rPr lang="en-US" sz="2800" dirty="0" smtClean="0">
                <a:solidFill>
                  <a:srgbClr val="000000"/>
                </a:solidFill>
                <a:cs typeface="Calisto MT"/>
              </a:rPr>
              <a:t> (Nutrition Coordinator III) </a:t>
            </a:r>
            <a:r>
              <a:rPr lang="en-US" sz="2800" b="1" dirty="0" smtClean="0">
                <a:solidFill>
                  <a:srgbClr val="000000"/>
                </a:solidFill>
                <a:cs typeface="Calisto MT"/>
              </a:rPr>
              <a:t>AND</a:t>
            </a:r>
            <a:r>
              <a:rPr lang="en-US" sz="2800" dirty="0" smtClean="0">
                <a:solidFill>
                  <a:srgbClr val="000000"/>
                </a:solidFill>
                <a:cs typeface="Calisto MT"/>
              </a:rPr>
              <a:t> Althea Albert- </a:t>
            </a:r>
            <a:r>
              <a:rPr lang="en-US" sz="2800" dirty="0" err="1" smtClean="0">
                <a:solidFill>
                  <a:srgbClr val="000000"/>
                </a:solidFill>
                <a:cs typeface="Calisto MT"/>
              </a:rPr>
              <a:t>Santiago,MPH</a:t>
            </a:r>
            <a:r>
              <a:rPr lang="en-US" sz="2800" dirty="0" smtClean="0">
                <a:solidFill>
                  <a:srgbClr val="000000"/>
                </a:solidFill>
                <a:cs typeface="Calisto MT"/>
              </a:rPr>
              <a:t> , CCNP, CMP -</a:t>
            </a:r>
            <a:r>
              <a:rPr lang="en-US" sz="2800" u="sng" dirty="0" smtClean="0">
                <a:solidFill>
                  <a:srgbClr val="000000"/>
                </a:solidFill>
                <a:cs typeface="Calisto MT"/>
              </a:rPr>
              <a:t>althea.albert-Santiago@slps.org</a:t>
            </a:r>
            <a:r>
              <a:rPr lang="en-US" sz="2800" dirty="0" smtClean="0">
                <a:solidFill>
                  <a:srgbClr val="000000"/>
                </a:solidFill>
                <a:cs typeface="Calisto MT"/>
              </a:rPr>
              <a:t>  (Director of Food and Nutrition Services)</a:t>
            </a:r>
          </a:p>
          <a:p>
            <a:pPr lvl="2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r>
              <a:rPr lang="en-US" sz="2800" dirty="0" smtClean="0">
                <a:solidFill>
                  <a:srgbClr val="000000"/>
                </a:solidFill>
                <a:cs typeface="Calisto MT"/>
              </a:rPr>
              <a:t>The Health and Nutrition (H&amp;N) team receives the info, and creates a specialized menu for the student</a:t>
            </a:r>
          </a:p>
          <a:p>
            <a:pPr lvl="3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r>
              <a:rPr lang="en-US" sz="2800" dirty="0" smtClean="0">
                <a:solidFill>
                  <a:srgbClr val="000000"/>
                </a:solidFill>
                <a:cs typeface="Calisto MT"/>
              </a:rPr>
              <a:t>Once the menu is completed, the H&amp;N team turns the menu over to the manager assigned to the school</a:t>
            </a:r>
          </a:p>
          <a:p>
            <a:pPr lvl="3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r>
              <a:rPr lang="en-US" sz="2800" dirty="0" smtClean="0">
                <a:solidFill>
                  <a:srgbClr val="000000"/>
                </a:solidFill>
                <a:cs typeface="Calisto MT"/>
              </a:rPr>
              <a:t>From there, the manager communicates with the cafeteria lead at the school to prepare the meal</a:t>
            </a:r>
          </a:p>
          <a:p>
            <a:pPr lvl="3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r>
              <a:rPr lang="en-US" sz="2800" dirty="0" smtClean="0">
                <a:solidFill>
                  <a:srgbClr val="000000"/>
                </a:solidFill>
                <a:cs typeface="Calisto MT"/>
              </a:rPr>
              <a:t>The turnaround time for a student to receive their specialized meal from when Faith and Althea receive the documentation is less than 3 days</a:t>
            </a:r>
            <a:endParaRPr lang="en-US" sz="2800" dirty="0">
              <a:solidFill>
                <a:srgbClr val="000000"/>
              </a:solidFill>
              <a:cs typeface="Calisto MT"/>
            </a:endParaRPr>
          </a:p>
          <a:p>
            <a:pPr marL="379479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8548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1281"/>
              </a:spcBef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254" y="5889100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8" y="125654"/>
            <a:ext cx="12190162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38" y="132268"/>
            <a:ext cx="12111273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smtClean="0">
                <a:solidFill>
                  <a:schemeClr val="bg1"/>
                </a:solidFill>
              </a:rPr>
              <a:t>Our Process</a:t>
            </a:r>
            <a:endParaRPr lang="en-US" sz="3749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43" y="5383548"/>
            <a:ext cx="1426720" cy="14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8"/>
    </mc:Choice>
    <mc:Fallback xmlns="">
      <p:transition spd="slow" advClick="0" advTm="283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sz="half" idx="2"/>
          </p:nvPr>
        </p:nvSpPr>
        <p:spPr>
          <a:xfrm>
            <a:off x="1837" y="891141"/>
            <a:ext cx="11927372" cy="5196412"/>
          </a:xfrm>
          <a:prstGeom prst="rect">
            <a:avLst/>
          </a:prstGeom>
        </p:spPr>
        <p:txBody>
          <a:bodyPr vert="horz" lIns="97669" tIns="48834" rIns="97669" bIns="48834" rtlCol="0">
            <a:normAutofit/>
          </a:bodyPr>
          <a:lstStyle/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endParaRPr lang="en-US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endParaRPr lang="en-US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9479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8548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1281"/>
              </a:spcBef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7800" y="6104105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8" y="104138"/>
            <a:ext cx="12191635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33643" y="87126"/>
            <a:ext cx="7463760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smtClean="0">
                <a:solidFill>
                  <a:schemeClr val="bg1"/>
                </a:solidFill>
              </a:rPr>
              <a:t>Titan Allergen Report</a:t>
            </a:r>
            <a:endParaRPr lang="en-US" sz="3749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69" y="896346"/>
            <a:ext cx="8782182" cy="5140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02" y="5528140"/>
            <a:ext cx="1242770" cy="12437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92905" y="4044875"/>
            <a:ext cx="2617152" cy="69191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2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8"/>
    </mc:Choice>
    <mc:Fallback xmlns="">
      <p:transition spd="slow" advClick="0" advTm="283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972" y="6177668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8" y="125654"/>
            <a:ext cx="12191635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1654" y="183483"/>
            <a:ext cx="11592127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err="1" smtClean="0">
                <a:solidFill>
                  <a:schemeClr val="bg1"/>
                </a:solidFill>
              </a:rPr>
              <a:t>Nutrislice</a:t>
            </a:r>
            <a:r>
              <a:rPr lang="en-US" sz="3749" b="1" dirty="0" smtClean="0">
                <a:solidFill>
                  <a:schemeClr val="bg1"/>
                </a:solidFill>
              </a:rPr>
              <a:t> Allergen Reports</a:t>
            </a:r>
            <a:endParaRPr lang="en-US" sz="3749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9" y="896105"/>
            <a:ext cx="8149951" cy="553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13" y="2240844"/>
            <a:ext cx="5490625" cy="3588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74" y="5587042"/>
            <a:ext cx="1221505" cy="12224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96619" y="2978083"/>
            <a:ext cx="1703294" cy="71089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99913" y="4299555"/>
            <a:ext cx="936341" cy="8408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8"/>
    </mc:Choice>
    <mc:Fallback xmlns="">
      <p:transition spd="slow" advClick="0" advTm="283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448" y="5987800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8" y="125654"/>
            <a:ext cx="12191635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5359" y="195533"/>
            <a:ext cx="11504591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smtClean="0">
                <a:solidFill>
                  <a:schemeClr val="bg1"/>
                </a:solidFill>
              </a:rPr>
              <a:t>Carbohydrate Count Reports</a:t>
            </a:r>
            <a:endParaRPr lang="en-US" sz="3749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87" y="3802766"/>
            <a:ext cx="2934109" cy="1600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12" y="2134234"/>
            <a:ext cx="2886478" cy="3038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7" y="2636045"/>
            <a:ext cx="2867425" cy="1752845"/>
          </a:xfrm>
          <a:prstGeom prst="rect">
            <a:avLst/>
          </a:prstGeom>
        </p:spPr>
      </p:pic>
      <p:sp>
        <p:nvSpPr>
          <p:cNvPr id="17" name="Subtitle 2"/>
          <p:cNvSpPr>
            <a:spLocks noGrp="1"/>
          </p:cNvSpPr>
          <p:nvPr>
            <p:ph sz="half" idx="2"/>
          </p:nvPr>
        </p:nvSpPr>
        <p:spPr>
          <a:xfrm>
            <a:off x="345360" y="1074021"/>
            <a:ext cx="11664670" cy="1562024"/>
          </a:xfrm>
          <a:prstGeom prst="rect">
            <a:avLst/>
          </a:prstGeom>
        </p:spPr>
        <p:txBody>
          <a:bodyPr vert="horz" lIns="97669" tIns="48834" rIns="97669" bIns="48834" rtlCol="0">
            <a:normAutofit/>
          </a:bodyPr>
          <a:lstStyle/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endParaRPr lang="en-US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836679" lvl="2" indent="-45720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Font typeface="Wingdings" panose="05000000000000000000" pitchFamily="2" charset="2"/>
              <a:buChar char="§"/>
            </a:pPr>
            <a:r>
              <a:rPr lang="en-US" sz="2916" dirty="0" smtClean="0">
                <a:solidFill>
                  <a:srgbClr val="000000"/>
                </a:solidFill>
                <a:latin typeface="Calisto MT"/>
                <a:cs typeface="Calisto MT"/>
              </a:rPr>
              <a:t>Reports sent monthly in an excel format to </a:t>
            </a:r>
            <a:r>
              <a:rPr lang="en-US" sz="2916" dirty="0" smtClean="0">
                <a:latin typeface="Calisto MT"/>
                <a:cs typeface="Calisto MT"/>
              </a:rPr>
              <a:t>the lead nurses</a:t>
            </a:r>
          </a:p>
          <a:p>
            <a:pPr marL="836679" lvl="3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r>
              <a:rPr lang="en-US" sz="2516" dirty="0" smtClean="0">
                <a:solidFill>
                  <a:srgbClr val="000000"/>
                </a:solidFill>
                <a:latin typeface="Calisto MT"/>
                <a:cs typeface="Calisto MT"/>
              </a:rPr>
              <a:t>Sent ~ the 15</a:t>
            </a:r>
            <a:r>
              <a:rPr lang="en-US" sz="2516" baseline="30000" dirty="0" smtClean="0">
                <a:solidFill>
                  <a:srgbClr val="000000"/>
                </a:solidFill>
                <a:latin typeface="Calisto MT"/>
                <a:cs typeface="Calisto MT"/>
              </a:rPr>
              <a:t>th</a:t>
            </a:r>
            <a:r>
              <a:rPr lang="en-US" sz="2516" dirty="0" smtClean="0">
                <a:solidFill>
                  <a:srgbClr val="000000"/>
                </a:solidFill>
                <a:latin typeface="Calisto MT"/>
                <a:cs typeface="Calisto MT"/>
              </a:rPr>
              <a:t> of the preceding month</a:t>
            </a:r>
            <a:endParaRPr lang="en-US" sz="25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1281"/>
              </a:spcBef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15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22" y="5348750"/>
            <a:ext cx="1426720" cy="14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8"/>
    </mc:Choice>
    <mc:Fallback xmlns="">
      <p:transition spd="slow" advClick="0" advTm="283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972" y="6136353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8" y="125654"/>
            <a:ext cx="12191635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12689" y="218491"/>
            <a:ext cx="54793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200" b="1" dirty="0" err="1" smtClean="0">
                <a:solidFill>
                  <a:schemeClr val="bg1"/>
                </a:solidFill>
              </a:rPr>
              <a:t>Nutrislice</a:t>
            </a:r>
            <a:r>
              <a:rPr lang="en-US" sz="3200" b="1" dirty="0" smtClean="0">
                <a:solidFill>
                  <a:schemeClr val="bg1"/>
                </a:solidFill>
              </a:rPr>
              <a:t> Carbohydrate Report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16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18" y="5646489"/>
            <a:ext cx="1110597" cy="1111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8" y="186192"/>
            <a:ext cx="6392167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8"/>
    </mc:Choice>
    <mc:Fallback xmlns="">
      <p:transition spd="slow" advClick="0" advTm="283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sz="half" idx="2"/>
          </p:nvPr>
        </p:nvSpPr>
        <p:spPr>
          <a:xfrm>
            <a:off x="527125" y="1074021"/>
            <a:ext cx="11130670" cy="4681320"/>
          </a:xfrm>
          <a:prstGeom prst="rect">
            <a:avLst/>
          </a:prstGeom>
        </p:spPr>
        <p:txBody>
          <a:bodyPr vert="horz" lIns="97669" tIns="48834" rIns="97669" bIns="48834" rtlCol="0">
            <a:normAutofit/>
          </a:bodyPr>
          <a:lstStyle/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endParaRPr lang="en-US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endParaRPr lang="en-US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836679" lvl="2" indent="-45720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Font typeface="Wingdings" panose="05000000000000000000" pitchFamily="2" charset="2"/>
              <a:buChar char="§"/>
            </a:pPr>
            <a:r>
              <a:rPr lang="en-US" sz="2916" dirty="0" smtClean="0">
                <a:solidFill>
                  <a:srgbClr val="000000"/>
                </a:solidFill>
                <a:latin typeface="Calisto MT"/>
                <a:cs typeface="Calisto MT"/>
              </a:rPr>
              <a:t>Send us your list of students with allergies or special diets ASAP</a:t>
            </a:r>
          </a:p>
          <a:p>
            <a:pPr marL="836679" lvl="3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716" b="1" i="1" dirty="0" smtClean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836679" lvl="3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r>
              <a:rPr lang="en-US" sz="2716" b="1" i="1" dirty="0" smtClean="0">
                <a:solidFill>
                  <a:srgbClr val="000000"/>
                </a:solidFill>
                <a:latin typeface="Calisto MT"/>
                <a:cs typeface="Calisto MT"/>
              </a:rPr>
              <a:t>Both documented, and undocumented</a:t>
            </a:r>
          </a:p>
          <a:p>
            <a:pPr marL="836679" lvl="3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716" b="1" i="1" dirty="0" smtClean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836679" lvl="2" indent="-45720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Font typeface="Wingdings" panose="05000000000000000000" pitchFamily="2" charset="2"/>
              <a:buChar char="§"/>
            </a:pPr>
            <a:r>
              <a:rPr lang="en-US" sz="2916" dirty="0" smtClean="0">
                <a:solidFill>
                  <a:srgbClr val="000000"/>
                </a:solidFill>
                <a:latin typeface="Calisto MT"/>
                <a:cs typeface="Calisto MT"/>
              </a:rPr>
              <a:t>Remember, this process is updated annually.  Allergies can change, and so should the documentation</a:t>
            </a:r>
          </a:p>
          <a:p>
            <a:pPr marL="836679" lvl="2" indent="-45720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Font typeface="Wingdings" panose="05000000000000000000" pitchFamily="2" charset="2"/>
              <a:buChar char="§"/>
            </a:pPr>
            <a:endParaRPr lang="en-US" sz="2916" dirty="0" smtClean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836679" lvl="2" indent="-45720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Font typeface="Wingdings" panose="05000000000000000000" pitchFamily="2" charset="2"/>
              <a:buChar char="§"/>
            </a:pPr>
            <a:r>
              <a:rPr lang="en-US" sz="2916" dirty="0" smtClean="0">
                <a:solidFill>
                  <a:srgbClr val="000000"/>
                </a:solidFill>
                <a:latin typeface="Calisto MT"/>
                <a:cs typeface="Calisto MT"/>
              </a:rPr>
              <a:t>Continue to communicate with us as you receive new and updated allergy or special diet information</a:t>
            </a: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293879" lvl="3" indent="-45720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Font typeface="Wingdings" panose="05000000000000000000" pitchFamily="2" charset="2"/>
              <a:buChar char="§"/>
            </a:pPr>
            <a:endParaRPr lang="en-US" sz="2716" dirty="0" smtClean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293879" lvl="3" indent="-45720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Font typeface="Wingdings" panose="05000000000000000000" pitchFamily="2" charset="2"/>
              <a:buChar char="§"/>
            </a:pPr>
            <a:endParaRPr lang="en-US" sz="27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1281"/>
              </a:spcBef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 dirty="0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960" y="5926643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11" y="132268"/>
            <a:ext cx="12190162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2884" y="177062"/>
            <a:ext cx="11671016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smtClean="0">
                <a:solidFill>
                  <a:schemeClr val="bg1"/>
                </a:solidFill>
              </a:rPr>
              <a:t>What we need from you</a:t>
            </a:r>
            <a:endParaRPr lang="en-US" sz="3749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45" y="5293628"/>
            <a:ext cx="1426720" cy="14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5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8"/>
    </mc:Choice>
    <mc:Fallback xmlns="">
      <p:transition spd="slow" advClick="0" advTm="283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sz="half" idx="2"/>
          </p:nvPr>
        </p:nvSpPr>
        <p:spPr>
          <a:xfrm>
            <a:off x="1837" y="891141"/>
            <a:ext cx="11927372" cy="5196412"/>
          </a:xfrm>
          <a:prstGeom prst="rect">
            <a:avLst/>
          </a:prstGeom>
        </p:spPr>
        <p:txBody>
          <a:bodyPr vert="horz" lIns="97669" tIns="48834" rIns="97669" bIns="48834" rtlCol="0">
            <a:normAutofit/>
          </a:bodyPr>
          <a:lstStyle/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endParaRPr lang="en-US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endParaRPr lang="en-US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9479" lvl="2" indent="0" algn="ctr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r>
              <a:rPr lang="en-US" sz="2916" b="1" i="1" dirty="0" smtClean="0">
                <a:solidFill>
                  <a:srgbClr val="000000"/>
                </a:solidFill>
                <a:latin typeface="Calisto MT"/>
                <a:cs typeface="Calisto MT"/>
              </a:rPr>
              <a:t>What special diets do you have at your schools? </a:t>
            </a:r>
            <a:endParaRPr lang="en-US" sz="2916" b="1" i="1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1281"/>
              </a:spcBef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 dirty="0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475" y="5889100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11" y="132268"/>
            <a:ext cx="12190162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134" y="132268"/>
            <a:ext cx="11671016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smtClean="0">
                <a:solidFill>
                  <a:schemeClr val="bg1"/>
                </a:solidFill>
              </a:rPr>
              <a:t>Questions</a:t>
            </a:r>
            <a:endParaRPr lang="en-US" sz="3749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6"/>
          <a:stretch/>
        </p:blipFill>
        <p:spPr>
          <a:xfrm>
            <a:off x="1313234" y="2363694"/>
            <a:ext cx="9159976" cy="2692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18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30" y="5326693"/>
            <a:ext cx="1426720" cy="14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8"/>
    </mc:Choice>
    <mc:Fallback xmlns="">
      <p:transition spd="slow" advClick="0" advTm="283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93216" y="345374"/>
            <a:ext cx="6450915" cy="53339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+mn-lt"/>
                <a:ea typeface="Microsoft YaHei Light" panose="020B0502040204020203" pitchFamily="34" charset="-122"/>
              </a:rPr>
              <a:t>Contact Information</a:t>
            </a:r>
            <a:endParaRPr lang="en-US" sz="4000" b="1" dirty="0">
              <a:latin typeface="+mn-lt"/>
              <a:ea typeface="Microsoft YaHei Light" panose="020B0502040204020203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0" y="2051773"/>
            <a:ext cx="50130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3" pitchFamily="18" charset="2"/>
              <a:buNone/>
            </a:pPr>
            <a:r>
              <a:rPr lang="en-US" altLang="en-US" sz="1400" b="1" dirty="0">
                <a:solidFill>
                  <a:schemeClr val="accent1">
                    <a:lumMod val="75000"/>
                  </a:schemeClr>
                </a:solidFill>
              </a:rPr>
              <a:t>Food and Nutrition </a:t>
            </a:r>
            <a:r>
              <a:rPr lang="en-US" altLang="en-US" sz="1400" b="1" dirty="0" smtClean="0">
                <a:solidFill>
                  <a:schemeClr val="accent1">
                    <a:lumMod val="75000"/>
                  </a:schemeClr>
                </a:solidFill>
              </a:rPr>
              <a:t>Services Department </a:t>
            </a:r>
            <a:endParaRPr lang="en-US" altLang="en-US" sz="1400" b="1" dirty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algn="ctr">
              <a:buFont typeface="Wingdings 3" pitchFamily="18" charset="2"/>
              <a:buNone/>
            </a:pPr>
            <a:endParaRPr lang="en-US" altLang="en-US" sz="1400" dirty="0">
              <a:hlinkClick r:id="rId3"/>
            </a:endParaRPr>
          </a:p>
          <a:p>
            <a:pPr algn="ctr">
              <a:buFont typeface="Wingdings 3" pitchFamily="18" charset="2"/>
              <a:buNone/>
            </a:pPr>
            <a:r>
              <a:rPr lang="en-US" altLang="en-US" sz="1400" b="1" dirty="0" smtClean="0"/>
              <a:t>*Althea Santiago MPH, </a:t>
            </a:r>
            <a:r>
              <a:rPr lang="en-US" altLang="en-US" sz="1400" b="1" dirty="0"/>
              <a:t>Director </a:t>
            </a:r>
            <a:r>
              <a:rPr lang="en-US" altLang="en-US" sz="1400" b="1" dirty="0" smtClean="0"/>
              <a:t>of Food </a:t>
            </a:r>
            <a:r>
              <a:rPr lang="en-US" altLang="en-US" sz="1400" b="1" dirty="0"/>
              <a:t>and Nutrition Services </a:t>
            </a:r>
            <a:endParaRPr lang="en-US" altLang="en-US" sz="1400" dirty="0"/>
          </a:p>
          <a:p>
            <a:pPr algn="ctr">
              <a:buFont typeface="Wingdings 3" pitchFamily="18" charset="2"/>
              <a:buNone/>
            </a:pPr>
            <a:r>
              <a:rPr lang="en-US" altLang="en-US" sz="1400" dirty="0">
                <a:hlinkClick r:id="rId3"/>
              </a:rPr>
              <a:t>althea.albert-santiago@slps.org</a:t>
            </a:r>
            <a:endParaRPr lang="en-US" altLang="en-US" sz="1400" dirty="0"/>
          </a:p>
          <a:p>
            <a:pPr algn="ctr">
              <a:buFont typeface="Wingdings 3" pitchFamily="18" charset="2"/>
              <a:buNone/>
            </a:pPr>
            <a:r>
              <a:rPr lang="en-US" altLang="en-US" sz="1400" dirty="0"/>
              <a:t>District Cell Number: 314-401-9870</a:t>
            </a:r>
          </a:p>
          <a:p>
            <a:pPr algn="ctr">
              <a:buFont typeface="Wingdings 3" pitchFamily="18" charset="2"/>
              <a:buNone/>
            </a:pPr>
            <a:r>
              <a:rPr lang="en-US" altLang="en-US" sz="1400" dirty="0"/>
              <a:t>Office Number: 314-345-4519</a:t>
            </a:r>
          </a:p>
          <a:p>
            <a:pPr algn="ctr">
              <a:buFont typeface="Wingdings 3" pitchFamily="18" charset="2"/>
              <a:buNone/>
            </a:pPr>
            <a:endParaRPr lang="en-US" altLang="en-US" sz="1400" dirty="0"/>
          </a:p>
          <a:p>
            <a:pPr algn="ctr">
              <a:buFont typeface="Wingdings 3" pitchFamily="18" charset="2"/>
              <a:buNone/>
            </a:pPr>
            <a:r>
              <a:rPr lang="en-US" altLang="en-US" sz="1400" b="1" dirty="0"/>
              <a:t>Tenecia Williams, Accountability Specialist  </a:t>
            </a:r>
          </a:p>
          <a:p>
            <a:pPr algn="ctr">
              <a:buFont typeface="Wingdings 3" pitchFamily="18" charset="2"/>
              <a:buNone/>
            </a:pPr>
            <a:r>
              <a:rPr lang="en-US" altLang="en-US" sz="1400" dirty="0">
                <a:hlinkClick r:id="rId4"/>
              </a:rPr>
              <a:t>Tenecia.williams@slps.org</a:t>
            </a:r>
            <a:endParaRPr lang="en-US" altLang="en-US" sz="1400" dirty="0"/>
          </a:p>
          <a:p>
            <a:pPr algn="ctr">
              <a:buFont typeface="Wingdings 3" pitchFamily="18" charset="2"/>
              <a:buNone/>
            </a:pPr>
            <a:r>
              <a:rPr lang="en-US" altLang="en-US" sz="1400" dirty="0"/>
              <a:t>Office Number: 314-345-2308 </a:t>
            </a:r>
          </a:p>
          <a:p>
            <a:pPr algn="ctr">
              <a:buFont typeface="Wingdings 3" pitchFamily="18" charset="2"/>
              <a:buNone/>
            </a:pPr>
            <a:endParaRPr lang="en-US" altLang="en-US" sz="1400" b="1" dirty="0"/>
          </a:p>
          <a:p>
            <a:pPr algn="ctr">
              <a:buFont typeface="Wingdings 3" pitchFamily="18" charset="2"/>
              <a:buNone/>
            </a:pPr>
            <a:r>
              <a:rPr lang="en-US" altLang="en-US" sz="1400" b="1" dirty="0"/>
              <a:t>Erika Hollinshed, Catering Services </a:t>
            </a:r>
            <a:r>
              <a:rPr lang="en-US" altLang="en-US" sz="1400" b="1" dirty="0" smtClean="0"/>
              <a:t>Coordinator    </a:t>
            </a:r>
            <a:endParaRPr lang="en-US" altLang="en-US" sz="1400" b="1" dirty="0"/>
          </a:p>
          <a:p>
            <a:pPr algn="ctr">
              <a:buFont typeface="Wingdings 3" pitchFamily="18" charset="2"/>
              <a:buNone/>
            </a:pPr>
            <a:r>
              <a:rPr lang="en-US" altLang="en-US" sz="1400" dirty="0">
                <a:hlinkClick r:id="rId5"/>
              </a:rPr>
              <a:t>Erika.Hollinshed@slps.org</a:t>
            </a:r>
            <a:endParaRPr lang="en-US" altLang="en-US" sz="1400" dirty="0"/>
          </a:p>
          <a:p>
            <a:pPr algn="ctr">
              <a:buFont typeface="Wingdings 3" pitchFamily="18" charset="2"/>
              <a:buNone/>
            </a:pPr>
            <a:r>
              <a:rPr lang="en-US" altLang="en-US" sz="1400" dirty="0"/>
              <a:t>Number: 314-331-6115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35040" y="1851719"/>
            <a:ext cx="578761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solidFill>
                  <a:schemeClr val="accent1">
                    <a:lumMod val="75000"/>
                  </a:schemeClr>
                </a:solidFill>
              </a:rPr>
              <a:t>Southwest Foodservice Excellence</a:t>
            </a:r>
          </a:p>
          <a:p>
            <a:pPr algn="ctr"/>
            <a:endParaRPr lang="en-US" altLang="en-US" sz="1400" b="1" dirty="0"/>
          </a:p>
          <a:p>
            <a:pPr algn="ctr"/>
            <a:r>
              <a:rPr lang="en-US" altLang="en-US" sz="1400" b="1" dirty="0"/>
              <a:t>Carolyn Penn, </a:t>
            </a:r>
            <a:r>
              <a:rPr lang="en-US" altLang="en-US" sz="1400" b="1" dirty="0" smtClean="0"/>
              <a:t>General Manager</a:t>
            </a:r>
            <a:endParaRPr lang="en-US" altLang="en-US" sz="1400" b="1" dirty="0"/>
          </a:p>
          <a:p>
            <a:pPr algn="ctr"/>
            <a:r>
              <a:rPr lang="en-US" altLang="en-US" sz="1400" dirty="0">
                <a:hlinkClick r:id="rId6"/>
              </a:rPr>
              <a:t>Carolyn.penn@sfellc.org</a:t>
            </a:r>
            <a:endParaRPr lang="en-US" altLang="en-US" sz="1400" dirty="0"/>
          </a:p>
          <a:p>
            <a:pPr algn="ctr"/>
            <a:r>
              <a:rPr lang="en-US" altLang="en-US" sz="1400" dirty="0"/>
              <a:t>District Cell Number: 314-637-4841</a:t>
            </a:r>
          </a:p>
          <a:p>
            <a:pPr algn="ctr"/>
            <a:r>
              <a:rPr lang="en-US" altLang="en-US" sz="1400" dirty="0"/>
              <a:t>Southwest Office Number: 314-381-4155 </a:t>
            </a:r>
          </a:p>
          <a:p>
            <a:pPr algn="ctr"/>
            <a:endParaRPr lang="en-US" altLang="en-US" sz="1400" b="1" dirty="0"/>
          </a:p>
          <a:p>
            <a:pPr algn="ctr"/>
            <a:r>
              <a:rPr lang="en-US" altLang="en-US" sz="1400" b="1" dirty="0"/>
              <a:t>Jackie Martin-Baker, Asst. </a:t>
            </a:r>
            <a:r>
              <a:rPr lang="en-US" altLang="en-US" sz="1400" b="1" dirty="0" smtClean="0"/>
              <a:t>to the General Manager</a:t>
            </a:r>
            <a:endParaRPr lang="en-US" altLang="en-US" sz="1400" b="1" dirty="0"/>
          </a:p>
          <a:p>
            <a:pPr algn="ctr"/>
            <a:r>
              <a:rPr lang="en-US" altLang="en-US" sz="1400" dirty="0">
                <a:hlinkClick r:id="rId7"/>
              </a:rPr>
              <a:t>Jackie.martin-baker@sfellc.org</a:t>
            </a:r>
            <a:endParaRPr lang="en-US" altLang="en-US" sz="1400" dirty="0"/>
          </a:p>
          <a:p>
            <a:pPr algn="ctr"/>
            <a:r>
              <a:rPr lang="en-US" altLang="en-US" sz="1400" dirty="0"/>
              <a:t>District Cell Number: 314-229-4746</a:t>
            </a:r>
          </a:p>
          <a:p>
            <a:pPr algn="ctr"/>
            <a:r>
              <a:rPr lang="en-US" altLang="en-US" sz="1400" dirty="0"/>
              <a:t>Southwest Office Number: 314-381-4155 </a:t>
            </a:r>
          </a:p>
          <a:p>
            <a:pPr algn="ctr"/>
            <a:endParaRPr lang="en-US" altLang="en-US" sz="1400" b="1" dirty="0"/>
          </a:p>
          <a:p>
            <a:pPr algn="ctr"/>
            <a:r>
              <a:rPr lang="en-US" altLang="en-US" sz="1400" b="1" dirty="0" smtClean="0"/>
              <a:t>*Faith Fude, MS, RD Nutrition Coordinator II</a:t>
            </a:r>
            <a:endParaRPr lang="en-US" altLang="en-US" sz="1400" b="1" dirty="0"/>
          </a:p>
          <a:p>
            <a:pPr algn="ctr"/>
            <a:r>
              <a:rPr lang="en-US" altLang="en-US" sz="1400" dirty="0" smtClean="0">
                <a:hlinkClick r:id="rId8"/>
              </a:rPr>
              <a:t>Faith.fude@sfellc.org</a:t>
            </a:r>
            <a:endParaRPr lang="en-US" altLang="en-US" sz="1400" dirty="0"/>
          </a:p>
          <a:p>
            <a:pPr algn="ctr"/>
            <a:r>
              <a:rPr lang="en-US" altLang="en-US" sz="1400" dirty="0" smtClean="0"/>
              <a:t>Cell </a:t>
            </a:r>
            <a:r>
              <a:rPr lang="en-US" altLang="en-US" sz="1400" dirty="0"/>
              <a:t>Number: </a:t>
            </a:r>
            <a:r>
              <a:rPr lang="en-US" altLang="en-US" sz="1400" dirty="0" smtClean="0"/>
              <a:t>630-632-5408</a:t>
            </a:r>
            <a:endParaRPr lang="en-US" altLang="en-US" sz="1400" dirty="0"/>
          </a:p>
          <a:p>
            <a:pPr algn="ctr"/>
            <a:endParaRPr lang="en-US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87275" y="6013525"/>
            <a:ext cx="1166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</a:t>
            </a:r>
            <a:r>
              <a:rPr lang="en-US" sz="1400" b="1" i="1" dirty="0"/>
              <a:t>don't hesitate to get in touch with Faith and Althea </a:t>
            </a:r>
            <a:r>
              <a:rPr lang="en-US" sz="1400" b="1" i="1" dirty="0" smtClean="0"/>
              <a:t>if you have questions about the menu and special diets.</a:t>
            </a:r>
            <a:endParaRPr lang="en-US" sz="14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3"/>
            <a:ext cx="1161824" cy="11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661" y="5863983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8" y="125654"/>
            <a:ext cx="12191635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1177" y="181990"/>
            <a:ext cx="11638032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smtClean="0">
                <a:solidFill>
                  <a:schemeClr val="bg1"/>
                </a:solidFill>
                <a:latin typeface="+mn-lt"/>
              </a:rPr>
              <a:t>Food and Nutrition Services Leadership Team</a:t>
            </a:r>
            <a:endParaRPr lang="en-US" sz="3749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27" y="5317896"/>
            <a:ext cx="1426720" cy="14278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2</a:t>
            </a:fld>
            <a:endParaRPr lang="en-US"/>
          </a:p>
        </p:txBody>
      </p:sp>
      <p:pic>
        <p:nvPicPr>
          <p:cNvPr id="24" name="Picture Placeholder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814" y="1613151"/>
            <a:ext cx="2217516" cy="2217516"/>
          </a:xfrm>
          <a:prstGeom prst="ellipse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25" name="Picture 3" descr="C:\Users\cpenn0847\Downloads\20180504_0623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91" y="1599918"/>
            <a:ext cx="2309247" cy="22439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Placeholder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2165" r="7053" b="15843"/>
          <a:stretch/>
        </p:blipFill>
        <p:spPr>
          <a:xfrm>
            <a:off x="8825499" y="1631825"/>
            <a:ext cx="2309246" cy="2258316"/>
          </a:xfrm>
          <a:prstGeom prst="ellips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27" name="Text Placeholder 1"/>
          <p:cNvSpPr txBox="1">
            <a:spLocks/>
          </p:cNvSpPr>
          <p:nvPr/>
        </p:nvSpPr>
        <p:spPr>
          <a:xfrm>
            <a:off x="316276" y="4225757"/>
            <a:ext cx="3460591" cy="977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Althea </a:t>
            </a:r>
            <a:r>
              <a:rPr lang="en-US" sz="2000" b="1" dirty="0" smtClean="0"/>
              <a:t>Albert-Santiago, MPH, CCNP, CMP</a:t>
            </a:r>
          </a:p>
          <a:p>
            <a:pPr marL="0" indent="0" algn="ctr">
              <a:buNone/>
            </a:pPr>
            <a:r>
              <a:rPr lang="en-US" sz="2000" dirty="0"/>
              <a:t>Director of Nutrition Services </a:t>
            </a:r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4379102" y="4225757"/>
            <a:ext cx="3222624" cy="324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Carolyn </a:t>
            </a:r>
            <a:r>
              <a:rPr lang="en-US" sz="2000" b="1" dirty="0" smtClean="0"/>
              <a:t>Penn</a:t>
            </a:r>
          </a:p>
          <a:p>
            <a:pPr marL="0" indent="0" algn="ctr">
              <a:buNone/>
            </a:pPr>
            <a:r>
              <a:rPr lang="en-US" sz="2000" dirty="0"/>
              <a:t>General Manager of Foodservice</a:t>
            </a:r>
          </a:p>
          <a:p>
            <a:pPr marL="0" indent="0" algn="ctr">
              <a:buNone/>
            </a:pP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29" name="Text Placeholder 5"/>
          <p:cNvSpPr txBox="1">
            <a:spLocks/>
          </p:cNvSpPr>
          <p:nvPr/>
        </p:nvSpPr>
        <p:spPr>
          <a:xfrm>
            <a:off x="8360872" y="4287215"/>
            <a:ext cx="3238500" cy="324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Faith Fude, MS, RD</a:t>
            </a:r>
          </a:p>
          <a:p>
            <a:pPr marL="0" indent="0" algn="ctr">
              <a:buNone/>
            </a:pPr>
            <a:r>
              <a:rPr lang="en-US" sz="2000" dirty="0"/>
              <a:t>Nutrition </a:t>
            </a:r>
            <a:r>
              <a:rPr lang="en-US" sz="2000" dirty="0" smtClean="0"/>
              <a:t>Coordinator III </a:t>
            </a:r>
            <a:endParaRPr lang="en-US" sz="2000" dirty="0"/>
          </a:p>
          <a:p>
            <a:pPr marL="0" indent="0" algn="ctr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660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8"/>
    </mc:Choice>
    <mc:Fallback xmlns="">
      <p:transition spd="slow" advClick="0" advTm="283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661" y="5863983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8" y="125654"/>
            <a:ext cx="12191635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1177" y="181990"/>
            <a:ext cx="11638032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smtClean="0">
                <a:solidFill>
                  <a:schemeClr val="bg1"/>
                </a:solidFill>
                <a:latin typeface="+mn-lt"/>
              </a:rPr>
              <a:t>Food and Nutrition Services Leadership Team</a:t>
            </a:r>
            <a:endParaRPr lang="en-US" sz="3749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27" y="5317896"/>
            <a:ext cx="1426720" cy="14278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3</a:t>
            </a:fld>
            <a:endParaRPr lang="en-US"/>
          </a:p>
        </p:txBody>
      </p:sp>
      <p:pic>
        <p:nvPicPr>
          <p:cNvPr id="13" name="Picture Placeholder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4" y="1649268"/>
            <a:ext cx="1891846" cy="2156461"/>
          </a:xfrm>
          <a:prstGeom prst="ellipse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7580" y="1624331"/>
            <a:ext cx="2080150" cy="2206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Placeholder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65" y="1649268"/>
            <a:ext cx="1984594" cy="2206336"/>
          </a:xfrm>
          <a:prstGeom prst="ellips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Text Placeholder 1"/>
          <p:cNvSpPr txBox="1">
            <a:spLocks/>
          </p:cNvSpPr>
          <p:nvPr/>
        </p:nvSpPr>
        <p:spPr>
          <a:xfrm>
            <a:off x="211361" y="4160151"/>
            <a:ext cx="3460591" cy="9997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SzPct val="100000"/>
              <a:buNone/>
              <a:defRPr/>
            </a:pPr>
            <a:r>
              <a:rPr lang="en-US" sz="1800" b="1" dirty="0" err="1"/>
              <a:t>Tenecia</a:t>
            </a:r>
            <a:r>
              <a:rPr lang="en-US" sz="1800" b="1" dirty="0"/>
              <a:t> </a:t>
            </a:r>
            <a:r>
              <a:rPr lang="en-US" sz="1800" b="1" dirty="0" smtClean="0"/>
              <a:t>Williams</a:t>
            </a:r>
          </a:p>
          <a:p>
            <a:pPr marL="109728" indent="0" algn="ctr">
              <a:buSzPct val="100000"/>
              <a:buNone/>
              <a:defRPr/>
            </a:pPr>
            <a:r>
              <a:rPr lang="en-US" sz="1800" dirty="0" smtClean="0"/>
              <a:t>Accountability </a:t>
            </a:r>
            <a:r>
              <a:rPr lang="en-US" sz="1800" dirty="0"/>
              <a:t>Specialist</a:t>
            </a:r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379103" y="4137419"/>
            <a:ext cx="3222624" cy="67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SzPct val="100000"/>
              <a:buNone/>
              <a:defRPr/>
            </a:pPr>
            <a:r>
              <a:rPr lang="en-US" sz="2000" b="1" dirty="0" smtClean="0"/>
              <a:t>Erika </a:t>
            </a:r>
            <a:r>
              <a:rPr lang="en-US" sz="2000" b="1" dirty="0" err="1" smtClean="0"/>
              <a:t>Hollinshed</a:t>
            </a:r>
            <a:endParaRPr lang="en-US" sz="2000" dirty="0" smtClean="0"/>
          </a:p>
          <a:p>
            <a:pPr marL="109728" indent="0" algn="ctr">
              <a:buSzPct val="100000"/>
              <a:buNone/>
              <a:defRPr/>
            </a:pPr>
            <a:r>
              <a:rPr lang="en-US" sz="2000" dirty="0" smtClean="0"/>
              <a:t> </a:t>
            </a:r>
            <a:r>
              <a:rPr lang="en-US" sz="2000" dirty="0"/>
              <a:t>Catering Services Specialist</a:t>
            </a:r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8583112" y="4151644"/>
            <a:ext cx="3238500" cy="324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Jackie </a:t>
            </a:r>
            <a:r>
              <a:rPr lang="en-US" sz="1800" b="1" dirty="0" smtClean="0"/>
              <a:t>Martin-Baker</a:t>
            </a:r>
          </a:p>
          <a:p>
            <a:pPr marL="0" indent="0" algn="ctr">
              <a:buNone/>
            </a:pPr>
            <a:r>
              <a:rPr lang="en-US" sz="1800" dirty="0" smtClean="0"/>
              <a:t>Assistant </a:t>
            </a:r>
            <a:r>
              <a:rPr lang="en-US" sz="1800" dirty="0"/>
              <a:t>to the General Manager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172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8"/>
    </mc:Choice>
    <mc:Fallback xmlns="">
      <p:transition spd="slow" advClick="0" advTm="283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32" y="5401656"/>
            <a:ext cx="1426720" cy="1427847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sz="half" idx="2"/>
          </p:nvPr>
        </p:nvSpPr>
        <p:spPr>
          <a:xfrm>
            <a:off x="376517" y="896105"/>
            <a:ext cx="7119497" cy="4966814"/>
          </a:xfrm>
          <a:prstGeom prst="rect">
            <a:avLst/>
          </a:prstGeom>
        </p:spPr>
        <p:txBody>
          <a:bodyPr vert="horz" lIns="97669" tIns="48834" rIns="97669" bIns="48834" rtlCol="0">
            <a:normAutofit/>
          </a:bodyPr>
          <a:lstStyle/>
          <a:p>
            <a:pPr marL="109220">
              <a:defRPr/>
            </a:pPr>
            <a:r>
              <a:rPr lang="en-US" sz="2400" dirty="0"/>
              <a:t>Saint Louis Public Schools (SLPS) continues to operate the </a:t>
            </a:r>
            <a:r>
              <a:rPr lang="en-US" sz="2400" b="1" i="1" dirty="0"/>
              <a:t>Community Eligibility Provision (CEP) Program </a:t>
            </a:r>
            <a:r>
              <a:rPr lang="en-US" sz="2400" dirty="0"/>
              <a:t>under the United States Department of Agriculture Department (USDA) and Missouri Department of Elementary and Secondary Education (DESE). </a:t>
            </a:r>
            <a:endParaRPr lang="en-US" altLang="en-US" sz="2400" b="1" dirty="0"/>
          </a:p>
          <a:p>
            <a:pPr marL="109220">
              <a:defRPr/>
            </a:pPr>
            <a:endParaRPr lang="en-US" altLang="en-US" sz="2400" b="1" dirty="0">
              <a:latin typeface="Baskerville Old Face" panose="02020602080505020303" pitchFamily="18" charset="0"/>
            </a:endParaRPr>
          </a:p>
          <a:p>
            <a:pPr marL="109220">
              <a:defRPr/>
            </a:pPr>
            <a:r>
              <a:rPr lang="en-US" altLang="en-US" sz="2400" b="1" dirty="0">
                <a:latin typeface="Baskerville Old Face" panose="02020602080505020303" pitchFamily="18" charset="0"/>
              </a:rPr>
              <a:t>The District will offer both free breakfast and lunch to all St. Louis Public Schools students. </a:t>
            </a:r>
          </a:p>
          <a:p>
            <a:pPr marL="109220">
              <a:defRPr/>
            </a:pPr>
            <a:endParaRPr lang="en-US" altLang="en-US" sz="2400" b="1" dirty="0"/>
          </a:p>
          <a:p>
            <a:pPr marL="109220">
              <a:defRPr/>
            </a:pPr>
            <a:r>
              <a:rPr lang="en-US" altLang="en-US" sz="2400" dirty="0"/>
              <a:t>All food programs are required to have written approval by Althea Albert-Santiago, Director of Food and Nutrition Services.</a:t>
            </a:r>
            <a:endParaRPr lang="en-US" altLang="en-US" sz="2400" u="sng" dirty="0"/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endParaRPr lang="en-US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9479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8548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1281"/>
              </a:spcBef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896" y="5885879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8" y="125654"/>
            <a:ext cx="12191635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0015" y="176236"/>
            <a:ext cx="11671016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smtClean="0">
                <a:solidFill>
                  <a:schemeClr val="bg1"/>
                </a:solidFill>
                <a:latin typeface="+mn-lt"/>
              </a:rPr>
              <a:t>Community Eligibility Provision</a:t>
            </a:r>
            <a:endParaRPr lang="en-US" sz="3749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2" y="768468"/>
            <a:ext cx="356616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8"/>
    </mc:Choice>
    <mc:Fallback xmlns="">
      <p:transition spd="slow" advClick="0" advTm="283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sz="half" idx="2"/>
          </p:nvPr>
        </p:nvSpPr>
        <p:spPr>
          <a:xfrm>
            <a:off x="291177" y="1140311"/>
            <a:ext cx="8433275" cy="4647303"/>
          </a:xfrm>
          <a:prstGeom prst="rect">
            <a:avLst/>
          </a:prstGeom>
        </p:spPr>
        <p:txBody>
          <a:bodyPr vert="horz" lIns="97669" tIns="48834" rIns="97669" bIns="48834" rtlCol="0">
            <a:normAutofit lnSpcReduction="10000"/>
          </a:bodyPr>
          <a:lstStyle/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000000"/>
                </a:solidFill>
                <a:ea typeface="Bradley Hand" charset="0"/>
                <a:cs typeface="Bradley Hand" charset="0"/>
              </a:rPr>
              <a:t>Is the student eligible to receive accommodation? </a:t>
            </a:r>
            <a:endParaRPr lang="en-US" sz="3200" b="1" dirty="0">
              <a:solidFill>
                <a:srgbClr val="000000"/>
              </a:solidFill>
              <a:ea typeface="Bradley Hand" charset="0"/>
              <a:cs typeface="Bradley Hand" charset="0"/>
            </a:endParaRP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Font typeface="Wingdings" panose="05000000000000000000" pitchFamily="2" charset="2"/>
              <a:buChar char="v"/>
            </a:pPr>
            <a:endParaRPr lang="en-US" sz="3200" b="1" dirty="0" smtClean="0">
              <a:solidFill>
                <a:srgbClr val="000000"/>
              </a:solidFill>
              <a:ea typeface="Bradley Hand" charset="0"/>
              <a:cs typeface="Bradley Hand" charset="0"/>
            </a:endParaRP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Font typeface="Wingdings" panose="05000000000000000000" pitchFamily="2" charset="2"/>
              <a:buChar char="v"/>
            </a:pPr>
            <a:r>
              <a:rPr lang="en-US" sz="3200" b="1" dirty="0" smtClean="0">
                <a:ea typeface="Bradley Hand" charset="0"/>
                <a:cs typeface="Bradley Hand" charset="0"/>
              </a:rPr>
              <a:t>Is the dietary need considered a disability?</a:t>
            </a: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Font typeface="Wingdings" panose="05000000000000000000" pitchFamily="2" charset="2"/>
              <a:buChar char="v"/>
            </a:pPr>
            <a:endParaRPr lang="en-US" sz="3200" b="1" dirty="0">
              <a:ea typeface="Bradley Hand" charset="0"/>
              <a:cs typeface="Bradley Hand" charset="0"/>
            </a:endParaRP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Font typeface="Wingdings" panose="05000000000000000000" pitchFamily="2" charset="2"/>
              <a:buChar char="v"/>
            </a:pPr>
            <a:r>
              <a:rPr lang="en-US" sz="3200" b="1" dirty="0" smtClean="0">
                <a:ea typeface="Bradley Hand" charset="0"/>
                <a:cs typeface="Bradley Hand" charset="0"/>
              </a:rPr>
              <a:t>Possible Modifications</a:t>
            </a: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Font typeface="Wingdings" panose="05000000000000000000" pitchFamily="2" charset="2"/>
              <a:buChar char="v"/>
            </a:pPr>
            <a:endParaRPr lang="en-US" sz="3200" b="1" dirty="0">
              <a:ea typeface="Bradley Hand" charset="0"/>
              <a:cs typeface="Bradley Hand" charset="0"/>
            </a:endParaRP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Font typeface="Wingdings" panose="05000000000000000000" pitchFamily="2" charset="2"/>
              <a:buChar char="v"/>
            </a:pPr>
            <a:r>
              <a:rPr lang="en-US" sz="3200" b="1" dirty="0" smtClean="0">
                <a:ea typeface="Bradley Hand" charset="0"/>
                <a:cs typeface="Bradley Hand" charset="0"/>
              </a:rPr>
              <a:t>Allergen and Carbohydrate Reports</a:t>
            </a: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Font typeface="Wingdings" panose="05000000000000000000" pitchFamily="2" charset="2"/>
              <a:buChar char="v"/>
            </a:pPr>
            <a:endParaRPr lang="en-US" sz="3200" b="1" dirty="0">
              <a:ea typeface="Bradley Hand" charset="0"/>
              <a:cs typeface="Bradley Hand" charset="0"/>
            </a:endParaRP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Font typeface="Wingdings" panose="05000000000000000000" pitchFamily="2" charset="2"/>
              <a:buChar char="v"/>
            </a:pPr>
            <a:r>
              <a:rPr lang="en-US" sz="3200" b="1" dirty="0" smtClean="0">
                <a:ea typeface="Bradley Hand" charset="0"/>
                <a:cs typeface="Bradley Hand" charset="0"/>
              </a:rPr>
              <a:t>What we need from you</a:t>
            </a:r>
          </a:p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endParaRPr lang="en-US" b="1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endParaRPr lang="en-US" b="1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endParaRPr lang="en-US" b="1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endParaRPr lang="en-US" b="1" dirty="0">
              <a:latin typeface="Bradley Hand" charset="0"/>
              <a:ea typeface="Bradley Hand" charset="0"/>
              <a:cs typeface="Bradley Hand" charset="0"/>
            </a:endParaRPr>
          </a:p>
          <a:p>
            <a:pPr marL="379479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8548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1281"/>
              </a:spcBef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661" y="5863983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8" y="125654"/>
            <a:ext cx="12191635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1177" y="181990"/>
            <a:ext cx="11638032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smtClean="0">
                <a:solidFill>
                  <a:schemeClr val="bg1"/>
                </a:solidFill>
                <a:latin typeface="+mn-lt"/>
              </a:rPr>
              <a:t>Talking Points </a:t>
            </a:r>
            <a:endParaRPr lang="en-US" sz="3749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27" y="5317896"/>
            <a:ext cx="1426720" cy="1427847"/>
          </a:xfrm>
          <a:prstGeom prst="rect">
            <a:avLst/>
          </a:prstGeom>
        </p:spPr>
      </p:pic>
      <p:pic>
        <p:nvPicPr>
          <p:cNvPr id="2052" name="Picture 4" descr="Skills Standards Contacts | Wisconsin Department of Public Instru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24" y="1140311"/>
            <a:ext cx="2038185" cy="20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kills Standards Contacts | Wisconsin Department of Public Instru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861" y="3026542"/>
            <a:ext cx="2038185" cy="20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8"/>
    </mc:Choice>
    <mc:Fallback xmlns="">
      <p:transition spd="slow" advClick="0" advTm="283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14" y="5395711"/>
            <a:ext cx="1426720" cy="1427847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sz="half" idx="2"/>
          </p:nvPr>
        </p:nvSpPr>
        <p:spPr>
          <a:xfrm>
            <a:off x="376517" y="896105"/>
            <a:ext cx="11212801" cy="4966814"/>
          </a:xfrm>
          <a:prstGeom prst="rect">
            <a:avLst/>
          </a:prstGeom>
        </p:spPr>
        <p:txBody>
          <a:bodyPr vert="horz" lIns="97669" tIns="48834" rIns="97669" bIns="48834" rtlCol="0">
            <a:normAutofit/>
          </a:bodyPr>
          <a:lstStyle/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r>
              <a:rPr lang="en-US" b="1" dirty="0" smtClean="0">
                <a:solidFill>
                  <a:srgbClr val="000000"/>
                </a:solidFill>
                <a:cs typeface="Calisto MT"/>
              </a:rPr>
              <a:t>Student Allergy Intervention &amp; Response </a:t>
            </a:r>
          </a:p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r>
              <a:rPr lang="en-US" b="1" dirty="0" smtClean="0">
                <a:solidFill>
                  <a:srgbClr val="000000"/>
                </a:solidFill>
                <a:cs typeface="Calisto MT"/>
              </a:rPr>
              <a:t>Policy #P5142</a:t>
            </a:r>
          </a:p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endParaRPr lang="en-US" dirty="0" smtClean="0"/>
          </a:p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r>
              <a:rPr lang="en-US" dirty="0" smtClean="0"/>
              <a:t>The </a:t>
            </a:r>
            <a:r>
              <a:rPr lang="en-US" dirty="0"/>
              <a:t>St. Louis Public School District (SLPS) has created this policy to describe an organized system for preventing and responding to allergic reactions. </a:t>
            </a:r>
            <a:endParaRPr lang="en-US" dirty="0" smtClean="0"/>
          </a:p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endParaRPr lang="en-US" dirty="0"/>
          </a:p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r>
              <a:rPr lang="en-US" dirty="0" smtClean="0"/>
              <a:t>This </a:t>
            </a:r>
            <a:r>
              <a:rPr lang="en-US" dirty="0"/>
              <a:t>policy is not a </a:t>
            </a:r>
            <a:r>
              <a:rPr lang="en-US" dirty="0" smtClean="0"/>
              <a:t>guarantee </a:t>
            </a:r>
            <a:r>
              <a:rPr lang="en-US" dirty="0"/>
              <a:t>of an allergen-free environment; instead, it is designed to increase awareness, provide education and training, reduce the chance of exposure and outline responses to allergic reactions. The best form of prevention for life-threatening allergies is avoidance of the allergen.</a:t>
            </a:r>
            <a:endParaRPr lang="en-US" dirty="0" smtClean="0">
              <a:solidFill>
                <a:srgbClr val="000000"/>
              </a:solidFill>
              <a:cs typeface="Calisto MT"/>
            </a:endParaRP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endParaRPr lang="en-US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9479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8548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1281"/>
              </a:spcBef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896" y="5885879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8" y="125654"/>
            <a:ext cx="12191635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0015" y="176236"/>
            <a:ext cx="11671016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smtClean="0">
                <a:solidFill>
                  <a:schemeClr val="bg1"/>
                </a:solidFill>
                <a:latin typeface="+mn-lt"/>
              </a:rPr>
              <a:t>Student Allergy Information</a:t>
            </a:r>
            <a:endParaRPr lang="en-US" sz="3749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8"/>
    </mc:Choice>
    <mc:Fallback xmlns="">
      <p:transition spd="slow" advClick="0" advTm="283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14" y="5395711"/>
            <a:ext cx="1426720" cy="1427847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sz="half" idx="2"/>
          </p:nvPr>
        </p:nvSpPr>
        <p:spPr>
          <a:xfrm>
            <a:off x="376517" y="896105"/>
            <a:ext cx="11212801" cy="4966814"/>
          </a:xfrm>
          <a:prstGeom prst="rect">
            <a:avLst/>
          </a:prstGeom>
        </p:spPr>
        <p:txBody>
          <a:bodyPr vert="horz" lIns="97669" tIns="48834" rIns="97669" bIns="48834" rtlCol="0">
            <a:normAutofit/>
          </a:bodyPr>
          <a:lstStyle/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endParaRPr lang="en-US" b="1" dirty="0" smtClean="0">
              <a:solidFill>
                <a:srgbClr val="000000"/>
              </a:solidFill>
              <a:cs typeface="Calisto MT"/>
            </a:endParaRPr>
          </a:p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r>
              <a:rPr lang="en-US" b="1" dirty="0" smtClean="0">
                <a:solidFill>
                  <a:srgbClr val="000000"/>
                </a:solidFill>
                <a:cs typeface="Calisto MT"/>
              </a:rPr>
              <a:t>Student Allergy Prevention &amp; Response Procedure  </a:t>
            </a:r>
          </a:p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r>
              <a:rPr lang="en-US" b="1" dirty="0" smtClean="0">
                <a:solidFill>
                  <a:srgbClr val="000000"/>
                </a:solidFill>
                <a:cs typeface="Calisto MT"/>
              </a:rPr>
              <a:t>Policy #R5142</a:t>
            </a:r>
            <a:endParaRPr lang="en-US" b="1" dirty="0">
              <a:solidFill>
                <a:srgbClr val="000000"/>
              </a:solidFill>
              <a:cs typeface="Calisto MT"/>
            </a:endParaRPr>
          </a:p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r>
              <a:rPr lang="en-US" dirty="0"/>
              <a:t>In the St. Louis Public School District (SLPS) the School </a:t>
            </a:r>
            <a:r>
              <a:rPr lang="en-US" dirty="0" smtClean="0"/>
              <a:t>Nurse shall </a:t>
            </a:r>
            <a:r>
              <a:rPr lang="en-US" dirty="0"/>
              <a:t>oversee the administration of these procedures in consultation with the Director of Food</a:t>
            </a:r>
            <a:r>
              <a:rPr lang="en-US" u="sng" dirty="0"/>
              <a:t> </a:t>
            </a:r>
            <a:r>
              <a:rPr lang="en-US" dirty="0"/>
              <a:t>and Nutrition </a:t>
            </a:r>
            <a:r>
              <a:rPr lang="en-US" dirty="0" smtClean="0"/>
              <a:t>Services, </a:t>
            </a:r>
            <a:r>
              <a:rPr lang="en-US" dirty="0"/>
              <a:t>the School Health Advisory Council (SHAC), the District Health and Wellness Council, Executive/Building Commissioner for Operations and Facilities Management, Executive Director of the Transportation </a:t>
            </a:r>
            <a:r>
              <a:rPr lang="en-US" dirty="0" smtClean="0"/>
              <a:t>Division, </a:t>
            </a:r>
            <a:r>
              <a:rPr lang="en-US" dirty="0"/>
              <a:t>the school district Medical Director, Executive Director of Special Education, local health authorities and, where appropriate, the special education director or Section 504 </a:t>
            </a:r>
            <a:r>
              <a:rPr lang="en-US" dirty="0" smtClean="0"/>
              <a:t>coordinator.</a:t>
            </a:r>
            <a:endParaRPr lang="en-US" b="1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endParaRPr lang="en-US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9479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8548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1281"/>
              </a:spcBef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896" y="5885879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8" y="125654"/>
            <a:ext cx="12191635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0015" y="176236"/>
            <a:ext cx="11671016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smtClean="0">
                <a:solidFill>
                  <a:schemeClr val="bg1"/>
                </a:solidFill>
                <a:latin typeface="+mn-lt"/>
              </a:rPr>
              <a:t>Student Allergy Information</a:t>
            </a:r>
            <a:endParaRPr lang="en-US" sz="3749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8"/>
    </mc:Choice>
    <mc:Fallback xmlns="">
      <p:transition spd="slow" advClick="0" advTm="283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sz="half" idx="2"/>
          </p:nvPr>
        </p:nvSpPr>
        <p:spPr>
          <a:xfrm>
            <a:off x="376517" y="1054249"/>
            <a:ext cx="11212801" cy="4808669"/>
          </a:xfrm>
          <a:prstGeom prst="rect">
            <a:avLst/>
          </a:prstGeom>
        </p:spPr>
        <p:txBody>
          <a:bodyPr vert="horz" lIns="97669" tIns="48834" rIns="97669" bIns="48834" rtlCol="0">
            <a:normAutofit/>
          </a:bodyPr>
          <a:lstStyle/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cs typeface="Calisto MT"/>
              </a:rPr>
              <a:t>Celiac disease</a:t>
            </a: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cs typeface="Calisto MT"/>
              </a:rPr>
              <a:t>Diabetes</a:t>
            </a: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cs typeface="Calisto MT"/>
              </a:rPr>
              <a:t>Food allergies that are life threatening; anaphylactic reaction</a:t>
            </a: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cs typeface="Calisto MT"/>
              </a:rPr>
              <a:t>PKU (Phenylketonuria) </a:t>
            </a: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cs typeface="Calisto MT"/>
              </a:rPr>
              <a:t>Dysphasia </a:t>
            </a:r>
          </a:p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endParaRPr lang="en-US" b="1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endParaRPr lang="en-US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9479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8548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1281"/>
              </a:spcBef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896" y="5885879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8" y="125654"/>
            <a:ext cx="12191635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0015" y="125654"/>
            <a:ext cx="11671016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smtClean="0">
                <a:solidFill>
                  <a:schemeClr val="bg1"/>
                </a:solidFill>
                <a:latin typeface="+mn-lt"/>
              </a:rPr>
              <a:t>Examples of Special Diet Needs </a:t>
            </a:r>
            <a:r>
              <a:rPr lang="en-US" sz="3749" b="1" dirty="0">
                <a:solidFill>
                  <a:schemeClr val="bg1"/>
                </a:solidFill>
                <a:latin typeface="+mn-lt"/>
              </a:rPr>
              <a:t>C</a:t>
            </a:r>
            <a:r>
              <a:rPr lang="en-US" sz="3749" b="1" dirty="0" smtClean="0">
                <a:solidFill>
                  <a:schemeClr val="bg1"/>
                </a:solidFill>
                <a:latin typeface="+mn-lt"/>
              </a:rPr>
              <a:t>onsidered a Disability:</a:t>
            </a:r>
            <a:endParaRPr lang="en-US" sz="3749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27" y="5317896"/>
            <a:ext cx="1426720" cy="14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8"/>
    </mc:Choice>
    <mc:Fallback xmlns="">
      <p:transition spd="slow" advClick="0" advTm="283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sz="half" idx="2"/>
          </p:nvPr>
        </p:nvSpPr>
        <p:spPr>
          <a:xfrm>
            <a:off x="559398" y="1054249"/>
            <a:ext cx="11098398" cy="4636546"/>
          </a:xfrm>
          <a:prstGeom prst="rect">
            <a:avLst/>
          </a:prstGeom>
        </p:spPr>
        <p:txBody>
          <a:bodyPr vert="horz" lIns="97669" tIns="48834" rIns="97669" bIns="48834" rtlCol="0">
            <a:normAutofit/>
          </a:bodyPr>
          <a:lstStyle/>
          <a:p>
            <a:pPr marL="0" indent="0"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  <a:buNone/>
            </a:pPr>
            <a:endParaRPr lang="en-US" b="1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r>
              <a:rPr lang="en-US" dirty="0" smtClean="0">
                <a:solidFill>
                  <a:srgbClr val="000000"/>
                </a:solidFill>
                <a:cs typeface="Calisto MT"/>
              </a:rPr>
              <a:t>Food restrictions (milk, milk products, gluten, eggs </a:t>
            </a:r>
            <a:r>
              <a:rPr lang="is-IS" dirty="0" smtClean="0">
                <a:solidFill>
                  <a:srgbClr val="000000"/>
                </a:solidFill>
                <a:cs typeface="Calisto MT"/>
              </a:rPr>
              <a:t>…)</a:t>
            </a: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r>
              <a:rPr lang="is-IS" dirty="0" smtClean="0">
                <a:solidFill>
                  <a:srgbClr val="000000"/>
                </a:solidFill>
                <a:cs typeface="Calisto MT"/>
              </a:rPr>
              <a:t>Calorie increase</a:t>
            </a: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r>
              <a:rPr lang="is-IS" dirty="0" smtClean="0">
                <a:solidFill>
                  <a:srgbClr val="000000"/>
                </a:solidFill>
                <a:cs typeface="Calisto MT"/>
              </a:rPr>
              <a:t>Texture Changes (pureed, ground, chopped, thickened liquids ...)</a:t>
            </a: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r>
              <a:rPr lang="is-IS" dirty="0" smtClean="0">
                <a:solidFill>
                  <a:srgbClr val="000000"/>
                </a:solidFill>
                <a:cs typeface="Calisto MT"/>
              </a:rPr>
              <a:t>Tube feeding</a:t>
            </a:r>
          </a:p>
          <a:p>
            <a:pPr>
              <a:lnSpc>
                <a:spcPct val="70000"/>
              </a:lnSpc>
              <a:spcBef>
                <a:spcPts val="1281"/>
              </a:spcBef>
              <a:buClr>
                <a:srgbClr val="60BA06"/>
              </a:buClr>
            </a:pPr>
            <a:r>
              <a:rPr lang="is-IS" dirty="0" smtClean="0">
                <a:solidFill>
                  <a:srgbClr val="000000"/>
                </a:solidFill>
                <a:cs typeface="Calisto MT"/>
              </a:rPr>
              <a:t>Weight managment (calorie –controlled)</a:t>
            </a:r>
            <a:endParaRPr lang="en-US" dirty="0">
              <a:solidFill>
                <a:srgbClr val="000000"/>
              </a:solidFill>
              <a:cs typeface="Calisto MT"/>
            </a:endParaRPr>
          </a:p>
          <a:p>
            <a:pPr marL="379479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378548" lvl="2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642"/>
              </a:spcBef>
              <a:buClr>
                <a:srgbClr val="60BA06"/>
              </a:buClr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467351" lvl="4" indent="0">
              <a:lnSpc>
                <a:spcPct val="70000"/>
              </a:lnSpc>
              <a:spcBef>
                <a:spcPts val="1281"/>
              </a:spcBef>
              <a:buNone/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  <a:p>
            <a:pPr marL="1738492" lvl="4">
              <a:lnSpc>
                <a:spcPct val="70000"/>
              </a:lnSpc>
              <a:spcBef>
                <a:spcPts val="1281"/>
              </a:spcBef>
            </a:pPr>
            <a:endParaRPr lang="en-US" sz="2916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8" y="6087552"/>
            <a:ext cx="6891067" cy="565437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sp>
        <p:nvSpPr>
          <p:cNvPr id="16" name="Rectangle 15"/>
          <p:cNvSpPr/>
          <p:nvPr/>
        </p:nvSpPr>
        <p:spPr>
          <a:xfrm>
            <a:off x="11657795" y="6097472"/>
            <a:ext cx="535678" cy="565439"/>
          </a:xfrm>
          <a:prstGeom prst="rect">
            <a:avLst/>
          </a:prstGeom>
          <a:solidFill>
            <a:srgbClr val="509E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8"/>
          </a:p>
        </p:txBody>
      </p:sp>
      <p:pic>
        <p:nvPicPr>
          <p:cNvPr id="18" name="Picture 17" descr="SFE_Logo_Standard [No_TM]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254" y="5889100"/>
            <a:ext cx="1466455" cy="4910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8" y="125654"/>
            <a:ext cx="12190162" cy="77045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4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38" y="132268"/>
            <a:ext cx="12111273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228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749" b="1" dirty="0" smtClean="0">
                <a:solidFill>
                  <a:schemeClr val="bg1"/>
                </a:solidFill>
              </a:rPr>
              <a:t>Possible Modifications</a:t>
            </a:r>
            <a:endParaRPr lang="en-US" sz="3749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512-60EB-6F43-8317-3AD81397C338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74" y="5317896"/>
            <a:ext cx="1426720" cy="14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8"/>
    </mc:Choice>
    <mc:Fallback xmlns="">
      <p:transition spd="slow" advClick="0" advTm="283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2"/>
        <p14:stopEvt time="28236" objId="2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968</Words>
  <Application>Microsoft Office PowerPoint</Application>
  <PresentationFormat>Widescreen</PresentationFormat>
  <Paragraphs>229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Microsoft YaHei Light</vt:lpstr>
      <vt:lpstr>Arial</vt:lpstr>
      <vt:lpstr>Baskerville Old Face</vt:lpstr>
      <vt:lpstr>Bradley Hand</vt:lpstr>
      <vt:lpstr>Calibri</vt:lpstr>
      <vt:lpstr>Calibri Light</vt:lpstr>
      <vt:lpstr>Calisto MT</vt:lpstr>
      <vt:lpstr>Oswald</vt:lpstr>
      <vt:lpstr>Segoe Script</vt:lpstr>
      <vt:lpstr>Sorts Mill Goudy</vt:lpstr>
      <vt:lpstr>Times New Roman</vt:lpstr>
      <vt:lpstr>Wingdings</vt:lpstr>
      <vt:lpstr>Wingdings 3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Hanin Ghannam</dc:creator>
  <cp:lastModifiedBy>Albert-Santiago, Althea J.</cp:lastModifiedBy>
  <cp:revision>93</cp:revision>
  <cp:lastPrinted>2022-08-17T16:34:43Z</cp:lastPrinted>
  <dcterms:created xsi:type="dcterms:W3CDTF">2016-10-10T23:37:16Z</dcterms:created>
  <dcterms:modified xsi:type="dcterms:W3CDTF">2022-08-17T16:52:02Z</dcterms:modified>
</cp:coreProperties>
</file>