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B87CA0B-2124-419F-9641-2B038C6052BB}" type="datetimeFigureOut">
              <a:rPr lang="en-US" smtClean="0"/>
              <a:t>11/18/2015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BB06739-2A79-4F3C-A4C9-DE19BB7319B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CA0B-2124-419F-9641-2B038C6052BB}"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06739-2A79-4F3C-A4C9-DE19BB7319B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CA0B-2124-419F-9641-2B038C6052BB}"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06739-2A79-4F3C-A4C9-DE19BB7319B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CA0B-2124-419F-9641-2B038C6052BB}"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06739-2A79-4F3C-A4C9-DE19BB7319B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7CA0B-2124-419F-9641-2B038C6052BB}"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06739-2A79-4F3C-A4C9-DE19BB7319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87CA0B-2124-419F-9641-2B038C6052BB}"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06739-2A79-4F3C-A4C9-DE19BB7319B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87CA0B-2124-419F-9641-2B038C6052BB}"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06739-2A79-4F3C-A4C9-DE19BB7319B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87CA0B-2124-419F-9641-2B038C6052BB}"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06739-2A79-4F3C-A4C9-DE19BB7319B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7CA0B-2124-419F-9641-2B038C6052BB}"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06739-2A79-4F3C-A4C9-DE19BB7319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CA0B-2124-419F-9641-2B038C6052BB}"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06739-2A79-4F3C-A4C9-DE19BB7319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CA0B-2124-419F-9641-2B038C6052BB}"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06739-2A79-4F3C-A4C9-DE19BB7319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B87CA0B-2124-419F-9641-2B038C6052BB}" type="datetimeFigureOut">
              <a:rPr lang="en-US" smtClean="0"/>
              <a:t>11/18/2015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BB06739-2A79-4F3C-A4C9-DE19BB7319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381001"/>
            <a:ext cx="6777318" cy="24384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Chapter 6:</a:t>
            </a:r>
            <a:br>
              <a:rPr lang="en-US" dirty="0" smtClean="0"/>
            </a:br>
            <a:r>
              <a:rPr lang="en-US" dirty="0" smtClean="0"/>
              <a:t/>
            </a:r>
            <a:br>
              <a:rPr lang="en-US" dirty="0" smtClean="0"/>
            </a:br>
            <a:r>
              <a:rPr lang="en-US" dirty="0"/>
              <a:t>The Presidency</a:t>
            </a:r>
          </a:p>
        </p:txBody>
      </p:sp>
      <p:sp>
        <p:nvSpPr>
          <p:cNvPr id="3" name="Subtitle 2"/>
          <p:cNvSpPr>
            <a:spLocks noGrp="1"/>
          </p:cNvSpPr>
          <p:nvPr>
            <p:ph type="subTitle" idx="1"/>
          </p:nvPr>
        </p:nvSpPr>
        <p:spPr>
          <a:xfrm>
            <a:off x="381000" y="3767862"/>
            <a:ext cx="8305800" cy="2709138"/>
          </a:xfrm>
        </p:spPr>
        <p:txBody>
          <a:bodyPr>
            <a:noAutofit/>
          </a:bodyPr>
          <a:lstStyle/>
          <a:p>
            <a:r>
              <a:rPr lang="en-US" sz="3600" dirty="0" smtClean="0"/>
              <a:t>As head of the executive branch of the United States, the president fills both informal and formal roles and wields power that affects our government at every level.</a:t>
            </a:r>
            <a:endParaRPr lang="en-US" sz="3600" dirty="0"/>
          </a:p>
        </p:txBody>
      </p:sp>
    </p:spTree>
    <p:extLst>
      <p:ext uri="{BB962C8B-B14F-4D97-AF65-F5344CB8AC3E}">
        <p14:creationId xmlns:p14="http://schemas.microsoft.com/office/powerpoint/2010/main" val="262849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4343401"/>
            <a:ext cx="9144000" cy="762000"/>
          </a:xfrm>
        </p:spPr>
        <p:txBody>
          <a:bodyPr/>
          <a:lstStyle/>
          <a:p>
            <a:r>
              <a:rPr lang="en-US" sz="4000" dirty="0" smtClean="0"/>
              <a:t>Section 2: The Powers of the Presidency</a:t>
            </a:r>
            <a:endParaRPr lang="en-US" sz="4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849" b="849"/>
          <a:stretch>
            <a:fillRect/>
          </a:stretch>
        </p:blipFill>
        <p:spPr/>
      </p:pic>
      <p:sp>
        <p:nvSpPr>
          <p:cNvPr id="6" name="Text Placeholder 5"/>
          <p:cNvSpPr>
            <a:spLocks noGrp="1"/>
          </p:cNvSpPr>
          <p:nvPr>
            <p:ph type="body" sz="half" idx="2"/>
          </p:nvPr>
        </p:nvSpPr>
        <p:spPr>
          <a:xfrm>
            <a:off x="0" y="5324306"/>
            <a:ext cx="9143999" cy="1533694"/>
          </a:xfrm>
        </p:spPr>
        <p:txBody>
          <a:bodyPr>
            <a:noAutofit/>
          </a:bodyPr>
          <a:lstStyle/>
          <a:p>
            <a:r>
              <a:rPr lang="en-US" sz="2400" dirty="0" smtClean="0"/>
              <a:t>The powers of the presidency, outlined in Article II of the Constitution, are vast and have grown throughout the history of the United States. They are, however, checked by the other branches of government.</a:t>
            </a:r>
            <a:endParaRPr lang="en-US" sz="2400" dirty="0"/>
          </a:p>
        </p:txBody>
      </p:sp>
    </p:spTree>
    <p:extLst>
      <p:ext uri="{BB962C8B-B14F-4D97-AF65-F5344CB8AC3E}">
        <p14:creationId xmlns:p14="http://schemas.microsoft.com/office/powerpoint/2010/main" val="37031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38800" y="1"/>
            <a:ext cx="3505200" cy="1752599"/>
          </a:xfrm>
        </p:spPr>
        <p:txBody>
          <a:bodyPr/>
          <a:lstStyle/>
          <a:p>
            <a:r>
              <a:rPr lang="en-US" sz="6000" dirty="0" smtClean="0"/>
              <a:t>Do Now</a:t>
            </a:r>
            <a:endParaRPr lang="en-US" sz="6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0"/>
            <a:ext cx="4656138" cy="5334000"/>
          </a:xfrm>
        </p:spPr>
      </p:pic>
      <p:sp>
        <p:nvSpPr>
          <p:cNvPr id="7" name="Text Placeholder 6"/>
          <p:cNvSpPr>
            <a:spLocks noGrp="1"/>
          </p:cNvSpPr>
          <p:nvPr>
            <p:ph type="body" sz="half" idx="2"/>
          </p:nvPr>
        </p:nvSpPr>
        <p:spPr>
          <a:xfrm>
            <a:off x="5034579" y="1981200"/>
            <a:ext cx="4109421" cy="4139901"/>
          </a:xfrm>
        </p:spPr>
        <p:txBody>
          <a:bodyPr>
            <a:normAutofit/>
          </a:bodyPr>
          <a:lstStyle/>
          <a:p>
            <a:r>
              <a:rPr lang="en-US" sz="3200" dirty="0" smtClean="0"/>
              <a:t>If you were president, what is one power that you would want? Why would you want this specific power and what could you do with it?</a:t>
            </a:r>
            <a:endParaRPr lang="en-US" sz="3200" dirty="0"/>
          </a:p>
        </p:txBody>
      </p:sp>
    </p:spTree>
    <p:extLst>
      <p:ext uri="{BB962C8B-B14F-4D97-AF65-F5344CB8AC3E}">
        <p14:creationId xmlns:p14="http://schemas.microsoft.com/office/powerpoint/2010/main" val="140422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490" y="0"/>
            <a:ext cx="7756263" cy="838200"/>
          </a:xfrm>
        </p:spPr>
        <p:txBody>
          <a:bodyPr/>
          <a:lstStyle/>
          <a:p>
            <a:r>
              <a:rPr lang="en-US" dirty="0" smtClean="0"/>
              <a:t>Learning Goals</a:t>
            </a:r>
            <a:endParaRPr lang="en-US" dirty="0"/>
          </a:p>
        </p:txBody>
      </p:sp>
      <p:sp>
        <p:nvSpPr>
          <p:cNvPr id="6" name="Text Placeholder 5"/>
          <p:cNvSpPr>
            <a:spLocks noGrp="1"/>
          </p:cNvSpPr>
          <p:nvPr>
            <p:ph type="body" idx="1"/>
          </p:nvPr>
        </p:nvSpPr>
        <p:spPr>
          <a:xfrm>
            <a:off x="0" y="685800"/>
            <a:ext cx="4494006" cy="990600"/>
          </a:xfrm>
        </p:spPr>
        <p:txBody>
          <a:bodyPr>
            <a:noAutofit/>
          </a:bodyPr>
          <a:lstStyle/>
          <a:p>
            <a:r>
              <a:rPr lang="en-US" sz="3600" dirty="0" smtClean="0"/>
              <a:t>Learning Objectives</a:t>
            </a:r>
            <a:endParaRPr lang="en-US" sz="3600" dirty="0"/>
          </a:p>
        </p:txBody>
      </p:sp>
      <p:sp>
        <p:nvSpPr>
          <p:cNvPr id="7" name="Content Placeholder 6"/>
          <p:cNvSpPr>
            <a:spLocks noGrp="1"/>
          </p:cNvSpPr>
          <p:nvPr>
            <p:ph sz="half" idx="2"/>
          </p:nvPr>
        </p:nvSpPr>
        <p:spPr>
          <a:xfrm>
            <a:off x="0" y="1981200"/>
            <a:ext cx="5867400" cy="4876800"/>
          </a:xfrm>
        </p:spPr>
        <p:txBody>
          <a:bodyPr>
            <a:normAutofit/>
          </a:bodyPr>
          <a:lstStyle/>
          <a:p>
            <a:pPr marL="514350" indent="-514350">
              <a:buFont typeface="+mj-lt"/>
              <a:buAutoNum type="arabicPeriod"/>
            </a:pPr>
            <a:r>
              <a:rPr lang="en-US" sz="3200" dirty="0" smtClean="0"/>
              <a:t>Executive powers of the president.</a:t>
            </a:r>
          </a:p>
          <a:p>
            <a:pPr marL="514350" indent="-514350">
              <a:buFont typeface="+mj-lt"/>
              <a:buAutoNum type="arabicPeriod"/>
            </a:pPr>
            <a:r>
              <a:rPr lang="en-US" sz="3200" dirty="0" smtClean="0"/>
              <a:t>Diplomatic and military powers of the president.</a:t>
            </a:r>
          </a:p>
          <a:p>
            <a:pPr marL="514350" indent="-514350">
              <a:buFont typeface="+mj-lt"/>
              <a:buAutoNum type="arabicPeriod"/>
            </a:pPr>
            <a:r>
              <a:rPr lang="en-US" sz="3200" dirty="0" smtClean="0"/>
              <a:t>Presidential exercise of legislative &amp; judicial powers.</a:t>
            </a:r>
          </a:p>
          <a:p>
            <a:pPr marL="514350" indent="-514350">
              <a:buFont typeface="+mj-lt"/>
              <a:buAutoNum type="arabicPeriod"/>
            </a:pPr>
            <a:r>
              <a:rPr lang="en-US" sz="3200" dirty="0" smtClean="0"/>
              <a:t>Informal powers of the president.</a:t>
            </a:r>
            <a:endParaRPr lang="en-US" sz="3200" dirty="0"/>
          </a:p>
        </p:txBody>
      </p:sp>
      <p:sp>
        <p:nvSpPr>
          <p:cNvPr id="8" name="Text Placeholder 7"/>
          <p:cNvSpPr>
            <a:spLocks noGrp="1"/>
          </p:cNvSpPr>
          <p:nvPr>
            <p:ph type="body" sz="quarter" idx="3"/>
          </p:nvPr>
        </p:nvSpPr>
        <p:spPr>
          <a:xfrm>
            <a:off x="5638800" y="762000"/>
            <a:ext cx="3505200" cy="1143000"/>
          </a:xfrm>
        </p:spPr>
        <p:txBody>
          <a:bodyPr>
            <a:noAutofit/>
          </a:bodyPr>
          <a:lstStyle/>
          <a:p>
            <a:r>
              <a:rPr lang="en-US" sz="3600" dirty="0" smtClean="0"/>
              <a:t>Essential Question</a:t>
            </a:r>
            <a:endParaRPr lang="en-US" sz="3600" dirty="0"/>
          </a:p>
        </p:txBody>
      </p:sp>
      <p:sp>
        <p:nvSpPr>
          <p:cNvPr id="9" name="Content Placeholder 8"/>
          <p:cNvSpPr>
            <a:spLocks noGrp="1"/>
          </p:cNvSpPr>
          <p:nvPr>
            <p:ph sz="quarter" idx="4"/>
          </p:nvPr>
        </p:nvSpPr>
        <p:spPr>
          <a:xfrm>
            <a:off x="5867400" y="2514600"/>
            <a:ext cx="3276600" cy="3602736"/>
          </a:xfrm>
        </p:spPr>
        <p:txBody>
          <a:bodyPr>
            <a:normAutofit/>
          </a:bodyPr>
          <a:lstStyle/>
          <a:p>
            <a:r>
              <a:rPr lang="en-US" sz="3600" dirty="0" smtClean="0"/>
              <a:t>Who has the power to declare war and send troops into combat?</a:t>
            </a:r>
            <a:endParaRPr lang="en-US" sz="3600" dirty="0"/>
          </a:p>
        </p:txBody>
      </p:sp>
    </p:spTree>
    <p:extLst>
      <p:ext uri="{BB962C8B-B14F-4D97-AF65-F5344CB8AC3E}">
        <p14:creationId xmlns:p14="http://schemas.microsoft.com/office/powerpoint/2010/main" val="15653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arn(inVertical)">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75196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0"/>
            <a:ext cx="7756263" cy="914400"/>
          </a:xfrm>
        </p:spPr>
        <p:txBody>
          <a:bodyPr/>
          <a:lstStyle/>
          <a:p>
            <a:r>
              <a:rPr lang="en-US" dirty="0" smtClean="0"/>
              <a:t>I. Executive Powers</a:t>
            </a:r>
            <a:endParaRPr lang="en-US" dirty="0"/>
          </a:p>
        </p:txBody>
      </p:sp>
      <p:sp>
        <p:nvSpPr>
          <p:cNvPr id="4" name="Content Placeholder 3"/>
          <p:cNvSpPr>
            <a:spLocks noGrp="1"/>
          </p:cNvSpPr>
          <p:nvPr>
            <p:ph sz="quarter" idx="13"/>
          </p:nvPr>
        </p:nvSpPr>
        <p:spPr>
          <a:xfrm>
            <a:off x="0" y="838200"/>
            <a:ext cx="7086600" cy="6019800"/>
          </a:xfrm>
        </p:spPr>
        <p:txBody>
          <a:bodyPr/>
          <a:lstStyle/>
          <a:p>
            <a:pPr marL="457200" indent="-457200">
              <a:buFont typeface="+mj-lt"/>
              <a:buAutoNum type="alphaUcPeriod"/>
            </a:pPr>
            <a:r>
              <a:rPr lang="en-US" dirty="0" smtClean="0"/>
              <a:t>Appointment &amp; Removal</a:t>
            </a:r>
          </a:p>
          <a:p>
            <a:pPr marL="925830" lvl="1" indent="-514350">
              <a:buFont typeface="+mj-lt"/>
              <a:buAutoNum type="romanLcPeriod"/>
            </a:pPr>
            <a:r>
              <a:rPr lang="en-US" dirty="0" smtClean="0"/>
              <a:t>Appoints over 3,000 people &amp; can remove them</a:t>
            </a:r>
          </a:p>
          <a:p>
            <a:pPr marL="457200" indent="-457200">
              <a:buFont typeface="+mj-lt"/>
              <a:buAutoNum type="alphaUcPeriod"/>
            </a:pPr>
            <a:r>
              <a:rPr lang="en-US" dirty="0" smtClean="0"/>
              <a:t>Executive Orders</a:t>
            </a:r>
          </a:p>
          <a:p>
            <a:pPr marL="925830" lvl="1" indent="-514350">
              <a:buFont typeface="+mj-lt"/>
              <a:buAutoNum type="romanLcPeriod"/>
            </a:pPr>
            <a:r>
              <a:rPr lang="en-US" dirty="0" smtClean="0"/>
              <a:t>Formal rule or regulation instructing executive branch officials on how to carry out their jobs.</a:t>
            </a:r>
          </a:p>
          <a:p>
            <a:pPr marL="457200" indent="-457200">
              <a:buFont typeface="+mj-lt"/>
              <a:buAutoNum type="alphaUcPeriod"/>
            </a:pPr>
            <a:r>
              <a:rPr lang="en-US" dirty="0" smtClean="0"/>
              <a:t>Executive Privilege</a:t>
            </a:r>
          </a:p>
          <a:p>
            <a:pPr marL="925830" lvl="1" indent="-514350">
              <a:buFont typeface="+mj-lt"/>
              <a:buAutoNum type="romanLcPeriod"/>
            </a:pPr>
            <a:r>
              <a:rPr lang="en-US" dirty="0" smtClean="0"/>
              <a:t>Refuse to release info to Congress or a court.</a:t>
            </a:r>
          </a:p>
          <a:p>
            <a:pPr marL="457200" indent="-457200">
              <a:buFont typeface="+mj-lt"/>
              <a:buAutoNum type="alphaUcPeriod"/>
            </a:pPr>
            <a:r>
              <a:rPr lang="en-US" dirty="0" smtClean="0"/>
              <a:t>Diplomatic Powers</a:t>
            </a:r>
          </a:p>
          <a:p>
            <a:pPr marL="925830" lvl="1" indent="-514350">
              <a:buFont typeface="+mj-lt"/>
              <a:buAutoNum type="romanLcPeriod"/>
            </a:pPr>
            <a:r>
              <a:rPr lang="en-US" dirty="0" smtClean="0"/>
              <a:t>Diplomatic Recognition: Formally recognize  the legitimacy of a foreign gov’t.</a:t>
            </a:r>
          </a:p>
          <a:p>
            <a:pPr marL="457200" indent="-457200">
              <a:buFont typeface="+mj-lt"/>
              <a:buAutoNum type="alphaUcPeriod"/>
            </a:pPr>
            <a:r>
              <a:rPr lang="en-US" dirty="0" smtClean="0"/>
              <a:t>Military Powers</a:t>
            </a:r>
          </a:p>
          <a:p>
            <a:pPr marL="925830" lvl="1" indent="-514350">
              <a:buFont typeface="+mj-lt"/>
              <a:buAutoNum type="romanLcPeriod"/>
            </a:pPr>
            <a:r>
              <a:rPr lang="en-US" dirty="0" smtClean="0"/>
              <a:t>Send troops for 60-90 days w/out Congressional consent.</a:t>
            </a:r>
          </a:p>
          <a:p>
            <a:pPr marL="925830" lvl="1" indent="-514350">
              <a:buFont typeface="+mj-lt"/>
              <a:buAutoNum type="romanLcPeriod"/>
            </a:pPr>
            <a:r>
              <a:rPr lang="en-US" dirty="0" smtClean="0"/>
              <a:t>Troops sent over 200 times but only 5 wars.</a:t>
            </a:r>
          </a:p>
          <a:p>
            <a:pPr marL="868680" lvl="1" indent="-457200">
              <a:buFont typeface="+mj-lt"/>
              <a:buAutoNum type="romanLcPeriod"/>
            </a:pPr>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858000" y="1981200"/>
            <a:ext cx="2286000" cy="4038599"/>
          </a:xfrm>
        </p:spPr>
      </p:pic>
    </p:spTree>
    <p:extLst>
      <p:ext uri="{BB962C8B-B14F-4D97-AF65-F5344CB8AC3E}">
        <p14:creationId xmlns:p14="http://schemas.microsoft.com/office/powerpoint/2010/main" val="61107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down)">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circle(in)">
                                      <p:cBhvr>
                                        <p:cTn id="41" dur="2000"/>
                                        <p:tgtEl>
                                          <p:spTgt spid="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wheel(1)">
                                      <p:cBhvr>
                                        <p:cTn id="46" dur="20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1" dur="500"/>
                                        <p:tgtEl>
                                          <p:spTgt spid="4">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wipe(down)">
                                      <p:cBhvr>
                                        <p:cTn id="56" dur="580">
                                          <p:stCondLst>
                                            <p:cond delay="0"/>
                                          </p:stCondLst>
                                        </p:cTn>
                                        <p:tgtEl>
                                          <p:spTgt spid="4">
                                            <p:txEl>
                                              <p:pRg st="9" end="9"/>
                                            </p:txEl>
                                          </p:spTgt>
                                        </p:tgtEl>
                                      </p:cBhvr>
                                    </p:animEffect>
                                    <p:anim calcmode="lin" valueType="num">
                                      <p:cBhvr>
                                        <p:cTn id="57"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xEl>
                                              <p:pRg st="9" end="9"/>
                                            </p:txEl>
                                          </p:spTgt>
                                        </p:tgtEl>
                                      </p:cBhvr>
                                      <p:to x="100000" y="60000"/>
                                    </p:animScale>
                                    <p:animScale>
                                      <p:cBhvr>
                                        <p:cTn id="63" dur="166" decel="50000">
                                          <p:stCondLst>
                                            <p:cond delay="676"/>
                                          </p:stCondLst>
                                        </p:cTn>
                                        <p:tgtEl>
                                          <p:spTgt spid="4">
                                            <p:txEl>
                                              <p:pRg st="9" end="9"/>
                                            </p:txEl>
                                          </p:spTgt>
                                        </p:tgtEl>
                                      </p:cBhvr>
                                      <p:to x="100000" y="100000"/>
                                    </p:animScale>
                                    <p:animScale>
                                      <p:cBhvr>
                                        <p:cTn id="64" dur="26">
                                          <p:stCondLst>
                                            <p:cond delay="1312"/>
                                          </p:stCondLst>
                                        </p:cTn>
                                        <p:tgtEl>
                                          <p:spTgt spid="4">
                                            <p:txEl>
                                              <p:pRg st="9" end="9"/>
                                            </p:txEl>
                                          </p:spTgt>
                                        </p:tgtEl>
                                      </p:cBhvr>
                                      <p:to x="100000" y="80000"/>
                                    </p:animScale>
                                    <p:animScale>
                                      <p:cBhvr>
                                        <p:cTn id="65" dur="166" decel="50000">
                                          <p:stCondLst>
                                            <p:cond delay="1338"/>
                                          </p:stCondLst>
                                        </p:cTn>
                                        <p:tgtEl>
                                          <p:spTgt spid="4">
                                            <p:txEl>
                                              <p:pRg st="9" end="9"/>
                                            </p:txEl>
                                          </p:spTgt>
                                        </p:tgtEl>
                                      </p:cBhvr>
                                      <p:to x="100000" y="100000"/>
                                    </p:animScale>
                                    <p:animScale>
                                      <p:cBhvr>
                                        <p:cTn id="66" dur="26">
                                          <p:stCondLst>
                                            <p:cond delay="1642"/>
                                          </p:stCondLst>
                                        </p:cTn>
                                        <p:tgtEl>
                                          <p:spTgt spid="4">
                                            <p:txEl>
                                              <p:pRg st="9" end="9"/>
                                            </p:txEl>
                                          </p:spTgt>
                                        </p:tgtEl>
                                      </p:cBhvr>
                                      <p:to x="100000" y="90000"/>
                                    </p:animScale>
                                    <p:animScale>
                                      <p:cBhvr>
                                        <p:cTn id="67" dur="166" decel="50000">
                                          <p:stCondLst>
                                            <p:cond delay="1668"/>
                                          </p:stCondLst>
                                        </p:cTn>
                                        <p:tgtEl>
                                          <p:spTgt spid="4">
                                            <p:txEl>
                                              <p:pRg st="9" end="9"/>
                                            </p:txEl>
                                          </p:spTgt>
                                        </p:tgtEl>
                                      </p:cBhvr>
                                      <p:to x="100000" y="100000"/>
                                    </p:animScale>
                                    <p:animScale>
                                      <p:cBhvr>
                                        <p:cTn id="68" dur="26">
                                          <p:stCondLst>
                                            <p:cond delay="1808"/>
                                          </p:stCondLst>
                                        </p:cTn>
                                        <p:tgtEl>
                                          <p:spTgt spid="4">
                                            <p:txEl>
                                              <p:pRg st="9" end="9"/>
                                            </p:txEl>
                                          </p:spTgt>
                                        </p:tgtEl>
                                      </p:cBhvr>
                                      <p:to x="100000" y="95000"/>
                                    </p:animScale>
                                    <p:animScale>
                                      <p:cBhvr>
                                        <p:cTn id="69" dur="166" decel="50000">
                                          <p:stCondLst>
                                            <p:cond delay="1834"/>
                                          </p:stCondLst>
                                        </p:cTn>
                                        <p:tgtEl>
                                          <p:spTgt spid="4">
                                            <p:txEl>
                                              <p:pRg st="9" end="9"/>
                                            </p:txEl>
                                          </p:spTgt>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animEffect transition="in" filter="wipe(down)">
                                      <p:cBhvr>
                                        <p:cTn id="72" dur="580">
                                          <p:stCondLst>
                                            <p:cond delay="0"/>
                                          </p:stCondLst>
                                        </p:cTn>
                                        <p:tgtEl>
                                          <p:spTgt spid="4">
                                            <p:txEl>
                                              <p:pRg st="10" end="10"/>
                                            </p:txEl>
                                          </p:spTgt>
                                        </p:tgtEl>
                                      </p:cBhvr>
                                    </p:animEffect>
                                    <p:anim calcmode="lin" valueType="num">
                                      <p:cBhvr>
                                        <p:cTn id="73"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txEl>
                                              <p:pRg st="10" end="10"/>
                                            </p:txEl>
                                          </p:spTgt>
                                        </p:tgtEl>
                                      </p:cBhvr>
                                      <p:to x="100000" y="60000"/>
                                    </p:animScale>
                                    <p:animScale>
                                      <p:cBhvr>
                                        <p:cTn id="79" dur="166" decel="50000">
                                          <p:stCondLst>
                                            <p:cond delay="676"/>
                                          </p:stCondLst>
                                        </p:cTn>
                                        <p:tgtEl>
                                          <p:spTgt spid="4">
                                            <p:txEl>
                                              <p:pRg st="10" end="10"/>
                                            </p:txEl>
                                          </p:spTgt>
                                        </p:tgtEl>
                                      </p:cBhvr>
                                      <p:to x="100000" y="100000"/>
                                    </p:animScale>
                                    <p:animScale>
                                      <p:cBhvr>
                                        <p:cTn id="80" dur="26">
                                          <p:stCondLst>
                                            <p:cond delay="1312"/>
                                          </p:stCondLst>
                                        </p:cTn>
                                        <p:tgtEl>
                                          <p:spTgt spid="4">
                                            <p:txEl>
                                              <p:pRg st="10" end="10"/>
                                            </p:txEl>
                                          </p:spTgt>
                                        </p:tgtEl>
                                      </p:cBhvr>
                                      <p:to x="100000" y="80000"/>
                                    </p:animScale>
                                    <p:animScale>
                                      <p:cBhvr>
                                        <p:cTn id="81" dur="166" decel="50000">
                                          <p:stCondLst>
                                            <p:cond delay="1338"/>
                                          </p:stCondLst>
                                        </p:cTn>
                                        <p:tgtEl>
                                          <p:spTgt spid="4">
                                            <p:txEl>
                                              <p:pRg st="10" end="10"/>
                                            </p:txEl>
                                          </p:spTgt>
                                        </p:tgtEl>
                                      </p:cBhvr>
                                      <p:to x="100000" y="100000"/>
                                    </p:animScale>
                                    <p:animScale>
                                      <p:cBhvr>
                                        <p:cTn id="82" dur="26">
                                          <p:stCondLst>
                                            <p:cond delay="1642"/>
                                          </p:stCondLst>
                                        </p:cTn>
                                        <p:tgtEl>
                                          <p:spTgt spid="4">
                                            <p:txEl>
                                              <p:pRg st="10" end="10"/>
                                            </p:txEl>
                                          </p:spTgt>
                                        </p:tgtEl>
                                      </p:cBhvr>
                                      <p:to x="100000" y="90000"/>
                                    </p:animScale>
                                    <p:animScale>
                                      <p:cBhvr>
                                        <p:cTn id="83" dur="166" decel="50000">
                                          <p:stCondLst>
                                            <p:cond delay="1668"/>
                                          </p:stCondLst>
                                        </p:cTn>
                                        <p:tgtEl>
                                          <p:spTgt spid="4">
                                            <p:txEl>
                                              <p:pRg st="10" end="10"/>
                                            </p:txEl>
                                          </p:spTgt>
                                        </p:tgtEl>
                                      </p:cBhvr>
                                      <p:to x="100000" y="100000"/>
                                    </p:animScale>
                                    <p:animScale>
                                      <p:cBhvr>
                                        <p:cTn id="84" dur="26">
                                          <p:stCondLst>
                                            <p:cond delay="1808"/>
                                          </p:stCondLst>
                                        </p:cTn>
                                        <p:tgtEl>
                                          <p:spTgt spid="4">
                                            <p:txEl>
                                              <p:pRg st="10" end="10"/>
                                            </p:txEl>
                                          </p:spTgt>
                                        </p:tgtEl>
                                      </p:cBhvr>
                                      <p:to x="100000" y="95000"/>
                                    </p:animScale>
                                    <p:animScale>
                                      <p:cBhvr>
                                        <p:cTn id="85"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4000" dirty="0" smtClean="0"/>
              <a:t>II. Legislative &amp; Judicial Powers</a:t>
            </a:r>
            <a:endParaRPr lang="en-US" sz="4000" dirty="0"/>
          </a:p>
        </p:txBody>
      </p:sp>
      <p:sp>
        <p:nvSpPr>
          <p:cNvPr id="3" name="Content Placeholder 2"/>
          <p:cNvSpPr>
            <a:spLocks noGrp="1"/>
          </p:cNvSpPr>
          <p:nvPr>
            <p:ph sz="quarter" idx="13"/>
          </p:nvPr>
        </p:nvSpPr>
        <p:spPr>
          <a:xfrm>
            <a:off x="0" y="1066800"/>
            <a:ext cx="5638800" cy="5791200"/>
          </a:xfrm>
        </p:spPr>
        <p:txBody>
          <a:bodyPr/>
          <a:lstStyle/>
          <a:p>
            <a:pPr marL="457200" indent="-457200">
              <a:buFont typeface="+mj-lt"/>
              <a:buAutoNum type="alphaUcPeriod"/>
            </a:pPr>
            <a:r>
              <a:rPr lang="en-US" sz="2800" dirty="0" smtClean="0"/>
              <a:t>Legislative Powers</a:t>
            </a:r>
          </a:p>
          <a:p>
            <a:pPr marL="925830" lvl="1" indent="-514350">
              <a:buFont typeface="+mj-lt"/>
              <a:buAutoNum type="romanLcPeriod"/>
            </a:pPr>
            <a:r>
              <a:rPr lang="en-US" sz="2400" dirty="0" smtClean="0"/>
              <a:t>Proposes budget &amp; legislation</a:t>
            </a:r>
          </a:p>
          <a:p>
            <a:pPr marL="457200" indent="-457200">
              <a:buFont typeface="+mj-lt"/>
              <a:buAutoNum type="alphaUcPeriod"/>
            </a:pPr>
            <a:r>
              <a:rPr lang="en-US" sz="2800" dirty="0" smtClean="0"/>
              <a:t>Judicial Powers</a:t>
            </a:r>
            <a:r>
              <a:rPr lang="en-US" dirty="0" smtClean="0"/>
              <a:t>: Nominate judges &amp; alter sentences.</a:t>
            </a:r>
          </a:p>
          <a:p>
            <a:pPr marL="925830" lvl="1" indent="-514350">
              <a:buFont typeface="+mj-lt"/>
              <a:buAutoNum type="romanLcPeriod"/>
            </a:pPr>
            <a:r>
              <a:rPr lang="en-US" sz="2400" b="1" dirty="0" smtClean="0"/>
              <a:t>Reprieve</a:t>
            </a:r>
            <a:r>
              <a:rPr lang="en-US" sz="2400" dirty="0" smtClean="0"/>
              <a:t>: Postpones the carrying out of a sentence.</a:t>
            </a:r>
          </a:p>
          <a:p>
            <a:pPr marL="925830" lvl="1" indent="-514350">
              <a:buFont typeface="+mj-lt"/>
              <a:buAutoNum type="romanLcPeriod"/>
            </a:pPr>
            <a:r>
              <a:rPr lang="en-US" sz="2400" b="1" dirty="0" smtClean="0"/>
              <a:t>Pardon</a:t>
            </a:r>
            <a:r>
              <a:rPr lang="en-US" sz="2400" dirty="0" smtClean="0"/>
              <a:t>: Releases a convicted criminal from having to fulfill a sentence.</a:t>
            </a:r>
          </a:p>
          <a:p>
            <a:pPr marL="925830" lvl="1" indent="-514350">
              <a:buFont typeface="+mj-lt"/>
              <a:buAutoNum type="romanLcPeriod"/>
            </a:pPr>
            <a:r>
              <a:rPr lang="en-US" sz="2400" b="1" dirty="0" smtClean="0"/>
              <a:t>Amnesty:</a:t>
            </a:r>
            <a:r>
              <a:rPr lang="en-US" sz="2400" dirty="0" smtClean="0"/>
              <a:t> Grants a group of offenders a general pardon.</a:t>
            </a:r>
          </a:p>
          <a:p>
            <a:pPr marL="925830" lvl="1" indent="-514350">
              <a:buFont typeface="+mj-lt"/>
              <a:buAutoNum type="romanLcPeriod"/>
            </a:pPr>
            <a:r>
              <a:rPr lang="en-US" sz="2400" b="1" dirty="0" smtClean="0"/>
              <a:t>Commute:</a:t>
            </a:r>
            <a:r>
              <a:rPr lang="en-US" sz="2400" dirty="0" smtClean="0"/>
              <a:t> Reduce a person’s sentence.</a:t>
            </a:r>
            <a:endParaRPr lang="en-US" sz="24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638800" y="2286000"/>
            <a:ext cx="3467100" cy="3733800"/>
          </a:xfrm>
        </p:spPr>
      </p:pic>
    </p:spTree>
    <p:extLst>
      <p:ext uri="{BB962C8B-B14F-4D97-AF65-F5344CB8AC3E}">
        <p14:creationId xmlns:p14="http://schemas.microsoft.com/office/powerpoint/2010/main" val="36185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0"/>
            <a:ext cx="7756263" cy="838200"/>
          </a:xfrm>
        </p:spPr>
        <p:txBody>
          <a:bodyPr/>
          <a:lstStyle/>
          <a:p>
            <a:r>
              <a:rPr lang="en-US" dirty="0" smtClean="0"/>
              <a:t>III. Informal &amp; Change</a:t>
            </a:r>
            <a:endParaRPr lang="en-US" dirty="0"/>
          </a:p>
        </p:txBody>
      </p:sp>
      <p:sp>
        <p:nvSpPr>
          <p:cNvPr id="3" name="Content Placeholder 2"/>
          <p:cNvSpPr>
            <a:spLocks noGrp="1"/>
          </p:cNvSpPr>
          <p:nvPr>
            <p:ph sz="quarter" idx="13"/>
          </p:nvPr>
        </p:nvSpPr>
        <p:spPr>
          <a:xfrm>
            <a:off x="0" y="838200"/>
            <a:ext cx="5410200" cy="6019800"/>
          </a:xfrm>
        </p:spPr>
        <p:txBody>
          <a:bodyPr/>
          <a:lstStyle/>
          <a:p>
            <a:pPr marL="457200" indent="-457200">
              <a:buFont typeface="+mj-lt"/>
              <a:buAutoNum type="alphaUcPeriod"/>
            </a:pPr>
            <a:r>
              <a:rPr lang="en-US" sz="2800" dirty="0" smtClean="0"/>
              <a:t>Informal Powers</a:t>
            </a:r>
          </a:p>
          <a:p>
            <a:pPr marL="925830" lvl="1" indent="-514350">
              <a:buFont typeface="+mj-lt"/>
              <a:buAutoNum type="romanLcPeriod"/>
            </a:pPr>
            <a:r>
              <a:rPr lang="en-US" sz="2400" dirty="0" smtClean="0"/>
              <a:t>Public Attention</a:t>
            </a:r>
          </a:p>
          <a:p>
            <a:pPr marL="925830" lvl="1" indent="-514350">
              <a:buFont typeface="+mj-lt"/>
              <a:buAutoNum type="romanLcPeriod"/>
            </a:pPr>
            <a:r>
              <a:rPr lang="en-US" sz="2400" dirty="0" smtClean="0"/>
              <a:t>Party leadership</a:t>
            </a:r>
          </a:p>
          <a:p>
            <a:pPr marL="457200" indent="-457200">
              <a:buFont typeface="+mj-lt"/>
              <a:buAutoNum type="alphaUcPeriod"/>
            </a:pPr>
            <a:r>
              <a:rPr lang="en-US" sz="2800" dirty="0" smtClean="0"/>
              <a:t>Checks</a:t>
            </a:r>
          </a:p>
          <a:p>
            <a:pPr marL="925830" lvl="1" indent="-514350">
              <a:buFont typeface="+mj-lt"/>
              <a:buAutoNum type="romanLcPeriod"/>
            </a:pPr>
            <a:r>
              <a:rPr lang="en-US" sz="2400" dirty="0" smtClean="0"/>
              <a:t>Judicial Review</a:t>
            </a:r>
          </a:p>
          <a:p>
            <a:pPr marL="925830" lvl="1" indent="-514350">
              <a:buFont typeface="+mj-lt"/>
              <a:buAutoNum type="romanLcPeriod"/>
            </a:pPr>
            <a:r>
              <a:rPr lang="en-US" sz="2400" dirty="0" smtClean="0"/>
              <a:t>Veto override</a:t>
            </a:r>
          </a:p>
          <a:p>
            <a:pPr marL="925830" lvl="1" indent="-514350">
              <a:buFont typeface="+mj-lt"/>
              <a:buAutoNum type="romanLcPeriod"/>
            </a:pPr>
            <a:r>
              <a:rPr lang="en-US" sz="2400" dirty="0" smtClean="0"/>
              <a:t>Public Opinion</a:t>
            </a:r>
          </a:p>
          <a:p>
            <a:pPr marL="457200" indent="-457200">
              <a:buFont typeface="+mj-lt"/>
              <a:buAutoNum type="alphaUcPeriod"/>
            </a:pPr>
            <a:r>
              <a:rPr lang="en-US" sz="2800" dirty="0" smtClean="0"/>
              <a:t>First 100 Years</a:t>
            </a:r>
          </a:p>
          <a:p>
            <a:pPr marL="925830" lvl="1" indent="-514350">
              <a:buFont typeface="+mj-lt"/>
              <a:buAutoNum type="romanLcPeriod"/>
            </a:pPr>
            <a:r>
              <a:rPr lang="en-US" sz="2400" dirty="0" smtClean="0"/>
              <a:t>Congress was powerful and </a:t>
            </a:r>
            <a:r>
              <a:rPr lang="en-US" sz="2400" dirty="0" err="1" smtClean="0"/>
              <a:t>Prez</a:t>
            </a:r>
            <a:r>
              <a:rPr lang="en-US" sz="2400" dirty="0" smtClean="0"/>
              <a:t> accepted.</a:t>
            </a:r>
          </a:p>
          <a:p>
            <a:pPr marL="457200" indent="-457200">
              <a:buFont typeface="+mj-lt"/>
              <a:buAutoNum type="alphaUcPeriod"/>
            </a:pPr>
            <a:r>
              <a:rPr lang="en-US" sz="2800" dirty="0" err="1" smtClean="0"/>
              <a:t>Prez</a:t>
            </a:r>
            <a:r>
              <a:rPr lang="en-US" sz="2800" dirty="0" smtClean="0"/>
              <a:t>. Power Expands</a:t>
            </a:r>
          </a:p>
          <a:p>
            <a:pPr marL="925830" lvl="1" indent="-514350">
              <a:buFont typeface="+mj-lt"/>
              <a:buAutoNum type="romanLcPeriod"/>
            </a:pPr>
            <a:r>
              <a:rPr lang="en-US" sz="2400" dirty="0" smtClean="0"/>
              <a:t>Civil War, Great Depression, 1960s.</a:t>
            </a:r>
            <a:endParaRPr lang="en-US" sz="24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00600" y="1447800"/>
            <a:ext cx="4152900" cy="3936301"/>
          </a:xfrm>
        </p:spPr>
      </p:pic>
    </p:spTree>
    <p:extLst>
      <p:ext uri="{BB962C8B-B14F-4D97-AF65-F5344CB8AC3E}">
        <p14:creationId xmlns:p14="http://schemas.microsoft.com/office/powerpoint/2010/main" val="5508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001643"/>
          </a:xfrm>
          <a:prstGeom prst="rect">
            <a:avLst/>
          </a:prstGeom>
          <a:noFill/>
        </p:spPr>
        <p:txBody>
          <a:bodyPr wrap="square" rtlCol="0">
            <a:spAutoFit/>
          </a:bodyPr>
          <a:lstStyle/>
          <a:p>
            <a:pPr marL="342900" indent="-342900">
              <a:buAutoNum type="arabicPeriod"/>
            </a:pPr>
            <a:r>
              <a:rPr lang="en-US" sz="2400" dirty="0" smtClean="0"/>
              <a:t>As </a:t>
            </a:r>
            <a:r>
              <a:rPr lang="en-US" sz="2400" dirty="0"/>
              <a:t>chief executive, the president can issue __________________________, formal rules that tell officials in the executive branch how to carry out their jobs. </a:t>
            </a:r>
            <a:r>
              <a:rPr lang="en-US" sz="2400" dirty="0" smtClean="0"/>
              <a:t>(pardons/executive orders) </a:t>
            </a:r>
          </a:p>
          <a:p>
            <a:pPr marL="342900" indent="-342900">
              <a:buAutoNum type="arabicPeriod"/>
            </a:pPr>
            <a:r>
              <a:rPr lang="en-US" sz="2400" dirty="0" smtClean="0"/>
              <a:t>The president may refuse to disclose information to Congress or a court by claiming the right of __________________________. (executive privilege/executive immunity) </a:t>
            </a:r>
          </a:p>
          <a:p>
            <a:pPr marL="342900" indent="-342900">
              <a:buAutoNum type="arabicPeriod"/>
            </a:pPr>
            <a:r>
              <a:rPr lang="en-US" sz="2400" dirty="0" smtClean="0"/>
              <a:t>The </a:t>
            </a:r>
            <a:r>
              <a:rPr lang="en-US" sz="2400" dirty="0"/>
              <a:t>president’s treaty-making power is limited by __________________________. </a:t>
            </a:r>
            <a:r>
              <a:rPr lang="en-US" sz="2400" dirty="0" smtClean="0"/>
              <a:t>(the Supreme Court/Congress) </a:t>
            </a:r>
          </a:p>
          <a:p>
            <a:pPr marL="342900" indent="-342900">
              <a:buAutoNum type="arabicPeriod"/>
            </a:pPr>
            <a:r>
              <a:rPr lang="en-US" sz="2400" dirty="0" smtClean="0"/>
              <a:t>__________________________ </a:t>
            </a:r>
            <a:r>
              <a:rPr lang="en-US" sz="2400" dirty="0"/>
              <a:t>refers to the president’s power to formally recognize the legitimacy of another nation. </a:t>
            </a:r>
            <a:r>
              <a:rPr lang="en-US" sz="2400" dirty="0" smtClean="0"/>
              <a:t>(Executive privilege/ Diplomatic recognition) </a:t>
            </a:r>
          </a:p>
          <a:p>
            <a:pPr marL="342900" indent="-342900">
              <a:buAutoNum type="arabicPeriod"/>
            </a:pPr>
            <a:r>
              <a:rPr lang="en-US" sz="2400" dirty="0" smtClean="0"/>
              <a:t>The president’s main legislative power, the power to refuse to sign bills into law, is known as the __________________________. (check/veto)</a:t>
            </a:r>
            <a:endParaRPr lang="en-US" sz="2400" dirty="0"/>
          </a:p>
        </p:txBody>
      </p:sp>
    </p:spTree>
    <p:extLst>
      <p:ext uri="{BB962C8B-B14F-4D97-AF65-F5344CB8AC3E}">
        <p14:creationId xmlns:p14="http://schemas.microsoft.com/office/powerpoint/2010/main" val="2695151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4343401"/>
            <a:ext cx="9144000" cy="685799"/>
          </a:xfrm>
        </p:spPr>
        <p:txBody>
          <a:bodyPr/>
          <a:lstStyle/>
          <a:p>
            <a:r>
              <a:rPr lang="en-US" sz="4000" dirty="0" smtClean="0"/>
              <a:t>Sec. 3: The President’s Administration</a:t>
            </a:r>
            <a:endParaRPr lang="en-US" sz="40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5761" r="5761"/>
          <a:stretch>
            <a:fillRect/>
          </a:stretch>
        </p:blipFill>
        <p:spPr/>
      </p:pic>
      <p:sp>
        <p:nvSpPr>
          <p:cNvPr id="7" name="Text Placeholder 6"/>
          <p:cNvSpPr>
            <a:spLocks noGrp="1"/>
          </p:cNvSpPr>
          <p:nvPr>
            <p:ph type="body" sz="half" idx="2"/>
          </p:nvPr>
        </p:nvSpPr>
        <p:spPr>
          <a:xfrm>
            <a:off x="0" y="5105400"/>
            <a:ext cx="9143999" cy="1752600"/>
          </a:xfrm>
        </p:spPr>
        <p:txBody>
          <a:bodyPr>
            <a:noAutofit/>
          </a:bodyPr>
          <a:lstStyle/>
          <a:p>
            <a:r>
              <a:rPr lang="en-US" sz="2800" dirty="0" smtClean="0"/>
              <a:t>The president leads a large team of people who help carry out the duties of the office. This team includes a staff of advisers, the vice president, and members of the cabinet.</a:t>
            </a:r>
            <a:endParaRPr lang="en-US" sz="2800" dirty="0"/>
          </a:p>
        </p:txBody>
      </p:sp>
    </p:spTree>
    <p:extLst>
      <p:ext uri="{BB962C8B-B14F-4D97-AF65-F5344CB8AC3E}">
        <p14:creationId xmlns:p14="http://schemas.microsoft.com/office/powerpoint/2010/main" val="4230700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4579" y="533401"/>
            <a:ext cx="3422483" cy="1142999"/>
          </a:xfrm>
        </p:spPr>
        <p:txBody>
          <a:bodyPr/>
          <a:lstStyle/>
          <a:p>
            <a:r>
              <a:rPr lang="en-US" dirty="0" smtClean="0"/>
              <a:t>Do Now</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150" y="1066361"/>
            <a:ext cx="4116388" cy="4552240"/>
          </a:xfrm>
        </p:spPr>
      </p:pic>
      <p:sp>
        <p:nvSpPr>
          <p:cNvPr id="7" name="Text Placeholder 6"/>
          <p:cNvSpPr>
            <a:spLocks noGrp="1"/>
          </p:cNvSpPr>
          <p:nvPr>
            <p:ph type="body" sz="half" idx="2"/>
          </p:nvPr>
        </p:nvSpPr>
        <p:spPr>
          <a:xfrm>
            <a:off x="5034579" y="1828800"/>
            <a:ext cx="3411725" cy="4292301"/>
          </a:xfrm>
        </p:spPr>
        <p:txBody>
          <a:bodyPr>
            <a:normAutofit/>
          </a:bodyPr>
          <a:lstStyle/>
          <a:p>
            <a:r>
              <a:rPr lang="en-US" sz="3200" dirty="0" smtClean="0"/>
              <a:t>What do you think the president’s staff does? What job would you like if you worked for the president?</a:t>
            </a:r>
            <a:endParaRPr lang="en-US" sz="3200" dirty="0"/>
          </a:p>
        </p:txBody>
      </p:sp>
    </p:spTree>
    <p:extLst>
      <p:ext uri="{BB962C8B-B14F-4D97-AF65-F5344CB8AC3E}">
        <p14:creationId xmlns:p14="http://schemas.microsoft.com/office/powerpoint/2010/main" val="99235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731" y="4267201"/>
            <a:ext cx="7767021" cy="838200"/>
          </a:xfrm>
        </p:spPr>
        <p:txBody>
          <a:bodyPr/>
          <a:lstStyle/>
          <a:p>
            <a:r>
              <a:rPr lang="en-US" sz="4000" dirty="0" smtClean="0"/>
              <a:t>Section 1: The President</a:t>
            </a:r>
            <a:endParaRPr lang="en-US" sz="4000" dirty="0"/>
          </a:p>
        </p:txBody>
      </p:sp>
      <p:sp>
        <p:nvSpPr>
          <p:cNvPr id="6" name="Text Placeholder 5"/>
          <p:cNvSpPr>
            <a:spLocks noGrp="1"/>
          </p:cNvSpPr>
          <p:nvPr>
            <p:ph type="body" sz="half" idx="2"/>
          </p:nvPr>
        </p:nvSpPr>
        <p:spPr>
          <a:xfrm>
            <a:off x="0" y="5181600"/>
            <a:ext cx="9143999" cy="1676400"/>
          </a:xfrm>
        </p:spPr>
        <p:txBody>
          <a:bodyPr>
            <a:normAutofit/>
          </a:bodyPr>
          <a:lstStyle/>
          <a:p>
            <a:r>
              <a:rPr lang="en-US" sz="2800" dirty="0" smtClean="0"/>
              <a:t>The Constitution gives only a brief description of the president’s qualifications and powers. Yet the job is vast and complex, as the president must fulfill many roles.</a:t>
            </a:r>
            <a:endParaRPr lang="en-US" sz="28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2292" b="12292"/>
          <a:stretch>
            <a:fillRect/>
          </a:stretch>
        </p:blipFill>
        <p:spPr/>
      </p:pic>
    </p:spTree>
    <p:extLst>
      <p:ext uri="{BB962C8B-B14F-4D97-AF65-F5344CB8AC3E}">
        <p14:creationId xmlns:p14="http://schemas.microsoft.com/office/powerpoint/2010/main" val="242895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490" y="0"/>
            <a:ext cx="7756263" cy="762000"/>
          </a:xfrm>
        </p:spPr>
        <p:txBody>
          <a:bodyPr/>
          <a:lstStyle/>
          <a:p>
            <a:r>
              <a:rPr lang="en-US" dirty="0" smtClean="0"/>
              <a:t>Learning Goal</a:t>
            </a:r>
            <a:endParaRPr lang="en-US" dirty="0"/>
          </a:p>
        </p:txBody>
      </p:sp>
      <p:sp>
        <p:nvSpPr>
          <p:cNvPr id="6" name="Text Placeholder 5"/>
          <p:cNvSpPr>
            <a:spLocks noGrp="1"/>
          </p:cNvSpPr>
          <p:nvPr>
            <p:ph type="body" idx="1"/>
          </p:nvPr>
        </p:nvSpPr>
        <p:spPr>
          <a:xfrm>
            <a:off x="0" y="838200"/>
            <a:ext cx="4494006" cy="838200"/>
          </a:xfrm>
        </p:spPr>
        <p:txBody>
          <a:bodyPr>
            <a:normAutofit/>
          </a:bodyPr>
          <a:lstStyle/>
          <a:p>
            <a:r>
              <a:rPr lang="en-US" sz="3600" dirty="0" smtClean="0"/>
              <a:t>Learning Objectives</a:t>
            </a:r>
            <a:endParaRPr lang="en-US" sz="3600" dirty="0"/>
          </a:p>
        </p:txBody>
      </p:sp>
      <p:sp>
        <p:nvSpPr>
          <p:cNvPr id="7" name="Content Placeholder 6"/>
          <p:cNvSpPr>
            <a:spLocks noGrp="1"/>
          </p:cNvSpPr>
          <p:nvPr>
            <p:ph sz="half" idx="2"/>
          </p:nvPr>
        </p:nvSpPr>
        <p:spPr>
          <a:xfrm>
            <a:off x="0" y="2133600"/>
            <a:ext cx="6248400" cy="4724400"/>
          </a:xfrm>
        </p:spPr>
        <p:txBody>
          <a:bodyPr>
            <a:normAutofit/>
          </a:bodyPr>
          <a:lstStyle/>
          <a:p>
            <a:pPr marL="514350" indent="-514350">
              <a:buFont typeface="+mj-lt"/>
              <a:buAutoNum type="arabicPeriod"/>
            </a:pPr>
            <a:r>
              <a:rPr lang="en-US" sz="2800" dirty="0" smtClean="0"/>
              <a:t>Duties of the Executive Office of the President.</a:t>
            </a:r>
          </a:p>
          <a:p>
            <a:pPr marL="514350" indent="-514350">
              <a:buFont typeface="+mj-lt"/>
              <a:buAutoNum type="arabicPeriod"/>
            </a:pPr>
            <a:endParaRPr lang="en-US" sz="2800" dirty="0" smtClean="0"/>
          </a:p>
          <a:p>
            <a:pPr marL="514350" indent="-514350">
              <a:buFont typeface="+mj-lt"/>
              <a:buAutoNum type="arabicPeriod"/>
            </a:pPr>
            <a:r>
              <a:rPr lang="en-US" sz="2800" dirty="0" smtClean="0"/>
              <a:t>The changing role of the Vice President.</a:t>
            </a:r>
          </a:p>
          <a:p>
            <a:pPr marL="514350" indent="-514350">
              <a:buFont typeface="+mj-lt"/>
              <a:buAutoNum type="arabicPeriod"/>
            </a:pPr>
            <a:endParaRPr lang="en-US" sz="2800" dirty="0" smtClean="0"/>
          </a:p>
          <a:p>
            <a:pPr marL="514350" indent="-514350">
              <a:buFont typeface="+mj-lt"/>
              <a:buAutoNum type="arabicPeriod"/>
            </a:pPr>
            <a:r>
              <a:rPr lang="en-US" sz="2800" dirty="0" smtClean="0"/>
              <a:t>How the cabinet works with the President.</a:t>
            </a:r>
            <a:endParaRPr lang="en-US" sz="2800" dirty="0"/>
          </a:p>
        </p:txBody>
      </p:sp>
      <p:sp>
        <p:nvSpPr>
          <p:cNvPr id="8" name="Text Placeholder 7"/>
          <p:cNvSpPr>
            <a:spLocks noGrp="1"/>
          </p:cNvSpPr>
          <p:nvPr>
            <p:ph type="body" sz="quarter" idx="3"/>
          </p:nvPr>
        </p:nvSpPr>
        <p:spPr>
          <a:xfrm>
            <a:off x="5867400" y="685800"/>
            <a:ext cx="3276600" cy="1219200"/>
          </a:xfrm>
        </p:spPr>
        <p:txBody>
          <a:bodyPr>
            <a:normAutofit/>
          </a:bodyPr>
          <a:lstStyle/>
          <a:p>
            <a:r>
              <a:rPr lang="en-US" sz="3600" dirty="0" smtClean="0"/>
              <a:t>Essential Question</a:t>
            </a:r>
            <a:endParaRPr lang="en-US" sz="3600" dirty="0"/>
          </a:p>
        </p:txBody>
      </p:sp>
      <p:sp>
        <p:nvSpPr>
          <p:cNvPr id="9" name="Content Placeholder 8"/>
          <p:cNvSpPr>
            <a:spLocks noGrp="1"/>
          </p:cNvSpPr>
          <p:nvPr>
            <p:ph sz="quarter" idx="4"/>
          </p:nvPr>
        </p:nvSpPr>
        <p:spPr>
          <a:xfrm>
            <a:off x="6477000" y="2057400"/>
            <a:ext cx="2687782" cy="4800600"/>
          </a:xfrm>
        </p:spPr>
        <p:txBody>
          <a:bodyPr>
            <a:normAutofit/>
          </a:bodyPr>
          <a:lstStyle/>
          <a:p>
            <a:r>
              <a:rPr lang="en-US" sz="3200" dirty="0" smtClean="0"/>
              <a:t>What do you think would be the most important quality to have in a cabinet member?</a:t>
            </a:r>
            <a:endParaRPr lang="en-US" sz="3200" dirty="0"/>
          </a:p>
        </p:txBody>
      </p:sp>
    </p:spTree>
    <p:extLst>
      <p:ext uri="{BB962C8B-B14F-4D97-AF65-F5344CB8AC3E}">
        <p14:creationId xmlns:p14="http://schemas.microsoft.com/office/powerpoint/2010/main" val="10529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additive="base">
                                        <p:cTn id="1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65868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4000" dirty="0" smtClean="0"/>
              <a:t>I. Executive office of the President</a:t>
            </a:r>
            <a:endParaRPr lang="en-US" sz="4000" dirty="0"/>
          </a:p>
        </p:txBody>
      </p:sp>
      <p:sp>
        <p:nvSpPr>
          <p:cNvPr id="4" name="Content Placeholder 3"/>
          <p:cNvSpPr>
            <a:spLocks noGrp="1"/>
          </p:cNvSpPr>
          <p:nvPr>
            <p:ph sz="quarter" idx="13"/>
          </p:nvPr>
        </p:nvSpPr>
        <p:spPr>
          <a:xfrm>
            <a:off x="0" y="990600"/>
            <a:ext cx="7162800" cy="5867400"/>
          </a:xfrm>
        </p:spPr>
        <p:txBody>
          <a:bodyPr/>
          <a:lstStyle/>
          <a:p>
            <a:pPr marL="457200" indent="-457200">
              <a:buFont typeface="+mj-lt"/>
              <a:buAutoNum type="alphaUcPeriod"/>
            </a:pPr>
            <a:r>
              <a:rPr lang="en-US" dirty="0" smtClean="0"/>
              <a:t>Administration: All the people who work for the executive branch.</a:t>
            </a:r>
          </a:p>
          <a:p>
            <a:pPr marL="457200" indent="-457200">
              <a:buFont typeface="+mj-lt"/>
              <a:buAutoNum type="alphaUcPeriod"/>
            </a:pPr>
            <a:r>
              <a:rPr lang="en-US" dirty="0" smtClean="0"/>
              <a:t>Executive Office of the President: Offices that help the president formulate policy.</a:t>
            </a:r>
          </a:p>
          <a:p>
            <a:pPr marL="457200" indent="-457200">
              <a:buFont typeface="+mj-lt"/>
              <a:buAutoNum type="alphaUcPeriod"/>
            </a:pPr>
            <a:r>
              <a:rPr lang="en-US" dirty="0" smtClean="0"/>
              <a:t>White House Office: President’s key personal &amp; political staff.</a:t>
            </a:r>
          </a:p>
          <a:p>
            <a:pPr marL="868680" lvl="1" indent="-457200">
              <a:buFont typeface="+mj-lt"/>
              <a:buAutoNum type="alphaUcPeriod"/>
            </a:pPr>
            <a:r>
              <a:rPr lang="en-US" b="1" dirty="0" smtClean="0"/>
              <a:t>Chief of Staff:</a:t>
            </a:r>
            <a:r>
              <a:rPr lang="en-US" dirty="0" smtClean="0"/>
              <a:t> Manages the everyday operations of the White House.</a:t>
            </a:r>
            <a:endParaRPr lang="en-US" b="1" dirty="0" smtClean="0"/>
          </a:p>
          <a:p>
            <a:pPr marL="457200" indent="-457200">
              <a:buFont typeface="+mj-lt"/>
              <a:buAutoNum type="alphaUcPeriod"/>
            </a:pPr>
            <a:r>
              <a:rPr lang="en-US" dirty="0" smtClean="0"/>
              <a:t>National Security Council: Top military, foreign affairs, &amp; intelligence officials. </a:t>
            </a:r>
          </a:p>
          <a:p>
            <a:pPr marL="457200" indent="-457200">
              <a:buFont typeface="+mj-lt"/>
              <a:buAutoNum type="alphaUcPeriod"/>
            </a:pPr>
            <a:r>
              <a:rPr lang="en-US" dirty="0" smtClean="0"/>
              <a:t>Council of Economic Advisers: Expert analysis of the economy.</a:t>
            </a:r>
          </a:p>
          <a:p>
            <a:pPr marL="457200" indent="-457200">
              <a:buFont typeface="+mj-lt"/>
              <a:buAutoNum type="alphaUcPeriod"/>
            </a:pPr>
            <a:r>
              <a:rPr lang="en-US" dirty="0" smtClean="0"/>
              <a:t>Office of Management &amp; Budget: Help develop the federal budget &amp; its execution.</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15200" y="2362200"/>
            <a:ext cx="1822450" cy="3581400"/>
          </a:xfrm>
        </p:spPr>
      </p:pic>
    </p:spTree>
    <p:extLst>
      <p:ext uri="{BB962C8B-B14F-4D97-AF65-F5344CB8AC3E}">
        <p14:creationId xmlns:p14="http://schemas.microsoft.com/office/powerpoint/2010/main" val="30434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down)">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circle(in)">
                                      <p:cBhvr>
                                        <p:cTn id="39"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II. The Vice President</a:t>
            </a:r>
            <a:endParaRPr lang="en-US" dirty="0"/>
          </a:p>
        </p:txBody>
      </p:sp>
      <p:sp>
        <p:nvSpPr>
          <p:cNvPr id="3" name="Content Placeholder 2"/>
          <p:cNvSpPr>
            <a:spLocks noGrp="1"/>
          </p:cNvSpPr>
          <p:nvPr>
            <p:ph sz="quarter" idx="13"/>
          </p:nvPr>
        </p:nvSpPr>
        <p:spPr>
          <a:xfrm>
            <a:off x="0" y="1143000"/>
            <a:ext cx="5715000" cy="5715000"/>
          </a:xfrm>
        </p:spPr>
        <p:txBody>
          <a:bodyPr/>
          <a:lstStyle/>
          <a:p>
            <a:pPr marL="457200" indent="-457200">
              <a:buFont typeface="+mj-lt"/>
              <a:buAutoNum type="alphaUcPeriod"/>
            </a:pPr>
            <a:r>
              <a:rPr lang="en-US" sz="2800" dirty="0" smtClean="0"/>
              <a:t>Official Duties</a:t>
            </a:r>
          </a:p>
          <a:p>
            <a:pPr marL="925830" lvl="1" indent="-514350">
              <a:buFont typeface="+mj-lt"/>
              <a:buAutoNum type="romanLcPeriod"/>
            </a:pPr>
            <a:r>
              <a:rPr lang="en-US" sz="2400" dirty="0" smtClean="0"/>
              <a:t>Presides over the Senate</a:t>
            </a:r>
          </a:p>
          <a:p>
            <a:pPr marL="925830" lvl="1" indent="-514350">
              <a:buFont typeface="+mj-lt"/>
              <a:buAutoNum type="romanLcPeriod"/>
            </a:pPr>
            <a:r>
              <a:rPr lang="en-US" sz="2400" dirty="0" smtClean="0"/>
              <a:t>Counting electoral college votes</a:t>
            </a:r>
          </a:p>
          <a:p>
            <a:pPr marL="925830" lvl="1" indent="-514350">
              <a:buFont typeface="+mj-lt"/>
              <a:buAutoNum type="romanLcPeriod"/>
            </a:pPr>
            <a:r>
              <a:rPr lang="en-US" sz="2400" dirty="0" smtClean="0"/>
              <a:t>Assume presidency if needed.</a:t>
            </a:r>
          </a:p>
          <a:p>
            <a:pPr marL="457200" indent="-457200">
              <a:buFont typeface="+mj-lt"/>
              <a:buAutoNum type="alphaUcPeriod"/>
            </a:pPr>
            <a:r>
              <a:rPr lang="en-US" sz="2800" dirty="0" smtClean="0"/>
              <a:t>12</a:t>
            </a:r>
            <a:r>
              <a:rPr lang="en-US" sz="2800" baseline="30000" dirty="0" smtClean="0"/>
              <a:t>th</a:t>
            </a:r>
            <a:r>
              <a:rPr lang="en-US" sz="2800" dirty="0" smtClean="0"/>
              <a:t> Amendment</a:t>
            </a:r>
          </a:p>
          <a:p>
            <a:pPr marL="925830" lvl="1" indent="-514350">
              <a:buFont typeface="+mj-lt"/>
              <a:buAutoNum type="romanLcPeriod"/>
            </a:pPr>
            <a:r>
              <a:rPr lang="en-US" sz="2400" dirty="0" smtClean="0"/>
              <a:t>Separate ballots for vice president    elections</a:t>
            </a:r>
          </a:p>
          <a:p>
            <a:pPr marL="457200" indent="-457200">
              <a:buFont typeface="+mj-lt"/>
              <a:buAutoNum type="alphaUcPeriod"/>
            </a:pPr>
            <a:r>
              <a:rPr lang="en-US" sz="2800" dirty="0" smtClean="0"/>
              <a:t>Modern Vice Presidents</a:t>
            </a:r>
          </a:p>
          <a:p>
            <a:pPr marL="925830" lvl="1" indent="-514350">
              <a:buFont typeface="+mj-lt"/>
              <a:buAutoNum type="romanLcPeriod"/>
            </a:pPr>
            <a:r>
              <a:rPr lang="en-US" sz="2400" dirty="0" smtClean="0"/>
              <a:t>Make policy</a:t>
            </a:r>
          </a:p>
          <a:p>
            <a:pPr marL="925830" lvl="1" indent="-514350">
              <a:buFont typeface="+mj-lt"/>
              <a:buAutoNum type="romanLcPeriod"/>
            </a:pPr>
            <a:r>
              <a:rPr lang="en-US" sz="2400" dirty="0" smtClean="0"/>
              <a:t>Carry out programs</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15000" y="1752600"/>
            <a:ext cx="3429000" cy="4191000"/>
          </a:xfrm>
        </p:spPr>
      </p:pic>
    </p:spTree>
    <p:extLst>
      <p:ext uri="{BB962C8B-B14F-4D97-AF65-F5344CB8AC3E}">
        <p14:creationId xmlns:p14="http://schemas.microsoft.com/office/powerpoint/2010/main" val="24837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0"/>
            <a:ext cx="7756263" cy="762000"/>
          </a:xfrm>
        </p:spPr>
        <p:txBody>
          <a:bodyPr/>
          <a:lstStyle/>
          <a:p>
            <a:r>
              <a:rPr lang="en-US" dirty="0" smtClean="0"/>
              <a:t>III. The Cabinet</a:t>
            </a:r>
            <a:endParaRPr lang="en-US" dirty="0"/>
          </a:p>
        </p:txBody>
      </p:sp>
      <p:sp>
        <p:nvSpPr>
          <p:cNvPr id="3" name="Content Placeholder 2"/>
          <p:cNvSpPr>
            <a:spLocks noGrp="1"/>
          </p:cNvSpPr>
          <p:nvPr>
            <p:ph sz="quarter" idx="13"/>
          </p:nvPr>
        </p:nvSpPr>
        <p:spPr>
          <a:xfrm>
            <a:off x="0" y="990600"/>
            <a:ext cx="6019800" cy="5867400"/>
          </a:xfrm>
        </p:spPr>
        <p:txBody>
          <a:bodyPr/>
          <a:lstStyle/>
          <a:p>
            <a:pPr marL="514350" indent="-514350">
              <a:buFont typeface="+mj-lt"/>
              <a:buAutoNum type="alphaUcPeriod"/>
            </a:pPr>
            <a:r>
              <a:rPr lang="en-US" sz="2800" dirty="0" smtClean="0"/>
              <a:t>Heads of the executive departments that advise the president.</a:t>
            </a:r>
          </a:p>
          <a:p>
            <a:pPr marL="514350" indent="-514350">
              <a:buFont typeface="+mj-lt"/>
              <a:buAutoNum type="alphaUcPeriod"/>
            </a:pPr>
            <a:r>
              <a:rPr lang="en-US" sz="2800" dirty="0" smtClean="0"/>
              <a:t>Executive Departments: Carry out laws, administer programs,  &amp; make regulations.</a:t>
            </a:r>
          </a:p>
          <a:p>
            <a:pPr marL="514350" indent="-514350">
              <a:buFont typeface="+mj-lt"/>
              <a:buAutoNum type="alphaUcPeriod"/>
            </a:pPr>
            <a:r>
              <a:rPr lang="en-US" sz="2800" dirty="0" smtClean="0"/>
              <a:t>Not mentioned in the Constitution</a:t>
            </a:r>
          </a:p>
          <a:p>
            <a:pPr marL="925830" lvl="1" indent="-514350">
              <a:buFont typeface="+mj-lt"/>
              <a:buAutoNum type="romanLcPeriod"/>
            </a:pPr>
            <a:r>
              <a:rPr lang="en-US" sz="2400" dirty="0" smtClean="0"/>
              <a:t>Washington had Depts. Of State, War, Treasury, and Attorney General.</a:t>
            </a:r>
          </a:p>
          <a:p>
            <a:pPr marL="925830" lvl="1" indent="-514350">
              <a:buFont typeface="+mj-lt"/>
              <a:buAutoNum type="romanLcPeriod"/>
            </a:pPr>
            <a:r>
              <a:rPr lang="en-US" sz="2400" dirty="0" smtClean="0"/>
              <a:t>16 Official positions today.</a:t>
            </a:r>
            <a:endParaRPr lang="en-US" sz="24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638800" y="1600200"/>
            <a:ext cx="3505200" cy="3962400"/>
          </a:xfrm>
        </p:spPr>
      </p:pic>
    </p:spTree>
    <p:extLst>
      <p:ext uri="{BB962C8B-B14F-4D97-AF65-F5344CB8AC3E}">
        <p14:creationId xmlns:p14="http://schemas.microsoft.com/office/powerpoint/2010/main" val="24291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0"/>
            <a:ext cx="9067800" cy="6740307"/>
          </a:xfrm>
          <a:prstGeom prst="rect">
            <a:avLst/>
          </a:prstGeom>
          <a:noFill/>
        </p:spPr>
        <p:txBody>
          <a:bodyPr wrap="square" rtlCol="0">
            <a:spAutoFit/>
          </a:bodyPr>
          <a:lstStyle/>
          <a:p>
            <a:r>
              <a:rPr lang="en-US" sz="3600" dirty="0" smtClean="0"/>
              <a:t>1</a:t>
            </a:r>
            <a:r>
              <a:rPr lang="en-US" sz="3600" dirty="0"/>
              <a:t>. Person who manages the everyday operations of the White House </a:t>
            </a:r>
            <a:r>
              <a:rPr lang="en-US" sz="3600" dirty="0" smtClean="0"/>
              <a:t>Office</a:t>
            </a:r>
          </a:p>
          <a:p>
            <a:r>
              <a:rPr lang="en-US" sz="3600" dirty="0" smtClean="0"/>
              <a:t>2</a:t>
            </a:r>
            <a:r>
              <a:rPr lang="en-US" sz="3600" dirty="0"/>
              <a:t>. Advisory committee made up of heads of the executive departments </a:t>
            </a:r>
            <a:endParaRPr lang="en-US" sz="3600" dirty="0" smtClean="0"/>
          </a:p>
          <a:p>
            <a:r>
              <a:rPr lang="en-US" sz="3600" dirty="0" smtClean="0"/>
              <a:t>3. </a:t>
            </a:r>
            <a:r>
              <a:rPr lang="en-US" sz="3600" dirty="0"/>
              <a:t>All of the people who work for the executive branch </a:t>
            </a:r>
            <a:endParaRPr lang="en-US" sz="3600" dirty="0" smtClean="0"/>
          </a:p>
          <a:p>
            <a:r>
              <a:rPr lang="en-US" sz="3600" dirty="0" smtClean="0"/>
              <a:t>4. </a:t>
            </a:r>
            <a:r>
              <a:rPr lang="en-US" sz="3600" dirty="0"/>
              <a:t>Group that provides the president with expert analysis of the economy </a:t>
            </a:r>
            <a:endParaRPr lang="en-US" sz="3600" dirty="0" smtClean="0"/>
          </a:p>
          <a:p>
            <a:r>
              <a:rPr lang="en-US" sz="3600" dirty="0" smtClean="0"/>
              <a:t>5. </a:t>
            </a:r>
            <a:r>
              <a:rPr lang="en-US" sz="3600" dirty="0"/>
              <a:t>Organization that helps develop the federal </a:t>
            </a:r>
            <a:r>
              <a:rPr lang="en-US" sz="3600" dirty="0" smtClean="0"/>
              <a:t>budget</a:t>
            </a:r>
          </a:p>
          <a:p>
            <a:r>
              <a:rPr lang="en-US" sz="3600" dirty="0" smtClean="0"/>
              <a:t>6. </a:t>
            </a:r>
            <a:r>
              <a:rPr lang="en-US" sz="3600" dirty="0"/>
              <a:t>Serves as president if the president cannot do the job </a:t>
            </a:r>
            <a:endParaRPr lang="en-US" sz="3600" dirty="0" smtClean="0"/>
          </a:p>
        </p:txBody>
      </p:sp>
    </p:spTree>
    <p:extLst>
      <p:ext uri="{BB962C8B-B14F-4D97-AF65-F5344CB8AC3E}">
        <p14:creationId xmlns:p14="http://schemas.microsoft.com/office/powerpoint/2010/main" val="285041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9400" y="1"/>
            <a:ext cx="2514600" cy="1142999"/>
          </a:xfrm>
        </p:spPr>
        <p:txBody>
          <a:bodyPr/>
          <a:lstStyle/>
          <a:p>
            <a:r>
              <a:rPr lang="en-US" sz="4400" dirty="0" smtClean="0"/>
              <a:t>Do Now</a:t>
            </a:r>
            <a:endParaRPr lang="en-US" sz="4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96000" cy="6858000"/>
          </a:xfrm>
        </p:spPr>
      </p:pic>
      <p:sp>
        <p:nvSpPr>
          <p:cNvPr id="7" name="Text Placeholder 6"/>
          <p:cNvSpPr>
            <a:spLocks noGrp="1"/>
          </p:cNvSpPr>
          <p:nvPr>
            <p:ph type="body" sz="half" idx="2"/>
          </p:nvPr>
        </p:nvSpPr>
        <p:spPr>
          <a:xfrm>
            <a:off x="6172200" y="1219200"/>
            <a:ext cx="2971800" cy="4901901"/>
          </a:xfrm>
        </p:spPr>
        <p:txBody>
          <a:bodyPr>
            <a:normAutofit/>
          </a:bodyPr>
          <a:lstStyle/>
          <a:p>
            <a:r>
              <a:rPr lang="en-US" sz="3200" dirty="0" smtClean="0"/>
              <a:t>What do you think a president of the United States actually does?</a:t>
            </a:r>
            <a:endParaRPr lang="en-US" sz="3200" dirty="0"/>
          </a:p>
        </p:txBody>
      </p:sp>
    </p:spTree>
    <p:extLst>
      <p:ext uri="{BB962C8B-B14F-4D97-AF65-F5344CB8AC3E}">
        <p14:creationId xmlns:p14="http://schemas.microsoft.com/office/powerpoint/2010/main" val="1015336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490" y="0"/>
            <a:ext cx="7756263" cy="1066800"/>
          </a:xfrm>
        </p:spPr>
        <p:txBody>
          <a:bodyPr/>
          <a:lstStyle/>
          <a:p>
            <a:r>
              <a:rPr lang="en-US" dirty="0" smtClean="0"/>
              <a:t>Learning Goals</a:t>
            </a:r>
            <a:endParaRPr lang="en-US" dirty="0"/>
          </a:p>
        </p:txBody>
      </p:sp>
      <p:sp>
        <p:nvSpPr>
          <p:cNvPr id="6" name="Text Placeholder 5"/>
          <p:cNvSpPr>
            <a:spLocks noGrp="1"/>
          </p:cNvSpPr>
          <p:nvPr>
            <p:ph type="body" idx="1"/>
          </p:nvPr>
        </p:nvSpPr>
        <p:spPr>
          <a:xfrm>
            <a:off x="0" y="838200"/>
            <a:ext cx="4343400" cy="1143000"/>
          </a:xfrm>
        </p:spPr>
        <p:txBody>
          <a:bodyPr>
            <a:normAutofit/>
          </a:bodyPr>
          <a:lstStyle/>
          <a:p>
            <a:r>
              <a:rPr lang="en-US" sz="3600" dirty="0" smtClean="0"/>
              <a:t>Learning Objectives</a:t>
            </a:r>
            <a:endParaRPr lang="en-US" sz="3600" dirty="0"/>
          </a:p>
        </p:txBody>
      </p:sp>
      <p:sp>
        <p:nvSpPr>
          <p:cNvPr id="7" name="Content Placeholder 6"/>
          <p:cNvSpPr>
            <a:spLocks noGrp="1"/>
          </p:cNvSpPr>
          <p:nvPr>
            <p:ph sz="half" idx="2"/>
          </p:nvPr>
        </p:nvSpPr>
        <p:spPr>
          <a:xfrm>
            <a:off x="0" y="2362200"/>
            <a:ext cx="4492392" cy="4495800"/>
          </a:xfrm>
        </p:spPr>
        <p:txBody>
          <a:bodyPr>
            <a:normAutofit/>
          </a:bodyPr>
          <a:lstStyle/>
          <a:p>
            <a:r>
              <a:rPr lang="en-US" sz="2800" dirty="0" smtClean="0"/>
              <a:t>Roles of the president.</a:t>
            </a:r>
          </a:p>
          <a:p>
            <a:pPr marL="0" indent="0">
              <a:buNone/>
            </a:pPr>
            <a:endParaRPr lang="en-US" sz="2800" dirty="0" smtClean="0"/>
          </a:p>
          <a:p>
            <a:r>
              <a:rPr lang="en-US" sz="2800" dirty="0" smtClean="0"/>
              <a:t>Formal characteristics of the presidency.</a:t>
            </a:r>
          </a:p>
          <a:p>
            <a:pPr marL="0" indent="0">
              <a:buNone/>
            </a:pPr>
            <a:endParaRPr lang="en-US" sz="2800" dirty="0" smtClean="0"/>
          </a:p>
          <a:p>
            <a:r>
              <a:rPr lang="en-US" sz="2800" dirty="0" smtClean="0"/>
              <a:t>Informal qualifications for the presidency.</a:t>
            </a:r>
            <a:endParaRPr lang="en-US" sz="2800" dirty="0"/>
          </a:p>
        </p:txBody>
      </p:sp>
      <p:sp>
        <p:nvSpPr>
          <p:cNvPr id="8" name="Text Placeholder 7"/>
          <p:cNvSpPr>
            <a:spLocks noGrp="1"/>
          </p:cNvSpPr>
          <p:nvPr>
            <p:ph type="body" sz="quarter" idx="3"/>
          </p:nvPr>
        </p:nvSpPr>
        <p:spPr>
          <a:xfrm>
            <a:off x="5002306" y="990600"/>
            <a:ext cx="4141694" cy="990600"/>
          </a:xfrm>
        </p:spPr>
        <p:txBody>
          <a:bodyPr>
            <a:normAutofit/>
          </a:bodyPr>
          <a:lstStyle/>
          <a:p>
            <a:r>
              <a:rPr lang="en-US" sz="3600" dirty="0" smtClean="0"/>
              <a:t>Essential Question</a:t>
            </a:r>
            <a:endParaRPr lang="en-US" sz="3600" dirty="0"/>
          </a:p>
        </p:txBody>
      </p:sp>
      <p:sp>
        <p:nvSpPr>
          <p:cNvPr id="9" name="Content Placeholder 8"/>
          <p:cNvSpPr>
            <a:spLocks noGrp="1"/>
          </p:cNvSpPr>
          <p:nvPr>
            <p:ph sz="quarter" idx="4"/>
          </p:nvPr>
        </p:nvSpPr>
        <p:spPr>
          <a:xfrm>
            <a:off x="5181600" y="2438400"/>
            <a:ext cx="3962400" cy="3678936"/>
          </a:xfrm>
        </p:spPr>
        <p:txBody>
          <a:bodyPr>
            <a:normAutofit/>
          </a:bodyPr>
          <a:lstStyle/>
          <a:p>
            <a:r>
              <a:rPr lang="en-US" sz="4000" dirty="0" smtClean="0"/>
              <a:t>What are the formal and informal powers of the presidency?</a:t>
            </a:r>
            <a:endParaRPr lang="en-US" sz="4000" dirty="0"/>
          </a:p>
        </p:txBody>
      </p:sp>
    </p:spTree>
    <p:extLst>
      <p:ext uri="{BB962C8B-B14F-4D97-AF65-F5344CB8AC3E}">
        <p14:creationId xmlns:p14="http://schemas.microsoft.com/office/powerpoint/2010/main" val="4192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additive="base">
                                        <p:cTn id="1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289054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8490" y="0"/>
            <a:ext cx="7756263" cy="1066800"/>
          </a:xfrm>
        </p:spPr>
        <p:txBody>
          <a:bodyPr/>
          <a:lstStyle/>
          <a:p>
            <a:r>
              <a:rPr lang="en-US" dirty="0" smtClean="0"/>
              <a:t>I. Roles of the President</a:t>
            </a:r>
            <a:endParaRPr lang="en-US" dirty="0"/>
          </a:p>
        </p:txBody>
      </p:sp>
      <p:sp>
        <p:nvSpPr>
          <p:cNvPr id="8" name="Content Placeholder 7"/>
          <p:cNvSpPr>
            <a:spLocks noGrp="1"/>
          </p:cNvSpPr>
          <p:nvPr>
            <p:ph sz="quarter" idx="13"/>
          </p:nvPr>
        </p:nvSpPr>
        <p:spPr>
          <a:xfrm>
            <a:off x="0" y="1066800"/>
            <a:ext cx="6553200" cy="5791200"/>
          </a:xfrm>
        </p:spPr>
        <p:txBody>
          <a:bodyPr/>
          <a:lstStyle/>
          <a:p>
            <a:pPr marL="457200" indent="-457200">
              <a:buFont typeface="+mj-lt"/>
              <a:buAutoNum type="alphaUcPeriod"/>
            </a:pPr>
            <a:r>
              <a:rPr lang="en-US" dirty="0" smtClean="0"/>
              <a:t>Official Roles</a:t>
            </a:r>
          </a:p>
          <a:p>
            <a:pPr marL="925830" lvl="1" indent="-514350">
              <a:buFont typeface="+mj-lt"/>
              <a:buAutoNum type="romanLcPeriod"/>
            </a:pPr>
            <a:r>
              <a:rPr lang="en-US" sz="2800" b="1" dirty="0" smtClean="0"/>
              <a:t>Chief Executive</a:t>
            </a:r>
            <a:r>
              <a:rPr lang="en-US" sz="2400" dirty="0" smtClean="0"/>
              <a:t>: Laws implemented</a:t>
            </a:r>
          </a:p>
          <a:p>
            <a:pPr marL="925830" lvl="1" indent="-514350">
              <a:buFont typeface="+mj-lt"/>
              <a:buAutoNum type="romanLcPeriod"/>
            </a:pPr>
            <a:r>
              <a:rPr lang="en-US" sz="2800" b="1" dirty="0" smtClean="0"/>
              <a:t>Commander in Chief</a:t>
            </a:r>
            <a:r>
              <a:rPr lang="en-US" sz="2400" dirty="0" smtClean="0"/>
              <a:t>: Order troops into action.</a:t>
            </a:r>
          </a:p>
          <a:p>
            <a:pPr marL="925830" lvl="1" indent="-514350">
              <a:buFont typeface="+mj-lt"/>
              <a:buAutoNum type="romanLcPeriod"/>
            </a:pPr>
            <a:r>
              <a:rPr lang="en-US" sz="2800" b="1" dirty="0" smtClean="0"/>
              <a:t>Foreign Policy</a:t>
            </a:r>
            <a:r>
              <a:rPr lang="en-US" sz="2400" dirty="0" smtClean="0"/>
              <a:t>: Plans relations with other countries.</a:t>
            </a:r>
          </a:p>
          <a:p>
            <a:pPr marL="1234440" lvl="2" indent="-457200">
              <a:buFont typeface="+mj-lt"/>
              <a:buAutoNum type="alphaLcPeriod"/>
            </a:pPr>
            <a:r>
              <a:rPr lang="en-US" sz="2800" b="1" dirty="0" smtClean="0"/>
              <a:t>Diplomacy:</a:t>
            </a:r>
            <a:r>
              <a:rPr lang="en-US" sz="2400" b="1" dirty="0" smtClean="0"/>
              <a:t> </a:t>
            </a:r>
            <a:r>
              <a:rPr lang="en-US" sz="2400" dirty="0" smtClean="0"/>
              <a:t>Art of negotiating.</a:t>
            </a:r>
            <a:endParaRPr lang="en-US" sz="2400" b="1" dirty="0" smtClean="0"/>
          </a:p>
          <a:p>
            <a:pPr marL="457200" indent="-457200">
              <a:buFont typeface="+mj-lt"/>
              <a:buAutoNum type="alphaUcPeriod"/>
            </a:pPr>
            <a:r>
              <a:rPr lang="en-US" dirty="0" smtClean="0"/>
              <a:t>Unofficial Roles</a:t>
            </a:r>
          </a:p>
          <a:p>
            <a:pPr marL="925830" lvl="1" indent="-514350">
              <a:buFont typeface="+mj-lt"/>
              <a:buAutoNum type="romanLcPeriod"/>
            </a:pPr>
            <a:r>
              <a:rPr lang="en-US" sz="2800" b="1" dirty="0" smtClean="0"/>
              <a:t>Chief of State: </a:t>
            </a:r>
            <a:r>
              <a:rPr lang="en-US" sz="2400" dirty="0" smtClean="0"/>
              <a:t>Symbolic figurehead</a:t>
            </a:r>
            <a:endParaRPr lang="en-US" sz="2400" b="1" dirty="0" smtClean="0"/>
          </a:p>
          <a:p>
            <a:pPr marL="925830" lvl="1" indent="-514350">
              <a:buFont typeface="+mj-lt"/>
              <a:buAutoNum type="romanLcPeriod"/>
            </a:pPr>
            <a:r>
              <a:rPr lang="en-US" sz="2800" b="1" dirty="0" smtClean="0"/>
              <a:t>Party Leader:</a:t>
            </a:r>
            <a:r>
              <a:rPr lang="en-US" sz="2800" dirty="0" smtClean="0"/>
              <a:t> </a:t>
            </a:r>
            <a:r>
              <a:rPr lang="en-US" sz="2400" dirty="0" smtClean="0"/>
              <a:t>Shapes party platform</a:t>
            </a:r>
            <a:endParaRPr lang="en-US" sz="2400" b="1" dirty="0" smtClean="0"/>
          </a:p>
          <a:p>
            <a:pPr marL="925830" lvl="1" indent="-514350">
              <a:buFont typeface="+mj-lt"/>
              <a:buAutoNum type="romanLcPeriod"/>
            </a:pPr>
            <a:r>
              <a:rPr lang="en-US" sz="2800" b="1" dirty="0" smtClean="0"/>
              <a:t>Chief Citizen:</a:t>
            </a:r>
            <a:r>
              <a:rPr lang="en-US" sz="2800" dirty="0" smtClean="0"/>
              <a:t> </a:t>
            </a:r>
            <a:r>
              <a:rPr lang="en-US" sz="2400" dirty="0" smtClean="0"/>
              <a:t>Models of good citizenship</a:t>
            </a:r>
            <a:endParaRPr lang="en-US" sz="2400" b="1" dirty="0"/>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77000" y="2286000"/>
            <a:ext cx="2667000" cy="3429000"/>
          </a:xfrm>
        </p:spPr>
      </p:pic>
    </p:spTree>
    <p:extLst>
      <p:ext uri="{BB962C8B-B14F-4D97-AF65-F5344CB8AC3E}">
        <p14:creationId xmlns:p14="http://schemas.microsoft.com/office/powerpoint/2010/main" val="7283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barn(inVertical)">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wipe(down)">
                                      <p:cBhvr>
                                        <p:cTn id="34" dur="500"/>
                                        <p:tgtEl>
                                          <p:spTgt spid="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circle(in)">
                                      <p:cBhvr>
                                        <p:cTn id="39" dur="20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wheel(1)">
                                      <p:cBhvr>
                                        <p:cTn id="44" dur="200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randombar(horizontal)">
                                      <p:cBhvr>
                                        <p:cTn id="4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600" dirty="0" smtClean="0"/>
              <a:t>II. Formal Characteristics of the Presidency</a:t>
            </a:r>
            <a:endParaRPr lang="en-US" sz="3600" dirty="0"/>
          </a:p>
        </p:txBody>
      </p:sp>
      <p:sp>
        <p:nvSpPr>
          <p:cNvPr id="3" name="Content Placeholder 2"/>
          <p:cNvSpPr>
            <a:spLocks noGrp="1"/>
          </p:cNvSpPr>
          <p:nvPr>
            <p:ph sz="quarter" idx="13"/>
          </p:nvPr>
        </p:nvSpPr>
        <p:spPr>
          <a:xfrm>
            <a:off x="0" y="838200"/>
            <a:ext cx="6553200" cy="6019800"/>
          </a:xfrm>
        </p:spPr>
        <p:txBody>
          <a:bodyPr>
            <a:normAutofit fontScale="92500" lnSpcReduction="10000"/>
          </a:bodyPr>
          <a:lstStyle/>
          <a:p>
            <a:pPr marL="457200" indent="-457200">
              <a:buFont typeface="+mj-lt"/>
              <a:buAutoNum type="alphaUcPeriod"/>
            </a:pPr>
            <a:r>
              <a:rPr lang="en-US" sz="2800" dirty="0" smtClean="0"/>
              <a:t>Written Qualifications</a:t>
            </a:r>
          </a:p>
          <a:p>
            <a:pPr marL="925830" lvl="1" indent="-514350">
              <a:buFont typeface="+mj-lt"/>
              <a:buAutoNum type="romanLcPeriod"/>
            </a:pPr>
            <a:r>
              <a:rPr lang="en-US" sz="2400" dirty="0" smtClean="0"/>
              <a:t>35 yrs. Old</a:t>
            </a:r>
          </a:p>
          <a:p>
            <a:pPr marL="925830" lvl="1" indent="-514350">
              <a:buFont typeface="+mj-lt"/>
              <a:buAutoNum type="romanLcPeriod"/>
            </a:pPr>
            <a:r>
              <a:rPr lang="en-US" sz="2400" dirty="0" smtClean="0"/>
              <a:t>Lived in U.S. for 14 yrs.</a:t>
            </a:r>
          </a:p>
          <a:p>
            <a:pPr marL="925830" lvl="1" indent="-514350">
              <a:buFont typeface="+mj-lt"/>
              <a:buAutoNum type="romanLcPeriod"/>
            </a:pPr>
            <a:r>
              <a:rPr lang="en-US" sz="2400" dirty="0" smtClean="0"/>
              <a:t>Natural-born U.S. citizen</a:t>
            </a:r>
          </a:p>
          <a:p>
            <a:pPr marL="457200" indent="-457200">
              <a:buFont typeface="+mj-lt"/>
              <a:buAutoNum type="alphaUcPeriod"/>
            </a:pPr>
            <a:r>
              <a:rPr lang="en-US" sz="2800" dirty="0" smtClean="0"/>
              <a:t>Term of Office</a:t>
            </a:r>
          </a:p>
          <a:p>
            <a:pPr marL="925830" lvl="1" indent="-514350">
              <a:buFont typeface="+mj-lt"/>
              <a:buAutoNum type="romanLcPeriod"/>
            </a:pPr>
            <a:r>
              <a:rPr lang="en-US" sz="2400" dirty="0" smtClean="0"/>
              <a:t>2 four-year terms</a:t>
            </a:r>
          </a:p>
          <a:p>
            <a:pPr marL="925830" lvl="1" indent="-514350">
              <a:buFont typeface="+mj-lt"/>
              <a:buAutoNum type="romanLcPeriod"/>
            </a:pPr>
            <a:r>
              <a:rPr lang="en-US" sz="2400" dirty="0" smtClean="0"/>
              <a:t>22</a:t>
            </a:r>
            <a:r>
              <a:rPr lang="en-US" sz="2400" baseline="30000" dirty="0" smtClean="0"/>
              <a:t>nd</a:t>
            </a:r>
            <a:r>
              <a:rPr lang="en-US" sz="2400" dirty="0" smtClean="0"/>
              <a:t> Amendment 1951</a:t>
            </a:r>
          </a:p>
          <a:p>
            <a:pPr marL="457200" indent="-457200">
              <a:buFont typeface="+mj-lt"/>
              <a:buAutoNum type="alphaUcPeriod"/>
            </a:pPr>
            <a:r>
              <a:rPr lang="en-US" sz="2800" dirty="0" smtClean="0"/>
              <a:t>Election to Office</a:t>
            </a:r>
          </a:p>
          <a:p>
            <a:pPr marL="925830" lvl="1" indent="-514350">
              <a:buFont typeface="+mj-lt"/>
              <a:buAutoNum type="romanLcPeriod"/>
            </a:pPr>
            <a:r>
              <a:rPr lang="en-US" sz="2400" dirty="0" smtClean="0"/>
              <a:t>Electoral College (538)</a:t>
            </a:r>
          </a:p>
          <a:p>
            <a:pPr marL="457200" indent="-457200">
              <a:buFont typeface="+mj-lt"/>
              <a:buAutoNum type="alphaUcPeriod"/>
            </a:pPr>
            <a:r>
              <a:rPr lang="en-US" sz="2800" dirty="0" smtClean="0"/>
              <a:t>Succession</a:t>
            </a:r>
          </a:p>
          <a:p>
            <a:pPr marL="925830" lvl="1" indent="-514350">
              <a:buFont typeface="+mj-lt"/>
              <a:buAutoNum type="romanLcPeriod"/>
            </a:pPr>
            <a:r>
              <a:rPr lang="en-US" sz="2400" dirty="0" smtClean="0"/>
              <a:t>Process of who comes after</a:t>
            </a:r>
          </a:p>
          <a:p>
            <a:pPr marL="925830" lvl="1" indent="-514350">
              <a:buFont typeface="+mj-lt"/>
              <a:buAutoNum type="romanLcPeriod"/>
            </a:pPr>
            <a:r>
              <a:rPr lang="en-US" sz="2400" dirty="0" smtClean="0"/>
              <a:t>Vice </a:t>
            </a:r>
            <a:r>
              <a:rPr lang="en-US" sz="2400" dirty="0" err="1" smtClean="0"/>
              <a:t>Prez</a:t>
            </a:r>
            <a:r>
              <a:rPr lang="en-US" sz="2400" dirty="0" smtClean="0"/>
              <a:t>, Speaker, Pro tempore, Sec. State</a:t>
            </a:r>
          </a:p>
          <a:p>
            <a:pPr marL="457200" indent="-457200">
              <a:buFont typeface="+mj-lt"/>
              <a:buAutoNum type="alphaUcPeriod"/>
            </a:pPr>
            <a:r>
              <a:rPr lang="en-US" sz="2800" dirty="0" smtClean="0"/>
              <a:t>Salary &amp; Benefits</a:t>
            </a:r>
          </a:p>
          <a:p>
            <a:pPr marL="982980" lvl="1" indent="-571500">
              <a:buFont typeface="+mj-lt"/>
              <a:buAutoNum type="romanLcPeriod"/>
            </a:pPr>
            <a:r>
              <a:rPr lang="en-US" sz="2600" dirty="0" smtClean="0"/>
              <a:t>$400,000/</a:t>
            </a:r>
            <a:r>
              <a:rPr lang="en-US" sz="2600" dirty="0" err="1" smtClean="0"/>
              <a:t>yr</a:t>
            </a:r>
            <a:r>
              <a:rPr lang="en-US" sz="2600" dirty="0" smtClean="0"/>
              <a:t> &amp; travel, staff, insurance</a:t>
            </a:r>
            <a:endParaRPr lang="en-US" sz="26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191000" y="1447800"/>
            <a:ext cx="4953000" cy="3249549"/>
          </a:xfrm>
        </p:spPr>
      </p:pic>
    </p:spTree>
    <p:extLst>
      <p:ext uri="{BB962C8B-B14F-4D97-AF65-F5344CB8AC3E}">
        <p14:creationId xmlns:p14="http://schemas.microsoft.com/office/powerpoint/2010/main" val="15789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circle(in)">
                                      <p:cBhvr>
                                        <p:cTn id="50" dur="2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heel(1)">
                                      <p:cBhvr>
                                        <p:cTn id="55" dur="2000"/>
                                        <p:tgtEl>
                                          <p:spTgt spid="3">
                                            <p:txEl>
                                              <p:pRg st="10" end="10"/>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heel(1)">
                                      <p:cBhvr>
                                        <p:cTn id="58" dur="20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wipe(down)">
                                      <p:cBhvr>
                                        <p:cTn id="68" dur="580">
                                          <p:stCondLst>
                                            <p:cond delay="0"/>
                                          </p:stCondLst>
                                        </p:cTn>
                                        <p:tgtEl>
                                          <p:spTgt spid="3">
                                            <p:txEl>
                                              <p:pRg st="13" end="13"/>
                                            </p:txEl>
                                          </p:spTgt>
                                        </p:tgtEl>
                                      </p:cBhvr>
                                    </p:animEffect>
                                    <p:anim calcmode="lin" valueType="num">
                                      <p:cBhvr>
                                        <p:cTn id="69"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13" end="13"/>
                                            </p:txEl>
                                          </p:spTgt>
                                        </p:tgtEl>
                                      </p:cBhvr>
                                      <p:to x="100000" y="60000"/>
                                    </p:animScale>
                                    <p:animScale>
                                      <p:cBhvr>
                                        <p:cTn id="75" dur="166" decel="50000">
                                          <p:stCondLst>
                                            <p:cond delay="676"/>
                                          </p:stCondLst>
                                        </p:cTn>
                                        <p:tgtEl>
                                          <p:spTgt spid="3">
                                            <p:txEl>
                                              <p:pRg st="13" end="13"/>
                                            </p:txEl>
                                          </p:spTgt>
                                        </p:tgtEl>
                                      </p:cBhvr>
                                      <p:to x="100000" y="100000"/>
                                    </p:animScale>
                                    <p:animScale>
                                      <p:cBhvr>
                                        <p:cTn id="76" dur="26">
                                          <p:stCondLst>
                                            <p:cond delay="1312"/>
                                          </p:stCondLst>
                                        </p:cTn>
                                        <p:tgtEl>
                                          <p:spTgt spid="3">
                                            <p:txEl>
                                              <p:pRg st="13" end="13"/>
                                            </p:txEl>
                                          </p:spTgt>
                                        </p:tgtEl>
                                      </p:cBhvr>
                                      <p:to x="100000" y="80000"/>
                                    </p:animScale>
                                    <p:animScale>
                                      <p:cBhvr>
                                        <p:cTn id="77" dur="166" decel="50000">
                                          <p:stCondLst>
                                            <p:cond delay="1338"/>
                                          </p:stCondLst>
                                        </p:cTn>
                                        <p:tgtEl>
                                          <p:spTgt spid="3">
                                            <p:txEl>
                                              <p:pRg st="13" end="13"/>
                                            </p:txEl>
                                          </p:spTgt>
                                        </p:tgtEl>
                                      </p:cBhvr>
                                      <p:to x="100000" y="100000"/>
                                    </p:animScale>
                                    <p:animScale>
                                      <p:cBhvr>
                                        <p:cTn id="78" dur="26">
                                          <p:stCondLst>
                                            <p:cond delay="1642"/>
                                          </p:stCondLst>
                                        </p:cTn>
                                        <p:tgtEl>
                                          <p:spTgt spid="3">
                                            <p:txEl>
                                              <p:pRg st="13" end="13"/>
                                            </p:txEl>
                                          </p:spTgt>
                                        </p:tgtEl>
                                      </p:cBhvr>
                                      <p:to x="100000" y="90000"/>
                                    </p:animScale>
                                    <p:animScale>
                                      <p:cBhvr>
                                        <p:cTn id="79" dur="166" decel="50000">
                                          <p:stCondLst>
                                            <p:cond delay="1668"/>
                                          </p:stCondLst>
                                        </p:cTn>
                                        <p:tgtEl>
                                          <p:spTgt spid="3">
                                            <p:txEl>
                                              <p:pRg st="13" end="13"/>
                                            </p:txEl>
                                          </p:spTgt>
                                        </p:tgtEl>
                                      </p:cBhvr>
                                      <p:to x="100000" y="100000"/>
                                    </p:animScale>
                                    <p:animScale>
                                      <p:cBhvr>
                                        <p:cTn id="80" dur="26">
                                          <p:stCondLst>
                                            <p:cond delay="1808"/>
                                          </p:stCondLst>
                                        </p:cTn>
                                        <p:tgtEl>
                                          <p:spTgt spid="3">
                                            <p:txEl>
                                              <p:pRg st="13" end="13"/>
                                            </p:txEl>
                                          </p:spTgt>
                                        </p:tgtEl>
                                      </p:cBhvr>
                                      <p:to x="100000" y="95000"/>
                                    </p:animScale>
                                    <p:animScale>
                                      <p:cBhvr>
                                        <p:cTn id="81"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III. Unwritten Qualifications</a:t>
            </a:r>
            <a:endParaRPr lang="en-US" dirty="0"/>
          </a:p>
        </p:txBody>
      </p:sp>
      <p:sp>
        <p:nvSpPr>
          <p:cNvPr id="3" name="Content Placeholder 2"/>
          <p:cNvSpPr>
            <a:spLocks noGrp="1"/>
          </p:cNvSpPr>
          <p:nvPr>
            <p:ph sz="quarter" idx="13"/>
          </p:nvPr>
        </p:nvSpPr>
        <p:spPr>
          <a:xfrm>
            <a:off x="0" y="1371600"/>
            <a:ext cx="5486400" cy="5486400"/>
          </a:xfrm>
        </p:spPr>
        <p:txBody>
          <a:bodyPr/>
          <a:lstStyle/>
          <a:p>
            <a:pPr marL="457200" indent="-457200">
              <a:buFont typeface="+mj-lt"/>
              <a:buAutoNum type="alphaUcPeriod"/>
            </a:pPr>
            <a:r>
              <a:rPr lang="en-US" sz="2800" dirty="0" smtClean="0"/>
              <a:t>Presidential Backgrounds</a:t>
            </a:r>
          </a:p>
          <a:p>
            <a:pPr marL="925830" lvl="1" indent="-514350">
              <a:buFont typeface="+mj-lt"/>
              <a:buAutoNum type="romanLcPeriod"/>
            </a:pPr>
            <a:r>
              <a:rPr lang="en-US" sz="2400" dirty="0" smtClean="0"/>
              <a:t>Well-educated, Christian</a:t>
            </a:r>
          </a:p>
          <a:p>
            <a:pPr marL="925830" lvl="1" indent="-514350">
              <a:buFont typeface="+mj-lt"/>
              <a:buAutoNum type="romanLcPeriod"/>
            </a:pPr>
            <a:r>
              <a:rPr lang="en-US" sz="2400" dirty="0" smtClean="0"/>
              <a:t>White, upper-class</a:t>
            </a:r>
          </a:p>
          <a:p>
            <a:pPr marL="925830" lvl="1" indent="-514350">
              <a:buFont typeface="+mj-lt"/>
              <a:buAutoNum type="romanLcPeriod"/>
            </a:pPr>
            <a:r>
              <a:rPr lang="en-US" sz="2400" dirty="0" smtClean="0"/>
              <a:t>75% military background</a:t>
            </a:r>
          </a:p>
          <a:p>
            <a:pPr marL="457200" indent="-457200">
              <a:buFont typeface="+mj-lt"/>
              <a:buAutoNum type="alphaUcPeriod"/>
            </a:pPr>
            <a:r>
              <a:rPr lang="en-US" sz="2800" dirty="0" smtClean="0"/>
              <a:t>Personal Qualities</a:t>
            </a:r>
          </a:p>
          <a:p>
            <a:pPr marL="925830" lvl="1" indent="-514350">
              <a:buFont typeface="+mj-lt"/>
              <a:buAutoNum type="romanLcPeriod"/>
            </a:pPr>
            <a:r>
              <a:rPr lang="en-US" sz="2400" dirty="0" smtClean="0"/>
              <a:t>Communicator</a:t>
            </a:r>
          </a:p>
          <a:p>
            <a:pPr marL="925830" lvl="1" indent="-514350">
              <a:buFont typeface="+mj-lt"/>
              <a:buAutoNum type="romanLcPeriod"/>
            </a:pPr>
            <a:r>
              <a:rPr lang="en-US" sz="2400" dirty="0" smtClean="0"/>
              <a:t>Confident, poised, charismatic</a:t>
            </a:r>
          </a:p>
          <a:p>
            <a:pPr marL="925830" lvl="1" indent="-514350">
              <a:buFont typeface="+mj-lt"/>
              <a:buAutoNum type="romanLcPeriod"/>
            </a:pPr>
            <a:r>
              <a:rPr lang="en-US" sz="2400" dirty="0" smtClean="0"/>
              <a:t>Calm, controlled</a:t>
            </a:r>
          </a:p>
          <a:p>
            <a:pPr marL="457200" indent="-457200">
              <a:buFont typeface="+mj-lt"/>
              <a:buAutoNum type="alphaUcPeriod"/>
            </a:pP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1600" y="1447800"/>
            <a:ext cx="3962400" cy="4495800"/>
          </a:xfrm>
        </p:spPr>
      </p:pic>
    </p:spTree>
    <p:extLst>
      <p:ext uri="{BB962C8B-B14F-4D97-AF65-F5344CB8AC3E}">
        <p14:creationId xmlns:p14="http://schemas.microsoft.com/office/powerpoint/2010/main" val="64005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990600"/>
            <a:ext cx="9143999" cy="5867399"/>
          </a:xfrm>
        </p:spPr>
        <p:txBody>
          <a:bodyPr>
            <a:normAutofit/>
          </a:bodyPr>
          <a:lstStyle/>
          <a:p>
            <a:pPr marL="457200" indent="-457200">
              <a:buFont typeface="+mj-lt"/>
              <a:buAutoNum type="arabicPeriod"/>
            </a:pPr>
            <a:r>
              <a:rPr lang="en-US" sz="3200" dirty="0" smtClean="0"/>
              <a:t>The </a:t>
            </a:r>
            <a:r>
              <a:rPr lang="en-US" sz="3200" dirty="0"/>
              <a:t>official roles of the president are outlined </a:t>
            </a:r>
            <a:r>
              <a:rPr lang="en-US" sz="3200" dirty="0" smtClean="0"/>
              <a:t>by</a:t>
            </a:r>
          </a:p>
          <a:p>
            <a:pPr marL="457200" indent="-457200">
              <a:buFont typeface="+mj-lt"/>
              <a:buAutoNum type="arabicPeriod"/>
            </a:pPr>
            <a:r>
              <a:rPr lang="en-US" sz="3200" dirty="0" smtClean="0"/>
              <a:t>Which </a:t>
            </a:r>
            <a:r>
              <a:rPr lang="en-US" sz="3200" dirty="0"/>
              <a:t>of the following is an unofficial role of the president</a:t>
            </a:r>
            <a:r>
              <a:rPr lang="en-US" sz="3200" dirty="0" smtClean="0"/>
              <a:t>?</a:t>
            </a:r>
          </a:p>
          <a:p>
            <a:pPr marL="457200" indent="-457200">
              <a:buFont typeface="+mj-lt"/>
              <a:buAutoNum type="arabicPeriod"/>
            </a:pPr>
            <a:r>
              <a:rPr lang="en-US" sz="3200" dirty="0"/>
              <a:t>The Framers originally set the term of office for president </a:t>
            </a:r>
            <a:r>
              <a:rPr lang="en-US" sz="3200" dirty="0" smtClean="0"/>
              <a:t>at</a:t>
            </a:r>
          </a:p>
          <a:p>
            <a:pPr marL="457200" indent="-457200">
              <a:buFont typeface="+mj-lt"/>
              <a:buAutoNum type="arabicPeriod"/>
            </a:pPr>
            <a:r>
              <a:rPr lang="en-US" sz="3200" dirty="0" smtClean="0"/>
              <a:t>Which </a:t>
            </a:r>
            <a:r>
              <a:rPr lang="en-US" sz="3200" dirty="0"/>
              <a:t>of the following ay behind the creation of the electoral college</a:t>
            </a:r>
            <a:r>
              <a:rPr lang="en-US" sz="3200" dirty="0" smtClean="0"/>
              <a:t>?</a:t>
            </a:r>
          </a:p>
          <a:p>
            <a:pPr marL="457200" indent="-457200">
              <a:buFont typeface="+mj-lt"/>
              <a:buAutoNum type="arabicPeriod"/>
            </a:pPr>
            <a:r>
              <a:rPr lang="en-US" sz="3200" dirty="0" smtClean="0"/>
              <a:t>Who </a:t>
            </a:r>
            <a:r>
              <a:rPr lang="en-US" sz="3200" dirty="0"/>
              <a:t>is first in line of succession to the presidency?</a:t>
            </a:r>
          </a:p>
        </p:txBody>
      </p:sp>
      <p:sp>
        <p:nvSpPr>
          <p:cNvPr id="5" name="Title 4"/>
          <p:cNvSpPr>
            <a:spLocks noGrp="1"/>
          </p:cNvSpPr>
          <p:nvPr>
            <p:ph type="title"/>
          </p:nvPr>
        </p:nvSpPr>
        <p:spPr>
          <a:xfrm>
            <a:off x="688490" y="0"/>
            <a:ext cx="7756263" cy="838200"/>
          </a:xfrm>
        </p:spPr>
        <p:txBody>
          <a:bodyPr/>
          <a:lstStyle/>
          <a:p>
            <a:r>
              <a:rPr lang="en-US" dirty="0" smtClean="0"/>
              <a:t>IV. Exit Slip</a:t>
            </a:r>
            <a:endParaRPr lang="en-US" dirty="0"/>
          </a:p>
        </p:txBody>
      </p:sp>
    </p:spTree>
    <p:extLst>
      <p:ext uri="{BB962C8B-B14F-4D97-AF65-F5344CB8AC3E}">
        <p14:creationId xmlns:p14="http://schemas.microsoft.com/office/powerpoint/2010/main" val="335916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401</TotalTime>
  <Words>1119</Words>
  <Application>Microsoft Office PowerPoint</Application>
  <PresentationFormat>On-screen Show (4:3)</PresentationFormat>
  <Paragraphs>147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Hardcover</vt:lpstr>
      <vt:lpstr>    Chapter 6:  The Presidency</vt:lpstr>
      <vt:lpstr>Section 1: The President</vt:lpstr>
      <vt:lpstr>Do Now</vt:lpstr>
      <vt:lpstr>Learning Goals</vt:lpstr>
      <vt:lpstr>PowerPoint Presentation</vt:lpstr>
      <vt:lpstr>I. Roles of the President</vt:lpstr>
      <vt:lpstr>II. Formal Characteristics of the Presidency</vt:lpstr>
      <vt:lpstr>III. Unwritten Qualifications</vt:lpstr>
      <vt:lpstr>IV. Exit Slip</vt:lpstr>
      <vt:lpstr>Section 2: The Powers of the Presidency</vt:lpstr>
      <vt:lpstr>Do Now</vt:lpstr>
      <vt:lpstr>Learning Goals</vt:lpstr>
      <vt:lpstr>PowerPoint Presentation</vt:lpstr>
      <vt:lpstr>I. Executive Powers</vt:lpstr>
      <vt:lpstr>II. Legislative &amp; Judicial Powers</vt:lpstr>
      <vt:lpstr>III. Informal &amp; Change</vt:lpstr>
      <vt:lpstr>PowerPoint Presentation</vt:lpstr>
      <vt:lpstr>Sec. 3: The President’s Administration</vt:lpstr>
      <vt:lpstr>Do Now</vt:lpstr>
      <vt:lpstr>Learning Goal</vt:lpstr>
      <vt:lpstr>PowerPoint Presentation</vt:lpstr>
      <vt:lpstr>I. Executive office of the President</vt:lpstr>
      <vt:lpstr>II. The Vice President</vt:lpstr>
      <vt:lpstr>III. The Cabinet</vt:lpstr>
      <vt:lpstr>PowerPoint Presentation</vt:lpstr>
    </vt:vector>
  </TitlesOfParts>
  <Company>St. Louis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6:  The Presidency</dc:title>
  <dc:creator>SLPS</dc:creator>
  <cp:lastModifiedBy>SLPS</cp:lastModifiedBy>
  <cp:revision>37</cp:revision>
  <dcterms:created xsi:type="dcterms:W3CDTF">2015-11-16T15:53:34Z</dcterms:created>
  <dcterms:modified xsi:type="dcterms:W3CDTF">2015-11-18T14:38:59Z</dcterms:modified>
</cp:coreProperties>
</file>