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4" r:id="rId2"/>
    <p:sldId id="418" r:id="rId3"/>
    <p:sldId id="276" r:id="rId4"/>
    <p:sldId id="277" r:id="rId5"/>
    <p:sldId id="414" r:id="rId6"/>
    <p:sldId id="299" r:id="rId7"/>
    <p:sldId id="300" r:id="rId8"/>
    <p:sldId id="302" r:id="rId9"/>
    <p:sldId id="303" r:id="rId10"/>
    <p:sldId id="305" r:id="rId11"/>
    <p:sldId id="415" r:id="rId12"/>
    <p:sldId id="315" r:id="rId13"/>
    <p:sldId id="346" r:id="rId14"/>
    <p:sldId id="343" r:id="rId15"/>
    <p:sldId id="344" r:id="rId16"/>
    <p:sldId id="347" r:id="rId17"/>
    <p:sldId id="348" r:id="rId18"/>
    <p:sldId id="349" r:id="rId19"/>
    <p:sldId id="417" r:id="rId20"/>
    <p:sldId id="368" r:id="rId21"/>
    <p:sldId id="369" r:id="rId22"/>
    <p:sldId id="375" r:id="rId23"/>
    <p:sldId id="3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B2B2B2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/>
    <p:restoredTop sz="94886"/>
  </p:normalViewPr>
  <p:slideViewPr>
    <p:cSldViewPr>
      <p:cViewPr>
        <p:scale>
          <a:sx n="76" d="100"/>
          <a:sy n="76" d="100"/>
        </p:scale>
        <p:origin x="-33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0145-4EB6-461A-835D-9AD9B39C7A9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B72C-4ADD-4C54-B5D5-6E96BE7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F4CD1F-8B5D-4E45-99D6-A7D8C22E3622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5F19AF-A22D-4B58-919C-18ACC5CF9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en/d/d5/GEM_Monopoly_box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4/42/1904socialis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msuccess.blogs.com/.a/6a00e54ee3905b883301543439a260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14783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69889"/>
            <a:ext cx="518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The Industrial Revolution</a:t>
            </a:r>
            <a:endParaRPr 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2637" y="169889"/>
            <a:ext cx="7057383" cy="1384995"/>
          </a:xfrm>
          <a:prstGeom prst="rect">
            <a:avLst/>
          </a:prstGeom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" charset="0"/>
              </a:rPr>
              <a:t>Industrialization: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" charset="0"/>
              </a:rPr>
              <a:t> When a society transitions from being based on agriculture (farming) to industry (factories) </a:t>
            </a:r>
            <a:endParaRPr lang="en-US" sz="2800" u="sng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mac.com/rolandgarret/iWeb/site/Return%20of%20the%20'Robber%20Barons'%20Energy%20Cartels%20Rip%20Off%20Californian_files/Robber_Ba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616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Captains of Industry …</a:t>
            </a:r>
          </a:p>
          <a:p>
            <a:pPr algn="ctr"/>
            <a:endParaRPr 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endParaRPr 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endParaRPr 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endParaRPr 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endParaRPr lang="en-US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…or Robber Barons?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ln w="6350">
                  <a:noFill/>
                </a:ln>
                <a:solidFill>
                  <a:srgbClr val="FFFF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Monopolies</a:t>
            </a:r>
            <a:endParaRPr lang="en-US" sz="660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9459" name="Picture 2" descr="File:GEM Monopoly b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839200" cy="3962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2578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monopoly is having exclusive control of a commodity or service in a particular </a:t>
            </a:r>
            <a:r>
              <a:rPr lang="en-US" sz="2800" b="1" spc="-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market. </a:t>
            </a:r>
            <a:endParaRPr lang="en-US" sz="2800" b="1" spc="-7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nopolygif.gif Broke image by Otis_Campb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007"/>
            <a:ext cx="9144000" cy="683032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0" y="0"/>
            <a:ext cx="868680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Impact" pitchFamily="34" charset="0"/>
              </a:rPr>
              <a:t>Social Darwinism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7059"/>
            <a:ext cx="9144000" cy="1815882"/>
          </a:xfrm>
          <a:prstGeom prst="rect">
            <a:avLst/>
          </a:prstGeom>
          <a:solidFill>
            <a:srgbClr val="000000">
              <a:alpha val="3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The belief that people and businesses who that cannot adapt to their environment will eventually “die out” </a:t>
            </a:r>
          </a:p>
          <a:p>
            <a:pPr algn="ctr"/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Impact" pitchFamily="34" charset="0"/>
              </a:rPr>
              <a:t>“Survival of the fittest”</a:t>
            </a:r>
            <a:endParaRPr lang="en-US" sz="5400" dirty="0">
              <a:solidFill>
                <a:srgbClr val="FFFF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rmaementis.files.wordpress.com/2008/05/hughestow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53" cy="6858000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Child labor included factory work, agriculture, or doing odd jobs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U.S. History\Unit 2 (Immigration and Industrialization)\Unit 2 pics\PA-breaker-boys.jpg"/>
          <p:cNvPicPr>
            <a:picLocks noChangeAspect="1" noChangeArrowheads="1"/>
          </p:cNvPicPr>
          <p:nvPr/>
        </p:nvPicPr>
        <p:blipFill>
          <a:blip r:embed="rId2" cstate="print"/>
          <a:srcRect l="1923" t="3547" r="1923" b="9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152400" y="5486400"/>
            <a:ext cx="9448800" cy="1200329"/>
          </a:xfrm>
          <a:prstGeom prst="rect">
            <a:avLst/>
          </a:prstGeom>
          <a:solidFill>
            <a:schemeClr val="bg1">
              <a:lumMod val="75000"/>
              <a:lumOff val="2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spc="-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Immigrant children were put to work in sweatshops – jobs with harsh working conditions</a:t>
            </a:r>
            <a:endParaRPr lang="en-US" sz="3600" i="1" spc="-3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U.S. History\Unit 2 (Immigration and Industrialization)\Unit 2 pics\child_labor in textile 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0261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296400" cy="1107996"/>
          </a:xfrm>
          <a:prstGeom prst="rect">
            <a:avLst/>
          </a:prstGeom>
          <a:solidFill>
            <a:schemeClr val="bg1">
              <a:lumMod val="75000"/>
              <a:lumOff val="25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3810000"/>
            <a:ext cx="3733800" cy="2862322"/>
          </a:xfrm>
          <a:prstGeom prst="rect">
            <a:avLst/>
          </a:prstGeom>
          <a:solidFill>
            <a:schemeClr val="bg1">
              <a:lumMod val="75000"/>
              <a:lumOff val="25000"/>
              <a:alpha val="4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Businesses wanted to hire children because they were a cheap source of labor. 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eenplanetethics.com/wordpress/wp-content/uploads/2010/09/child-labour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523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7200" y="0"/>
            <a:ext cx="472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267200"/>
            <a:ext cx="3962400" cy="2308324"/>
          </a:xfrm>
          <a:prstGeom prst="rect">
            <a:avLst/>
          </a:prstGeom>
          <a:solidFill>
            <a:schemeClr val="bg1">
              <a:lumMod val="75000"/>
              <a:lumOff val="2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Children often worked in dangerous factory jobs…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ome.comcast.net/~DiazStudents/IndustrialChildLab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536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953000"/>
            <a:ext cx="3886200" cy="1754326"/>
          </a:xfrm>
          <a:prstGeom prst="rect">
            <a:avLst/>
          </a:prstGeom>
          <a:solidFill>
            <a:schemeClr val="bg1">
              <a:lumMod val="85000"/>
              <a:lumOff val="1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...or dangerous jobs in mines because of their size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rmaementis.files.wordpress.com/2008/05/capi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92" cy="6858000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Child Labor</a:t>
            </a:r>
            <a:endParaRPr lang="en-US" sz="6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Newspaper carriers  were known as “Newsies”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Impact" pitchFamily="34" charset="0"/>
              </a:rPr>
              <a:t>Triangle Shirtwaist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05" y="0"/>
            <a:ext cx="523659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90" y="1569660"/>
            <a:ext cx="3863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-146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 died in the factory fire, which was caused by 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unsafe conditions. 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-Led to NYC govt. investigation which led to improved safety conditions in factories.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After the Civil War: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Reconstruction was going on in the South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Population was moving into the West</a:t>
            </a:r>
          </a:p>
          <a:p>
            <a:pPr marL="585216" lvl="1" indent="0"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At the same time, the cities were also undergoing a major change.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Rise of industry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New inventions made this possible</a:t>
            </a:r>
          </a:p>
          <a:p>
            <a:pPr marL="585216" lvl="1" indent="0"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9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Impact" pitchFamily="34" charset="0"/>
              </a:rPr>
              <a:t>Labor Unions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029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labor union is an organization of workers who unite to protect the rights of the workers from abusive practices of the employer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4578" name="Picture 2" descr="http://iowntheworld.com/blog/wp-content/uploads/2011/01/an826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82000" cy="39071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ntalfloss.com/wp-content/uploads/2007/11/str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567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1">
              <a:lumMod val="8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What is a Labor Strike?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9144000" cy="1754326"/>
          </a:xfrm>
          <a:prstGeom prst="rect">
            <a:avLst/>
          </a:prstGeom>
          <a:solidFill>
            <a:schemeClr val="bg1">
              <a:lumMod val="65000"/>
              <a:lumOff val="35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A labor strike is when a labor union refuses to go to work in order to shut down a business because of poor working conditions or poor pay</a:t>
            </a:r>
            <a:endParaRPr lang="en-US" sz="3600" dirty="0"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Impact" pitchFamily="34" charset="0"/>
              </a:rPr>
              <a:t>Eugene V. Debs</a:t>
            </a:r>
          </a:p>
        </p:txBody>
      </p:sp>
      <p:pic>
        <p:nvPicPr>
          <p:cNvPr id="8196" name="Picture 4" descr="http://upload.wikimedia.org/wikipedia/commons/thumb/4/42/1904socialist.jpg/800px-1904social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5257800" cy="346357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8198" name="Picture 6" descr="http://www.chicagotribune.com/media/photo/2008-07/41072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330078" cy="2590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32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43000" algn="l"/>
                <a:tab pos="3810000" algn="l"/>
                <a:tab pos="4038600" algn="l"/>
              </a:tabLs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Eugene V. Debs was the powerful leader of the American Railway Union.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4641581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43000" algn="l"/>
                <a:tab pos="3810000" algn="l"/>
                <a:tab pos="40386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Debs would run for president four times as a candidate for the Socialist Party, backed by unions</a:t>
            </a: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latin typeface="Impact" pitchFamily="34" charset="0"/>
              </a:rPr>
              <a:t>IWW (Wobblies)</a:t>
            </a:r>
          </a:p>
        </p:txBody>
      </p:sp>
      <p:pic>
        <p:nvPicPr>
          <p:cNvPr id="3076" name="Picture 4" descr="http://libcom.org/files/iw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514600" cy="271467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3078" name="Picture 6" descr="http://www.historylink.org/db_images/Everett_IWWComing_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758381" cy="5029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1371600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International Workers of the World (IWW)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all workers to be united as a class 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demand better working conditions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608844"/>
            <a:ext cx="220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IWW,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Chicago in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1905, was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up primarily of socialists and anarchists</a:t>
            </a:r>
          </a:p>
          <a:p>
            <a:pPr algn="ctr"/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.about.com/d/history1800s/1/0/J/-/-/-/goldensp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-152400" y="0"/>
            <a:ext cx="9448800" cy="1107996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Transcontinental Railroad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24400"/>
            <a:ext cx="9144000" cy="1200329"/>
          </a:xfrm>
          <a:prstGeom prst="rect">
            <a:avLst/>
          </a:prstGeom>
          <a:solidFill>
            <a:srgbClr val="292929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spc="-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The railway completed in 1869 between Omaha, Nebraska and Sacramento, California </a:t>
            </a:r>
            <a:endParaRPr lang="en-US" sz="3600" spc="-4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44" y="6068199"/>
            <a:ext cx="9144000" cy="646331"/>
          </a:xfrm>
          <a:prstGeom prst="rect">
            <a:avLst/>
          </a:prstGeom>
          <a:solidFill>
            <a:srgbClr val="292929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spc="-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It was built in large part by Chinese immigrants</a:t>
            </a:r>
            <a:endParaRPr lang="en-US" sz="3600" spc="-4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44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Transcontinental Railroad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nicktorrance.files.wordpress.com/2009/03/transcontinental_rail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9" y="0"/>
            <a:ext cx="9127631" cy="6858000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67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latin typeface="Impact" pitchFamily="34" charset="0"/>
              </a:rPr>
              <a:t>Bell develops telephone</a:t>
            </a:r>
            <a:endParaRPr lang="en-US" sz="6600" dirty="0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2054" name="Picture 6" descr="http://www.voicenation.com/resources/uploads/images/Alexander%20Graham%20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2233942" cy="2886075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pic>
        <p:nvPicPr>
          <p:cNvPr id="2056" name="Picture 8" descr="http://images.encarta.msn.com/xrefmedia/sharemed/targets/images/pho/t014/T0148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143000"/>
            <a:ext cx="3886199" cy="2476499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191000" y="990600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of the most dramatic inventions of the late 1800s was in the field of communications.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57200" y="38100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1876, Alexander Graham Bell developed the first telephone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revolutionized communication by increasing the scale and speed of nationwide communications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400" y="5943600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"Mr. Watson -- come here -- I want to see you."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ymonsez.files.wordpress.com/2008/12/edison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3095"/>
            <a:ext cx="2667000" cy="27559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pic>
        <p:nvPicPr>
          <p:cNvPr id="3" name="Picture 4" descr="http://www.odec.ca/projects/2007/buiv7v2/images/thomas_edison_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895600" cy="4061883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latin typeface="Impact" pitchFamily="34" charset="0"/>
              </a:rPr>
              <a:t>Edison and the Light Bulb</a:t>
            </a:r>
            <a:endParaRPr lang="en-US" sz="66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1430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1879, American inventor Thomas Edison developed the first commercial viable light bulb.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invention led to the wide spread use of electrical power and factories being able to run at night.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Edison is considered one of the most prolific inventors in history, holding 1,093 U.S. patents in his name.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teacherlink.org/content/social/instructional/industrialrevolution/bessemersteel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000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Bessemer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43400"/>
            <a:ext cx="9144000" cy="1077218"/>
          </a:xfrm>
          <a:prstGeom prst="rect">
            <a:avLst/>
          </a:prstGeom>
          <a:solidFill>
            <a:srgbClr val="FFFFFF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Bessemer process was the first inexpensive industrial process for the mass-production of steel.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solidFill>
            <a:srgbClr val="FFFFFF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By the late 1880s an immigrant by the name of Andrew Carnegie used this process to become a millionaire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255728"/>
          </a:xfrm>
          <a:prstGeom prst="rect">
            <a:avLst/>
          </a:prstGeom>
          <a:solidFill>
            <a:schemeClr val="tx1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Entrepreneurs &amp; Industrialists like Cornelius Vanderbilt, Andrew Carnegie, John D. Rockefeller and J.P. Morgan were able to build great fortunes during the Gilded 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762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Captains of Industry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36072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government created policies to support the industrialists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 tariffs led to lower prices for American made goods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There were very few government regulations on big business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Government supported owners over workers in labor disputes</a:t>
            </a:r>
          </a:p>
        </p:txBody>
      </p:sp>
      <p:pic>
        <p:nvPicPr>
          <p:cNvPr id="18434" name="Picture 2" descr="http://faculty.virginia.edu/hius341/images/people/jdr2.jpg"/>
          <p:cNvPicPr>
            <a:picLocks noChangeAspect="1" noChangeArrowheads="1"/>
          </p:cNvPicPr>
          <p:nvPr/>
        </p:nvPicPr>
        <p:blipFill>
          <a:blip r:embed="rId2" cstate="print"/>
          <a:srcRect l="15235" t="6173" r="24354" b="41204"/>
          <a:stretch>
            <a:fillRect/>
          </a:stretch>
        </p:blipFill>
        <p:spPr bwMode="auto">
          <a:xfrm>
            <a:off x="4648200" y="2514600"/>
            <a:ext cx="1981200" cy="26670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0" y="2133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Oil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5181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John D. Rockefeller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2133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Steel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5181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Andrew Carnegie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2133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Railroads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51816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Cornelius Vanderbilt</a:t>
            </a:r>
            <a:endParaRPr lang="en-US" dirty="0"/>
          </a:p>
        </p:txBody>
      </p:sp>
      <p:pic>
        <p:nvPicPr>
          <p:cNvPr id="18436" name="Picture 4" descr="http://www.columbia.edu/cu/lweb/img/assets/4815/Copy%20of%20ANDREW.jpg"/>
          <p:cNvPicPr>
            <a:picLocks noChangeAspect="1" noChangeArrowheads="1"/>
          </p:cNvPicPr>
          <p:nvPr/>
        </p:nvPicPr>
        <p:blipFill>
          <a:blip r:embed="rId3" cstate="print"/>
          <a:srcRect t="8333" r="4664"/>
          <a:stretch>
            <a:fillRect/>
          </a:stretch>
        </p:blipFill>
        <p:spPr bwMode="auto">
          <a:xfrm>
            <a:off x="2438400" y="2514600"/>
            <a:ext cx="1981200" cy="26670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pic>
        <p:nvPicPr>
          <p:cNvPr id="18438" name="Picture 6" descr="http://www.lib.utexas.edu/exhibits/portraits/images/383.jpg"/>
          <p:cNvPicPr>
            <a:picLocks noChangeAspect="1" noChangeArrowheads="1"/>
          </p:cNvPicPr>
          <p:nvPr/>
        </p:nvPicPr>
        <p:blipFill>
          <a:blip r:embed="rId4" cstate="print"/>
          <a:srcRect l="20622" t="3677" r="23911" b="9033"/>
          <a:stretch>
            <a:fillRect/>
          </a:stretch>
        </p:blipFill>
        <p:spPr bwMode="auto">
          <a:xfrm>
            <a:off x="152400" y="2514600"/>
            <a:ext cx="2057400" cy="26670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pic>
        <p:nvPicPr>
          <p:cNvPr id="17410" name="Picture 2" descr="http://www.independent.co.uk/multimedia/archive/00020/JP-Morgan-180308_20381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514600"/>
            <a:ext cx="2057399" cy="26670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7244550" y="5181600"/>
            <a:ext cx="119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J.P. Morgan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85946" y="2133600"/>
            <a:ext cx="96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Impact" pitchFamily="34" charset="0"/>
              </a:rPr>
              <a:t>Banking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FCE8AF"/>
      </a:dk1>
      <a:lt1>
        <a:srgbClr val="FCE8AF"/>
      </a:lt1>
      <a:dk2>
        <a:srgbClr val="FDF0C9"/>
      </a:dk2>
      <a:lt2>
        <a:srgbClr val="DDE9EC"/>
      </a:lt2>
      <a:accent1>
        <a:srgbClr val="FADA7A"/>
      </a:accent1>
      <a:accent2>
        <a:srgbClr val="FCE8AF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3365</TotalTime>
  <Words>637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GPISD</dc:creator>
  <cp:lastModifiedBy>SLPS</cp:lastModifiedBy>
  <cp:revision>273</cp:revision>
  <dcterms:created xsi:type="dcterms:W3CDTF">2009-06-29T05:00:16Z</dcterms:created>
  <dcterms:modified xsi:type="dcterms:W3CDTF">2015-10-07T15:46:22Z</dcterms:modified>
</cp:coreProperties>
</file>