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529" r:id="rId3"/>
    <p:sldId id="530" r:id="rId4"/>
    <p:sldId id="549" r:id="rId5"/>
    <p:sldId id="551" r:id="rId6"/>
    <p:sldId id="531" r:id="rId7"/>
    <p:sldId id="532" r:id="rId8"/>
    <p:sldId id="533" r:id="rId9"/>
    <p:sldId id="535" r:id="rId10"/>
    <p:sldId id="538" r:id="rId11"/>
    <p:sldId id="539" r:id="rId12"/>
    <p:sldId id="536" r:id="rId13"/>
    <p:sldId id="540" r:id="rId14"/>
    <p:sldId id="541" r:id="rId15"/>
    <p:sldId id="537" r:id="rId16"/>
    <p:sldId id="542" r:id="rId17"/>
    <p:sldId id="543" r:id="rId18"/>
    <p:sldId id="544" r:id="rId19"/>
    <p:sldId id="545" r:id="rId20"/>
    <p:sldId id="534" r:id="rId21"/>
    <p:sldId id="546" r:id="rId22"/>
    <p:sldId id="547" r:id="rId23"/>
    <p:sldId id="548" r:id="rId24"/>
    <p:sldId id="554" r:id="rId25"/>
    <p:sldId id="555" r:id="rId26"/>
    <p:sldId id="556" r:id="rId27"/>
    <p:sldId id="557" r:id="rId28"/>
    <p:sldId id="564" r:id="rId29"/>
    <p:sldId id="558" r:id="rId30"/>
    <p:sldId id="559" r:id="rId31"/>
    <p:sldId id="560" r:id="rId32"/>
    <p:sldId id="561" r:id="rId33"/>
    <p:sldId id="562" r:id="rId34"/>
    <p:sldId id="563" r:id="rId35"/>
    <p:sldId id="565" r:id="rId36"/>
    <p:sldId id="566" r:id="rId37"/>
    <p:sldId id="567" r:id="rId38"/>
    <p:sldId id="568" r:id="rId39"/>
    <p:sldId id="569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5.xml"/><Relationship Id="rId1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FF10CF-378A-45C2-BE37-47097CDCF98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00370-8463-455E-A70D-0B9B59805E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6353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BD92D-5BAE-480C-A1E0-91576118A1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505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8D8C3-77BF-4134-82AB-5DDA259E80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901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B051225-73D7-4FE2-B2F2-95BE762D15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9367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5221202-92C2-47CC-AD24-6E65CC8BDD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6979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446840C-28AC-493E-AED0-6C3FB838BE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394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D4978-32F0-4FE2-9009-E571A925B8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0601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7BE2-198C-4933-9AA9-53B10597A5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384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7BFE8-44F8-4202-BC39-337B1EEC53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658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6CD1C-C0D9-45B4-9EAA-DB0D9B0B71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001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6788B-C08D-49E8-9008-A5F50ADA7F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074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3D0E6-5A0E-475D-80FB-0FED398A9D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46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ADE5C-BB70-4D4D-81F6-AF1B355EE4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6827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42A3E-9DA4-4DB0-9775-ECABABF4D7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7405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rgbClr val="3399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F16AF4-1B6B-4F7F-A55C-7F5FC2AFD52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 anchor="ctr"/>
          <a:lstStyle/>
          <a:p>
            <a:r>
              <a:rPr lang="en-US" altLang="en-US" sz="4400" b="1">
                <a:solidFill>
                  <a:srgbClr val="FF0000"/>
                </a:solidFill>
              </a:rPr>
              <a:t>What is Science?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524000"/>
            <a:ext cx="84582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200" b="1">
                <a:solidFill>
                  <a:schemeClr val="bg1"/>
                </a:solidFill>
              </a:rPr>
              <a:t>Review</a:t>
            </a:r>
          </a:p>
          <a:p>
            <a:pPr>
              <a:lnSpc>
                <a:spcPct val="90000"/>
              </a:lnSpc>
            </a:pPr>
            <a:r>
              <a:rPr lang="en-US" altLang="en-US" sz="3200">
                <a:solidFill>
                  <a:schemeClr val="bg1"/>
                </a:solidFill>
              </a:rPr>
              <a:t>This slide show will present a question, followed by a slide with an acceptable answer.</a:t>
            </a:r>
          </a:p>
          <a:p>
            <a:pPr>
              <a:lnSpc>
                <a:spcPct val="90000"/>
              </a:lnSpc>
            </a:pPr>
            <a:endParaRPr lang="en-US" altLang="en-US" sz="32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3200">
                <a:solidFill>
                  <a:schemeClr val="bg1"/>
                </a:solidFill>
              </a:rPr>
              <a:t>For some questions, there is a definite correct answer.  For other questions, several answers may be correct. </a:t>
            </a:r>
          </a:p>
        </p:txBody>
      </p:sp>
      <p:pic>
        <p:nvPicPr>
          <p:cNvPr id="2052" name="Picture 4" descr="BS00365_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1544">
            <a:off x="6934200" y="4800600"/>
            <a:ext cx="1771650" cy="177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305800" cy="2590800"/>
          </a:xfrm>
        </p:spPr>
        <p:txBody>
          <a:bodyPr/>
          <a:lstStyle/>
          <a:p>
            <a:r>
              <a:rPr lang="en-US" altLang="en-US" b="1">
                <a:solidFill>
                  <a:schemeClr val="bg1"/>
                </a:solidFill>
              </a:rPr>
              <a:t>Describe</a:t>
            </a:r>
            <a:br>
              <a:rPr lang="en-US" altLang="en-US" b="1">
                <a:solidFill>
                  <a:schemeClr val="bg1"/>
                </a:solidFill>
              </a:rPr>
            </a:br>
            <a:r>
              <a:rPr lang="en-US" altLang="en-US" b="1">
                <a:solidFill>
                  <a:schemeClr val="bg1"/>
                </a:solidFill>
              </a:rPr>
              <a:t> VARIABLE</a:t>
            </a:r>
            <a:r>
              <a:rPr lang="en-US" altLang="en-US"/>
              <a:t> </a:t>
            </a:r>
          </a:p>
        </p:txBody>
      </p:sp>
      <p:pic>
        <p:nvPicPr>
          <p:cNvPr id="504835" name="Picture 3" descr="BS01161_[1]"/>
          <p:cNvPicPr>
            <a:picLocks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81800" y="4730750"/>
            <a:ext cx="1995488" cy="1733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1935162"/>
          </a:xfrm>
        </p:spPr>
        <p:txBody>
          <a:bodyPr/>
          <a:lstStyle/>
          <a:p>
            <a:r>
              <a:rPr lang="en-US" altLang="en-US" b="1">
                <a:solidFill>
                  <a:schemeClr val="bg1"/>
                </a:solidFill>
              </a:rPr>
              <a:t>Describe</a:t>
            </a:r>
            <a:br>
              <a:rPr lang="en-US" altLang="en-US" b="1">
                <a:solidFill>
                  <a:schemeClr val="bg1"/>
                </a:solidFill>
              </a:rPr>
            </a:br>
            <a:r>
              <a:rPr lang="en-US" altLang="en-US" b="1">
                <a:solidFill>
                  <a:schemeClr val="bg1"/>
                </a:solidFill>
              </a:rPr>
              <a:t> VARIABLE</a:t>
            </a:r>
            <a:r>
              <a:rPr lang="en-US" altLang="en-US"/>
              <a:t> </a:t>
            </a:r>
          </a:p>
        </p:txBody>
      </p:sp>
      <p:sp>
        <p:nvSpPr>
          <p:cNvPr id="505859" name="Text Box 3"/>
          <p:cNvSpPr txBox="1">
            <a:spLocks noChangeArrowheads="1"/>
          </p:cNvSpPr>
          <p:nvPr/>
        </p:nvSpPr>
        <p:spPr bwMode="auto">
          <a:xfrm>
            <a:off x="762000" y="2895600"/>
            <a:ext cx="7696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>
                <a:solidFill>
                  <a:srgbClr val="FFFF00"/>
                </a:solidFill>
              </a:rPr>
              <a:t>A part of an investigation that can be </a:t>
            </a:r>
            <a:r>
              <a:rPr lang="en-US" altLang="en-US" sz="4000" u="sng">
                <a:solidFill>
                  <a:srgbClr val="FFFF00"/>
                </a:solidFill>
              </a:rPr>
              <a:t>CHANGED</a:t>
            </a:r>
          </a:p>
        </p:txBody>
      </p:sp>
      <p:pic>
        <p:nvPicPr>
          <p:cNvPr id="505860" name="Picture 4" descr="PE07093_[1]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81800" y="3581400"/>
            <a:ext cx="1827213" cy="2884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2133600"/>
          </a:xfrm>
        </p:spPr>
        <p:txBody>
          <a:bodyPr/>
          <a:lstStyle/>
          <a:p>
            <a:r>
              <a:rPr lang="en-US" altLang="en-US" b="1">
                <a:solidFill>
                  <a:schemeClr val="bg1"/>
                </a:solidFill>
              </a:rPr>
              <a:t>List the </a:t>
            </a:r>
            <a:br>
              <a:rPr lang="en-US" altLang="en-US" b="1">
                <a:solidFill>
                  <a:schemeClr val="bg1"/>
                </a:solidFill>
              </a:rPr>
            </a:br>
            <a:r>
              <a:rPr lang="en-US" altLang="en-US" b="1">
                <a:solidFill>
                  <a:schemeClr val="bg1"/>
                </a:solidFill>
              </a:rPr>
              <a:t>3 TYPES OF VARIABLES</a:t>
            </a:r>
            <a:r>
              <a:rPr lang="en-US" altLang="en-US"/>
              <a:t> </a:t>
            </a:r>
          </a:p>
        </p:txBody>
      </p:sp>
      <p:pic>
        <p:nvPicPr>
          <p:cNvPr id="502787" name="Picture 3" descr="j0198866[1]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0" y="4495800"/>
            <a:ext cx="1833563" cy="18748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bg1"/>
                </a:solidFill>
              </a:rPr>
              <a:t>List the </a:t>
            </a:r>
            <a:br>
              <a:rPr lang="en-US" altLang="en-US" b="1">
                <a:solidFill>
                  <a:schemeClr val="bg1"/>
                </a:solidFill>
              </a:rPr>
            </a:br>
            <a:r>
              <a:rPr lang="en-US" altLang="en-US" b="1">
                <a:solidFill>
                  <a:schemeClr val="bg1"/>
                </a:solidFill>
              </a:rPr>
              <a:t>3 TYPES OF VARIABLES</a:t>
            </a:r>
            <a:r>
              <a:rPr lang="en-US" altLang="en-US"/>
              <a:t> </a:t>
            </a:r>
          </a:p>
        </p:txBody>
      </p:sp>
      <p:sp>
        <p:nvSpPr>
          <p:cNvPr id="506883" name="Text Box 3"/>
          <p:cNvSpPr txBox="1">
            <a:spLocks noChangeArrowheads="1"/>
          </p:cNvSpPr>
          <p:nvPr/>
        </p:nvSpPr>
        <p:spPr bwMode="auto">
          <a:xfrm>
            <a:off x="914400" y="2362200"/>
            <a:ext cx="75438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sz="4000">
                <a:solidFill>
                  <a:srgbClr val="FFFF00"/>
                </a:solidFill>
              </a:rPr>
              <a:t>Independent Variable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sz="4000">
                <a:solidFill>
                  <a:srgbClr val="FFFF00"/>
                </a:solidFill>
              </a:rPr>
              <a:t>Dependent Variable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sz="4000">
                <a:solidFill>
                  <a:srgbClr val="FFFF00"/>
                </a:solidFill>
              </a:rPr>
              <a:t>Controlled Variable</a:t>
            </a:r>
          </a:p>
        </p:txBody>
      </p:sp>
      <p:pic>
        <p:nvPicPr>
          <p:cNvPr id="506884" name="Picture 4" descr="HM00372_[1]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89738" y="4572000"/>
            <a:ext cx="1866900" cy="1939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914400"/>
            <a:ext cx="8229600" cy="1981200"/>
          </a:xfrm>
        </p:spPr>
        <p:txBody>
          <a:bodyPr/>
          <a:lstStyle/>
          <a:p>
            <a:r>
              <a:rPr lang="en-US" altLang="en-US" b="1">
                <a:solidFill>
                  <a:schemeClr val="bg1"/>
                </a:solidFill>
              </a:rPr>
              <a:t>Explain</a:t>
            </a:r>
            <a:br>
              <a:rPr lang="en-US" altLang="en-US" b="1">
                <a:solidFill>
                  <a:schemeClr val="bg1"/>
                </a:solidFill>
              </a:rPr>
            </a:br>
            <a:r>
              <a:rPr lang="en-US" altLang="en-US" b="1">
                <a:solidFill>
                  <a:schemeClr val="bg1"/>
                </a:solidFill>
              </a:rPr>
              <a:t>INDEPENDENT VARIABLE</a:t>
            </a:r>
            <a:endParaRPr lang="en-US" altLang="en-US"/>
          </a:p>
        </p:txBody>
      </p:sp>
      <p:pic>
        <p:nvPicPr>
          <p:cNvPr id="507908" name="Picture 4" descr="HM00150_[1]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0" y="4572000"/>
            <a:ext cx="1700213" cy="1946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altLang="en-US" b="1">
                <a:solidFill>
                  <a:schemeClr val="bg1"/>
                </a:solidFill>
              </a:rPr>
              <a:t>Explain</a:t>
            </a:r>
            <a:br>
              <a:rPr lang="en-US" altLang="en-US" b="1">
                <a:solidFill>
                  <a:schemeClr val="bg1"/>
                </a:solidFill>
              </a:rPr>
            </a:br>
            <a:r>
              <a:rPr lang="en-US" altLang="en-US" b="1">
                <a:solidFill>
                  <a:schemeClr val="bg1"/>
                </a:solidFill>
              </a:rPr>
              <a:t>INDEPENDENT VARIABLE</a:t>
            </a:r>
            <a:endParaRPr lang="en-US" altLang="en-US"/>
          </a:p>
        </p:txBody>
      </p:sp>
      <p:sp>
        <p:nvSpPr>
          <p:cNvPr id="503811" name="Text Box 3"/>
          <p:cNvSpPr txBox="1">
            <a:spLocks noChangeArrowheads="1"/>
          </p:cNvSpPr>
          <p:nvPr/>
        </p:nvSpPr>
        <p:spPr bwMode="auto">
          <a:xfrm>
            <a:off x="685800" y="2057400"/>
            <a:ext cx="79248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3600">
                <a:solidFill>
                  <a:srgbClr val="FFFF00"/>
                </a:solidFill>
              </a:rPr>
              <a:t>The variable that can be changed during an experiment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3600">
                <a:solidFill>
                  <a:srgbClr val="FFFF00"/>
                </a:solidFill>
              </a:rPr>
              <a:t>The variable that the scientists chooses to change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3600">
                <a:solidFill>
                  <a:srgbClr val="FFFF00"/>
                </a:solidFill>
              </a:rPr>
              <a:t>The variable that may cause a change in the dependent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2743200"/>
          </a:xfrm>
        </p:spPr>
        <p:txBody>
          <a:bodyPr/>
          <a:lstStyle/>
          <a:p>
            <a:r>
              <a:rPr lang="en-US" altLang="en-US" b="1">
                <a:solidFill>
                  <a:schemeClr val="bg1"/>
                </a:solidFill>
              </a:rPr>
              <a:t>Explain</a:t>
            </a:r>
            <a:br>
              <a:rPr lang="en-US" altLang="en-US" b="1">
                <a:solidFill>
                  <a:schemeClr val="bg1"/>
                </a:solidFill>
              </a:rPr>
            </a:br>
            <a:r>
              <a:rPr lang="en-US" altLang="en-US" b="1">
                <a:solidFill>
                  <a:schemeClr val="bg1"/>
                </a:solidFill>
              </a:rPr>
              <a:t>DEPENDENT VARIABLE</a:t>
            </a:r>
            <a:endParaRPr lang="en-US" altLang="en-US"/>
          </a:p>
        </p:txBody>
      </p:sp>
      <p:pic>
        <p:nvPicPr>
          <p:cNvPr id="508931" name="Picture 3" descr="HM00138_[1]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86600" y="4876800"/>
            <a:ext cx="1579563" cy="16970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r>
              <a:rPr lang="en-US" altLang="en-US" b="1">
                <a:solidFill>
                  <a:schemeClr val="bg1"/>
                </a:solidFill>
              </a:rPr>
              <a:t>Explain</a:t>
            </a:r>
            <a:br>
              <a:rPr lang="en-US" altLang="en-US" b="1">
                <a:solidFill>
                  <a:schemeClr val="bg1"/>
                </a:solidFill>
              </a:rPr>
            </a:br>
            <a:r>
              <a:rPr lang="en-US" altLang="en-US" b="1">
                <a:solidFill>
                  <a:schemeClr val="bg1"/>
                </a:solidFill>
              </a:rPr>
              <a:t>DEPENDENT VARIABLE</a:t>
            </a:r>
            <a:endParaRPr lang="en-US" altLang="en-US"/>
          </a:p>
        </p:txBody>
      </p:sp>
      <p:sp>
        <p:nvSpPr>
          <p:cNvPr id="509955" name="Text Box 3"/>
          <p:cNvSpPr txBox="1">
            <a:spLocks noChangeArrowheads="1"/>
          </p:cNvSpPr>
          <p:nvPr/>
        </p:nvSpPr>
        <p:spPr bwMode="auto">
          <a:xfrm>
            <a:off x="914400" y="2667000"/>
            <a:ext cx="739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509956" name="Text Box 4"/>
          <p:cNvSpPr txBox="1">
            <a:spLocks noChangeArrowheads="1"/>
          </p:cNvSpPr>
          <p:nvPr/>
        </p:nvSpPr>
        <p:spPr bwMode="auto">
          <a:xfrm>
            <a:off x="838200" y="2209800"/>
            <a:ext cx="76200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600">
                <a:solidFill>
                  <a:srgbClr val="FFFF00"/>
                </a:solidFill>
              </a:rPr>
              <a:t>The factor that is being measured in an experiment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600">
                <a:solidFill>
                  <a:srgbClr val="FFFF00"/>
                </a:solidFill>
              </a:rPr>
              <a:t>The variable that is measured by scientists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600">
                <a:solidFill>
                  <a:srgbClr val="FFFF00"/>
                </a:solidFill>
              </a:rPr>
              <a:t>The variable that may change because of the independent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2971800"/>
          </a:xfrm>
        </p:spPr>
        <p:txBody>
          <a:bodyPr/>
          <a:lstStyle/>
          <a:p>
            <a:r>
              <a:rPr lang="en-US" altLang="en-US" b="1">
                <a:solidFill>
                  <a:schemeClr val="bg1"/>
                </a:solidFill>
              </a:rPr>
              <a:t>Explain</a:t>
            </a:r>
            <a:br>
              <a:rPr lang="en-US" altLang="en-US" b="1">
                <a:solidFill>
                  <a:schemeClr val="bg1"/>
                </a:solidFill>
              </a:rPr>
            </a:br>
            <a:r>
              <a:rPr lang="en-US" altLang="en-US" b="1">
                <a:solidFill>
                  <a:schemeClr val="bg1"/>
                </a:solidFill>
              </a:rPr>
              <a:t>CONTROLLED VARIABLE</a:t>
            </a:r>
            <a:br>
              <a:rPr lang="en-US" altLang="en-US" b="1">
                <a:solidFill>
                  <a:schemeClr val="bg1"/>
                </a:solidFill>
              </a:rPr>
            </a:br>
            <a:r>
              <a:rPr lang="en-US" altLang="en-US" b="1">
                <a:solidFill>
                  <a:schemeClr val="bg1"/>
                </a:solidFill>
              </a:rPr>
              <a:t>(CONSTANT)</a:t>
            </a:r>
            <a:endParaRPr lang="en-US" altLang="en-US"/>
          </a:p>
        </p:txBody>
      </p:sp>
      <p:pic>
        <p:nvPicPr>
          <p:cNvPr id="510982" name="Picture 6" descr="j0199232[1]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77000" y="5105400"/>
            <a:ext cx="2228850" cy="1282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/>
          <a:lstStyle/>
          <a:p>
            <a:r>
              <a:rPr lang="en-US" altLang="en-US" b="1">
                <a:solidFill>
                  <a:schemeClr val="bg1"/>
                </a:solidFill>
              </a:rPr>
              <a:t>Explain</a:t>
            </a:r>
            <a:br>
              <a:rPr lang="en-US" altLang="en-US" b="1">
                <a:solidFill>
                  <a:schemeClr val="bg1"/>
                </a:solidFill>
              </a:rPr>
            </a:br>
            <a:r>
              <a:rPr lang="en-US" altLang="en-US" b="1">
                <a:solidFill>
                  <a:schemeClr val="bg1"/>
                </a:solidFill>
              </a:rPr>
              <a:t>CONTROLLED VARIABLE</a:t>
            </a:r>
            <a:br>
              <a:rPr lang="en-US" altLang="en-US" b="1">
                <a:solidFill>
                  <a:schemeClr val="bg1"/>
                </a:solidFill>
              </a:rPr>
            </a:br>
            <a:r>
              <a:rPr lang="en-US" altLang="en-US" b="1">
                <a:solidFill>
                  <a:schemeClr val="bg1"/>
                </a:solidFill>
              </a:rPr>
              <a:t>(CONSTANT)</a:t>
            </a:r>
            <a:endParaRPr lang="en-US" altLang="en-US"/>
          </a:p>
        </p:txBody>
      </p:sp>
      <p:sp>
        <p:nvSpPr>
          <p:cNvPr id="512003" name="Text Box 3"/>
          <p:cNvSpPr txBox="1">
            <a:spLocks noChangeArrowheads="1"/>
          </p:cNvSpPr>
          <p:nvPr/>
        </p:nvSpPr>
        <p:spPr bwMode="auto">
          <a:xfrm>
            <a:off x="609600" y="2743200"/>
            <a:ext cx="80010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600">
                <a:solidFill>
                  <a:srgbClr val="FFFF00"/>
                </a:solidFill>
              </a:rPr>
              <a:t>Variable that stays the same during an experiment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600">
                <a:solidFill>
                  <a:srgbClr val="FFFF00"/>
                </a:solidFill>
              </a:rPr>
              <a:t>Variable that is controlled by the scientist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600">
                <a:solidFill>
                  <a:srgbClr val="FFFF00"/>
                </a:solidFill>
              </a:rPr>
              <a:t>Variable that is not allowed to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en-US" b="1">
                <a:solidFill>
                  <a:schemeClr val="bg1"/>
                </a:solidFill>
              </a:rPr>
              <a:t>What is SCIENCE?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286000"/>
            <a:ext cx="7696200" cy="1600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3600" i="1">
                <a:solidFill>
                  <a:schemeClr val="bg1"/>
                </a:solidFill>
              </a:rPr>
              <a:t>There are several correct answers to this question; list as many as you can.</a:t>
            </a:r>
          </a:p>
        </p:txBody>
      </p:sp>
      <p:pic>
        <p:nvPicPr>
          <p:cNvPr id="488454" name="Picture 6" descr="HM00168_[1]"/>
          <p:cNvPicPr>
            <a:picLocks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83400" y="4038600"/>
            <a:ext cx="1812925" cy="2527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914400"/>
            <a:ext cx="8001000" cy="2514600"/>
          </a:xfrm>
        </p:spPr>
        <p:txBody>
          <a:bodyPr/>
          <a:lstStyle/>
          <a:p>
            <a:r>
              <a:rPr lang="en-US" altLang="en-US" b="1">
                <a:solidFill>
                  <a:schemeClr val="bg1"/>
                </a:solidFill>
              </a:rPr>
              <a:t>What is the difference between </a:t>
            </a:r>
            <a:br>
              <a:rPr lang="en-US" altLang="en-US" b="1">
                <a:solidFill>
                  <a:schemeClr val="bg1"/>
                </a:solidFill>
              </a:rPr>
            </a:br>
            <a:r>
              <a:rPr lang="en-US" altLang="en-US" b="1" i="1">
                <a:solidFill>
                  <a:schemeClr val="bg1"/>
                </a:solidFill>
              </a:rPr>
              <a:t>Science</a:t>
            </a:r>
            <a:r>
              <a:rPr lang="en-US" altLang="en-US" b="1">
                <a:solidFill>
                  <a:schemeClr val="bg1"/>
                </a:solidFill>
              </a:rPr>
              <a:t> and </a:t>
            </a:r>
            <a:r>
              <a:rPr lang="en-US" altLang="en-US" b="1" i="1">
                <a:solidFill>
                  <a:schemeClr val="bg1"/>
                </a:solidFill>
              </a:rPr>
              <a:t>Technology</a:t>
            </a:r>
            <a:r>
              <a:rPr lang="en-US" altLang="en-US" b="1">
                <a:solidFill>
                  <a:schemeClr val="bg1"/>
                </a:solidFill>
              </a:rPr>
              <a:t>?</a:t>
            </a:r>
          </a:p>
        </p:txBody>
      </p:sp>
      <p:pic>
        <p:nvPicPr>
          <p:cNvPr id="500740" name="Picture 4" descr="j0149446[1]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77000" y="4114800"/>
            <a:ext cx="2116138" cy="2406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2362200"/>
          </a:xfrm>
        </p:spPr>
        <p:txBody>
          <a:bodyPr/>
          <a:lstStyle/>
          <a:p>
            <a:r>
              <a:rPr lang="en-US" altLang="en-US" b="1">
                <a:solidFill>
                  <a:schemeClr val="bg1"/>
                </a:solidFill>
              </a:rPr>
              <a:t>What is the difference between </a:t>
            </a:r>
            <a:br>
              <a:rPr lang="en-US" altLang="en-US" b="1">
                <a:solidFill>
                  <a:schemeClr val="bg1"/>
                </a:solidFill>
              </a:rPr>
            </a:br>
            <a:r>
              <a:rPr lang="en-US" altLang="en-US" b="1" i="1">
                <a:solidFill>
                  <a:schemeClr val="bg1"/>
                </a:solidFill>
              </a:rPr>
              <a:t>Science</a:t>
            </a:r>
            <a:r>
              <a:rPr lang="en-US" altLang="en-US" b="1">
                <a:solidFill>
                  <a:schemeClr val="bg1"/>
                </a:solidFill>
              </a:rPr>
              <a:t> and </a:t>
            </a:r>
            <a:r>
              <a:rPr lang="en-US" altLang="en-US" b="1" i="1">
                <a:solidFill>
                  <a:schemeClr val="bg1"/>
                </a:solidFill>
              </a:rPr>
              <a:t>Technology</a:t>
            </a:r>
            <a:r>
              <a:rPr lang="en-US" altLang="en-US" b="1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513027" name="Text Box 3"/>
          <p:cNvSpPr txBox="1">
            <a:spLocks noChangeArrowheads="1"/>
          </p:cNvSpPr>
          <p:nvPr/>
        </p:nvSpPr>
        <p:spPr bwMode="auto">
          <a:xfrm>
            <a:off x="685800" y="2971800"/>
            <a:ext cx="77724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solidFill>
                  <a:srgbClr val="FFFF00"/>
                </a:solidFill>
              </a:rPr>
              <a:t>Technology is the application of science;</a:t>
            </a:r>
          </a:p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rgbClr val="FFFF00"/>
                </a:solidFill>
              </a:rPr>
              <a:t>Science</a:t>
            </a:r>
            <a:r>
              <a:rPr lang="en-US" altLang="en-US" sz="3600">
                <a:solidFill>
                  <a:srgbClr val="FFFF00"/>
                </a:solidFill>
              </a:rPr>
              <a:t> </a:t>
            </a:r>
            <a:r>
              <a:rPr lang="en-US" altLang="en-US" sz="3600">
                <a:solidFill>
                  <a:srgbClr val="FFFF00"/>
                </a:solidFill>
                <a:sym typeface="Wingdings" panose="05000000000000000000" pitchFamily="2" charset="2"/>
              </a:rPr>
              <a:t> gaining knowledge</a:t>
            </a:r>
          </a:p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rgbClr val="FFFF00"/>
                </a:solidFill>
                <a:sym typeface="Wingdings" panose="05000000000000000000" pitchFamily="2" charset="2"/>
              </a:rPr>
              <a:t>Technology</a:t>
            </a:r>
            <a:r>
              <a:rPr lang="en-US" altLang="en-US" sz="3600">
                <a:solidFill>
                  <a:srgbClr val="FFFF00"/>
                </a:solidFill>
                <a:sym typeface="Wingdings" panose="05000000000000000000" pitchFamily="2" charset="2"/>
              </a:rPr>
              <a:t>  using knowledge</a:t>
            </a:r>
            <a:endParaRPr lang="en-US" altLang="en-US" sz="36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229600" cy="2362200"/>
          </a:xfrm>
        </p:spPr>
        <p:txBody>
          <a:bodyPr/>
          <a:lstStyle/>
          <a:p>
            <a:r>
              <a:rPr lang="en-US" altLang="en-US" b="1">
                <a:solidFill>
                  <a:schemeClr val="bg1"/>
                </a:solidFill>
              </a:rPr>
              <a:t>How do scientists OBSERVE?</a:t>
            </a:r>
          </a:p>
        </p:txBody>
      </p:sp>
      <p:pic>
        <p:nvPicPr>
          <p:cNvPr id="514052" name="Picture 4" descr="j0238189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0" y="4921250"/>
            <a:ext cx="1979613" cy="1250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bg1"/>
                </a:solidFill>
              </a:rPr>
              <a:t>How do scientists OBSERVE?</a:t>
            </a:r>
            <a:endParaRPr lang="en-US" altLang="en-US" b="1"/>
          </a:p>
        </p:txBody>
      </p:sp>
      <p:sp>
        <p:nvSpPr>
          <p:cNvPr id="515075" name="Text Box 3"/>
          <p:cNvSpPr txBox="1">
            <a:spLocks noChangeArrowheads="1"/>
          </p:cNvSpPr>
          <p:nvPr/>
        </p:nvSpPr>
        <p:spPr bwMode="auto">
          <a:xfrm>
            <a:off x="1143000" y="1676400"/>
            <a:ext cx="7010400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solidFill>
                  <a:srgbClr val="FFFF00"/>
                </a:solidFill>
              </a:rPr>
              <a:t>Using the 5 senses: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600">
                <a:solidFill>
                  <a:srgbClr val="FFFF00"/>
                </a:solidFill>
              </a:rPr>
              <a:t>Hearing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600">
                <a:solidFill>
                  <a:srgbClr val="FFFF00"/>
                </a:solidFill>
              </a:rPr>
              <a:t>Touch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600">
                <a:solidFill>
                  <a:srgbClr val="FFFF00"/>
                </a:solidFill>
              </a:rPr>
              <a:t>Smell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600">
                <a:solidFill>
                  <a:srgbClr val="FFFF00"/>
                </a:solidFill>
              </a:rPr>
              <a:t>Sight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600">
                <a:solidFill>
                  <a:srgbClr val="FFFF00"/>
                </a:solidFill>
              </a:rPr>
              <a:t>Taste</a:t>
            </a:r>
          </a:p>
        </p:txBody>
      </p:sp>
      <p:pic>
        <p:nvPicPr>
          <p:cNvPr id="515079" name="Picture 7" descr="j0238192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39000" y="4267200"/>
            <a:ext cx="1444625" cy="2212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52600"/>
            <a:ext cx="8229600" cy="1143000"/>
          </a:xfrm>
        </p:spPr>
        <p:txBody>
          <a:bodyPr/>
          <a:lstStyle/>
          <a:p>
            <a:r>
              <a:rPr lang="en-US" altLang="en-US" sz="4000" b="1">
                <a:solidFill>
                  <a:schemeClr val="bg1"/>
                </a:solidFill>
              </a:rPr>
              <a:t>Explain how to RECORD DATA</a:t>
            </a:r>
          </a:p>
        </p:txBody>
      </p:sp>
      <p:pic>
        <p:nvPicPr>
          <p:cNvPr id="538630" name="Picture 6" descr="j0238036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1200" y="4419600"/>
            <a:ext cx="2778125" cy="1906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i="1">
                <a:solidFill>
                  <a:srgbClr val="FFFF00"/>
                </a:solidFill>
              </a:rPr>
              <a:t>Data Tables</a:t>
            </a:r>
          </a:p>
          <a:p>
            <a:r>
              <a:rPr lang="en-US" altLang="en-US">
                <a:solidFill>
                  <a:srgbClr val="FFFF00"/>
                </a:solidFill>
              </a:rPr>
              <a:t>A way to record results and observations accurately</a:t>
            </a:r>
          </a:p>
          <a:p>
            <a:r>
              <a:rPr lang="en-US" altLang="en-US">
                <a:solidFill>
                  <a:srgbClr val="FFFF00"/>
                </a:solidFill>
              </a:rPr>
              <a:t>Have a descriptive title</a:t>
            </a:r>
          </a:p>
          <a:p>
            <a:r>
              <a:rPr lang="en-US" altLang="en-US">
                <a:solidFill>
                  <a:srgbClr val="FFFF00"/>
                </a:solidFill>
              </a:rPr>
              <a:t>Divided into columns &amp; rows</a:t>
            </a:r>
          </a:p>
          <a:p>
            <a:r>
              <a:rPr lang="en-US" altLang="en-US">
                <a:solidFill>
                  <a:srgbClr val="FFFF00"/>
                </a:solidFill>
              </a:rPr>
              <a:t>Shows the independent variable</a:t>
            </a:r>
          </a:p>
          <a:p>
            <a:r>
              <a:rPr lang="en-US" altLang="en-US">
                <a:solidFill>
                  <a:srgbClr val="FFFF00"/>
                </a:solidFill>
              </a:rPr>
              <a:t>Provides a place to record the dependent variable</a:t>
            </a:r>
          </a:p>
          <a:p>
            <a:endParaRPr lang="en-US" altLang="en-US">
              <a:solidFill>
                <a:srgbClr val="FFFF00"/>
              </a:solidFill>
            </a:endParaRPr>
          </a:p>
          <a:p>
            <a:endParaRPr lang="en-US" altLang="en-US"/>
          </a:p>
        </p:txBody>
      </p:sp>
      <p:sp>
        <p:nvSpPr>
          <p:cNvPr id="53965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sz="4000" b="1">
                <a:solidFill>
                  <a:schemeClr val="bg1"/>
                </a:solidFill>
              </a:rPr>
              <a:t>Explain how to RECORD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0"/>
            <a:ext cx="8229600" cy="1143000"/>
          </a:xfrm>
        </p:spPr>
        <p:txBody>
          <a:bodyPr/>
          <a:lstStyle/>
          <a:p>
            <a:r>
              <a:rPr lang="en-US" altLang="en-US" b="1">
                <a:solidFill>
                  <a:schemeClr val="bg1"/>
                </a:solidFill>
              </a:rPr>
              <a:t>How do scientists COMMUNICATE the results of their work?</a:t>
            </a:r>
          </a:p>
        </p:txBody>
      </p:sp>
      <p:pic>
        <p:nvPicPr>
          <p:cNvPr id="540676" name="Picture 4" descr="j0283741"/>
          <p:cNvPicPr>
            <a:picLocks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2200" y="4419600"/>
            <a:ext cx="2628900" cy="20367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81400"/>
            <a:ext cx="8229600" cy="2057400"/>
          </a:xfrm>
        </p:spPr>
        <p:txBody>
          <a:bodyPr/>
          <a:lstStyle/>
          <a:p>
            <a:r>
              <a:rPr lang="en-US" altLang="en-US">
                <a:solidFill>
                  <a:srgbClr val="FFFF00"/>
                </a:solidFill>
              </a:rPr>
              <a:t>Reported in scientific journals</a:t>
            </a:r>
          </a:p>
          <a:p>
            <a:r>
              <a:rPr lang="en-US" altLang="en-US">
                <a:solidFill>
                  <a:srgbClr val="FFFF00"/>
                </a:solidFill>
              </a:rPr>
              <a:t>Science journals</a:t>
            </a:r>
          </a:p>
          <a:p>
            <a:r>
              <a:rPr lang="en-US" altLang="en-US">
                <a:solidFill>
                  <a:srgbClr val="FFFF00"/>
                </a:solidFill>
              </a:rPr>
              <a:t>Presentations to other scientists</a:t>
            </a:r>
          </a:p>
          <a:p>
            <a:pPr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4170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458200" cy="1828800"/>
          </a:xfrm>
          <a:noFill/>
          <a:ln/>
        </p:spPr>
        <p:txBody>
          <a:bodyPr/>
          <a:lstStyle/>
          <a:p>
            <a:r>
              <a:rPr lang="en-US" altLang="en-US" b="1">
                <a:solidFill>
                  <a:schemeClr val="bg1"/>
                </a:solidFill>
              </a:rPr>
              <a:t>How do scientists COMMUNICATE the results of their work?</a:t>
            </a:r>
          </a:p>
        </p:txBody>
      </p:sp>
      <p:pic>
        <p:nvPicPr>
          <p:cNvPr id="541705" name="Picture 9" descr="j02344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419600"/>
            <a:ext cx="2160588" cy="213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447800"/>
            <a:ext cx="8229600" cy="1143000"/>
          </a:xfrm>
        </p:spPr>
        <p:txBody>
          <a:bodyPr/>
          <a:lstStyle/>
          <a:p>
            <a:r>
              <a:rPr lang="en-US" altLang="en-US" sz="4000" b="1">
                <a:solidFill>
                  <a:schemeClr val="bg1"/>
                </a:solidFill>
              </a:rPr>
              <a:t>Describe how to ANALYZE DATA</a:t>
            </a:r>
          </a:p>
        </p:txBody>
      </p:sp>
      <p:pic>
        <p:nvPicPr>
          <p:cNvPr id="549892" name="Picture 4" descr="j0245085[1]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2200" y="3962400"/>
            <a:ext cx="2274888" cy="23320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743200"/>
            <a:ext cx="8229600" cy="4525963"/>
          </a:xfrm>
        </p:spPr>
        <p:txBody>
          <a:bodyPr/>
          <a:lstStyle/>
          <a:p>
            <a:r>
              <a:rPr lang="en-US" altLang="en-US">
                <a:solidFill>
                  <a:srgbClr val="FFFF00"/>
                </a:solidFill>
              </a:rPr>
              <a:t>Reduce the data with the best measure of central tendency</a:t>
            </a:r>
          </a:p>
          <a:p>
            <a:r>
              <a:rPr lang="en-US" altLang="en-US">
                <a:solidFill>
                  <a:srgbClr val="FFFF00"/>
                </a:solidFill>
              </a:rPr>
              <a:t>Graph the data</a:t>
            </a:r>
          </a:p>
          <a:p>
            <a:r>
              <a:rPr lang="en-US" altLang="en-US">
                <a:solidFill>
                  <a:srgbClr val="FFFF00"/>
                </a:solidFill>
              </a:rPr>
              <a:t>Look for patterns and relations</a:t>
            </a:r>
          </a:p>
          <a:p>
            <a:r>
              <a:rPr lang="en-US" altLang="en-US">
                <a:solidFill>
                  <a:srgbClr val="FFFF00"/>
                </a:solidFill>
              </a:rPr>
              <a:t>Look at the shape of the graph</a:t>
            </a:r>
          </a:p>
          <a:p>
            <a:pPr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  <a:p>
            <a:endParaRPr lang="en-US" altLang="en-US"/>
          </a:p>
        </p:txBody>
      </p:sp>
      <p:sp>
        <p:nvSpPr>
          <p:cNvPr id="5427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143000"/>
          </a:xfrm>
          <a:noFill/>
          <a:ln/>
        </p:spPr>
        <p:txBody>
          <a:bodyPr/>
          <a:lstStyle/>
          <a:p>
            <a:r>
              <a:rPr lang="en-US" altLang="en-US" sz="4000" b="1">
                <a:solidFill>
                  <a:schemeClr val="bg1"/>
                </a:solidFill>
              </a:rPr>
              <a:t>Describe how to ANALYZE DATA</a:t>
            </a:r>
          </a:p>
        </p:txBody>
      </p:sp>
      <p:pic>
        <p:nvPicPr>
          <p:cNvPr id="542725" name="Picture 5" descr="j02908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514850"/>
            <a:ext cx="2124075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438400"/>
            <a:ext cx="8229600" cy="2590800"/>
          </a:xfrm>
        </p:spPr>
        <p:txBody>
          <a:bodyPr/>
          <a:lstStyle/>
          <a:p>
            <a:r>
              <a:rPr lang="en-US" altLang="en-US" sz="2800">
                <a:solidFill>
                  <a:srgbClr val="FFFF00"/>
                </a:solidFill>
              </a:rPr>
              <a:t>A way to answer questions &amp; solve problems</a:t>
            </a:r>
          </a:p>
          <a:p>
            <a:r>
              <a:rPr lang="en-US" altLang="en-US" sz="2800">
                <a:solidFill>
                  <a:srgbClr val="FFFF00"/>
                </a:solidFill>
              </a:rPr>
              <a:t>How we understand the world around us</a:t>
            </a:r>
          </a:p>
          <a:p>
            <a:r>
              <a:rPr lang="en-US" altLang="en-US" sz="2800">
                <a:solidFill>
                  <a:srgbClr val="FFFF00"/>
                </a:solidFill>
              </a:rPr>
              <a:t>A way or process used to investigate what is happening around you</a:t>
            </a:r>
          </a:p>
          <a:p>
            <a:r>
              <a:rPr lang="en-US" altLang="en-US" sz="2800">
                <a:solidFill>
                  <a:srgbClr val="FFFF00"/>
                </a:solidFill>
              </a:rPr>
              <a:t>It provides possible answers</a:t>
            </a:r>
          </a:p>
          <a:p>
            <a:endParaRPr lang="en-US" altLang="en-US" sz="2800">
              <a:solidFill>
                <a:srgbClr val="FFFF00"/>
              </a:solidFill>
            </a:endParaRPr>
          </a:p>
        </p:txBody>
      </p:sp>
      <p:pic>
        <p:nvPicPr>
          <p:cNvPr id="489476" name="Picture 4" descr="HH00026_[1]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77000" y="3962400"/>
            <a:ext cx="1838325" cy="2320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89479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  <a:ln/>
        </p:spPr>
        <p:txBody>
          <a:bodyPr/>
          <a:lstStyle/>
          <a:p>
            <a:r>
              <a:rPr lang="en-US" altLang="en-US" b="1">
                <a:solidFill>
                  <a:schemeClr val="bg1"/>
                </a:solidFill>
              </a:rPr>
              <a:t>What is SCIENCE?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066800"/>
            <a:ext cx="8001000" cy="2087563"/>
          </a:xfrm>
        </p:spPr>
        <p:txBody>
          <a:bodyPr/>
          <a:lstStyle/>
          <a:p>
            <a:r>
              <a:rPr lang="en-US" altLang="en-US" b="1">
                <a:solidFill>
                  <a:schemeClr val="bg1"/>
                </a:solidFill>
              </a:rPr>
              <a:t>What do scientists do when they </a:t>
            </a:r>
            <a:br>
              <a:rPr lang="en-US" altLang="en-US" b="1">
                <a:solidFill>
                  <a:schemeClr val="bg1"/>
                </a:solidFill>
              </a:rPr>
            </a:br>
            <a:r>
              <a:rPr lang="en-US" altLang="en-US" b="1">
                <a:solidFill>
                  <a:schemeClr val="bg1"/>
                </a:solidFill>
              </a:rPr>
              <a:t>DRAW CONCLUSIONS?</a:t>
            </a:r>
          </a:p>
        </p:txBody>
      </p:sp>
      <p:pic>
        <p:nvPicPr>
          <p:cNvPr id="543752" name="Picture 8" descr="j0197591[1]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0" y="4114800"/>
            <a:ext cx="1947863" cy="23828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11362"/>
          </a:xfrm>
          <a:noFill/>
          <a:ln/>
        </p:spPr>
        <p:txBody>
          <a:bodyPr/>
          <a:lstStyle/>
          <a:p>
            <a:r>
              <a:rPr lang="en-US" altLang="en-US" b="1">
                <a:solidFill>
                  <a:schemeClr val="bg1"/>
                </a:solidFill>
              </a:rPr>
              <a:t>What do scientists do when they </a:t>
            </a:r>
            <a:br>
              <a:rPr lang="en-US" altLang="en-US" b="1">
                <a:solidFill>
                  <a:schemeClr val="bg1"/>
                </a:solidFill>
              </a:rPr>
            </a:br>
            <a:r>
              <a:rPr lang="en-US" altLang="en-US" b="1">
                <a:solidFill>
                  <a:schemeClr val="bg1"/>
                </a:solidFill>
              </a:rPr>
              <a:t>DRAW CONCLUSIONS?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819400"/>
            <a:ext cx="7620000" cy="3535363"/>
          </a:xfrm>
        </p:spPr>
        <p:txBody>
          <a:bodyPr/>
          <a:lstStyle/>
          <a:p>
            <a:r>
              <a:rPr lang="en-US" altLang="en-US" sz="3600">
                <a:solidFill>
                  <a:srgbClr val="FFFF00"/>
                </a:solidFill>
              </a:rPr>
              <a:t>Answer the original question</a:t>
            </a:r>
          </a:p>
          <a:p>
            <a:r>
              <a:rPr lang="en-US" altLang="en-US" sz="3600">
                <a:solidFill>
                  <a:srgbClr val="FFFF00"/>
                </a:solidFill>
              </a:rPr>
              <a:t>State whether or not the hypothesis was supported (it is never “right” or “wrong”)</a:t>
            </a:r>
          </a:p>
          <a:p>
            <a:r>
              <a:rPr lang="en-US" altLang="en-US" sz="3600">
                <a:solidFill>
                  <a:srgbClr val="FFFF00"/>
                </a:solidFill>
              </a:rPr>
              <a:t>Pose questions for further research</a:t>
            </a:r>
          </a:p>
        </p:txBody>
      </p:sp>
      <p:pic>
        <p:nvPicPr>
          <p:cNvPr id="544775" name="Picture 7" descr="j0343359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62800" y="4876800"/>
            <a:ext cx="1460500" cy="1728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en-US" altLang="en-US" b="1">
                <a:solidFill>
                  <a:schemeClr val="bg1"/>
                </a:solidFill>
              </a:rPr>
              <a:t>Define HYPOTHESIS</a:t>
            </a:r>
          </a:p>
        </p:txBody>
      </p:sp>
      <p:pic>
        <p:nvPicPr>
          <p:cNvPr id="545800" name="Picture 8" descr="j0232896"/>
          <p:cNvPicPr>
            <a:picLocks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8400" y="3657600"/>
            <a:ext cx="2165350" cy="2624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noFill/>
          <a:ln/>
        </p:spPr>
        <p:txBody>
          <a:bodyPr/>
          <a:lstStyle/>
          <a:p>
            <a:r>
              <a:rPr lang="en-US" altLang="en-US" b="1">
                <a:solidFill>
                  <a:schemeClr val="bg1"/>
                </a:solidFill>
              </a:rPr>
              <a:t>Define HYPOTHESIS</a:t>
            </a:r>
          </a:p>
        </p:txBody>
      </p:sp>
      <p:sp>
        <p:nvSpPr>
          <p:cNvPr id="546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209800"/>
            <a:ext cx="7924800" cy="3200400"/>
          </a:xfrm>
        </p:spPr>
        <p:txBody>
          <a:bodyPr/>
          <a:lstStyle/>
          <a:p>
            <a:r>
              <a:rPr lang="en-US" altLang="en-US" sz="3600">
                <a:solidFill>
                  <a:srgbClr val="FFFF00"/>
                </a:solidFill>
              </a:rPr>
              <a:t>A statement that can be tested by conducting an experiment</a:t>
            </a:r>
          </a:p>
          <a:p>
            <a:r>
              <a:rPr lang="en-US" altLang="en-US" sz="3600">
                <a:solidFill>
                  <a:srgbClr val="FFFF00"/>
                </a:solidFill>
              </a:rPr>
              <a:t>Prior knowledge, new information, observations can be used to form a hypothesis</a:t>
            </a:r>
          </a:p>
        </p:txBody>
      </p:sp>
      <p:pic>
        <p:nvPicPr>
          <p:cNvPr id="546827" name="Picture 11" descr="j0234081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77000" y="4495800"/>
            <a:ext cx="1938338" cy="1935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en-US" altLang="en-US" b="1">
                <a:solidFill>
                  <a:schemeClr val="bg1"/>
                </a:solidFill>
              </a:rPr>
              <a:t>Why are REPEATED TRIALS necessary in an experiment?</a:t>
            </a:r>
          </a:p>
        </p:txBody>
      </p:sp>
      <p:pic>
        <p:nvPicPr>
          <p:cNvPr id="547847" name="Picture 7" descr="j0237508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77000" y="3810000"/>
            <a:ext cx="1909763" cy="26130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74638"/>
            <a:ext cx="8153400" cy="1630362"/>
          </a:xfrm>
        </p:spPr>
        <p:txBody>
          <a:bodyPr/>
          <a:lstStyle/>
          <a:p>
            <a:r>
              <a:rPr lang="en-US" altLang="en-US" b="1">
                <a:solidFill>
                  <a:schemeClr val="bg1"/>
                </a:solidFill>
              </a:rPr>
              <a:t>Why are REPEATED TRIALS necessary in an experiment?</a:t>
            </a:r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590800"/>
            <a:ext cx="8077200" cy="3581400"/>
          </a:xfrm>
        </p:spPr>
        <p:txBody>
          <a:bodyPr/>
          <a:lstStyle/>
          <a:p>
            <a:r>
              <a:rPr lang="en-US" altLang="en-US" sz="3600">
                <a:solidFill>
                  <a:srgbClr val="FFFF00"/>
                </a:solidFill>
              </a:rPr>
              <a:t>To make sure results are valid</a:t>
            </a:r>
          </a:p>
          <a:p>
            <a:r>
              <a:rPr lang="en-US" altLang="en-US" sz="3600">
                <a:solidFill>
                  <a:srgbClr val="FFFF00"/>
                </a:solidFill>
              </a:rPr>
              <a:t>The more trials conducted, the more likely the results are reliable</a:t>
            </a:r>
          </a:p>
          <a:p>
            <a:r>
              <a:rPr lang="en-US" altLang="en-US" sz="3600">
                <a:solidFill>
                  <a:srgbClr val="FFFF00"/>
                </a:solidFill>
              </a:rPr>
              <a:t>To make sure a “fluke” is not considered the true result</a:t>
            </a:r>
          </a:p>
          <a:p>
            <a:endParaRPr lang="en-US" altLang="en-US" sz="3600">
              <a:solidFill>
                <a:srgbClr val="FFFF00"/>
              </a:solidFill>
            </a:endParaRPr>
          </a:p>
        </p:txBody>
      </p:sp>
      <p:pic>
        <p:nvPicPr>
          <p:cNvPr id="550916" name="Picture 4" descr="j0237945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0" y="4724400"/>
            <a:ext cx="2203450" cy="18240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00200"/>
            <a:ext cx="8229600" cy="1143000"/>
          </a:xfrm>
        </p:spPr>
        <p:txBody>
          <a:bodyPr/>
          <a:lstStyle/>
          <a:p>
            <a:r>
              <a:rPr lang="en-US" altLang="en-US" b="1">
                <a:solidFill>
                  <a:schemeClr val="bg1"/>
                </a:solidFill>
              </a:rPr>
              <a:t>Why do scientists use MODELS?</a:t>
            </a:r>
          </a:p>
        </p:txBody>
      </p:sp>
      <p:pic>
        <p:nvPicPr>
          <p:cNvPr id="551942" name="Picture 6" descr="j0280306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0" y="3810000"/>
            <a:ext cx="2300288" cy="22193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altLang="en-US" b="1">
                <a:solidFill>
                  <a:schemeClr val="bg1"/>
                </a:solidFill>
              </a:rPr>
              <a:t>Why do scientists use MODELS?</a:t>
            </a:r>
          </a:p>
        </p:txBody>
      </p:sp>
      <p:sp>
        <p:nvSpPr>
          <p:cNvPr id="552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057400"/>
            <a:ext cx="7848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>
                <a:solidFill>
                  <a:srgbClr val="FFFF00"/>
                </a:solidFill>
              </a:rPr>
              <a:t>To save time and money when testing ideas that are</a:t>
            </a:r>
          </a:p>
          <a:p>
            <a:r>
              <a:rPr lang="en-US" altLang="en-US" sz="3600">
                <a:solidFill>
                  <a:srgbClr val="FFFF00"/>
                </a:solidFill>
              </a:rPr>
              <a:t>Very large</a:t>
            </a:r>
          </a:p>
          <a:p>
            <a:r>
              <a:rPr lang="en-US" altLang="en-US" sz="3600">
                <a:solidFill>
                  <a:srgbClr val="FFFF00"/>
                </a:solidFill>
              </a:rPr>
              <a:t>Very small</a:t>
            </a:r>
          </a:p>
          <a:p>
            <a:r>
              <a:rPr lang="en-US" altLang="en-US" sz="3600">
                <a:solidFill>
                  <a:srgbClr val="FFFF00"/>
                </a:solidFill>
              </a:rPr>
              <a:t>Dangerous</a:t>
            </a:r>
          </a:p>
          <a:p>
            <a:r>
              <a:rPr lang="en-US" altLang="en-US" sz="3600">
                <a:solidFill>
                  <a:srgbClr val="FFFF00"/>
                </a:solidFill>
              </a:rPr>
              <a:t>Time-consuming </a:t>
            </a:r>
          </a:p>
        </p:txBody>
      </p:sp>
      <p:pic>
        <p:nvPicPr>
          <p:cNvPr id="552964" name="Picture 4" descr="j0280309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77000" y="4267200"/>
            <a:ext cx="2211388" cy="2206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447800"/>
            <a:ext cx="8229600" cy="1143000"/>
          </a:xfrm>
        </p:spPr>
        <p:txBody>
          <a:bodyPr/>
          <a:lstStyle/>
          <a:p>
            <a:r>
              <a:rPr lang="en-US" altLang="en-US" b="1">
                <a:solidFill>
                  <a:schemeClr val="bg1"/>
                </a:solidFill>
              </a:rPr>
              <a:t>When are GOGGLES required?</a:t>
            </a:r>
          </a:p>
        </p:txBody>
      </p:sp>
      <p:pic>
        <p:nvPicPr>
          <p:cNvPr id="553988" name="Picture 4" descr="j0250312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8400" y="4419600"/>
            <a:ext cx="2306638" cy="18780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bg1"/>
                </a:solidFill>
              </a:rPr>
              <a:t>When are GOGGLES required?</a:t>
            </a:r>
          </a:p>
        </p:txBody>
      </p:sp>
      <p:sp>
        <p:nvSpPr>
          <p:cNvPr id="555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09800"/>
            <a:ext cx="7772400" cy="39163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>
                <a:solidFill>
                  <a:srgbClr val="FFFF00"/>
                </a:solidFill>
              </a:rPr>
              <a:t>When using</a:t>
            </a:r>
          </a:p>
          <a:p>
            <a:r>
              <a:rPr lang="en-US" altLang="en-US" sz="3600">
                <a:solidFill>
                  <a:srgbClr val="FFFF00"/>
                </a:solidFill>
              </a:rPr>
              <a:t>Chemicals</a:t>
            </a:r>
          </a:p>
          <a:p>
            <a:r>
              <a:rPr lang="en-US" altLang="en-US" sz="3600">
                <a:solidFill>
                  <a:srgbClr val="FFFF00"/>
                </a:solidFill>
              </a:rPr>
              <a:t>Heat</a:t>
            </a:r>
          </a:p>
          <a:p>
            <a:r>
              <a:rPr lang="en-US" altLang="en-US" sz="3600">
                <a:solidFill>
                  <a:srgbClr val="FFFF00"/>
                </a:solidFill>
              </a:rPr>
              <a:t>Sharp objects</a:t>
            </a:r>
          </a:p>
        </p:txBody>
      </p:sp>
      <p:pic>
        <p:nvPicPr>
          <p:cNvPr id="555019" name="Picture 11" descr="j0129503[1]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10200" y="3200400"/>
            <a:ext cx="3276600" cy="3276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0"/>
            <a:ext cx="8229600" cy="2286000"/>
          </a:xfrm>
        </p:spPr>
        <p:txBody>
          <a:bodyPr/>
          <a:lstStyle/>
          <a:p>
            <a:r>
              <a:rPr lang="en-US" altLang="en-US" b="1">
                <a:solidFill>
                  <a:schemeClr val="bg1"/>
                </a:solidFill>
              </a:rPr>
              <a:t>We answer scientific questions &amp; solve problems with 2 types of research.  </a:t>
            </a:r>
            <a:br>
              <a:rPr lang="en-US" altLang="en-US" b="1">
                <a:solidFill>
                  <a:schemeClr val="bg1"/>
                </a:solidFill>
              </a:rPr>
            </a:br>
            <a:r>
              <a:rPr lang="en-US" altLang="en-US" b="1">
                <a:solidFill>
                  <a:schemeClr val="bg1"/>
                </a:solidFill>
              </a:rPr>
              <a:t>What are the two types?</a:t>
            </a:r>
          </a:p>
        </p:txBody>
      </p:sp>
      <p:pic>
        <p:nvPicPr>
          <p:cNvPr id="517123" name="Picture 3" descr="j0254466"/>
          <p:cNvPicPr>
            <a:picLocks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0" y="5105400"/>
            <a:ext cx="1857375" cy="1374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229600" cy="2590800"/>
          </a:xfrm>
        </p:spPr>
        <p:txBody>
          <a:bodyPr/>
          <a:lstStyle/>
          <a:p>
            <a:r>
              <a:rPr lang="en-US" altLang="en-US" b="1">
                <a:solidFill>
                  <a:schemeClr val="bg1"/>
                </a:solidFill>
              </a:rPr>
              <a:t>We answer scientific questions and solve problems with 2 types of research.  </a:t>
            </a:r>
            <a:br>
              <a:rPr lang="en-US" altLang="en-US" b="1">
                <a:solidFill>
                  <a:schemeClr val="bg1"/>
                </a:solidFill>
              </a:rPr>
            </a:br>
            <a:r>
              <a:rPr lang="en-US" altLang="en-US" b="1">
                <a:solidFill>
                  <a:schemeClr val="bg1"/>
                </a:solidFill>
              </a:rPr>
              <a:t>What are the two types?</a:t>
            </a:r>
          </a:p>
        </p:txBody>
      </p:sp>
      <p:sp>
        <p:nvSpPr>
          <p:cNvPr id="519171" name="Text Box 3"/>
          <p:cNvSpPr txBox="1">
            <a:spLocks noChangeArrowheads="1"/>
          </p:cNvSpPr>
          <p:nvPr/>
        </p:nvSpPr>
        <p:spPr bwMode="auto">
          <a:xfrm>
            <a:off x="381000" y="4267200"/>
            <a:ext cx="67818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sz="3600">
                <a:solidFill>
                  <a:srgbClr val="FFFF00"/>
                </a:solidFill>
              </a:rPr>
              <a:t>Descriptive Research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sz="3600">
                <a:solidFill>
                  <a:srgbClr val="FFFF00"/>
                </a:solidFill>
              </a:rPr>
              <a:t>Experimental Research</a:t>
            </a:r>
          </a:p>
        </p:txBody>
      </p:sp>
      <p:pic>
        <p:nvPicPr>
          <p:cNvPr id="519172" name="Picture 4" descr="j0245035[1]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15200" y="4800600"/>
            <a:ext cx="1284288" cy="15859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09800"/>
            <a:ext cx="8229600" cy="1143000"/>
          </a:xfrm>
        </p:spPr>
        <p:txBody>
          <a:bodyPr/>
          <a:lstStyle/>
          <a:p>
            <a:r>
              <a:rPr lang="en-US" altLang="en-US" sz="4000" b="1">
                <a:solidFill>
                  <a:schemeClr val="bg1"/>
                </a:solidFill>
              </a:rPr>
              <a:t>Describe </a:t>
            </a:r>
            <a:br>
              <a:rPr lang="en-US" altLang="en-US" sz="4000" b="1">
                <a:solidFill>
                  <a:schemeClr val="bg1"/>
                </a:solidFill>
              </a:rPr>
            </a:br>
            <a:r>
              <a:rPr lang="en-US" altLang="en-US" sz="4000" b="1">
                <a:solidFill>
                  <a:schemeClr val="bg1"/>
                </a:solidFill>
              </a:rPr>
              <a:t>DESCRIPTIVE RESEARCH</a:t>
            </a:r>
          </a:p>
        </p:txBody>
      </p:sp>
      <p:pic>
        <p:nvPicPr>
          <p:cNvPr id="493583" name="Picture 15" descr="j0233956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0" y="4114800"/>
            <a:ext cx="2286000" cy="2052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05000"/>
            <a:ext cx="8305800" cy="4525963"/>
          </a:xfrm>
        </p:spPr>
        <p:txBody>
          <a:bodyPr/>
          <a:lstStyle/>
          <a:p>
            <a:r>
              <a:rPr lang="en-US" altLang="en-US">
                <a:solidFill>
                  <a:srgbClr val="FFFF00"/>
                </a:solidFill>
              </a:rPr>
              <a:t>Based mainly on </a:t>
            </a:r>
            <a:r>
              <a:rPr lang="en-US" altLang="en-US" i="1">
                <a:solidFill>
                  <a:srgbClr val="FFFF00"/>
                </a:solidFill>
              </a:rPr>
              <a:t>Observations</a:t>
            </a:r>
          </a:p>
          <a:p>
            <a:r>
              <a:rPr lang="en-US" altLang="en-US">
                <a:solidFill>
                  <a:srgbClr val="FFFF00"/>
                </a:solidFill>
              </a:rPr>
              <a:t>Used when experiments are impossible to perform</a:t>
            </a:r>
          </a:p>
          <a:p>
            <a:r>
              <a:rPr lang="en-US" altLang="en-US">
                <a:solidFill>
                  <a:srgbClr val="FFFF00"/>
                </a:solidFill>
              </a:rPr>
              <a:t>Involves the following:</a:t>
            </a:r>
          </a:p>
          <a:p>
            <a:pPr lvl="1"/>
            <a:r>
              <a:rPr lang="en-US" altLang="en-US">
                <a:solidFill>
                  <a:srgbClr val="FFFF00"/>
                </a:solidFill>
              </a:rPr>
              <a:t>Stating the research objective</a:t>
            </a:r>
          </a:p>
          <a:p>
            <a:pPr lvl="1"/>
            <a:r>
              <a:rPr lang="en-US" altLang="en-US">
                <a:solidFill>
                  <a:srgbClr val="FFFF00"/>
                </a:solidFill>
              </a:rPr>
              <a:t>Describing the research design</a:t>
            </a:r>
          </a:p>
          <a:p>
            <a:pPr lvl="1"/>
            <a:r>
              <a:rPr lang="en-US" altLang="en-US">
                <a:solidFill>
                  <a:srgbClr val="FFFF00"/>
                </a:solidFill>
              </a:rPr>
              <a:t>Eliminating bias</a:t>
            </a:r>
          </a:p>
          <a:p>
            <a:pPr>
              <a:buFontTx/>
              <a:buNone/>
            </a:pPr>
            <a:endParaRPr lang="en-US" altLang="en-US">
              <a:solidFill>
                <a:srgbClr val="FFFF00"/>
              </a:solidFill>
            </a:endParaRPr>
          </a:p>
        </p:txBody>
      </p:sp>
      <p:pic>
        <p:nvPicPr>
          <p:cNvPr id="497668" name="Picture 4" descr="j0094735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39000" y="4191000"/>
            <a:ext cx="1554163" cy="2316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97671" name="Rectangle 7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  <a:noFill/>
          <a:ln/>
        </p:spPr>
        <p:txBody>
          <a:bodyPr/>
          <a:lstStyle/>
          <a:p>
            <a:r>
              <a:rPr lang="en-US" altLang="en-US" b="1">
                <a:solidFill>
                  <a:schemeClr val="bg1"/>
                </a:solidFill>
              </a:rPr>
              <a:t>Describe </a:t>
            </a:r>
            <a:br>
              <a:rPr lang="en-US" altLang="en-US" b="1">
                <a:solidFill>
                  <a:schemeClr val="bg1"/>
                </a:solidFill>
              </a:rPr>
            </a:br>
            <a:r>
              <a:rPr lang="en-US" altLang="en-US" b="1">
                <a:solidFill>
                  <a:schemeClr val="bg1"/>
                </a:solidFill>
              </a:rPr>
              <a:t>DESCRIPTIVE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153400" cy="1905000"/>
          </a:xfrm>
        </p:spPr>
        <p:txBody>
          <a:bodyPr/>
          <a:lstStyle/>
          <a:p>
            <a:r>
              <a:rPr lang="en-US" altLang="en-US" b="1">
                <a:solidFill>
                  <a:schemeClr val="bg1"/>
                </a:solidFill>
              </a:rPr>
              <a:t>Describe</a:t>
            </a:r>
            <a:br>
              <a:rPr lang="en-US" altLang="en-US" b="1">
                <a:solidFill>
                  <a:schemeClr val="bg1"/>
                </a:solidFill>
              </a:rPr>
            </a:br>
            <a:r>
              <a:rPr lang="en-US" altLang="en-US" b="1">
                <a:solidFill>
                  <a:schemeClr val="bg1"/>
                </a:solidFill>
              </a:rPr>
              <a:t> EXPERIMENTAL RESEARCH</a:t>
            </a:r>
            <a:r>
              <a:rPr lang="en-US" altLang="en-US"/>
              <a:t> </a:t>
            </a:r>
          </a:p>
        </p:txBody>
      </p:sp>
      <p:pic>
        <p:nvPicPr>
          <p:cNvPr id="499717" name="Picture 5" descr="HM00167_[1]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0" y="4006850"/>
            <a:ext cx="2887663" cy="2312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b="1">
                <a:solidFill>
                  <a:schemeClr val="bg1"/>
                </a:solidFill>
              </a:rPr>
              <a:t>Describe </a:t>
            </a:r>
            <a:br>
              <a:rPr lang="en-US" altLang="en-US" b="1">
                <a:solidFill>
                  <a:schemeClr val="bg1"/>
                </a:solidFill>
              </a:rPr>
            </a:br>
            <a:r>
              <a:rPr lang="en-US" altLang="en-US" b="1">
                <a:solidFill>
                  <a:schemeClr val="bg1"/>
                </a:solidFill>
              </a:rPr>
              <a:t>EXPERIMENTAL RESEARCH</a:t>
            </a:r>
          </a:p>
        </p:txBody>
      </p:sp>
      <p:sp>
        <p:nvSpPr>
          <p:cNvPr id="5017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6200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3600">
                <a:solidFill>
                  <a:srgbClr val="FFFF00"/>
                </a:solidFill>
              </a:rPr>
              <a:t>Experimental research includes investigations that: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360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3600" i="1">
                <a:solidFill>
                  <a:srgbClr val="FFFF00"/>
                </a:solidFill>
              </a:rPr>
              <a:t>Have variables</a:t>
            </a:r>
          </a:p>
          <a:p>
            <a:pPr>
              <a:lnSpc>
                <a:spcPct val="80000"/>
              </a:lnSpc>
            </a:pPr>
            <a:r>
              <a:rPr lang="en-US" altLang="en-US" sz="3600" i="1">
                <a:solidFill>
                  <a:srgbClr val="FFFF00"/>
                </a:solidFill>
              </a:rPr>
              <a:t>Test hypotheses</a:t>
            </a:r>
          </a:p>
          <a:p>
            <a:pPr>
              <a:lnSpc>
                <a:spcPct val="80000"/>
              </a:lnSpc>
            </a:pPr>
            <a:r>
              <a:rPr lang="en-US" altLang="en-US" sz="3600" i="1">
                <a:solidFill>
                  <a:srgbClr val="FFFF00"/>
                </a:solidFill>
              </a:rPr>
              <a:t>May have a control or control group</a:t>
            </a:r>
          </a:p>
          <a:p>
            <a:pPr>
              <a:lnSpc>
                <a:spcPct val="80000"/>
              </a:lnSpc>
            </a:pPr>
            <a:r>
              <a:rPr lang="en-US" altLang="en-US" sz="3600" i="1">
                <a:solidFill>
                  <a:srgbClr val="FFFF00"/>
                </a:solidFill>
              </a:rPr>
              <a:t>Is a set of planned steps</a:t>
            </a:r>
          </a:p>
          <a:p>
            <a:pPr>
              <a:lnSpc>
                <a:spcPct val="80000"/>
              </a:lnSpc>
            </a:pPr>
            <a:r>
              <a:rPr lang="en-US" altLang="en-US" sz="3600" i="1">
                <a:solidFill>
                  <a:srgbClr val="FFFF00"/>
                </a:solidFill>
              </a:rPr>
              <a:t>Tests one variable at a time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3600">
              <a:solidFill>
                <a:schemeClr val="bg1"/>
              </a:solidFill>
            </a:endParaRPr>
          </a:p>
        </p:txBody>
      </p:sp>
      <p:pic>
        <p:nvPicPr>
          <p:cNvPr id="501765" name="Picture 5" descr="BD05179_[1]"/>
          <p:cNvPicPr>
            <a:picLocks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0" y="4419600"/>
            <a:ext cx="2036763" cy="2187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601</Words>
  <Application>Microsoft Office PowerPoint</Application>
  <PresentationFormat>On-screen Show (4:3)</PresentationFormat>
  <Paragraphs>115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Wingdings</vt:lpstr>
      <vt:lpstr>Default Design</vt:lpstr>
      <vt:lpstr>What is Science?</vt:lpstr>
      <vt:lpstr>What is SCIENCE?</vt:lpstr>
      <vt:lpstr>What is SCIENCE?</vt:lpstr>
      <vt:lpstr>We answer scientific questions &amp; solve problems with 2 types of research.   What are the two types?</vt:lpstr>
      <vt:lpstr>We answer scientific questions and solve problems with 2 types of research.   What are the two types?</vt:lpstr>
      <vt:lpstr>Describe  DESCRIPTIVE RESEARCH</vt:lpstr>
      <vt:lpstr>Describe  DESCRIPTIVE RESEARCH</vt:lpstr>
      <vt:lpstr>Describe  EXPERIMENTAL RESEARCH </vt:lpstr>
      <vt:lpstr>Describe  EXPERIMENTAL RESEARCH</vt:lpstr>
      <vt:lpstr>Describe  VARIABLE </vt:lpstr>
      <vt:lpstr>Describe  VARIABLE </vt:lpstr>
      <vt:lpstr>List the  3 TYPES OF VARIABLES </vt:lpstr>
      <vt:lpstr>List the  3 TYPES OF VARIABLES </vt:lpstr>
      <vt:lpstr>Explain INDEPENDENT VARIABLE</vt:lpstr>
      <vt:lpstr>Explain INDEPENDENT VARIABLE</vt:lpstr>
      <vt:lpstr>Explain DEPENDENT VARIABLE</vt:lpstr>
      <vt:lpstr>Explain DEPENDENT VARIABLE</vt:lpstr>
      <vt:lpstr>Explain CONTROLLED VARIABLE (CONSTANT)</vt:lpstr>
      <vt:lpstr>Explain CONTROLLED VARIABLE (CONSTANT)</vt:lpstr>
      <vt:lpstr>What is the difference between  Science and Technology?</vt:lpstr>
      <vt:lpstr>What is the difference between  Science and Technology?</vt:lpstr>
      <vt:lpstr>How do scientists OBSERVE?</vt:lpstr>
      <vt:lpstr>How do scientists OBSERVE?</vt:lpstr>
      <vt:lpstr>Explain how to RECORD DATA</vt:lpstr>
      <vt:lpstr>Explain how to RECORD DATA</vt:lpstr>
      <vt:lpstr>How do scientists COMMUNICATE the results of their work?</vt:lpstr>
      <vt:lpstr>How do scientists COMMUNICATE the results of their work?</vt:lpstr>
      <vt:lpstr>Describe how to ANALYZE DATA</vt:lpstr>
      <vt:lpstr>Describe how to ANALYZE DATA</vt:lpstr>
      <vt:lpstr>What do scientists do when they  DRAW CONCLUSIONS?</vt:lpstr>
      <vt:lpstr>What do scientists do when they  DRAW CONCLUSIONS?</vt:lpstr>
      <vt:lpstr>Define HYPOTHESIS</vt:lpstr>
      <vt:lpstr>Define HYPOTHESIS</vt:lpstr>
      <vt:lpstr>Why are REPEATED TRIALS necessary in an experiment?</vt:lpstr>
      <vt:lpstr>Why are REPEATED TRIALS necessary in an experiment?</vt:lpstr>
      <vt:lpstr>Why do scientists use MODELS?</vt:lpstr>
      <vt:lpstr>Why do scientists use MODELS?</vt:lpstr>
      <vt:lpstr>When are GOGGLES required?</vt:lpstr>
      <vt:lpstr>When are GOGGLES required?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Nature of Science</dc:title>
  <dc:creator>Mary Poarch</dc:creator>
  <cp:lastModifiedBy>Triplett, Melissa J.</cp:lastModifiedBy>
  <cp:revision>84</cp:revision>
  <dcterms:created xsi:type="dcterms:W3CDTF">2003-07-04T20:43:43Z</dcterms:created>
  <dcterms:modified xsi:type="dcterms:W3CDTF">2019-04-20T21:49:56Z</dcterms:modified>
</cp:coreProperties>
</file>