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529" r:id="rId3"/>
    <p:sldId id="530" r:id="rId4"/>
    <p:sldId id="549" r:id="rId5"/>
    <p:sldId id="551" r:id="rId6"/>
    <p:sldId id="531" r:id="rId7"/>
    <p:sldId id="532" r:id="rId8"/>
    <p:sldId id="533" r:id="rId9"/>
    <p:sldId id="535" r:id="rId10"/>
    <p:sldId id="538" r:id="rId11"/>
    <p:sldId id="539" r:id="rId12"/>
    <p:sldId id="536" r:id="rId13"/>
    <p:sldId id="540" r:id="rId14"/>
    <p:sldId id="541" r:id="rId15"/>
    <p:sldId id="537" r:id="rId16"/>
    <p:sldId id="542" r:id="rId17"/>
    <p:sldId id="543" r:id="rId18"/>
    <p:sldId id="544" r:id="rId19"/>
    <p:sldId id="545" r:id="rId20"/>
    <p:sldId id="534" r:id="rId21"/>
    <p:sldId id="546" r:id="rId22"/>
    <p:sldId id="547" r:id="rId23"/>
    <p:sldId id="548" r:id="rId24"/>
    <p:sldId id="554" r:id="rId25"/>
    <p:sldId id="555" r:id="rId26"/>
    <p:sldId id="556" r:id="rId27"/>
    <p:sldId id="557" r:id="rId28"/>
    <p:sldId id="564" r:id="rId29"/>
    <p:sldId id="558" r:id="rId30"/>
    <p:sldId id="559" r:id="rId31"/>
    <p:sldId id="560" r:id="rId32"/>
    <p:sldId id="561" r:id="rId33"/>
    <p:sldId id="562" r:id="rId34"/>
    <p:sldId id="563" r:id="rId35"/>
    <p:sldId id="565" r:id="rId36"/>
    <p:sldId id="566" r:id="rId37"/>
    <p:sldId id="567" r:id="rId38"/>
    <p:sldId id="568" r:id="rId39"/>
    <p:sldId id="569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0000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5.xml"/><Relationship Id="rId1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9FF10CF-378A-45C2-BE37-47097CDCF98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800370-8463-455E-A70D-0B9B59805E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6353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BBD92D-5BAE-480C-A1E0-91576118A1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50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28D8C3-77BF-4134-82AB-5DDA259E80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01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B051225-73D7-4FE2-B2F2-95BE762D15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3675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5221202-92C2-47CC-AD24-6E65CC8BDD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69795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446840C-28AC-493E-AED0-6C3FB838BE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394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D4978-32F0-4FE2-9009-E571A925B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0601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4F7BE2-198C-4933-9AA9-53B10597A5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845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7BFE8-44F8-4202-BC39-337B1EEC53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6588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6CD1C-C0D9-45B4-9EAA-DB0D9B0B71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9001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6788B-C08D-49E8-9008-A5F50ADA7F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074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3D0E6-5A0E-475D-80FB-0FED398A9D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46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CADE5C-BB70-4D4D-81F6-AF1B355EE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82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E42A3E-9DA4-4DB0-9775-ECABABF4D7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7405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3399F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7F16AF4-1B6B-4F7F-A55C-7F5FC2AFD5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"/>
            <a:ext cx="7772400" cy="1470025"/>
          </a:xfrm>
        </p:spPr>
        <p:txBody>
          <a:bodyPr anchor="ctr"/>
          <a:lstStyle/>
          <a:p>
            <a:r>
              <a:rPr lang="en-US" altLang="en-US" sz="4400" b="1">
                <a:solidFill>
                  <a:srgbClr val="FF0000"/>
                </a:solidFill>
              </a:rPr>
              <a:t>What is Science?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1524000"/>
            <a:ext cx="8458200" cy="4038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200" b="1">
                <a:solidFill>
                  <a:schemeClr val="bg1"/>
                </a:solidFill>
              </a:rPr>
              <a:t>Review</a:t>
            </a:r>
          </a:p>
          <a:p>
            <a:pPr>
              <a:lnSpc>
                <a:spcPct val="90000"/>
              </a:lnSpc>
            </a:pPr>
            <a:r>
              <a:rPr lang="en-US" altLang="en-US" sz="3200">
                <a:solidFill>
                  <a:schemeClr val="bg1"/>
                </a:solidFill>
              </a:rPr>
              <a:t>This slide show will present a question, followed by a slide with an acceptable answer.</a:t>
            </a:r>
          </a:p>
          <a:p>
            <a:pPr>
              <a:lnSpc>
                <a:spcPct val="90000"/>
              </a:lnSpc>
            </a:pPr>
            <a:endParaRPr lang="en-US" altLang="en-US" sz="320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3200">
                <a:solidFill>
                  <a:schemeClr val="bg1"/>
                </a:solidFill>
              </a:rPr>
              <a:t>For some questions, there is a definite correct answer.  For other questions, several answers may be correct. </a:t>
            </a:r>
          </a:p>
        </p:txBody>
      </p:sp>
      <p:pic>
        <p:nvPicPr>
          <p:cNvPr id="2052" name="Picture 4" descr="BS00365_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1544">
            <a:off x="6934200" y="4800600"/>
            <a:ext cx="1771650" cy="177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305800" cy="25908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Describe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 VARIABLE</a:t>
            </a:r>
            <a:r>
              <a:rPr lang="en-US" altLang="en-US"/>
              <a:t> </a:t>
            </a:r>
          </a:p>
        </p:txBody>
      </p:sp>
      <p:pic>
        <p:nvPicPr>
          <p:cNvPr id="504835" name="Picture 3" descr="BS01161_[1]"/>
          <p:cNvPicPr>
            <a:picLocks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1800" y="4730750"/>
            <a:ext cx="1995488" cy="1733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85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05800" cy="1935162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Describe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 VARIABLE</a:t>
            </a:r>
            <a:r>
              <a:rPr lang="en-US" altLang="en-US"/>
              <a:t> </a:t>
            </a:r>
          </a:p>
        </p:txBody>
      </p:sp>
      <p:sp>
        <p:nvSpPr>
          <p:cNvPr id="505859" name="Text Box 3"/>
          <p:cNvSpPr txBox="1">
            <a:spLocks noChangeArrowheads="1"/>
          </p:cNvSpPr>
          <p:nvPr/>
        </p:nvSpPr>
        <p:spPr bwMode="auto">
          <a:xfrm>
            <a:off x="762000" y="2895600"/>
            <a:ext cx="7696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>
                <a:solidFill>
                  <a:srgbClr val="FFFF00"/>
                </a:solidFill>
              </a:rPr>
              <a:t>A part of an investigation that can be </a:t>
            </a:r>
            <a:r>
              <a:rPr lang="en-US" altLang="en-US" sz="4000" u="sng">
                <a:solidFill>
                  <a:srgbClr val="FFFF00"/>
                </a:solidFill>
              </a:rPr>
              <a:t>CHANGED</a:t>
            </a:r>
          </a:p>
        </p:txBody>
      </p:sp>
      <p:pic>
        <p:nvPicPr>
          <p:cNvPr id="505860" name="Picture 4" descr="PE07093_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1800" y="3581400"/>
            <a:ext cx="1827213" cy="28844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21336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List the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3 TYPES OF VARIABLES</a:t>
            </a:r>
            <a:r>
              <a:rPr lang="en-US" altLang="en-US"/>
              <a:t> </a:t>
            </a:r>
          </a:p>
        </p:txBody>
      </p:sp>
      <p:pic>
        <p:nvPicPr>
          <p:cNvPr id="502787" name="Picture 3" descr="j0198866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4495800"/>
            <a:ext cx="1833563" cy="1874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List the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3 TYPES OF VARIABLES</a:t>
            </a:r>
            <a:r>
              <a:rPr lang="en-US" altLang="en-US"/>
              <a:t> </a:t>
            </a:r>
          </a:p>
        </p:txBody>
      </p:sp>
      <p:sp>
        <p:nvSpPr>
          <p:cNvPr id="506883" name="Text Box 3"/>
          <p:cNvSpPr txBox="1">
            <a:spLocks noChangeArrowheads="1"/>
          </p:cNvSpPr>
          <p:nvPr/>
        </p:nvSpPr>
        <p:spPr bwMode="auto">
          <a:xfrm>
            <a:off x="914400" y="2362200"/>
            <a:ext cx="75438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4000">
                <a:solidFill>
                  <a:srgbClr val="FFFF00"/>
                </a:solidFill>
              </a:rPr>
              <a:t>Independent Variable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4000">
                <a:solidFill>
                  <a:srgbClr val="FFFF00"/>
                </a:solidFill>
              </a:rPr>
              <a:t>Dependent Variable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4000">
                <a:solidFill>
                  <a:srgbClr val="FFFF00"/>
                </a:solidFill>
              </a:rPr>
              <a:t>Controlled Variable</a:t>
            </a:r>
          </a:p>
        </p:txBody>
      </p:sp>
      <p:pic>
        <p:nvPicPr>
          <p:cNvPr id="506884" name="Picture 4" descr="HM00372_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9738" y="4572000"/>
            <a:ext cx="1866900" cy="1939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90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229600" cy="19812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Explain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INDEPENDENT VARIABLE</a:t>
            </a:r>
            <a:endParaRPr lang="en-US" altLang="en-US"/>
          </a:p>
        </p:txBody>
      </p:sp>
      <p:pic>
        <p:nvPicPr>
          <p:cNvPr id="507908" name="Picture 4" descr="HM00150_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4572000"/>
            <a:ext cx="1700213" cy="194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8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Explain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INDEPENDENT VARIABLE</a:t>
            </a:r>
            <a:endParaRPr lang="en-US" altLang="en-US"/>
          </a:p>
        </p:txBody>
      </p:sp>
      <p:sp>
        <p:nvSpPr>
          <p:cNvPr id="503811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79248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The variable that can be changed during an experiment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The variable that the scientists chooses to change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The variable that may cause a change in the dependent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09600"/>
            <a:ext cx="8229600" cy="27432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Explain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DEPENDENT VARIABLE</a:t>
            </a:r>
            <a:endParaRPr lang="en-US" altLang="en-US"/>
          </a:p>
        </p:txBody>
      </p:sp>
      <p:pic>
        <p:nvPicPr>
          <p:cNvPr id="508931" name="Picture 3" descr="HM00138_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86600" y="4876800"/>
            <a:ext cx="1579563" cy="1697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Explain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DEPENDENT VARIABLE</a:t>
            </a:r>
            <a:endParaRPr lang="en-US" altLang="en-US"/>
          </a:p>
        </p:txBody>
      </p:sp>
      <p:sp>
        <p:nvSpPr>
          <p:cNvPr id="509955" name="Text Box 3"/>
          <p:cNvSpPr txBox="1">
            <a:spLocks noChangeArrowheads="1"/>
          </p:cNvSpPr>
          <p:nvPr/>
        </p:nvSpPr>
        <p:spPr bwMode="auto">
          <a:xfrm>
            <a:off x="914400" y="2667000"/>
            <a:ext cx="7391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altLang="en-US"/>
          </a:p>
        </p:txBody>
      </p:sp>
      <p:sp>
        <p:nvSpPr>
          <p:cNvPr id="509956" name="Text Box 4"/>
          <p:cNvSpPr txBox="1">
            <a:spLocks noChangeArrowheads="1"/>
          </p:cNvSpPr>
          <p:nvPr/>
        </p:nvSpPr>
        <p:spPr bwMode="auto">
          <a:xfrm>
            <a:off x="838200" y="2209800"/>
            <a:ext cx="7620000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The factor that is being measured in an experiment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The variable that is measured by scientists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The variable that may change because of the independent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229600" cy="29718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Explain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CONTROLLED VARIABLE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(CONSTANT)</a:t>
            </a:r>
            <a:endParaRPr lang="en-US" altLang="en-US"/>
          </a:p>
        </p:txBody>
      </p:sp>
      <p:pic>
        <p:nvPicPr>
          <p:cNvPr id="510982" name="Picture 6" descr="j0199232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5105400"/>
            <a:ext cx="2228850" cy="12827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Explain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CONTROLLED VARIABLE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(CONSTANT)</a:t>
            </a:r>
            <a:endParaRPr lang="en-US" altLang="en-US"/>
          </a:p>
        </p:txBody>
      </p:sp>
      <p:sp>
        <p:nvSpPr>
          <p:cNvPr id="512003" name="Text Box 3"/>
          <p:cNvSpPr txBox="1">
            <a:spLocks noChangeArrowheads="1"/>
          </p:cNvSpPr>
          <p:nvPr/>
        </p:nvSpPr>
        <p:spPr bwMode="auto">
          <a:xfrm>
            <a:off x="609600" y="2743200"/>
            <a:ext cx="8001000" cy="338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Variable that stays the same during an experiment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Variable that is controlled by the scientist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Variable that is not allowed to change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What is SCIENCE?</a:t>
            </a:r>
          </a:p>
        </p:txBody>
      </p:sp>
      <p:sp>
        <p:nvSpPr>
          <p:cNvPr id="4884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38200" y="2286000"/>
            <a:ext cx="7696200" cy="16002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3600" i="1">
                <a:solidFill>
                  <a:schemeClr val="bg1"/>
                </a:solidFill>
              </a:rPr>
              <a:t>There are several correct answers to this question; list as many as you can.</a:t>
            </a:r>
          </a:p>
        </p:txBody>
      </p:sp>
      <p:pic>
        <p:nvPicPr>
          <p:cNvPr id="488454" name="Picture 6" descr="HM00168_[1]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83400" y="4038600"/>
            <a:ext cx="1812925" cy="2527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001000" cy="25146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What is the difference between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 i="1">
                <a:solidFill>
                  <a:schemeClr val="bg1"/>
                </a:solidFill>
              </a:rPr>
              <a:t>Science</a:t>
            </a:r>
            <a:r>
              <a:rPr lang="en-US" altLang="en-US" b="1">
                <a:solidFill>
                  <a:schemeClr val="bg1"/>
                </a:solidFill>
              </a:rPr>
              <a:t> and </a:t>
            </a:r>
            <a:r>
              <a:rPr lang="en-US" altLang="en-US" b="1" i="1">
                <a:solidFill>
                  <a:schemeClr val="bg1"/>
                </a:solidFill>
              </a:rPr>
              <a:t>Technology</a:t>
            </a:r>
            <a:r>
              <a:rPr lang="en-US" altLang="en-US" b="1">
                <a:solidFill>
                  <a:schemeClr val="bg1"/>
                </a:solidFill>
              </a:rPr>
              <a:t>?</a:t>
            </a:r>
          </a:p>
        </p:txBody>
      </p:sp>
      <p:pic>
        <p:nvPicPr>
          <p:cNvPr id="500740" name="Picture 4" descr="j0149446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4114800"/>
            <a:ext cx="2116138" cy="24066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23622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What is the difference between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 i="1">
                <a:solidFill>
                  <a:schemeClr val="bg1"/>
                </a:solidFill>
              </a:rPr>
              <a:t>Science</a:t>
            </a:r>
            <a:r>
              <a:rPr lang="en-US" altLang="en-US" b="1">
                <a:solidFill>
                  <a:schemeClr val="bg1"/>
                </a:solidFill>
              </a:rPr>
              <a:t> and </a:t>
            </a:r>
            <a:r>
              <a:rPr lang="en-US" altLang="en-US" b="1" i="1">
                <a:solidFill>
                  <a:schemeClr val="bg1"/>
                </a:solidFill>
              </a:rPr>
              <a:t>Technology</a:t>
            </a:r>
            <a:r>
              <a:rPr lang="en-US" altLang="en-US" b="1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513027" name="Text Box 3"/>
          <p:cNvSpPr txBox="1">
            <a:spLocks noChangeArrowheads="1"/>
          </p:cNvSpPr>
          <p:nvPr/>
        </p:nvSpPr>
        <p:spPr bwMode="auto">
          <a:xfrm>
            <a:off x="685800" y="2971800"/>
            <a:ext cx="77724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FF00"/>
                </a:solidFill>
              </a:rPr>
              <a:t>Technology is the application of science;</a:t>
            </a:r>
          </a:p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FFFF00"/>
                </a:solidFill>
              </a:rPr>
              <a:t>Science</a:t>
            </a:r>
            <a:r>
              <a:rPr lang="en-US" altLang="en-US" sz="3600">
                <a:solidFill>
                  <a:srgbClr val="FFFF00"/>
                </a:solidFill>
              </a:rPr>
              <a:t> </a:t>
            </a:r>
            <a:r>
              <a:rPr lang="en-US" altLang="en-US" sz="3600">
                <a:solidFill>
                  <a:srgbClr val="FFFF00"/>
                </a:solidFill>
                <a:sym typeface="Wingdings" panose="05000000000000000000" pitchFamily="2" charset="2"/>
              </a:rPr>
              <a:t> gaining knowledge</a:t>
            </a:r>
          </a:p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rgbClr val="FFFF00"/>
                </a:solidFill>
                <a:sym typeface="Wingdings" panose="05000000000000000000" pitchFamily="2" charset="2"/>
              </a:rPr>
              <a:t>Technology</a:t>
            </a:r>
            <a:r>
              <a:rPr lang="en-US" altLang="en-US" sz="3600">
                <a:solidFill>
                  <a:srgbClr val="FFFF00"/>
                </a:solidFill>
                <a:sym typeface="Wingdings" panose="05000000000000000000" pitchFamily="2" charset="2"/>
              </a:rPr>
              <a:t>  using knowledge</a:t>
            </a:r>
            <a:endParaRPr lang="en-US" altLang="en-US" sz="360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23622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How do scientists OBSERVE?</a:t>
            </a:r>
          </a:p>
        </p:txBody>
      </p:sp>
      <p:pic>
        <p:nvPicPr>
          <p:cNvPr id="514052" name="Picture 4" descr="j0238189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4921250"/>
            <a:ext cx="1979613" cy="12509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How do scientists OBSERVE?</a:t>
            </a:r>
            <a:endParaRPr lang="en-US" altLang="en-US" b="1"/>
          </a:p>
        </p:txBody>
      </p:sp>
      <p:sp>
        <p:nvSpPr>
          <p:cNvPr id="515075" name="Text Box 3"/>
          <p:cNvSpPr txBox="1">
            <a:spLocks noChangeArrowheads="1"/>
          </p:cNvSpPr>
          <p:nvPr/>
        </p:nvSpPr>
        <p:spPr bwMode="auto">
          <a:xfrm>
            <a:off x="1143000" y="1676400"/>
            <a:ext cx="7010400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>
                <a:solidFill>
                  <a:srgbClr val="FFFF00"/>
                </a:solidFill>
              </a:rPr>
              <a:t>Using the 5 senses: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Hearing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Touch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Smell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Sight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600">
                <a:solidFill>
                  <a:srgbClr val="FFFF00"/>
                </a:solidFill>
              </a:rPr>
              <a:t>Taste</a:t>
            </a:r>
          </a:p>
        </p:txBody>
      </p:sp>
      <p:pic>
        <p:nvPicPr>
          <p:cNvPr id="515079" name="Picture 7" descr="j023819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0" y="4267200"/>
            <a:ext cx="1444625" cy="2212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52600"/>
            <a:ext cx="8229600" cy="1143000"/>
          </a:xfrm>
        </p:spPr>
        <p:txBody>
          <a:bodyPr/>
          <a:lstStyle/>
          <a:p>
            <a:r>
              <a:rPr lang="en-US" altLang="en-US" sz="4000" b="1">
                <a:solidFill>
                  <a:schemeClr val="bg1"/>
                </a:solidFill>
              </a:rPr>
              <a:t>Explain how to RECORD DATA</a:t>
            </a:r>
          </a:p>
        </p:txBody>
      </p:sp>
      <p:pic>
        <p:nvPicPr>
          <p:cNvPr id="538630" name="Picture 6" descr="j0238036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1200" y="4419600"/>
            <a:ext cx="2778125" cy="19065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i="1">
                <a:solidFill>
                  <a:srgbClr val="FFFF00"/>
                </a:solidFill>
              </a:rPr>
              <a:t>Data Tables</a:t>
            </a:r>
          </a:p>
          <a:p>
            <a:r>
              <a:rPr lang="en-US" altLang="en-US">
                <a:solidFill>
                  <a:srgbClr val="FFFF00"/>
                </a:solidFill>
              </a:rPr>
              <a:t>A way to record results and observations accurately</a:t>
            </a:r>
          </a:p>
          <a:p>
            <a:r>
              <a:rPr lang="en-US" altLang="en-US">
                <a:solidFill>
                  <a:srgbClr val="FFFF00"/>
                </a:solidFill>
              </a:rPr>
              <a:t>Have a descriptive title</a:t>
            </a:r>
          </a:p>
          <a:p>
            <a:r>
              <a:rPr lang="en-US" altLang="en-US">
                <a:solidFill>
                  <a:srgbClr val="FFFF00"/>
                </a:solidFill>
              </a:rPr>
              <a:t>Divided into columns &amp; rows</a:t>
            </a:r>
          </a:p>
          <a:p>
            <a:r>
              <a:rPr lang="en-US" altLang="en-US">
                <a:solidFill>
                  <a:srgbClr val="FFFF00"/>
                </a:solidFill>
              </a:rPr>
              <a:t>Shows the independent variable</a:t>
            </a:r>
          </a:p>
          <a:p>
            <a:r>
              <a:rPr lang="en-US" altLang="en-US">
                <a:solidFill>
                  <a:srgbClr val="FFFF00"/>
                </a:solidFill>
              </a:rPr>
              <a:t>Provides a place to record the dependent variable</a:t>
            </a:r>
          </a:p>
          <a:p>
            <a:endParaRPr lang="en-US" altLang="en-US">
              <a:solidFill>
                <a:srgbClr val="FFFF00"/>
              </a:solidFill>
            </a:endParaRPr>
          </a:p>
          <a:p>
            <a:endParaRPr lang="en-US" altLang="en-US"/>
          </a:p>
        </p:txBody>
      </p:sp>
      <p:sp>
        <p:nvSpPr>
          <p:cNvPr id="53965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sz="4000" b="1">
                <a:solidFill>
                  <a:schemeClr val="bg1"/>
                </a:solidFill>
              </a:rPr>
              <a:t>Explain how to RECORD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How do scientists COMMUNICATE the results of their work?</a:t>
            </a:r>
          </a:p>
        </p:txBody>
      </p:sp>
      <p:pic>
        <p:nvPicPr>
          <p:cNvPr id="540676" name="Picture 4" descr="j0283741"/>
          <p:cNvPicPr>
            <a:picLocks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4419600"/>
            <a:ext cx="2628900" cy="20367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581400"/>
            <a:ext cx="8229600" cy="2057400"/>
          </a:xfrm>
        </p:spPr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Reported in scientific journals</a:t>
            </a:r>
          </a:p>
          <a:p>
            <a:r>
              <a:rPr lang="en-US" altLang="en-US">
                <a:solidFill>
                  <a:srgbClr val="FFFF00"/>
                </a:solidFill>
              </a:rPr>
              <a:t>Science journals</a:t>
            </a:r>
          </a:p>
          <a:p>
            <a:r>
              <a:rPr lang="en-US" altLang="en-US">
                <a:solidFill>
                  <a:srgbClr val="FFFF00"/>
                </a:solidFill>
              </a:rPr>
              <a:t>Presentations to other scientists</a:t>
            </a:r>
          </a:p>
          <a:p>
            <a:pPr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541700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458200" cy="18288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How do scientists COMMUNICATE the results of their work?</a:t>
            </a:r>
          </a:p>
        </p:txBody>
      </p:sp>
      <p:pic>
        <p:nvPicPr>
          <p:cNvPr id="541705" name="Picture 9" descr="j02344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419600"/>
            <a:ext cx="2160588" cy="213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447800"/>
            <a:ext cx="8229600" cy="1143000"/>
          </a:xfrm>
        </p:spPr>
        <p:txBody>
          <a:bodyPr/>
          <a:lstStyle/>
          <a:p>
            <a:r>
              <a:rPr lang="en-US" altLang="en-US" sz="4000" b="1">
                <a:solidFill>
                  <a:schemeClr val="bg1"/>
                </a:solidFill>
              </a:rPr>
              <a:t>Describe how to ANALYZE DATA</a:t>
            </a:r>
          </a:p>
        </p:txBody>
      </p:sp>
      <p:pic>
        <p:nvPicPr>
          <p:cNvPr id="549892" name="Picture 4" descr="j0245085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72200" y="3962400"/>
            <a:ext cx="2274888" cy="2332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743200"/>
            <a:ext cx="8229600" cy="4525963"/>
          </a:xfrm>
        </p:spPr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Reduce the data with the best measure of central tendency</a:t>
            </a:r>
          </a:p>
          <a:p>
            <a:r>
              <a:rPr lang="en-US" altLang="en-US">
                <a:solidFill>
                  <a:srgbClr val="FFFF00"/>
                </a:solidFill>
              </a:rPr>
              <a:t>Graph the data</a:t>
            </a:r>
          </a:p>
          <a:p>
            <a:r>
              <a:rPr lang="en-US" altLang="en-US">
                <a:solidFill>
                  <a:srgbClr val="FFFF00"/>
                </a:solidFill>
              </a:rPr>
              <a:t>Look for patterns and relations</a:t>
            </a:r>
          </a:p>
          <a:p>
            <a:r>
              <a:rPr lang="en-US" altLang="en-US">
                <a:solidFill>
                  <a:srgbClr val="FFFF00"/>
                </a:solidFill>
              </a:rPr>
              <a:t>Look at the shape of the graph</a:t>
            </a:r>
          </a:p>
          <a:p>
            <a:pPr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  <a:p>
            <a:endParaRPr lang="en-US" altLang="en-US"/>
          </a:p>
        </p:txBody>
      </p:sp>
      <p:sp>
        <p:nvSpPr>
          <p:cNvPr id="5427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  <a:noFill/>
          <a:ln/>
        </p:spPr>
        <p:txBody>
          <a:bodyPr/>
          <a:lstStyle/>
          <a:p>
            <a:r>
              <a:rPr lang="en-US" altLang="en-US" sz="4000" b="1">
                <a:solidFill>
                  <a:schemeClr val="bg1"/>
                </a:solidFill>
              </a:rPr>
              <a:t>Describe how to ANALYZE DATA</a:t>
            </a:r>
          </a:p>
        </p:txBody>
      </p:sp>
      <p:pic>
        <p:nvPicPr>
          <p:cNvPr id="542725" name="Picture 5" descr="j029089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4514850"/>
            <a:ext cx="2124075" cy="185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438400"/>
            <a:ext cx="8229600" cy="2590800"/>
          </a:xfrm>
        </p:spPr>
        <p:txBody>
          <a:bodyPr/>
          <a:lstStyle/>
          <a:p>
            <a:r>
              <a:rPr lang="en-US" altLang="en-US" sz="2800">
                <a:solidFill>
                  <a:srgbClr val="FFFF00"/>
                </a:solidFill>
              </a:rPr>
              <a:t>A way to answer questions &amp; solve problems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How we understand the world around us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A way or process used to investigate what is happening around you</a:t>
            </a:r>
          </a:p>
          <a:p>
            <a:r>
              <a:rPr lang="en-US" altLang="en-US" sz="2800">
                <a:solidFill>
                  <a:srgbClr val="FFFF00"/>
                </a:solidFill>
              </a:rPr>
              <a:t>It provides possible answers</a:t>
            </a:r>
          </a:p>
          <a:p>
            <a:endParaRPr lang="en-US" altLang="en-US" sz="2800">
              <a:solidFill>
                <a:srgbClr val="FFFF00"/>
              </a:solidFill>
            </a:endParaRPr>
          </a:p>
        </p:txBody>
      </p:sp>
      <p:pic>
        <p:nvPicPr>
          <p:cNvPr id="489476" name="Picture 4" descr="HH00026_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3962400"/>
            <a:ext cx="1838325" cy="2320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89479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What is SCIENCE?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066800"/>
            <a:ext cx="8001000" cy="2087563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What do scientists do when they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DRAW CONCLUSIONS?</a:t>
            </a:r>
          </a:p>
        </p:txBody>
      </p:sp>
      <p:pic>
        <p:nvPicPr>
          <p:cNvPr id="543752" name="Picture 8" descr="j0197591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4114800"/>
            <a:ext cx="1947863" cy="23828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11362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What do scientists do when they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DRAW CONCLUSIONS?</a:t>
            </a:r>
          </a:p>
        </p:txBody>
      </p:sp>
      <p:sp>
        <p:nvSpPr>
          <p:cNvPr id="544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819400"/>
            <a:ext cx="7620000" cy="3535363"/>
          </a:xfrm>
        </p:spPr>
        <p:txBody>
          <a:bodyPr/>
          <a:lstStyle/>
          <a:p>
            <a:r>
              <a:rPr lang="en-US" altLang="en-US" sz="3600">
                <a:solidFill>
                  <a:srgbClr val="FFFF00"/>
                </a:solidFill>
              </a:rPr>
              <a:t>Answer the original question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State whether or not the hypothesis was supported (it is never “right” or “wrong”)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Pose questions for further research</a:t>
            </a:r>
          </a:p>
        </p:txBody>
      </p:sp>
      <p:pic>
        <p:nvPicPr>
          <p:cNvPr id="544775" name="Picture 7" descr="j0343359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162800" y="4876800"/>
            <a:ext cx="1460500" cy="17287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Define HYPOTHESIS</a:t>
            </a:r>
          </a:p>
        </p:txBody>
      </p:sp>
      <p:pic>
        <p:nvPicPr>
          <p:cNvPr id="545800" name="Picture 8" descr="j0232896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3657600"/>
            <a:ext cx="2165350" cy="26241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Define HYPOTHESIS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2209800"/>
            <a:ext cx="7924800" cy="3200400"/>
          </a:xfrm>
        </p:spPr>
        <p:txBody>
          <a:bodyPr/>
          <a:lstStyle/>
          <a:p>
            <a:r>
              <a:rPr lang="en-US" altLang="en-US" sz="3600">
                <a:solidFill>
                  <a:srgbClr val="FFFF00"/>
                </a:solidFill>
              </a:rPr>
              <a:t>A statement that can be tested by conducting an experiment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Prior knowledge, new information, observations can be used to form a hypothesis</a:t>
            </a:r>
          </a:p>
        </p:txBody>
      </p:sp>
      <p:pic>
        <p:nvPicPr>
          <p:cNvPr id="546827" name="Picture 11" descr="j0234081"/>
          <p:cNvPicPr>
            <a:picLocks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4495800"/>
            <a:ext cx="1938338" cy="1935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Why are REPEATED TRIALS necessary in an experiment?</a:t>
            </a:r>
          </a:p>
        </p:txBody>
      </p:sp>
      <p:pic>
        <p:nvPicPr>
          <p:cNvPr id="547847" name="Picture 7" descr="j0237508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3810000"/>
            <a:ext cx="1909763" cy="2613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8153400" cy="1630362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Why are REPEATED TRIALS necessary in an experiment?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590800"/>
            <a:ext cx="8077200" cy="3581400"/>
          </a:xfrm>
        </p:spPr>
        <p:txBody>
          <a:bodyPr/>
          <a:lstStyle/>
          <a:p>
            <a:r>
              <a:rPr lang="en-US" altLang="en-US" sz="3600">
                <a:solidFill>
                  <a:srgbClr val="FFFF00"/>
                </a:solidFill>
              </a:rPr>
              <a:t>To make sure results are valid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The more trials conducted, the more likely the results are reliable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To make sure a “fluke” is not considered the true result</a:t>
            </a:r>
          </a:p>
          <a:p>
            <a:endParaRPr lang="en-US" altLang="en-US" sz="3600">
              <a:solidFill>
                <a:srgbClr val="FFFF00"/>
              </a:solidFill>
            </a:endParaRPr>
          </a:p>
        </p:txBody>
      </p:sp>
      <p:pic>
        <p:nvPicPr>
          <p:cNvPr id="550916" name="Picture 4" descr="j0237945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53200" y="4724400"/>
            <a:ext cx="2203450" cy="18240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002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Why do scientists use MODELS?</a:t>
            </a:r>
          </a:p>
        </p:txBody>
      </p:sp>
      <p:pic>
        <p:nvPicPr>
          <p:cNvPr id="551942" name="Picture 6" descr="j0280306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3810000"/>
            <a:ext cx="2300288" cy="22193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Why do scientists use MODELS?</a:t>
            </a:r>
          </a:p>
        </p:txBody>
      </p:sp>
      <p:sp>
        <p:nvSpPr>
          <p:cNvPr id="552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2057400"/>
            <a:ext cx="7848600" cy="45259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To save time and money when testing ideas that are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Very large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Very small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Dangerous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Time-consuming </a:t>
            </a:r>
          </a:p>
        </p:txBody>
      </p:sp>
      <p:pic>
        <p:nvPicPr>
          <p:cNvPr id="552964" name="Picture 4" descr="j0280309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77000" y="4267200"/>
            <a:ext cx="2211388" cy="22066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447800"/>
            <a:ext cx="8229600" cy="1143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When are GOGGLES required?</a:t>
            </a:r>
          </a:p>
        </p:txBody>
      </p:sp>
      <p:pic>
        <p:nvPicPr>
          <p:cNvPr id="553988" name="Picture 4" descr="j0250312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248400" y="4419600"/>
            <a:ext cx="2306638" cy="18780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When are GOGGLES required?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209800"/>
            <a:ext cx="7772400" cy="39163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When using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Chemicals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Heat</a:t>
            </a:r>
          </a:p>
          <a:p>
            <a:r>
              <a:rPr lang="en-US" altLang="en-US" sz="3600">
                <a:solidFill>
                  <a:srgbClr val="FFFF00"/>
                </a:solidFill>
              </a:rPr>
              <a:t>Sharp objects</a:t>
            </a:r>
          </a:p>
        </p:txBody>
      </p:sp>
      <p:pic>
        <p:nvPicPr>
          <p:cNvPr id="555019" name="Picture 11" descr="j0129503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3200400"/>
            <a:ext cx="3276600" cy="3276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0"/>
            <a:ext cx="8229600" cy="2286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We answer scientific questions &amp; solve problems with 2 types of research. 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What are the two types?</a:t>
            </a:r>
          </a:p>
        </p:txBody>
      </p:sp>
      <p:pic>
        <p:nvPicPr>
          <p:cNvPr id="517123" name="Picture 3" descr="j0254466"/>
          <p:cNvPicPr>
            <a:picLocks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5105400"/>
            <a:ext cx="1857375" cy="137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25908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We answer scientific questions and solve problems with 2 types of research. 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What are the two types?</a:t>
            </a:r>
          </a:p>
        </p:txBody>
      </p:sp>
      <p:sp>
        <p:nvSpPr>
          <p:cNvPr id="519171" name="Text Box 3"/>
          <p:cNvSpPr txBox="1">
            <a:spLocks noChangeArrowheads="1"/>
          </p:cNvSpPr>
          <p:nvPr/>
        </p:nvSpPr>
        <p:spPr bwMode="auto">
          <a:xfrm>
            <a:off x="381000" y="4267200"/>
            <a:ext cx="67818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3600">
                <a:solidFill>
                  <a:srgbClr val="FFFF00"/>
                </a:solidFill>
              </a:rPr>
              <a:t>Descriptive Research</a:t>
            </a:r>
          </a:p>
          <a:p>
            <a:pPr>
              <a:spcBef>
                <a:spcPct val="50000"/>
              </a:spcBef>
              <a:buFontTx/>
              <a:buAutoNum type="arabicPeriod"/>
            </a:pPr>
            <a:r>
              <a:rPr lang="en-US" altLang="en-US" sz="3600">
                <a:solidFill>
                  <a:srgbClr val="FFFF00"/>
                </a:solidFill>
              </a:rPr>
              <a:t>Experimental Research</a:t>
            </a:r>
          </a:p>
        </p:txBody>
      </p:sp>
      <p:pic>
        <p:nvPicPr>
          <p:cNvPr id="519172" name="Picture 4" descr="j0245035[1]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15200" y="4800600"/>
            <a:ext cx="1284288" cy="15859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/>
          <a:lstStyle/>
          <a:p>
            <a:r>
              <a:rPr lang="en-US" altLang="en-US" sz="4000" b="1">
                <a:solidFill>
                  <a:schemeClr val="bg1"/>
                </a:solidFill>
              </a:rPr>
              <a:t>Describe </a:t>
            </a:r>
            <a:br>
              <a:rPr lang="en-US" altLang="en-US" sz="4000" b="1">
                <a:solidFill>
                  <a:schemeClr val="bg1"/>
                </a:solidFill>
              </a:rPr>
            </a:br>
            <a:r>
              <a:rPr lang="en-US" altLang="en-US" sz="4000" b="1">
                <a:solidFill>
                  <a:schemeClr val="bg1"/>
                </a:solidFill>
              </a:rPr>
              <a:t>DESCRIPTIVE RESEARCH</a:t>
            </a:r>
          </a:p>
        </p:txBody>
      </p:sp>
      <p:pic>
        <p:nvPicPr>
          <p:cNvPr id="493583" name="Picture 15" descr="j0233956"/>
          <p:cNvPicPr>
            <a:picLocks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4114800"/>
            <a:ext cx="2286000" cy="205263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905000"/>
            <a:ext cx="8305800" cy="4525963"/>
          </a:xfrm>
        </p:spPr>
        <p:txBody>
          <a:bodyPr/>
          <a:lstStyle/>
          <a:p>
            <a:r>
              <a:rPr lang="en-US" altLang="en-US">
                <a:solidFill>
                  <a:srgbClr val="FFFF00"/>
                </a:solidFill>
              </a:rPr>
              <a:t>Based mainly on </a:t>
            </a:r>
            <a:r>
              <a:rPr lang="en-US" altLang="en-US" i="1">
                <a:solidFill>
                  <a:srgbClr val="FFFF00"/>
                </a:solidFill>
              </a:rPr>
              <a:t>Observations</a:t>
            </a:r>
          </a:p>
          <a:p>
            <a:r>
              <a:rPr lang="en-US" altLang="en-US">
                <a:solidFill>
                  <a:srgbClr val="FFFF00"/>
                </a:solidFill>
              </a:rPr>
              <a:t>Used when experiments are impossible to perform</a:t>
            </a:r>
          </a:p>
          <a:p>
            <a:r>
              <a:rPr lang="en-US" altLang="en-US">
                <a:solidFill>
                  <a:srgbClr val="FFFF00"/>
                </a:solidFill>
              </a:rPr>
              <a:t>Involves the following:</a:t>
            </a:r>
          </a:p>
          <a:p>
            <a:pPr lvl="1"/>
            <a:r>
              <a:rPr lang="en-US" altLang="en-US">
                <a:solidFill>
                  <a:srgbClr val="FFFF00"/>
                </a:solidFill>
              </a:rPr>
              <a:t>Stating the research objective</a:t>
            </a:r>
          </a:p>
          <a:p>
            <a:pPr lvl="1"/>
            <a:r>
              <a:rPr lang="en-US" altLang="en-US">
                <a:solidFill>
                  <a:srgbClr val="FFFF00"/>
                </a:solidFill>
              </a:rPr>
              <a:t>Describing the research design</a:t>
            </a:r>
          </a:p>
          <a:p>
            <a:pPr lvl="1"/>
            <a:r>
              <a:rPr lang="en-US" altLang="en-US">
                <a:solidFill>
                  <a:srgbClr val="FFFF00"/>
                </a:solidFill>
              </a:rPr>
              <a:t>Eliminating bias</a:t>
            </a:r>
          </a:p>
          <a:p>
            <a:pPr>
              <a:buFontTx/>
              <a:buNone/>
            </a:pPr>
            <a:endParaRPr lang="en-US" altLang="en-US">
              <a:solidFill>
                <a:srgbClr val="FFFF00"/>
              </a:solidFill>
            </a:endParaRPr>
          </a:p>
        </p:txBody>
      </p:sp>
      <p:pic>
        <p:nvPicPr>
          <p:cNvPr id="497668" name="Picture 4" descr="j0094735[1]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9000" y="4191000"/>
            <a:ext cx="1554163" cy="231616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7671" name="Rectangle 7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1143000"/>
          </a:xfrm>
          <a:noFill/>
          <a:ln/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Describe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DESCRIPTIVE RESEARCH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14400"/>
            <a:ext cx="8153400" cy="1905000"/>
          </a:xfrm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Describe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 EXPERIMENTAL RESEARCH</a:t>
            </a:r>
            <a:r>
              <a:rPr lang="en-US" altLang="en-US"/>
              <a:t> </a:t>
            </a:r>
          </a:p>
        </p:txBody>
      </p:sp>
      <p:pic>
        <p:nvPicPr>
          <p:cNvPr id="499717" name="Picture 5" descr="HM00167_[1]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4006850"/>
            <a:ext cx="2887663" cy="2312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4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b="1">
                <a:solidFill>
                  <a:schemeClr val="bg1"/>
                </a:solidFill>
              </a:rPr>
              <a:t>Describe </a:t>
            </a:r>
            <a:br>
              <a:rPr lang="en-US" altLang="en-US" b="1">
                <a:solidFill>
                  <a:schemeClr val="bg1"/>
                </a:solidFill>
              </a:rPr>
            </a:br>
            <a:r>
              <a:rPr lang="en-US" altLang="en-US" b="1">
                <a:solidFill>
                  <a:schemeClr val="bg1"/>
                </a:solidFill>
              </a:rPr>
              <a:t>EXPERIMENTAL RESEARCH</a:t>
            </a:r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20000" cy="4525963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3600">
                <a:solidFill>
                  <a:srgbClr val="FFFF00"/>
                </a:solidFill>
              </a:rPr>
              <a:t>Experimental research includes investigations that: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600">
              <a:solidFill>
                <a:srgbClr val="FFFF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3600" i="1">
                <a:solidFill>
                  <a:srgbClr val="FFFF00"/>
                </a:solidFill>
              </a:rPr>
              <a:t>Have variables</a:t>
            </a:r>
          </a:p>
          <a:p>
            <a:pPr>
              <a:lnSpc>
                <a:spcPct val="80000"/>
              </a:lnSpc>
            </a:pPr>
            <a:r>
              <a:rPr lang="en-US" altLang="en-US" sz="3600" i="1">
                <a:solidFill>
                  <a:srgbClr val="FFFF00"/>
                </a:solidFill>
              </a:rPr>
              <a:t>Test hypotheses</a:t>
            </a:r>
          </a:p>
          <a:p>
            <a:pPr>
              <a:lnSpc>
                <a:spcPct val="80000"/>
              </a:lnSpc>
            </a:pPr>
            <a:r>
              <a:rPr lang="en-US" altLang="en-US" sz="3600" i="1">
                <a:solidFill>
                  <a:srgbClr val="FFFF00"/>
                </a:solidFill>
              </a:rPr>
              <a:t>May have a control or control group</a:t>
            </a:r>
          </a:p>
          <a:p>
            <a:pPr>
              <a:lnSpc>
                <a:spcPct val="80000"/>
              </a:lnSpc>
            </a:pPr>
            <a:r>
              <a:rPr lang="en-US" altLang="en-US" sz="3600" i="1">
                <a:solidFill>
                  <a:srgbClr val="FFFF00"/>
                </a:solidFill>
              </a:rPr>
              <a:t>Is a set of planned steps</a:t>
            </a:r>
          </a:p>
          <a:p>
            <a:pPr>
              <a:lnSpc>
                <a:spcPct val="80000"/>
              </a:lnSpc>
            </a:pPr>
            <a:r>
              <a:rPr lang="en-US" altLang="en-US" sz="3600" i="1">
                <a:solidFill>
                  <a:srgbClr val="FFFF00"/>
                </a:solidFill>
              </a:rPr>
              <a:t>Tests one variable at a time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3600">
              <a:solidFill>
                <a:schemeClr val="bg1"/>
              </a:solidFill>
            </a:endParaRPr>
          </a:p>
        </p:txBody>
      </p:sp>
      <p:pic>
        <p:nvPicPr>
          <p:cNvPr id="501765" name="Picture 5" descr="BD05179_[1]"/>
          <p:cNvPicPr>
            <a:picLocks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0" y="4419600"/>
            <a:ext cx="2036763" cy="21875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619</TotalTime>
  <Words>601</Words>
  <Application>Microsoft Office PowerPoint</Application>
  <PresentationFormat>On-screen Show (4:3)</PresentationFormat>
  <Paragraphs>115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2" baseType="lpstr">
      <vt:lpstr>Arial</vt:lpstr>
      <vt:lpstr>Wingdings</vt:lpstr>
      <vt:lpstr>Default Design</vt:lpstr>
      <vt:lpstr>What is Science?</vt:lpstr>
      <vt:lpstr>What is SCIENCE?</vt:lpstr>
      <vt:lpstr>What is SCIENCE?</vt:lpstr>
      <vt:lpstr>We answer scientific questions &amp; solve problems with 2 types of research.   What are the two types?</vt:lpstr>
      <vt:lpstr>We answer scientific questions and solve problems with 2 types of research.   What are the two types?</vt:lpstr>
      <vt:lpstr>Describe  DESCRIPTIVE RESEARCH</vt:lpstr>
      <vt:lpstr>Describe  DESCRIPTIVE RESEARCH</vt:lpstr>
      <vt:lpstr>Describe  EXPERIMENTAL RESEARCH </vt:lpstr>
      <vt:lpstr>Describe  EXPERIMENTAL RESEARCH</vt:lpstr>
      <vt:lpstr>Describe  VARIABLE </vt:lpstr>
      <vt:lpstr>Describe  VARIABLE </vt:lpstr>
      <vt:lpstr>List the  3 TYPES OF VARIABLES </vt:lpstr>
      <vt:lpstr>List the  3 TYPES OF VARIABLES </vt:lpstr>
      <vt:lpstr>Explain INDEPENDENT VARIABLE</vt:lpstr>
      <vt:lpstr>Explain INDEPENDENT VARIABLE</vt:lpstr>
      <vt:lpstr>Explain DEPENDENT VARIABLE</vt:lpstr>
      <vt:lpstr>Explain DEPENDENT VARIABLE</vt:lpstr>
      <vt:lpstr>Explain CONTROLLED VARIABLE (CONSTANT)</vt:lpstr>
      <vt:lpstr>Explain CONTROLLED VARIABLE (CONSTANT)</vt:lpstr>
      <vt:lpstr>What is the difference between  Science and Technology?</vt:lpstr>
      <vt:lpstr>What is the difference between  Science and Technology?</vt:lpstr>
      <vt:lpstr>How do scientists OBSERVE?</vt:lpstr>
      <vt:lpstr>How do scientists OBSERVE?</vt:lpstr>
      <vt:lpstr>Explain how to RECORD DATA</vt:lpstr>
      <vt:lpstr>Explain how to RECORD DATA</vt:lpstr>
      <vt:lpstr>How do scientists COMMUNICATE the results of their work?</vt:lpstr>
      <vt:lpstr>How do scientists COMMUNICATE the results of their work?</vt:lpstr>
      <vt:lpstr>Describe how to ANALYZE DATA</vt:lpstr>
      <vt:lpstr>Describe how to ANALYZE DATA</vt:lpstr>
      <vt:lpstr>What do scientists do when they  DRAW CONCLUSIONS?</vt:lpstr>
      <vt:lpstr>What do scientists do when they  DRAW CONCLUSIONS?</vt:lpstr>
      <vt:lpstr>Define HYPOTHESIS</vt:lpstr>
      <vt:lpstr>Define HYPOTHESIS</vt:lpstr>
      <vt:lpstr>Why are REPEATED TRIALS necessary in an experiment?</vt:lpstr>
      <vt:lpstr>Why are REPEATED TRIALS necessary in an experiment?</vt:lpstr>
      <vt:lpstr>Why do scientists use MODELS?</vt:lpstr>
      <vt:lpstr>Why do scientists use MODELS?</vt:lpstr>
      <vt:lpstr>When are GOGGLES required?</vt:lpstr>
      <vt:lpstr>When are GOGGLES required?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Nature of Science</dc:title>
  <dc:creator>Mary Poarch</dc:creator>
  <cp:lastModifiedBy>Triplett, Melissa J.</cp:lastModifiedBy>
  <cp:revision>84</cp:revision>
  <dcterms:created xsi:type="dcterms:W3CDTF">2003-07-04T20:43:43Z</dcterms:created>
  <dcterms:modified xsi:type="dcterms:W3CDTF">2019-04-20T21:49:56Z</dcterms:modified>
</cp:coreProperties>
</file>