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0" r:id="rId1"/>
  </p:sldMasterIdLst>
  <p:notesMasterIdLst>
    <p:notesMasterId r:id="rId98"/>
  </p:notesMasterIdLst>
  <p:sldIdLst>
    <p:sldId id="344" r:id="rId2"/>
    <p:sldId id="256" r:id="rId3"/>
    <p:sldId id="257" r:id="rId4"/>
    <p:sldId id="259" r:id="rId5"/>
    <p:sldId id="258" r:id="rId6"/>
    <p:sldId id="263" r:id="rId7"/>
    <p:sldId id="264" r:id="rId8"/>
    <p:sldId id="260" r:id="rId9"/>
    <p:sldId id="261" r:id="rId10"/>
    <p:sldId id="262" r:id="rId11"/>
    <p:sldId id="265" r:id="rId12"/>
    <p:sldId id="266" r:id="rId13"/>
    <p:sldId id="267" r:id="rId14"/>
    <p:sldId id="268" r:id="rId15"/>
    <p:sldId id="328" r:id="rId16"/>
    <p:sldId id="334" r:id="rId17"/>
    <p:sldId id="335" r:id="rId18"/>
    <p:sldId id="327" r:id="rId19"/>
    <p:sldId id="269" r:id="rId20"/>
    <p:sldId id="274" r:id="rId21"/>
    <p:sldId id="270" r:id="rId22"/>
    <p:sldId id="272" r:id="rId23"/>
    <p:sldId id="271" r:id="rId24"/>
    <p:sldId id="273" r:id="rId25"/>
    <p:sldId id="275" r:id="rId26"/>
    <p:sldId id="276" r:id="rId27"/>
    <p:sldId id="277" r:id="rId28"/>
    <p:sldId id="329" r:id="rId29"/>
    <p:sldId id="330" r:id="rId30"/>
    <p:sldId id="278" r:id="rId31"/>
    <p:sldId id="279" r:id="rId32"/>
    <p:sldId id="280" r:id="rId33"/>
    <p:sldId id="281" r:id="rId34"/>
    <p:sldId id="282" r:id="rId35"/>
    <p:sldId id="283" r:id="rId36"/>
    <p:sldId id="284" r:id="rId37"/>
    <p:sldId id="285" r:id="rId38"/>
    <p:sldId id="331" r:id="rId39"/>
    <p:sldId id="332" r:id="rId40"/>
    <p:sldId id="336" r:id="rId41"/>
    <p:sldId id="337" r:id="rId42"/>
    <p:sldId id="339" r:id="rId43"/>
    <p:sldId id="286" r:id="rId44"/>
    <p:sldId id="346" r:id="rId45"/>
    <p:sldId id="287" r:id="rId46"/>
    <p:sldId id="345" r:id="rId47"/>
    <p:sldId id="288" r:id="rId48"/>
    <p:sldId id="289" r:id="rId49"/>
    <p:sldId id="290" r:id="rId50"/>
    <p:sldId id="338" r:id="rId51"/>
    <p:sldId id="340" r:id="rId52"/>
    <p:sldId id="341" r:id="rId53"/>
    <p:sldId id="291" r:id="rId54"/>
    <p:sldId id="292" r:id="rId55"/>
    <p:sldId id="293" r:id="rId56"/>
    <p:sldId id="294" r:id="rId57"/>
    <p:sldId id="295" r:id="rId58"/>
    <p:sldId id="297" r:id="rId59"/>
    <p:sldId id="342" r:id="rId60"/>
    <p:sldId id="347" r:id="rId61"/>
    <p:sldId id="298" r:id="rId62"/>
    <p:sldId id="296" r:id="rId63"/>
    <p:sldId id="314" r:id="rId64"/>
    <p:sldId id="354" r:id="rId65"/>
    <p:sldId id="301" r:id="rId66"/>
    <p:sldId id="303" r:id="rId67"/>
    <p:sldId id="307" r:id="rId68"/>
    <p:sldId id="308" r:id="rId69"/>
    <p:sldId id="305" r:id="rId70"/>
    <p:sldId id="309" r:id="rId71"/>
    <p:sldId id="310" r:id="rId72"/>
    <p:sldId id="311" r:id="rId73"/>
    <p:sldId id="312" r:id="rId74"/>
    <p:sldId id="313" r:id="rId75"/>
    <p:sldId id="352" r:id="rId76"/>
    <p:sldId id="348" r:id="rId77"/>
    <p:sldId id="349" r:id="rId78"/>
    <p:sldId id="343" r:id="rId79"/>
    <p:sldId id="358" r:id="rId80"/>
    <p:sldId id="315" r:id="rId81"/>
    <p:sldId id="316" r:id="rId82"/>
    <p:sldId id="317" r:id="rId83"/>
    <p:sldId id="356" r:id="rId84"/>
    <p:sldId id="318" r:id="rId85"/>
    <p:sldId id="319" r:id="rId86"/>
    <p:sldId id="320" r:id="rId87"/>
    <p:sldId id="321" r:id="rId88"/>
    <p:sldId id="322" r:id="rId89"/>
    <p:sldId id="355" r:id="rId90"/>
    <p:sldId id="357" r:id="rId91"/>
    <p:sldId id="351" r:id="rId92"/>
    <p:sldId id="353" r:id="rId93"/>
    <p:sldId id="323" r:id="rId94"/>
    <p:sldId id="326" r:id="rId95"/>
    <p:sldId id="325" r:id="rId96"/>
    <p:sldId id="324"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4660"/>
  </p:normalViewPr>
  <p:slideViewPr>
    <p:cSldViewPr snapToGrid="0">
      <p:cViewPr varScale="1">
        <p:scale>
          <a:sx n="43" d="100"/>
          <a:sy n="43" d="100"/>
        </p:scale>
        <p:origin x="-114" y="-13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822F1-A6A3-40F6-9ABD-28FDB673A92D}" type="datetimeFigureOut">
              <a:rPr lang="en-US" smtClean="0"/>
              <a:pPr/>
              <a:t>12/8/2016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DBCF4-A7E5-4AFB-B1C5-112E8A0F4D46}" type="slidenum">
              <a:rPr lang="en-US" smtClean="0"/>
              <a:pPr/>
              <a:t>‹#›</a:t>
            </a:fld>
            <a:endParaRPr lang="en-US" dirty="0"/>
          </a:p>
        </p:txBody>
      </p:sp>
    </p:spTree>
    <p:extLst>
      <p:ext uri="{BB962C8B-B14F-4D97-AF65-F5344CB8AC3E}">
        <p14:creationId xmlns:p14="http://schemas.microsoft.com/office/powerpoint/2010/main" xmlns="" val="50146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61BEF0D-F0BB-DE4B-95CE-6DB70DBA9567}" type="datetimeFigureOut">
              <a:rPr lang="en-US" smtClean="0"/>
              <a:pPr/>
              <a:t>12/8/2016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402220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96113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37290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74238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61BEF0D-F0BB-DE4B-95CE-6DB70DBA9567}" type="datetimeFigureOut">
              <a:rPr lang="en-US" smtClean="0"/>
              <a:pPr/>
              <a:t>12/8/2016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xmlns="" val="82687558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453938186"/>
      </p:ext>
    </p:extLst>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096798083"/>
      </p:ext>
    </p:extLst>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623666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12246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B61BEF0D-F0BB-DE4B-95CE-6DB70DBA9567}" type="datetimeFigureOut">
              <a:rPr lang="en-US" smtClean="0"/>
              <a:pPr/>
              <a:t>12/8/2016</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012033288"/>
      </p:ext>
    </p:extLst>
  </p:cSld>
  <p:clrMapOvr>
    <a:masterClrMapping/>
  </p:clrMapOvr>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B61BEF0D-F0BB-DE4B-95CE-6DB70DBA9567}" type="datetimeFigureOut">
              <a:rPr lang="en-US" smtClean="0"/>
              <a:pPr/>
              <a:t>12/8/2016</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94291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61BEF0D-F0BB-DE4B-95CE-6DB70DBA9567}" type="datetimeFigureOut">
              <a:rPr lang="en-US" smtClean="0"/>
              <a:pPr/>
              <a:t>12/8/2016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26236631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NOW</a:t>
            </a:r>
            <a:endParaRPr lang="en-US" dirty="0"/>
          </a:p>
        </p:txBody>
      </p:sp>
      <p:sp>
        <p:nvSpPr>
          <p:cNvPr id="3" name="Content Placeholder 2"/>
          <p:cNvSpPr>
            <a:spLocks noGrp="1"/>
          </p:cNvSpPr>
          <p:nvPr>
            <p:ph idx="1"/>
          </p:nvPr>
        </p:nvSpPr>
        <p:spPr>
          <a:xfrm>
            <a:off x="1251678" y="1463041"/>
            <a:ext cx="10178322" cy="5120640"/>
          </a:xfrm>
        </p:spPr>
        <p:txBody>
          <a:bodyPr>
            <a:normAutofit/>
          </a:bodyPr>
          <a:lstStyle/>
          <a:p>
            <a:r>
              <a:rPr lang="en-US" sz="2800" dirty="0" smtClean="0"/>
              <a:t>1) What does </a:t>
            </a:r>
            <a:r>
              <a:rPr lang="en-US" sz="2800" b="1" u="sng" dirty="0" smtClean="0"/>
              <a:t>consciousness</a:t>
            </a:r>
            <a:r>
              <a:rPr lang="en-US" sz="2800" dirty="0" smtClean="0"/>
              <a:t> mean?</a:t>
            </a:r>
          </a:p>
          <a:p>
            <a:pPr marL="0" indent="0">
              <a:buNone/>
            </a:pPr>
            <a:endParaRPr lang="en-US" sz="2800" dirty="0" smtClean="0"/>
          </a:p>
          <a:p>
            <a:endParaRPr lang="en-US" sz="2800" dirty="0"/>
          </a:p>
          <a:p>
            <a:r>
              <a:rPr lang="en-US" sz="2800" dirty="0" smtClean="0"/>
              <a:t>2) Give some examples of </a:t>
            </a:r>
            <a:r>
              <a:rPr lang="en-US" sz="2800" b="1" u="sng" dirty="0" smtClean="0"/>
              <a:t>consciousness</a:t>
            </a:r>
            <a:r>
              <a:rPr lang="en-US" sz="2800" dirty="0" smtClean="0"/>
              <a:t>? What about </a:t>
            </a:r>
            <a:r>
              <a:rPr lang="en-US" sz="2800" b="1" u="sng" dirty="0" smtClean="0"/>
              <a:t>unconsciousness</a:t>
            </a:r>
            <a:r>
              <a:rPr lang="en-US" sz="2800" dirty="0" smtClean="0"/>
              <a:t>? </a:t>
            </a:r>
          </a:p>
          <a:p>
            <a:pPr marL="0" indent="0">
              <a:buNone/>
            </a:pPr>
            <a:endParaRPr lang="en-US" sz="2800" dirty="0" smtClean="0"/>
          </a:p>
          <a:p>
            <a:endParaRPr lang="en-US" sz="2800" dirty="0"/>
          </a:p>
          <a:p>
            <a:r>
              <a:rPr lang="en-US" sz="2800" dirty="0" smtClean="0"/>
              <a:t>3)What are some ways where we can </a:t>
            </a:r>
            <a:r>
              <a:rPr lang="en-US" sz="2800" b="1" u="sng" dirty="0" smtClean="0"/>
              <a:t>alter</a:t>
            </a:r>
            <a:r>
              <a:rPr lang="en-US" sz="2800" dirty="0" smtClean="0"/>
              <a:t> our </a:t>
            </a:r>
            <a:r>
              <a:rPr lang="en-US" sz="2800" b="1" u="sng" dirty="0" smtClean="0"/>
              <a:t>consciousness</a:t>
            </a:r>
            <a:r>
              <a:rPr lang="en-US" sz="2800" dirty="0" smtClean="0"/>
              <a:t>? </a:t>
            </a:r>
            <a:endParaRPr lang="en-US" sz="2800" dirty="0"/>
          </a:p>
        </p:txBody>
      </p:sp>
    </p:spTree>
    <p:extLst>
      <p:ext uri="{BB962C8B-B14F-4D97-AF65-F5344CB8AC3E}">
        <p14:creationId xmlns:p14="http://schemas.microsoft.com/office/powerpoint/2010/main" xmlns="" val="2152927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724989"/>
          </a:xfrm>
        </p:spPr>
        <p:txBody>
          <a:bodyPr>
            <a:normAutofit fontScale="90000"/>
          </a:bodyPr>
          <a:lstStyle/>
          <a:p>
            <a:pPr algn="ctr"/>
            <a:r>
              <a:rPr lang="en-US" b="1" u="sng" dirty="0" smtClean="0"/>
              <a:t>The Biology of Sleep</a:t>
            </a:r>
            <a:endParaRPr lang="en-US" b="1" u="sng" dirty="0"/>
          </a:p>
        </p:txBody>
      </p:sp>
      <p:sp>
        <p:nvSpPr>
          <p:cNvPr id="3" name="Content Placeholder 2"/>
          <p:cNvSpPr>
            <a:spLocks noGrp="1"/>
          </p:cNvSpPr>
          <p:nvPr>
            <p:ph idx="1"/>
          </p:nvPr>
        </p:nvSpPr>
        <p:spPr>
          <a:xfrm>
            <a:off x="4833258" y="1672046"/>
            <a:ext cx="6669766" cy="5094514"/>
          </a:xfrm>
        </p:spPr>
        <p:txBody>
          <a:bodyPr>
            <a:normAutofit/>
          </a:bodyPr>
          <a:lstStyle/>
          <a:p>
            <a:r>
              <a:rPr lang="en-US" sz="2400" b="1" u="sng" dirty="0" smtClean="0"/>
              <a:t>Q</a:t>
            </a:r>
            <a:r>
              <a:rPr lang="en-US" sz="2400" dirty="0" smtClean="0"/>
              <a:t>: Why do people need to sleep?</a:t>
            </a:r>
          </a:p>
          <a:p>
            <a:r>
              <a:rPr lang="en-US" sz="2400" b="1" u="sng" dirty="0" smtClean="0"/>
              <a:t>A</a:t>
            </a:r>
            <a:r>
              <a:rPr lang="en-US" sz="2400" dirty="0" smtClean="0"/>
              <a:t>: The human body has “Biological Rhythms” or natural cycles that it most go through, including a </a:t>
            </a:r>
            <a:r>
              <a:rPr lang="en-US" sz="2400" b="1" u="sng" dirty="0" smtClean="0"/>
              <a:t>sleep-wake cycle </a:t>
            </a:r>
            <a:r>
              <a:rPr lang="en-US" sz="2400" dirty="0" smtClean="0"/>
              <a:t>which helps the body restore natural properties (as well as consciousness) </a:t>
            </a:r>
          </a:p>
          <a:p>
            <a:r>
              <a:rPr lang="en-US" sz="2400" b="1" u="sng" dirty="0" smtClean="0"/>
              <a:t>Circadian Rhythms</a:t>
            </a:r>
            <a:r>
              <a:rPr lang="en-US" sz="2400" dirty="0" smtClean="0"/>
              <a:t>: A cycle of bodily rhythm that occurs over a 24 hour period. </a:t>
            </a:r>
          </a:p>
          <a:p>
            <a:pPr lvl="1"/>
            <a:r>
              <a:rPr lang="en-US" sz="2400" dirty="0" smtClean="0"/>
              <a:t>For most of us this means we will sleep once during every 24 period</a:t>
            </a:r>
          </a:p>
          <a:p>
            <a:pPr lvl="1"/>
            <a:r>
              <a:rPr lang="en-US" sz="2400" dirty="0" smtClean="0"/>
              <a:t>Our circadian rhythm (i.e. sleep cycle) is controlled by the brain</a:t>
            </a:r>
          </a:p>
          <a:p>
            <a:endParaRPr lang="en-US" b="1" dirty="0"/>
          </a:p>
        </p:txBody>
      </p:sp>
      <p:pic>
        <p:nvPicPr>
          <p:cNvPr id="4" name="Picture 3"/>
          <p:cNvPicPr>
            <a:picLocks noChangeAspect="1"/>
          </p:cNvPicPr>
          <p:nvPr/>
        </p:nvPicPr>
        <p:blipFill>
          <a:blip r:embed="rId2"/>
          <a:stretch>
            <a:fillRect/>
          </a:stretch>
        </p:blipFill>
        <p:spPr>
          <a:xfrm>
            <a:off x="209006" y="1515291"/>
            <a:ext cx="4493623" cy="4741818"/>
          </a:xfrm>
          <a:prstGeom prst="rect">
            <a:avLst/>
          </a:prstGeom>
        </p:spPr>
      </p:pic>
    </p:spTree>
    <p:extLst>
      <p:ext uri="{BB962C8B-B14F-4D97-AF65-F5344CB8AC3E}">
        <p14:creationId xmlns:p14="http://schemas.microsoft.com/office/powerpoint/2010/main" xmlns="" val="340621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u="sng" dirty="0" smtClean="0"/>
              <a:t>Sleep and the Hypothalamus: The Mighty Mite </a:t>
            </a:r>
            <a:endParaRPr lang="en-US" b="1" u="sng" dirty="0"/>
          </a:p>
        </p:txBody>
      </p:sp>
      <p:sp>
        <p:nvSpPr>
          <p:cNvPr id="3" name="Content Placeholder 2"/>
          <p:cNvSpPr>
            <a:spLocks noGrp="1"/>
          </p:cNvSpPr>
          <p:nvPr>
            <p:ph idx="1"/>
          </p:nvPr>
        </p:nvSpPr>
        <p:spPr>
          <a:xfrm>
            <a:off x="688976" y="2325189"/>
            <a:ext cx="5885994" cy="4323805"/>
          </a:xfrm>
        </p:spPr>
        <p:txBody>
          <a:bodyPr>
            <a:noAutofit/>
          </a:bodyPr>
          <a:lstStyle/>
          <a:p>
            <a:r>
              <a:rPr lang="en-US" sz="2800" b="1" u="sng" dirty="0" smtClean="0"/>
              <a:t>Melatonin</a:t>
            </a:r>
            <a:r>
              <a:rPr lang="en-US" sz="2800" dirty="0" smtClean="0"/>
              <a:t>: a hormone released by the hypothalamus that helps regulate the human sleep cycle</a:t>
            </a:r>
          </a:p>
          <a:p>
            <a:r>
              <a:rPr lang="en-US" sz="2800" b="1" u="sng" dirty="0" smtClean="0"/>
              <a:t>Superchiasmatic Nucleus</a:t>
            </a:r>
            <a:r>
              <a:rPr lang="en-US" sz="2800" dirty="0" smtClean="0"/>
              <a:t>: Inside the hypothalamus, sensitive to changes in light </a:t>
            </a:r>
          </a:p>
          <a:p>
            <a:r>
              <a:rPr lang="en-US" sz="2800" b="1" u="sng" dirty="0" smtClean="0"/>
              <a:t>Body Temperature</a:t>
            </a:r>
            <a:r>
              <a:rPr lang="en-US" sz="2800" dirty="0" smtClean="0"/>
              <a:t>: Higher temp=more alert, lower temp=less alert</a:t>
            </a:r>
            <a:endParaRPr lang="en-US" sz="2800" dirty="0"/>
          </a:p>
        </p:txBody>
      </p:sp>
      <p:pic>
        <p:nvPicPr>
          <p:cNvPr id="4" name="Picture 3"/>
          <p:cNvPicPr>
            <a:picLocks noChangeAspect="1"/>
          </p:cNvPicPr>
          <p:nvPr/>
        </p:nvPicPr>
        <p:blipFill>
          <a:blip r:embed="rId2"/>
          <a:stretch>
            <a:fillRect/>
          </a:stretch>
        </p:blipFill>
        <p:spPr>
          <a:xfrm>
            <a:off x="6574970" y="2960397"/>
            <a:ext cx="1682255" cy="3166598"/>
          </a:xfrm>
          <a:prstGeom prst="rect">
            <a:avLst/>
          </a:prstGeom>
        </p:spPr>
      </p:pic>
      <p:pic>
        <p:nvPicPr>
          <p:cNvPr id="5" name="Picture 4"/>
          <p:cNvPicPr>
            <a:picLocks noChangeAspect="1"/>
          </p:cNvPicPr>
          <p:nvPr/>
        </p:nvPicPr>
        <p:blipFill>
          <a:blip r:embed="rId3"/>
          <a:stretch>
            <a:fillRect/>
          </a:stretch>
        </p:blipFill>
        <p:spPr>
          <a:xfrm>
            <a:off x="8725444" y="1972491"/>
            <a:ext cx="3336528" cy="4676503"/>
          </a:xfrm>
          <a:prstGeom prst="rect">
            <a:avLst/>
          </a:prstGeom>
        </p:spPr>
      </p:pic>
    </p:spTree>
    <p:extLst>
      <p:ext uri="{BB962C8B-B14F-4D97-AF65-F5344CB8AC3E}">
        <p14:creationId xmlns:p14="http://schemas.microsoft.com/office/powerpoint/2010/main" xmlns="" val="37131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1" y="372292"/>
            <a:ext cx="10497182" cy="790303"/>
          </a:xfrm>
        </p:spPr>
        <p:txBody>
          <a:bodyPr>
            <a:normAutofit fontScale="90000"/>
          </a:bodyPr>
          <a:lstStyle/>
          <a:p>
            <a:pPr algn="ctr"/>
            <a:r>
              <a:rPr lang="en-US" b="1" u="sng" dirty="0" smtClean="0"/>
              <a:t>The Price of Not Sleeping</a:t>
            </a:r>
            <a:endParaRPr lang="en-US" b="1" u="sng" dirty="0"/>
          </a:p>
        </p:txBody>
      </p:sp>
      <p:sp>
        <p:nvSpPr>
          <p:cNvPr id="3" name="Content Placeholder 2"/>
          <p:cNvSpPr>
            <a:spLocks noGrp="1"/>
          </p:cNvSpPr>
          <p:nvPr>
            <p:ph idx="1"/>
          </p:nvPr>
        </p:nvSpPr>
        <p:spPr>
          <a:xfrm>
            <a:off x="5747657" y="1162595"/>
            <a:ext cx="5755366" cy="5238205"/>
          </a:xfrm>
        </p:spPr>
        <p:txBody>
          <a:bodyPr>
            <a:normAutofit fontScale="92500" lnSpcReduction="10000"/>
          </a:bodyPr>
          <a:lstStyle/>
          <a:p>
            <a:r>
              <a:rPr lang="en-US" sz="2400" b="1" u="sng" dirty="0" smtClean="0"/>
              <a:t>Micro sleeps</a:t>
            </a:r>
            <a:r>
              <a:rPr lang="en-US" sz="2400" dirty="0" smtClean="0"/>
              <a:t>: Brief sidesteps into sleep lasting only a few seconds </a:t>
            </a:r>
          </a:p>
          <a:p>
            <a:r>
              <a:rPr lang="en-US" sz="2400" b="1" u="sng" dirty="0" smtClean="0"/>
              <a:t>Sleep Deprivation</a:t>
            </a:r>
            <a:r>
              <a:rPr lang="en-US" sz="2400" dirty="0" smtClean="0"/>
              <a:t>: A significant loss of sleep, resulting in problems in concentration and irritability </a:t>
            </a:r>
          </a:p>
          <a:p>
            <a:pPr marL="0" indent="0" algn="ctr">
              <a:buNone/>
            </a:pPr>
            <a:r>
              <a:rPr lang="en-US" sz="2400" b="1" u="sng" dirty="0"/>
              <a:t>Effects of missing sleep</a:t>
            </a:r>
            <a:r>
              <a:rPr lang="en-US" sz="2400" u="sng" dirty="0" smtClean="0"/>
              <a:t>:</a:t>
            </a:r>
          </a:p>
          <a:p>
            <a:pPr lvl="1"/>
            <a:r>
              <a:rPr lang="en-US" sz="2400" dirty="0" smtClean="0"/>
              <a:t> </a:t>
            </a:r>
            <a:r>
              <a:rPr lang="en-US" sz="2400" dirty="0"/>
              <a:t>concentration problems, </a:t>
            </a:r>
            <a:r>
              <a:rPr lang="en-US" sz="2400" dirty="0" smtClean="0"/>
              <a:t>memory  retention problems inability </a:t>
            </a:r>
            <a:r>
              <a:rPr lang="en-US" sz="2400" dirty="0"/>
              <a:t>to do simple tasks</a:t>
            </a:r>
            <a:r>
              <a:rPr lang="en-US" sz="2400" dirty="0" smtClean="0"/>
              <a:t>.</a:t>
            </a:r>
          </a:p>
          <a:p>
            <a:pPr marL="0" indent="0" algn="ctr">
              <a:buNone/>
            </a:pPr>
            <a:r>
              <a:rPr lang="en-US" sz="2400" b="1" u="sng" dirty="0" smtClean="0"/>
              <a:t>Symptoms of Sleep Deprivation</a:t>
            </a:r>
            <a:r>
              <a:rPr lang="en-US" sz="2400" u="sng" dirty="0" smtClean="0"/>
              <a:t>:</a:t>
            </a:r>
          </a:p>
          <a:p>
            <a:pPr lvl="1"/>
            <a:r>
              <a:rPr lang="en-US" sz="2400" dirty="0" smtClean="0"/>
              <a:t>trembling hands, inattention, staring off into space, droopy eyelids and general discomfort</a:t>
            </a:r>
            <a:endParaRPr lang="en-US" sz="2400" dirty="0"/>
          </a:p>
          <a:p>
            <a:endParaRPr lang="en-US" dirty="0"/>
          </a:p>
        </p:txBody>
      </p:sp>
      <p:pic>
        <p:nvPicPr>
          <p:cNvPr id="4" name="Picture 3"/>
          <p:cNvPicPr>
            <a:picLocks noChangeAspect="1"/>
          </p:cNvPicPr>
          <p:nvPr/>
        </p:nvPicPr>
        <p:blipFill>
          <a:blip r:embed="rId2"/>
          <a:stretch>
            <a:fillRect/>
          </a:stretch>
        </p:blipFill>
        <p:spPr>
          <a:xfrm>
            <a:off x="1005841" y="1298191"/>
            <a:ext cx="4741816" cy="2727009"/>
          </a:xfrm>
          <a:prstGeom prst="rect">
            <a:avLst/>
          </a:prstGeom>
        </p:spPr>
      </p:pic>
      <p:pic>
        <p:nvPicPr>
          <p:cNvPr id="5" name="Picture 4"/>
          <p:cNvPicPr>
            <a:picLocks noChangeAspect="1"/>
          </p:cNvPicPr>
          <p:nvPr/>
        </p:nvPicPr>
        <p:blipFill>
          <a:blip r:embed="rId3"/>
          <a:stretch>
            <a:fillRect/>
          </a:stretch>
        </p:blipFill>
        <p:spPr>
          <a:xfrm>
            <a:off x="1090749" y="4237273"/>
            <a:ext cx="4656908" cy="2416628"/>
          </a:xfrm>
          <a:prstGeom prst="rect">
            <a:avLst/>
          </a:prstGeom>
        </p:spPr>
      </p:pic>
    </p:spTree>
    <p:extLst>
      <p:ext uri="{BB962C8B-B14F-4D97-AF65-F5344CB8AC3E}">
        <p14:creationId xmlns:p14="http://schemas.microsoft.com/office/powerpoint/2010/main" xmlns="" val="217447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barn(inVertical)">
                                      <p:cBhvr>
                                        <p:cTn id="41" dur="500"/>
                                        <p:tgtEl>
                                          <p:spTgt spid="3">
                                            <p:txEl>
                                              <p:pRg st="4" end="4"/>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barn(inVertical)">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20931"/>
          </a:xfrm>
        </p:spPr>
        <p:txBody>
          <a:bodyPr/>
          <a:lstStyle/>
          <a:p>
            <a:pPr algn="ctr"/>
            <a:r>
              <a:rPr lang="en-US" b="1" u="sng" dirty="0" smtClean="0"/>
              <a:t>Sleep Theories </a:t>
            </a:r>
            <a:endParaRPr lang="en-US" b="1" u="sng" dirty="0"/>
          </a:p>
        </p:txBody>
      </p:sp>
      <p:sp>
        <p:nvSpPr>
          <p:cNvPr id="3" name="Content Placeholder 2"/>
          <p:cNvSpPr>
            <a:spLocks noGrp="1"/>
          </p:cNvSpPr>
          <p:nvPr>
            <p:ph idx="1"/>
          </p:nvPr>
        </p:nvSpPr>
        <p:spPr>
          <a:xfrm>
            <a:off x="4493624" y="1606731"/>
            <a:ext cx="7511142" cy="5016138"/>
          </a:xfrm>
        </p:spPr>
        <p:txBody>
          <a:bodyPr>
            <a:normAutofit fontScale="92500" lnSpcReduction="10000"/>
          </a:bodyPr>
          <a:lstStyle/>
          <a:p>
            <a:r>
              <a:rPr lang="en-US" sz="2400" b="1" u="sng" dirty="0" smtClean="0"/>
              <a:t>Adaptive Theory of Sleep</a:t>
            </a:r>
            <a:r>
              <a:rPr lang="en-US" sz="2400" dirty="0" smtClean="0"/>
              <a:t>: Proposes that animals and humans evolved sleep patterns to avoid predators by sleeping when predators are the most active</a:t>
            </a:r>
          </a:p>
          <a:p>
            <a:pPr lvl="1"/>
            <a:r>
              <a:rPr lang="en-US" sz="2400" dirty="0"/>
              <a:t>Ex: Lions sleep 14 hours per day (Few predators) and gazelles sleep 4 hours per day (Many predators) </a:t>
            </a:r>
            <a:r>
              <a:rPr lang="en-US" sz="2400" dirty="0" smtClean="0"/>
              <a:t> </a:t>
            </a:r>
          </a:p>
          <a:p>
            <a:r>
              <a:rPr lang="en-US" sz="2400" b="1" u="sng" dirty="0" smtClean="0"/>
              <a:t>Restorative Theory of Sleep</a:t>
            </a:r>
            <a:r>
              <a:rPr lang="en-US" sz="2400" dirty="0" smtClean="0"/>
              <a:t>: Proposes that sleep is necessary to the physical health of the body and serves to replenish chemicals and repair cellular damage</a:t>
            </a:r>
          </a:p>
          <a:p>
            <a:pPr lvl="1"/>
            <a:r>
              <a:rPr lang="en-US" sz="2400" dirty="0" smtClean="0"/>
              <a:t>Ex: Children who are growing need more sleep and children with sleep disruption problems suffer from delays in growth </a:t>
            </a:r>
          </a:p>
          <a:p>
            <a:pPr lvl="1"/>
            <a:r>
              <a:rPr lang="en-US" sz="2400" dirty="0" smtClean="0"/>
              <a:t>Ex: Lions sleep 14 hours per day (Few predators) and gazelles sleep 4 hours per day (Many predators) </a:t>
            </a:r>
          </a:p>
          <a:p>
            <a:pPr lvl="1"/>
            <a:endParaRPr lang="en-US" dirty="0"/>
          </a:p>
        </p:txBody>
      </p:sp>
      <p:pic>
        <p:nvPicPr>
          <p:cNvPr id="4" name="Picture 3"/>
          <p:cNvPicPr>
            <a:picLocks noChangeAspect="1"/>
          </p:cNvPicPr>
          <p:nvPr/>
        </p:nvPicPr>
        <p:blipFill>
          <a:blip r:embed="rId2"/>
          <a:stretch>
            <a:fillRect/>
          </a:stretch>
        </p:blipFill>
        <p:spPr>
          <a:xfrm>
            <a:off x="564333" y="1507536"/>
            <a:ext cx="3929291" cy="2958347"/>
          </a:xfrm>
          <a:prstGeom prst="rect">
            <a:avLst/>
          </a:prstGeom>
        </p:spPr>
      </p:pic>
      <p:pic>
        <p:nvPicPr>
          <p:cNvPr id="5" name="Picture 4"/>
          <p:cNvPicPr>
            <a:picLocks noChangeAspect="1"/>
          </p:cNvPicPr>
          <p:nvPr/>
        </p:nvPicPr>
        <p:blipFill>
          <a:blip r:embed="rId3"/>
          <a:stretch>
            <a:fillRect/>
          </a:stretch>
        </p:blipFill>
        <p:spPr>
          <a:xfrm>
            <a:off x="564333" y="4672838"/>
            <a:ext cx="3929291" cy="2049226"/>
          </a:xfrm>
          <a:prstGeom prst="rect">
            <a:avLst/>
          </a:prstGeom>
        </p:spPr>
      </p:pic>
    </p:spTree>
    <p:extLst>
      <p:ext uri="{BB962C8B-B14F-4D97-AF65-F5344CB8AC3E}">
        <p14:creationId xmlns:p14="http://schemas.microsoft.com/office/powerpoint/2010/main" xmlns="" val="116086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500"/>
                                        <p:tgtEl>
                                          <p:spTgt spid="3">
                                            <p:txEl>
                                              <p:pRg st="0" end="0"/>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down)">
                                      <p:cBhvr>
                                        <p:cTn id="34" dur="500"/>
                                        <p:tgtEl>
                                          <p:spTgt spid="3">
                                            <p:txEl>
                                              <p:pRg st="2" end="2"/>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down)">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How Much Sleep do We Need?</a:t>
            </a:r>
            <a:endParaRPr lang="en-US" b="1" u="sng" dirty="0"/>
          </a:p>
        </p:txBody>
      </p:sp>
      <p:sp>
        <p:nvSpPr>
          <p:cNvPr id="3" name="Content Placeholder 2"/>
          <p:cNvSpPr>
            <a:spLocks noGrp="1"/>
          </p:cNvSpPr>
          <p:nvPr>
            <p:ph idx="1"/>
          </p:nvPr>
        </p:nvSpPr>
        <p:spPr>
          <a:xfrm>
            <a:off x="6596743" y="1463041"/>
            <a:ext cx="4906280" cy="4328160"/>
          </a:xfrm>
        </p:spPr>
        <p:txBody>
          <a:bodyPr>
            <a:noAutofit/>
          </a:bodyPr>
          <a:lstStyle/>
          <a:p>
            <a:r>
              <a:rPr lang="en-US" sz="3200" dirty="0" smtClean="0"/>
              <a:t>Amount of sleep needed varies with age and inherited sleep needs</a:t>
            </a:r>
          </a:p>
          <a:p>
            <a:r>
              <a:rPr lang="en-US" sz="3200" dirty="0" smtClean="0"/>
              <a:t>Most adults need about 7-9 hours in a 24 hour period</a:t>
            </a:r>
          </a:p>
          <a:p>
            <a:r>
              <a:rPr lang="en-US" sz="3200" dirty="0" smtClean="0"/>
              <a:t>Children need about 8-12 hours and teenagers need around 8-10</a:t>
            </a:r>
            <a:endParaRPr lang="en-US" sz="3200" dirty="0"/>
          </a:p>
        </p:txBody>
      </p:sp>
      <p:pic>
        <p:nvPicPr>
          <p:cNvPr id="4" name="Picture 3"/>
          <p:cNvPicPr>
            <a:picLocks noChangeAspect="1"/>
          </p:cNvPicPr>
          <p:nvPr/>
        </p:nvPicPr>
        <p:blipFill>
          <a:blip r:embed="rId2"/>
          <a:stretch>
            <a:fillRect/>
          </a:stretch>
        </p:blipFill>
        <p:spPr>
          <a:xfrm>
            <a:off x="1251678" y="1782672"/>
            <a:ext cx="4683442" cy="4683442"/>
          </a:xfrm>
          <a:prstGeom prst="rect">
            <a:avLst/>
          </a:prstGeom>
        </p:spPr>
      </p:pic>
    </p:spTree>
    <p:extLst>
      <p:ext uri="{BB962C8B-B14F-4D97-AF65-F5344CB8AC3E}">
        <p14:creationId xmlns:p14="http://schemas.microsoft.com/office/powerpoint/2010/main" xmlns="" val="17575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Ted Talk: Why do we sleep? Questions</a:t>
            </a:r>
            <a:endParaRPr lang="en-US" dirty="0"/>
          </a:p>
        </p:txBody>
      </p:sp>
      <p:sp>
        <p:nvSpPr>
          <p:cNvPr id="3" name="Content Placeholder 2"/>
          <p:cNvSpPr>
            <a:spLocks noGrp="1"/>
          </p:cNvSpPr>
          <p:nvPr>
            <p:ph idx="1"/>
          </p:nvPr>
        </p:nvSpPr>
        <p:spPr>
          <a:xfrm>
            <a:off x="783771" y="2286001"/>
            <a:ext cx="11025052" cy="4297679"/>
          </a:xfrm>
        </p:spPr>
        <p:txBody>
          <a:bodyPr>
            <a:normAutofit/>
          </a:bodyPr>
          <a:lstStyle/>
          <a:p>
            <a:r>
              <a:rPr lang="en-US" dirty="0" smtClean="0"/>
              <a:t>1) How much time do “average” people spend sleeping in their lifetimes?</a:t>
            </a:r>
          </a:p>
          <a:p>
            <a:r>
              <a:rPr lang="en-US" dirty="0" smtClean="0"/>
              <a:t>2) Describe the three of the ideas that the narrator poses to answer the question. Why do we need sleep?</a:t>
            </a:r>
          </a:p>
          <a:p>
            <a:pPr lvl="1"/>
            <a:r>
              <a:rPr lang="en-US" dirty="0" smtClean="0"/>
              <a:t>Restoration:</a:t>
            </a:r>
          </a:p>
          <a:p>
            <a:pPr lvl="1"/>
            <a:r>
              <a:rPr lang="en-US" dirty="0" smtClean="0"/>
              <a:t>Conservation:</a:t>
            </a:r>
          </a:p>
          <a:p>
            <a:pPr lvl="1"/>
            <a:r>
              <a:rPr lang="en-US" dirty="0" smtClean="0"/>
              <a:t>Processing and Memory Consolidation:</a:t>
            </a:r>
          </a:p>
          <a:p>
            <a:r>
              <a:rPr lang="en-US" dirty="0" smtClean="0"/>
              <a:t>3) Of these 3 which do you think is the most likely? Explain.</a:t>
            </a:r>
          </a:p>
          <a:p>
            <a:r>
              <a:rPr lang="en-US" dirty="0" smtClean="0"/>
              <a:t>4) What are some common problems caused by sleep deprivation?</a:t>
            </a:r>
          </a:p>
          <a:p>
            <a:r>
              <a:rPr lang="en-US" dirty="0" smtClean="0"/>
              <a:t>5) Debunk one “sleep myth”. </a:t>
            </a:r>
          </a:p>
          <a:p>
            <a:r>
              <a:rPr lang="en-US" dirty="0"/>
              <a:t>6</a:t>
            </a:r>
            <a:r>
              <a:rPr lang="en-US" dirty="0" smtClean="0"/>
              <a:t>) Describe the connection between sleep and mental illness. </a:t>
            </a:r>
            <a:endParaRPr lang="en-US" dirty="0"/>
          </a:p>
        </p:txBody>
      </p:sp>
    </p:spTree>
    <p:extLst>
      <p:ext uri="{BB962C8B-B14F-4D97-AF65-F5344CB8AC3E}">
        <p14:creationId xmlns:p14="http://schemas.microsoft.com/office/powerpoint/2010/main" xmlns="" val="3299568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Brain Games: Sleep </a:t>
            </a:r>
            <a:endParaRPr lang="en-US" dirty="0"/>
          </a:p>
        </p:txBody>
      </p:sp>
      <p:sp>
        <p:nvSpPr>
          <p:cNvPr id="3" name="Content Placeholder 2"/>
          <p:cNvSpPr>
            <a:spLocks noGrp="1"/>
          </p:cNvSpPr>
          <p:nvPr>
            <p:ph idx="1"/>
          </p:nvPr>
        </p:nvSpPr>
        <p:spPr/>
        <p:txBody>
          <a:bodyPr/>
          <a:lstStyle/>
          <a:p>
            <a:r>
              <a:rPr lang="en-US" dirty="0" smtClean="0"/>
              <a:t>While watching the following episode of Brain Games, record the following in your notebook </a:t>
            </a:r>
          </a:p>
          <a:p>
            <a:endParaRPr lang="en-US" dirty="0"/>
          </a:p>
          <a:p>
            <a:r>
              <a:rPr lang="en-US" dirty="0" smtClean="0"/>
              <a:t>1) What is the importance of sleep </a:t>
            </a:r>
          </a:p>
          <a:p>
            <a:endParaRPr lang="en-US" dirty="0"/>
          </a:p>
          <a:p>
            <a:r>
              <a:rPr lang="en-US" dirty="0" smtClean="0"/>
              <a:t>2) Describe at least two “Brain Games” or “Experiments” that the hosts did and explain their relevance to the study of sleep. </a:t>
            </a:r>
            <a:endParaRPr lang="en-US" dirty="0"/>
          </a:p>
        </p:txBody>
      </p:sp>
    </p:spTree>
    <p:extLst>
      <p:ext uri="{BB962C8B-B14F-4D97-AF65-F5344CB8AC3E}">
        <p14:creationId xmlns:p14="http://schemas.microsoft.com/office/powerpoint/2010/main" xmlns="" val="3869263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Homework</a:t>
            </a:r>
            <a:endParaRPr lang="en-US" dirty="0"/>
          </a:p>
        </p:txBody>
      </p:sp>
      <p:sp>
        <p:nvSpPr>
          <p:cNvPr id="3" name="Content Placeholder 2"/>
          <p:cNvSpPr>
            <a:spLocks noGrp="1"/>
          </p:cNvSpPr>
          <p:nvPr>
            <p:ph idx="1"/>
          </p:nvPr>
        </p:nvSpPr>
        <p:spPr/>
        <p:txBody>
          <a:bodyPr>
            <a:normAutofit lnSpcReduction="10000"/>
          </a:bodyPr>
          <a:lstStyle/>
          <a:p>
            <a:r>
              <a:rPr lang="en-US" sz="4000" dirty="0" smtClean="0"/>
              <a:t>Notes: Finish 4-2 (If not finished in class) Chapter 4-3 Stages of Sleep </a:t>
            </a:r>
          </a:p>
          <a:p>
            <a:r>
              <a:rPr lang="en-US" sz="4000" dirty="0" smtClean="0"/>
              <a:t>Vocabulary: 4-1-4-3</a:t>
            </a:r>
          </a:p>
          <a:p>
            <a:r>
              <a:rPr lang="en-US" sz="4000" dirty="0" smtClean="0"/>
              <a:t>TED Talk Summary/Questions (In Notebook): Why do we sleep? (Ted Talk link on Website) </a:t>
            </a:r>
            <a:endParaRPr lang="en-US" sz="4000" dirty="0"/>
          </a:p>
        </p:txBody>
      </p:sp>
    </p:spTree>
    <p:extLst>
      <p:ext uri="{BB962C8B-B14F-4D97-AF65-F5344CB8AC3E}">
        <p14:creationId xmlns:p14="http://schemas.microsoft.com/office/powerpoint/2010/main" xmlns="" val="2878128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Ted Talks Questions: How do you explain Consciousness?</a:t>
            </a:r>
            <a:endParaRPr lang="en-US" dirty="0"/>
          </a:p>
        </p:txBody>
      </p:sp>
      <p:sp>
        <p:nvSpPr>
          <p:cNvPr id="3" name="Content Placeholder 2"/>
          <p:cNvSpPr>
            <a:spLocks noGrp="1"/>
          </p:cNvSpPr>
          <p:nvPr>
            <p:ph idx="1"/>
          </p:nvPr>
        </p:nvSpPr>
        <p:spPr/>
        <p:txBody>
          <a:bodyPr/>
          <a:lstStyle/>
          <a:p>
            <a:r>
              <a:rPr lang="en-US" dirty="0" smtClean="0"/>
              <a:t>1) Describe the movie analogy that Mr. Chalmers uses to explain consciousness</a:t>
            </a:r>
          </a:p>
          <a:p>
            <a:r>
              <a:rPr lang="en-US" dirty="0" smtClean="0"/>
              <a:t>2) How does Mr. Chalmers suggest that we “bring consciousness into science”? </a:t>
            </a:r>
          </a:p>
          <a:p>
            <a:r>
              <a:rPr lang="en-US" dirty="0" smtClean="0"/>
              <a:t>3) Describe his two “crazy” ideas: The fundamental one and the Universal one</a:t>
            </a:r>
          </a:p>
          <a:p>
            <a:r>
              <a:rPr lang="en-US" dirty="0" smtClean="0"/>
              <a:t>4) Based on his ideas and research on consciousness, create your own definition of consciousness? How could we test for your idea? Be prepared to share out these ideas </a:t>
            </a:r>
            <a:endParaRPr lang="en-US" dirty="0"/>
          </a:p>
        </p:txBody>
      </p:sp>
    </p:spTree>
    <p:extLst>
      <p:ext uri="{BB962C8B-B14F-4D97-AF65-F5344CB8AC3E}">
        <p14:creationId xmlns:p14="http://schemas.microsoft.com/office/powerpoint/2010/main" xmlns="" val="1263025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4-3: Stages of Sleep </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49885" y="256916"/>
            <a:ext cx="2993044" cy="3047988"/>
          </a:xfrm>
          <a:prstGeom prst="rect">
            <a:avLst/>
          </a:prstGeom>
        </p:spPr>
      </p:pic>
      <p:pic>
        <p:nvPicPr>
          <p:cNvPr id="5" name="Picture 4"/>
          <p:cNvPicPr>
            <a:picLocks noChangeAspect="1"/>
          </p:cNvPicPr>
          <p:nvPr/>
        </p:nvPicPr>
        <p:blipFill>
          <a:blip r:embed="rId3"/>
          <a:stretch>
            <a:fillRect/>
          </a:stretch>
        </p:blipFill>
        <p:spPr>
          <a:xfrm>
            <a:off x="117974" y="3644537"/>
            <a:ext cx="3124955" cy="2573383"/>
          </a:xfrm>
          <a:prstGeom prst="rect">
            <a:avLst/>
          </a:prstGeom>
        </p:spPr>
      </p:pic>
    </p:spTree>
    <p:extLst>
      <p:ext uri="{BB962C8B-B14F-4D97-AF65-F5344CB8AC3E}">
        <p14:creationId xmlns:p14="http://schemas.microsoft.com/office/powerpoint/2010/main" xmlns="" val="2159192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2035" y="1866992"/>
            <a:ext cx="11035794" cy="1715828"/>
          </a:xfrm>
        </p:spPr>
        <p:txBody>
          <a:bodyPr>
            <a:normAutofit/>
          </a:bodyPr>
          <a:lstStyle/>
          <a:p>
            <a:pPr algn="ctr"/>
            <a:r>
              <a:rPr lang="en-US" sz="3200" b="1" dirty="0" smtClean="0"/>
              <a:t>Chapter 4: Consciousness: Sleep, Dreams Hypnosis and Drugs </a:t>
            </a:r>
            <a:endParaRPr lang="en-US" sz="3200" b="1" dirty="0"/>
          </a:p>
        </p:txBody>
      </p:sp>
      <p:pic>
        <p:nvPicPr>
          <p:cNvPr id="4" name="Picture 6" descr="pig_sleeping_hg_clr.gi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91589" y="-246138"/>
            <a:ext cx="33337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female_pharmacist_fill_perscription_bottle_hg_clr.g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738846" y="3390900"/>
            <a:ext cx="2971800"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englishman_hypnotize_md_clr.gi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7480520" y="4017548"/>
            <a:ext cx="1371600" cy="242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758216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descr="Image result for stages of sleep"/>
          <p:cNvSpPr>
            <a:spLocks noGrp="1" noChangeAspect="1" noChangeArrowheads="1"/>
          </p:cNvSpPr>
          <p:nvPr>
            <p:ph type="title"/>
          </p:nvPr>
        </p:nvSpPr>
        <p:spPr bwMode="auto">
          <a:xfrm>
            <a:off x="1251678" y="382385"/>
            <a:ext cx="10178322" cy="85858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US" b="1" u="sng" dirty="0" smtClean="0"/>
              <a:t>The Stages of Sleep </a:t>
            </a:r>
            <a:endParaRPr lang="en-US" b="1" u="sng" dirty="0"/>
          </a:p>
        </p:txBody>
      </p:sp>
      <p:sp>
        <p:nvSpPr>
          <p:cNvPr id="9" name="Content Placeholder 8"/>
          <p:cNvSpPr>
            <a:spLocks noGrp="1"/>
          </p:cNvSpPr>
          <p:nvPr>
            <p:ph idx="1"/>
          </p:nvPr>
        </p:nvSpPr>
        <p:spPr/>
        <p:txBody>
          <a:bodyPr/>
          <a:lstStyle/>
          <a:p>
            <a:endParaRPr lang="en-US" dirty="0"/>
          </a:p>
        </p:txBody>
      </p:sp>
      <p:pic>
        <p:nvPicPr>
          <p:cNvPr id="2058" name="Picture 10" descr="Image result for stages of slee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1678" y="1554480"/>
            <a:ext cx="10178322" cy="49665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48031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Types of Sleep </a:t>
            </a:r>
            <a:endParaRPr lang="en-US" b="1" u="sng" dirty="0"/>
          </a:p>
        </p:txBody>
      </p:sp>
      <p:sp>
        <p:nvSpPr>
          <p:cNvPr id="3" name="Content Placeholder 2"/>
          <p:cNvSpPr>
            <a:spLocks noGrp="1"/>
          </p:cNvSpPr>
          <p:nvPr>
            <p:ph idx="1"/>
          </p:nvPr>
        </p:nvSpPr>
        <p:spPr>
          <a:xfrm>
            <a:off x="5238206" y="1423851"/>
            <a:ext cx="6264818" cy="5199018"/>
          </a:xfrm>
        </p:spPr>
        <p:txBody>
          <a:bodyPr>
            <a:normAutofit lnSpcReduction="10000"/>
          </a:bodyPr>
          <a:lstStyle/>
          <a:p>
            <a:pPr marL="0" indent="0" algn="ctr">
              <a:buNone/>
            </a:pPr>
            <a:r>
              <a:rPr lang="en-US" b="1" dirty="0" smtClean="0"/>
              <a:t>There are two kinds of sleep:</a:t>
            </a:r>
          </a:p>
          <a:p>
            <a:r>
              <a:rPr lang="en-US" sz="2400" b="1" u="sng" dirty="0" smtClean="0"/>
              <a:t>REM (Rapid Eye Movement) Sleep</a:t>
            </a:r>
            <a:r>
              <a:rPr lang="en-US" sz="2400" dirty="0" smtClean="0"/>
              <a:t>: stage of sleep in which the eyes move rapidly under the eyelids and the person is typically experiencing a dream</a:t>
            </a:r>
          </a:p>
          <a:p>
            <a:pPr lvl="1"/>
            <a:r>
              <a:rPr lang="en-US" sz="2400" dirty="0" smtClean="0"/>
              <a:t>During REM sleep our voluntary muscles are inhibited and we experiences very little movement </a:t>
            </a:r>
          </a:p>
          <a:p>
            <a:r>
              <a:rPr lang="en-US" sz="2400" b="1" u="sng" dirty="0" smtClean="0"/>
              <a:t>Non-REM Sleep</a:t>
            </a:r>
            <a:r>
              <a:rPr lang="en-US" sz="2400" dirty="0" smtClean="0"/>
              <a:t>: any stages of sleep that do not include REM sleep</a:t>
            </a:r>
          </a:p>
          <a:p>
            <a:pPr lvl="1"/>
            <a:r>
              <a:rPr lang="en-US" sz="2400" dirty="0" smtClean="0"/>
              <a:t>Non-REM sleep is deeper and person is free to move around </a:t>
            </a:r>
            <a:endParaRPr lang="en-US" sz="2400" dirty="0"/>
          </a:p>
        </p:txBody>
      </p:sp>
      <p:pic>
        <p:nvPicPr>
          <p:cNvPr id="4" name="Picture 3"/>
          <p:cNvPicPr>
            <a:picLocks noChangeAspect="1"/>
          </p:cNvPicPr>
          <p:nvPr/>
        </p:nvPicPr>
        <p:blipFill>
          <a:blip r:embed="rId2"/>
          <a:stretch>
            <a:fillRect/>
          </a:stretch>
        </p:blipFill>
        <p:spPr>
          <a:xfrm>
            <a:off x="788151" y="1292950"/>
            <a:ext cx="4450055" cy="2429964"/>
          </a:xfrm>
          <a:prstGeom prst="rect">
            <a:avLst/>
          </a:prstGeom>
        </p:spPr>
      </p:pic>
      <p:pic>
        <p:nvPicPr>
          <p:cNvPr id="5" name="Picture 4"/>
          <p:cNvPicPr>
            <a:picLocks noChangeAspect="1"/>
          </p:cNvPicPr>
          <p:nvPr/>
        </p:nvPicPr>
        <p:blipFill>
          <a:blip r:embed="rId3"/>
          <a:stretch>
            <a:fillRect/>
          </a:stretch>
        </p:blipFill>
        <p:spPr>
          <a:xfrm>
            <a:off x="717652" y="4023359"/>
            <a:ext cx="4520553" cy="2599509"/>
          </a:xfrm>
          <a:prstGeom prst="rect">
            <a:avLst/>
          </a:prstGeom>
        </p:spPr>
      </p:pic>
    </p:spTree>
    <p:extLst>
      <p:ext uri="{BB962C8B-B14F-4D97-AF65-F5344CB8AC3E}">
        <p14:creationId xmlns:p14="http://schemas.microsoft.com/office/powerpoint/2010/main" xmlns="" val="2660062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of Sleep: Brain Waves </a:t>
            </a:r>
            <a:endParaRPr lang="en-US" dirty="0"/>
          </a:p>
        </p:txBody>
      </p:sp>
      <p:sp>
        <p:nvSpPr>
          <p:cNvPr id="3" name="Content Placeholder 2"/>
          <p:cNvSpPr>
            <a:spLocks noGrp="1"/>
          </p:cNvSpPr>
          <p:nvPr>
            <p:ph idx="1"/>
          </p:nvPr>
        </p:nvSpPr>
        <p:spPr>
          <a:xfrm>
            <a:off x="5238206" y="1384663"/>
            <a:ext cx="6191793" cy="5107577"/>
          </a:xfrm>
        </p:spPr>
        <p:txBody>
          <a:bodyPr>
            <a:noAutofit/>
          </a:bodyPr>
          <a:lstStyle/>
          <a:p>
            <a:r>
              <a:rPr lang="en-US" sz="2800" b="1" u="sng" dirty="0" smtClean="0"/>
              <a:t>Beta Waves</a:t>
            </a:r>
            <a:r>
              <a:rPr lang="en-US" sz="2800" dirty="0" smtClean="0"/>
              <a:t>: Small, fast waves that indicate alertness and mental activity</a:t>
            </a:r>
          </a:p>
          <a:p>
            <a:r>
              <a:rPr lang="en-US" sz="2800" b="1" u="sng" dirty="0" smtClean="0"/>
              <a:t>Alpha Waves</a:t>
            </a:r>
            <a:r>
              <a:rPr lang="en-US" sz="2800" dirty="0" smtClean="0"/>
              <a:t>: Larger, Slower brain waves that indicate relaxation or light sleep </a:t>
            </a:r>
          </a:p>
          <a:p>
            <a:r>
              <a:rPr lang="en-US" sz="2800" b="1" u="sng" dirty="0" smtClean="0"/>
              <a:t>Theta Waves</a:t>
            </a:r>
            <a:r>
              <a:rPr lang="en-US" sz="2800" dirty="0" smtClean="0"/>
              <a:t>: Very large, very slow waves that indicate the early stages of sleep </a:t>
            </a:r>
          </a:p>
          <a:p>
            <a:r>
              <a:rPr lang="en-US" sz="2800" b="1" u="sng" dirty="0" smtClean="0"/>
              <a:t>Delta Waves</a:t>
            </a:r>
            <a:r>
              <a:rPr lang="en-US" sz="2800" dirty="0" smtClean="0"/>
              <a:t>: Long, Slow Brain waves that indicate the deepest stages of sleep </a:t>
            </a:r>
            <a:endParaRPr lang="en-US" sz="2800" dirty="0"/>
          </a:p>
        </p:txBody>
      </p:sp>
      <p:pic>
        <p:nvPicPr>
          <p:cNvPr id="4" name="Picture 3"/>
          <p:cNvPicPr>
            <a:picLocks noChangeAspect="1"/>
          </p:cNvPicPr>
          <p:nvPr/>
        </p:nvPicPr>
        <p:blipFill>
          <a:blip r:embed="rId2"/>
          <a:stretch>
            <a:fillRect/>
          </a:stretch>
        </p:blipFill>
        <p:spPr>
          <a:xfrm>
            <a:off x="967105" y="1585094"/>
            <a:ext cx="4140472" cy="4789579"/>
          </a:xfrm>
          <a:prstGeom prst="rect">
            <a:avLst/>
          </a:prstGeom>
        </p:spPr>
      </p:pic>
    </p:spTree>
    <p:extLst>
      <p:ext uri="{BB962C8B-B14F-4D97-AF65-F5344CB8AC3E}">
        <p14:creationId xmlns:p14="http://schemas.microsoft.com/office/powerpoint/2010/main" xmlns="" val="1688240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Stages of Sleep: Stage One</a:t>
            </a:r>
            <a:endParaRPr lang="en-US" u="sng" dirty="0"/>
          </a:p>
        </p:txBody>
      </p:sp>
      <p:sp>
        <p:nvSpPr>
          <p:cNvPr id="3" name="Content Placeholder 2"/>
          <p:cNvSpPr>
            <a:spLocks noGrp="1"/>
          </p:cNvSpPr>
          <p:nvPr>
            <p:ph idx="1"/>
          </p:nvPr>
        </p:nvSpPr>
        <p:spPr>
          <a:xfrm>
            <a:off x="6035040" y="1606731"/>
            <a:ext cx="5394959" cy="4990012"/>
          </a:xfrm>
        </p:spPr>
        <p:txBody>
          <a:bodyPr>
            <a:noAutofit/>
          </a:bodyPr>
          <a:lstStyle/>
          <a:p>
            <a:r>
              <a:rPr lang="en-US" sz="2800" b="1" u="sng" dirty="0" smtClean="0"/>
              <a:t>Non-REM stage one</a:t>
            </a:r>
            <a:r>
              <a:rPr lang="en-US" sz="2800" dirty="0" smtClean="0"/>
              <a:t>: Light Sleep: </a:t>
            </a:r>
          </a:p>
          <a:p>
            <a:r>
              <a:rPr lang="en-US" sz="2800" dirty="0" smtClean="0"/>
              <a:t>If awakened often don’t believe you were actually asleep</a:t>
            </a:r>
          </a:p>
          <a:p>
            <a:r>
              <a:rPr lang="en-US" sz="2800" dirty="0" smtClean="0"/>
              <a:t>May experience vivid visual events called hypnagogic images </a:t>
            </a:r>
          </a:p>
          <a:p>
            <a:r>
              <a:rPr lang="en-US" sz="2800" b="1" u="sng" dirty="0" smtClean="0"/>
              <a:t>Hypnic Jerk</a:t>
            </a:r>
            <a:r>
              <a:rPr lang="en-US" sz="2800" dirty="0" smtClean="0"/>
              <a:t>: Sudden “jerk” of the extremities or falling sensation</a:t>
            </a:r>
            <a:endParaRPr lang="en-US" sz="2800" dirty="0"/>
          </a:p>
        </p:txBody>
      </p:sp>
      <p:pic>
        <p:nvPicPr>
          <p:cNvPr id="4" name="Picture 3"/>
          <p:cNvPicPr>
            <a:picLocks noChangeAspect="1"/>
          </p:cNvPicPr>
          <p:nvPr/>
        </p:nvPicPr>
        <p:blipFill>
          <a:blip r:embed="rId2"/>
          <a:stretch>
            <a:fillRect/>
          </a:stretch>
        </p:blipFill>
        <p:spPr>
          <a:xfrm>
            <a:off x="1685972" y="1455417"/>
            <a:ext cx="3865742" cy="2483104"/>
          </a:xfrm>
          <a:prstGeom prst="rect">
            <a:avLst/>
          </a:prstGeom>
        </p:spPr>
      </p:pic>
      <p:pic>
        <p:nvPicPr>
          <p:cNvPr id="5" name="Picture 4"/>
          <p:cNvPicPr>
            <a:picLocks noChangeAspect="1"/>
          </p:cNvPicPr>
          <p:nvPr/>
        </p:nvPicPr>
        <p:blipFill>
          <a:blip r:embed="rId3"/>
          <a:stretch>
            <a:fillRect/>
          </a:stretch>
        </p:blipFill>
        <p:spPr>
          <a:xfrm>
            <a:off x="1251678" y="4101737"/>
            <a:ext cx="4652733" cy="2495006"/>
          </a:xfrm>
          <a:prstGeom prst="rect">
            <a:avLst/>
          </a:prstGeom>
        </p:spPr>
      </p:pic>
    </p:spTree>
    <p:extLst>
      <p:ext uri="{BB962C8B-B14F-4D97-AF65-F5344CB8AC3E}">
        <p14:creationId xmlns:p14="http://schemas.microsoft.com/office/powerpoint/2010/main" xmlns="" val="2615955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Stages of Sleep: Stage Two </a:t>
            </a:r>
            <a:endParaRPr lang="en-US" b="1" u="sng" dirty="0"/>
          </a:p>
        </p:txBody>
      </p:sp>
      <p:sp>
        <p:nvSpPr>
          <p:cNvPr id="3" name="Content Placeholder 2"/>
          <p:cNvSpPr>
            <a:spLocks noGrp="1"/>
          </p:cNvSpPr>
          <p:nvPr>
            <p:ph idx="1"/>
          </p:nvPr>
        </p:nvSpPr>
        <p:spPr>
          <a:xfrm>
            <a:off x="982737" y="1546413"/>
            <a:ext cx="4678475" cy="5311588"/>
          </a:xfrm>
        </p:spPr>
        <p:txBody>
          <a:bodyPr>
            <a:normAutofit/>
          </a:bodyPr>
          <a:lstStyle/>
          <a:p>
            <a:r>
              <a:rPr lang="en-US" sz="2400" dirty="0" smtClean="0"/>
              <a:t>Non-REM Stage 2: Drifting into deeper sleep </a:t>
            </a:r>
          </a:p>
          <a:p>
            <a:r>
              <a:rPr lang="en-US" sz="2400" b="1" u="sng" dirty="0" smtClean="0"/>
              <a:t>Conditions of stage two sleep </a:t>
            </a:r>
          </a:p>
          <a:p>
            <a:pPr lvl="1"/>
            <a:r>
              <a:rPr lang="en-US" sz="2400" dirty="0" smtClean="0"/>
              <a:t>Body temperature drops</a:t>
            </a:r>
          </a:p>
          <a:p>
            <a:pPr lvl="1"/>
            <a:r>
              <a:rPr lang="en-US" sz="2400" dirty="0" smtClean="0"/>
              <a:t>Heart rate slows</a:t>
            </a:r>
          </a:p>
          <a:p>
            <a:pPr lvl="1"/>
            <a:r>
              <a:rPr lang="en-US" sz="2400" dirty="0" smtClean="0"/>
              <a:t>Breathing shallows </a:t>
            </a:r>
          </a:p>
          <a:p>
            <a:pPr lvl="1"/>
            <a:r>
              <a:rPr lang="en-US" sz="2400" b="1" u="sng" dirty="0" smtClean="0"/>
              <a:t>Sleep Spindles: </a:t>
            </a:r>
            <a:r>
              <a:rPr lang="en-US" sz="2400" dirty="0" smtClean="0"/>
              <a:t>Brief bursts of activity lasting for a few seconds </a:t>
            </a:r>
          </a:p>
          <a:p>
            <a:pPr lvl="1"/>
            <a:r>
              <a:rPr lang="en-US" sz="2400" dirty="0" smtClean="0"/>
              <a:t>Dominated by </a:t>
            </a:r>
            <a:r>
              <a:rPr lang="en-US" sz="2400" b="1" dirty="0" smtClean="0"/>
              <a:t>theta waves </a:t>
            </a:r>
            <a:endParaRPr lang="en-US" sz="2400" b="1" dirty="0"/>
          </a:p>
        </p:txBody>
      </p:sp>
      <p:pic>
        <p:nvPicPr>
          <p:cNvPr id="4" name="Picture 3"/>
          <p:cNvPicPr>
            <a:picLocks noChangeAspect="1"/>
          </p:cNvPicPr>
          <p:nvPr/>
        </p:nvPicPr>
        <p:blipFill>
          <a:blip r:embed="rId2"/>
          <a:stretch>
            <a:fillRect/>
          </a:stretch>
        </p:blipFill>
        <p:spPr>
          <a:xfrm>
            <a:off x="6415928" y="1546413"/>
            <a:ext cx="4775972" cy="2511237"/>
          </a:xfrm>
          <a:prstGeom prst="rect">
            <a:avLst/>
          </a:prstGeom>
        </p:spPr>
      </p:pic>
      <p:pic>
        <p:nvPicPr>
          <p:cNvPr id="5" name="Picture 4"/>
          <p:cNvPicPr>
            <a:picLocks noChangeAspect="1"/>
          </p:cNvPicPr>
          <p:nvPr/>
        </p:nvPicPr>
        <p:blipFill>
          <a:blip r:embed="rId3"/>
          <a:stretch>
            <a:fillRect/>
          </a:stretch>
        </p:blipFill>
        <p:spPr>
          <a:xfrm>
            <a:off x="6417904" y="4302515"/>
            <a:ext cx="4773996" cy="2384035"/>
          </a:xfrm>
          <a:prstGeom prst="rect">
            <a:avLst/>
          </a:prstGeom>
        </p:spPr>
      </p:pic>
    </p:spTree>
    <p:extLst>
      <p:ext uri="{BB962C8B-B14F-4D97-AF65-F5344CB8AC3E}">
        <p14:creationId xmlns:p14="http://schemas.microsoft.com/office/powerpoint/2010/main" xmlns="" val="3662492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Stages three and four </a:t>
            </a:r>
            <a:endParaRPr lang="en-US" b="1" u="sng" dirty="0"/>
          </a:p>
        </p:txBody>
      </p:sp>
      <p:sp>
        <p:nvSpPr>
          <p:cNvPr id="3" name="Content Placeholder 2"/>
          <p:cNvSpPr>
            <a:spLocks noGrp="1"/>
          </p:cNvSpPr>
          <p:nvPr>
            <p:ph idx="1"/>
          </p:nvPr>
        </p:nvSpPr>
        <p:spPr>
          <a:xfrm>
            <a:off x="1251678" y="1728788"/>
            <a:ext cx="5163410" cy="4900611"/>
          </a:xfrm>
        </p:spPr>
        <p:txBody>
          <a:bodyPr>
            <a:noAutofit/>
          </a:bodyPr>
          <a:lstStyle/>
          <a:p>
            <a:r>
              <a:rPr lang="en-US" sz="2600" dirty="0" smtClean="0"/>
              <a:t>Non REM stages 3 &amp;4: Deep Sleep </a:t>
            </a:r>
          </a:p>
          <a:p>
            <a:r>
              <a:rPr lang="en-US" sz="2600" dirty="0" smtClean="0"/>
              <a:t>Stage three is made up of 20%-50% Delta Waves </a:t>
            </a:r>
          </a:p>
          <a:p>
            <a:r>
              <a:rPr lang="en-US" sz="2600" dirty="0" smtClean="0"/>
              <a:t>Stage four is over 50% Delta waves </a:t>
            </a:r>
          </a:p>
          <a:p>
            <a:r>
              <a:rPr lang="en-US" sz="2600" b="1" u="sng" dirty="0" smtClean="0"/>
              <a:t>Stage 3 &amp; 4 Conditions </a:t>
            </a:r>
          </a:p>
          <a:p>
            <a:pPr lvl="1"/>
            <a:r>
              <a:rPr lang="en-US" sz="2600" dirty="0" smtClean="0"/>
              <a:t>Growth hormones activated </a:t>
            </a:r>
          </a:p>
          <a:p>
            <a:pPr lvl="1"/>
            <a:r>
              <a:rPr lang="en-US" sz="2600" dirty="0" smtClean="0"/>
              <a:t>Lowest functional level of body</a:t>
            </a:r>
          </a:p>
          <a:p>
            <a:pPr lvl="1"/>
            <a:r>
              <a:rPr lang="en-US" sz="2600" dirty="0" smtClean="0"/>
              <a:t>Hard to awaken </a:t>
            </a:r>
          </a:p>
        </p:txBody>
      </p:sp>
      <p:pic>
        <p:nvPicPr>
          <p:cNvPr id="4" name="Picture 3"/>
          <p:cNvPicPr>
            <a:picLocks noChangeAspect="1"/>
          </p:cNvPicPr>
          <p:nvPr/>
        </p:nvPicPr>
        <p:blipFill>
          <a:blip r:embed="rId2"/>
          <a:stretch>
            <a:fillRect/>
          </a:stretch>
        </p:blipFill>
        <p:spPr>
          <a:xfrm>
            <a:off x="7119936" y="1338262"/>
            <a:ext cx="4138613" cy="3125075"/>
          </a:xfrm>
          <a:prstGeom prst="rect">
            <a:avLst/>
          </a:prstGeom>
        </p:spPr>
      </p:pic>
      <p:pic>
        <p:nvPicPr>
          <p:cNvPr id="5" name="Picture 4"/>
          <p:cNvPicPr>
            <a:picLocks noChangeAspect="1"/>
          </p:cNvPicPr>
          <p:nvPr/>
        </p:nvPicPr>
        <p:blipFill>
          <a:blip r:embed="rId3"/>
          <a:stretch>
            <a:fillRect/>
          </a:stretch>
        </p:blipFill>
        <p:spPr>
          <a:xfrm>
            <a:off x="7119936" y="4439013"/>
            <a:ext cx="4138613" cy="2299333"/>
          </a:xfrm>
          <a:prstGeom prst="rect">
            <a:avLst/>
          </a:prstGeom>
        </p:spPr>
      </p:pic>
    </p:spTree>
    <p:extLst>
      <p:ext uri="{BB962C8B-B14F-4D97-AF65-F5344CB8AC3E}">
        <p14:creationId xmlns:p14="http://schemas.microsoft.com/office/powerpoint/2010/main" xmlns="" val="368437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921980"/>
          </a:xfrm>
        </p:spPr>
        <p:txBody>
          <a:bodyPr/>
          <a:lstStyle/>
          <a:p>
            <a:pPr algn="ctr"/>
            <a:r>
              <a:rPr lang="en-US" b="1" u="sng" dirty="0" smtClean="0"/>
              <a:t>REM Sleep </a:t>
            </a:r>
            <a:endParaRPr lang="en-US" b="1" u="sng" dirty="0"/>
          </a:p>
        </p:txBody>
      </p:sp>
      <p:sp>
        <p:nvSpPr>
          <p:cNvPr id="3" name="Content Placeholder 2"/>
          <p:cNvSpPr>
            <a:spLocks noGrp="1"/>
          </p:cNvSpPr>
          <p:nvPr>
            <p:ph idx="1"/>
          </p:nvPr>
        </p:nvSpPr>
        <p:spPr>
          <a:xfrm>
            <a:off x="6199094" y="1304365"/>
            <a:ext cx="5230905" cy="4575227"/>
          </a:xfrm>
        </p:spPr>
        <p:txBody>
          <a:bodyPr>
            <a:noAutofit/>
          </a:bodyPr>
          <a:lstStyle/>
          <a:p>
            <a:r>
              <a:rPr lang="en-US" sz="2400" dirty="0" smtClean="0"/>
              <a:t>Reached at the top of sleep cycle (1,2,3,4,3,2,1REM, 1, 2, 3, 4) </a:t>
            </a:r>
          </a:p>
          <a:p>
            <a:r>
              <a:rPr lang="en-US" sz="2400" b="1" u="sng" dirty="0" smtClean="0"/>
              <a:t>Conditions of REM Sleep</a:t>
            </a:r>
          </a:p>
          <a:p>
            <a:pPr lvl="1"/>
            <a:r>
              <a:rPr lang="en-US" sz="2400" dirty="0" smtClean="0"/>
              <a:t>Body temperature near waking levels</a:t>
            </a:r>
          </a:p>
          <a:p>
            <a:pPr lvl="1"/>
            <a:r>
              <a:rPr lang="en-US" sz="2400" dirty="0" smtClean="0"/>
              <a:t>Eyes move rapidly under the eyelids</a:t>
            </a:r>
          </a:p>
          <a:p>
            <a:pPr lvl="1"/>
            <a:r>
              <a:rPr lang="en-US" sz="2400" dirty="0" smtClean="0"/>
              <a:t>Heart beats faster </a:t>
            </a:r>
          </a:p>
          <a:p>
            <a:pPr lvl="1"/>
            <a:r>
              <a:rPr lang="en-US" sz="2400" dirty="0" smtClean="0"/>
              <a:t>Most dreams occur in REM stage</a:t>
            </a:r>
          </a:p>
          <a:p>
            <a:r>
              <a:rPr lang="en-US" sz="2400" b="1" u="sng" dirty="0" smtClean="0"/>
              <a:t>REM Paralysis</a:t>
            </a:r>
            <a:r>
              <a:rPr lang="en-US" sz="2400" dirty="0" smtClean="0"/>
              <a:t>: The inability of the voluntary muscles to move during REM sleep </a:t>
            </a:r>
            <a:endParaRPr lang="en-US" sz="2400" dirty="0"/>
          </a:p>
        </p:txBody>
      </p:sp>
      <p:pic>
        <p:nvPicPr>
          <p:cNvPr id="4" name="Picture 3"/>
          <p:cNvPicPr>
            <a:picLocks noChangeAspect="1"/>
          </p:cNvPicPr>
          <p:nvPr/>
        </p:nvPicPr>
        <p:blipFill>
          <a:blip r:embed="rId2"/>
          <a:stretch>
            <a:fillRect/>
          </a:stretch>
        </p:blipFill>
        <p:spPr>
          <a:xfrm>
            <a:off x="1133474" y="1304365"/>
            <a:ext cx="4767263" cy="3010460"/>
          </a:xfrm>
          <a:prstGeom prst="rect">
            <a:avLst/>
          </a:prstGeom>
        </p:spPr>
      </p:pic>
      <p:pic>
        <p:nvPicPr>
          <p:cNvPr id="5" name="Picture 4"/>
          <p:cNvPicPr>
            <a:picLocks noChangeAspect="1"/>
          </p:cNvPicPr>
          <p:nvPr/>
        </p:nvPicPr>
        <p:blipFill>
          <a:blip r:embed="rId3"/>
          <a:stretch>
            <a:fillRect/>
          </a:stretch>
        </p:blipFill>
        <p:spPr>
          <a:xfrm>
            <a:off x="1221421" y="4484330"/>
            <a:ext cx="4777386" cy="2373670"/>
          </a:xfrm>
          <a:prstGeom prst="rect">
            <a:avLst/>
          </a:prstGeom>
        </p:spPr>
      </p:pic>
    </p:spTree>
    <p:extLst>
      <p:ext uri="{BB962C8B-B14F-4D97-AF65-F5344CB8AC3E}">
        <p14:creationId xmlns:p14="http://schemas.microsoft.com/office/powerpoint/2010/main" xmlns="" val="652674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The need for REM Sleep </a:t>
            </a:r>
            <a:endParaRPr lang="en-US" b="1" u="sng" dirty="0"/>
          </a:p>
        </p:txBody>
      </p:sp>
      <p:sp>
        <p:nvSpPr>
          <p:cNvPr id="3" name="Content Placeholder 2"/>
          <p:cNvSpPr>
            <a:spLocks noGrp="1"/>
          </p:cNvSpPr>
          <p:nvPr>
            <p:ph idx="1"/>
          </p:nvPr>
        </p:nvSpPr>
        <p:spPr>
          <a:xfrm>
            <a:off x="5728447" y="1874517"/>
            <a:ext cx="5701553" cy="4333180"/>
          </a:xfrm>
        </p:spPr>
        <p:txBody>
          <a:bodyPr>
            <a:noAutofit/>
          </a:bodyPr>
          <a:lstStyle/>
          <a:p>
            <a:r>
              <a:rPr lang="en-US" sz="2800" dirty="0" smtClean="0"/>
              <a:t>REM and NREM sleep serve different purposes </a:t>
            </a:r>
          </a:p>
          <a:p>
            <a:r>
              <a:rPr lang="en-US" sz="2800" dirty="0" smtClean="0"/>
              <a:t>Physically demanding day=more NREM sleep </a:t>
            </a:r>
          </a:p>
          <a:p>
            <a:r>
              <a:rPr lang="en-US" sz="2800" dirty="0" smtClean="0"/>
              <a:t>Emotionally demanding day= more REM sleep </a:t>
            </a:r>
          </a:p>
          <a:p>
            <a:r>
              <a:rPr lang="en-US" sz="2800" b="1" u="sng" dirty="0" smtClean="0"/>
              <a:t>REM Rebound</a:t>
            </a:r>
            <a:r>
              <a:rPr lang="en-US" sz="2800" dirty="0" smtClean="0"/>
              <a:t>: Increased amounts of REM sleep after being deprived of REM sleep on earlier nights</a:t>
            </a:r>
            <a:endParaRPr lang="en-US" sz="2800" dirty="0"/>
          </a:p>
        </p:txBody>
      </p:sp>
      <p:pic>
        <p:nvPicPr>
          <p:cNvPr id="4" name="Picture 3"/>
          <p:cNvPicPr>
            <a:picLocks noChangeAspect="1"/>
          </p:cNvPicPr>
          <p:nvPr/>
        </p:nvPicPr>
        <p:blipFill>
          <a:blip r:embed="rId2"/>
          <a:stretch>
            <a:fillRect/>
          </a:stretch>
        </p:blipFill>
        <p:spPr>
          <a:xfrm>
            <a:off x="1065941" y="1721695"/>
            <a:ext cx="4476769" cy="4638824"/>
          </a:xfrm>
          <a:prstGeom prst="rect">
            <a:avLst/>
          </a:prstGeom>
        </p:spPr>
      </p:pic>
    </p:spTree>
    <p:extLst>
      <p:ext uri="{BB962C8B-B14F-4D97-AF65-F5344CB8AC3E}">
        <p14:creationId xmlns:p14="http://schemas.microsoft.com/office/powerpoint/2010/main" xmlns="" val="75006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Now </a:t>
            </a:r>
            <a:endParaRPr lang="en-US" dirty="0"/>
          </a:p>
        </p:txBody>
      </p:sp>
      <p:sp>
        <p:nvSpPr>
          <p:cNvPr id="3" name="Content Placeholder 2"/>
          <p:cNvSpPr>
            <a:spLocks noGrp="1"/>
          </p:cNvSpPr>
          <p:nvPr>
            <p:ph idx="1"/>
          </p:nvPr>
        </p:nvSpPr>
        <p:spPr/>
        <p:txBody>
          <a:bodyPr/>
          <a:lstStyle/>
          <a:p>
            <a:r>
              <a:rPr lang="en-US" dirty="0" smtClean="0"/>
              <a:t>Give a short definition/explanation of each stage of sleep </a:t>
            </a:r>
          </a:p>
          <a:p>
            <a:r>
              <a:rPr lang="en-US" dirty="0"/>
              <a:t> </a:t>
            </a:r>
            <a:r>
              <a:rPr lang="en-US" dirty="0" smtClean="0"/>
              <a:t>Stage 1</a:t>
            </a:r>
          </a:p>
          <a:p>
            <a:r>
              <a:rPr lang="en-US" dirty="0" smtClean="0"/>
              <a:t>Stage 2</a:t>
            </a:r>
          </a:p>
          <a:p>
            <a:r>
              <a:rPr lang="en-US" dirty="0" smtClean="0"/>
              <a:t>Stage 3</a:t>
            </a:r>
          </a:p>
          <a:p>
            <a:r>
              <a:rPr lang="en-US" dirty="0" smtClean="0"/>
              <a:t>Stage 4</a:t>
            </a:r>
          </a:p>
          <a:p>
            <a:r>
              <a:rPr lang="en-US" dirty="0" smtClean="0"/>
              <a:t>REM Sleep </a:t>
            </a:r>
          </a:p>
          <a:p>
            <a:r>
              <a:rPr lang="en-US" dirty="0" smtClean="0"/>
              <a:t>2. What does the sleep cycle look like? What order do the stages go in?</a:t>
            </a:r>
          </a:p>
        </p:txBody>
      </p:sp>
    </p:spTree>
    <p:extLst>
      <p:ext uri="{BB962C8B-B14F-4D97-AF65-F5344CB8AC3E}">
        <p14:creationId xmlns:p14="http://schemas.microsoft.com/office/powerpoint/2010/main" xmlns="" val="915766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Video Questions: Top 10 Sleep bizarre sleep Disorders </a:t>
            </a:r>
            <a:endParaRPr lang="en-US" dirty="0"/>
          </a:p>
        </p:txBody>
      </p:sp>
      <p:sp>
        <p:nvSpPr>
          <p:cNvPr id="3" name="Content Placeholder 2"/>
          <p:cNvSpPr>
            <a:spLocks noGrp="1"/>
          </p:cNvSpPr>
          <p:nvPr>
            <p:ph idx="1"/>
          </p:nvPr>
        </p:nvSpPr>
        <p:spPr/>
        <p:txBody>
          <a:bodyPr/>
          <a:lstStyle/>
          <a:p>
            <a:r>
              <a:rPr lang="en-US" dirty="0" smtClean="0"/>
              <a:t>1) Describe each of the disorders as they are described in the video. </a:t>
            </a:r>
          </a:p>
          <a:p>
            <a:endParaRPr lang="en-US" dirty="0"/>
          </a:p>
          <a:p>
            <a:r>
              <a:rPr lang="en-US" dirty="0" smtClean="0"/>
              <a:t>2) Which Sleep Disorder do you find craziest or most bizarre? Explain your answer </a:t>
            </a:r>
            <a:endParaRPr lang="en-US" dirty="0"/>
          </a:p>
        </p:txBody>
      </p:sp>
    </p:spTree>
    <p:extLst>
      <p:ext uri="{BB962C8B-B14F-4D97-AF65-F5344CB8AC3E}">
        <p14:creationId xmlns:p14="http://schemas.microsoft.com/office/powerpoint/2010/main" xmlns="" val="2384012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7360" y="261257"/>
            <a:ext cx="10454640" cy="6596744"/>
          </a:xfrm>
        </p:spPr>
        <p:txBody>
          <a:bodyPr>
            <a:normAutofit lnSpcReduction="10000"/>
          </a:bodyPr>
          <a:lstStyle/>
          <a:p>
            <a:pPr algn="ctr">
              <a:spcBef>
                <a:spcPct val="0"/>
              </a:spcBef>
              <a:buNone/>
            </a:pPr>
            <a:r>
              <a:rPr lang="en-US" altLang="en-US" b="1" u="sng" dirty="0">
                <a:solidFill>
                  <a:srgbClr val="FF0000"/>
                </a:solidFill>
                <a:latin typeface="Arial" panose="020B0604020202020204" pitchFamily="34" charset="0"/>
              </a:rPr>
              <a:t>States of Consciousness (2–4%)</a:t>
            </a:r>
          </a:p>
          <a:p>
            <a:pPr>
              <a:spcBef>
                <a:spcPct val="0"/>
              </a:spcBef>
              <a:buNone/>
            </a:pPr>
            <a:r>
              <a:rPr lang="en-US" altLang="en-US" dirty="0">
                <a:latin typeface="Arial" panose="020B0604020202020204" pitchFamily="34" charset="0"/>
              </a:rPr>
              <a:t>Understanding consciousness and what it encompasses is critical to an appreciation</a:t>
            </a:r>
          </a:p>
          <a:p>
            <a:pPr>
              <a:spcBef>
                <a:spcPct val="0"/>
              </a:spcBef>
              <a:buNone/>
            </a:pPr>
            <a:r>
              <a:rPr lang="en-US" altLang="en-US" dirty="0">
                <a:latin typeface="Arial" panose="020B0604020202020204" pitchFamily="34" charset="0"/>
              </a:rPr>
              <a:t>of what is meant by a given state of consciousness. The study of variations in</a:t>
            </a:r>
          </a:p>
          <a:p>
            <a:pPr>
              <a:spcBef>
                <a:spcPct val="0"/>
              </a:spcBef>
              <a:buNone/>
            </a:pPr>
            <a:r>
              <a:rPr lang="en-US" altLang="en-US" dirty="0">
                <a:latin typeface="Arial" panose="020B0604020202020204" pitchFamily="34" charset="0"/>
              </a:rPr>
              <a:t>consciousness includes an examination of the sleep cycle, dreams, hypnosis, circadian</a:t>
            </a:r>
          </a:p>
          <a:p>
            <a:pPr>
              <a:spcBef>
                <a:spcPct val="0"/>
              </a:spcBef>
              <a:buNone/>
            </a:pPr>
            <a:r>
              <a:rPr lang="en-US" altLang="en-US" dirty="0">
                <a:latin typeface="Arial" panose="020B0604020202020204" pitchFamily="34" charset="0"/>
              </a:rPr>
              <a:t>rhythms, and the effects of psychoactive drugs.</a:t>
            </a:r>
          </a:p>
          <a:p>
            <a:pPr>
              <a:spcBef>
                <a:spcPct val="0"/>
              </a:spcBef>
              <a:buNone/>
            </a:pPr>
            <a:endParaRPr lang="en-US" altLang="en-US" dirty="0">
              <a:latin typeface="Arial" panose="020B0604020202020204" pitchFamily="34" charset="0"/>
            </a:endParaRPr>
          </a:p>
          <a:p>
            <a:pPr>
              <a:spcBef>
                <a:spcPct val="0"/>
              </a:spcBef>
              <a:buNone/>
            </a:pPr>
            <a:r>
              <a:rPr lang="en-US" altLang="en-US" dirty="0">
                <a:latin typeface="Arial" panose="020B0604020202020204" pitchFamily="34" charset="0"/>
              </a:rPr>
              <a:t>AP students in psychology should be able to do the following:</a:t>
            </a:r>
          </a:p>
          <a:p>
            <a:pPr>
              <a:spcBef>
                <a:spcPct val="0"/>
              </a:spcBef>
              <a:buNone/>
            </a:pPr>
            <a:r>
              <a:rPr lang="en-US" altLang="en-US" dirty="0">
                <a:latin typeface="Arial" panose="020B0604020202020204" pitchFamily="34" charset="0"/>
              </a:rPr>
              <a:t>• Describe various states of consciousness and their impact on behavior.</a:t>
            </a:r>
          </a:p>
          <a:p>
            <a:pPr>
              <a:spcBef>
                <a:spcPct val="0"/>
              </a:spcBef>
              <a:buNone/>
            </a:pPr>
            <a:r>
              <a:rPr lang="en-US" altLang="en-US" dirty="0">
                <a:latin typeface="Arial" panose="020B0604020202020204" pitchFamily="34" charset="0"/>
              </a:rPr>
              <a:t>• Discuss aspects of sleep and dreaming:</a:t>
            </a:r>
          </a:p>
          <a:p>
            <a:pPr>
              <a:spcBef>
                <a:spcPct val="0"/>
              </a:spcBef>
              <a:buNone/>
            </a:pPr>
            <a:r>
              <a:rPr lang="en-US" altLang="en-US" dirty="0">
                <a:latin typeface="Arial" panose="020B0604020202020204" pitchFamily="34" charset="0"/>
              </a:rPr>
              <a:t>— stages and characteristics of the sleep cycle;</a:t>
            </a:r>
          </a:p>
          <a:p>
            <a:pPr>
              <a:spcBef>
                <a:spcPct val="0"/>
              </a:spcBef>
              <a:buNone/>
            </a:pPr>
            <a:r>
              <a:rPr lang="en-US" altLang="en-US" dirty="0">
                <a:latin typeface="Arial" panose="020B0604020202020204" pitchFamily="34" charset="0"/>
              </a:rPr>
              <a:t>— theories of sleep and dreaming;</a:t>
            </a:r>
          </a:p>
          <a:p>
            <a:pPr>
              <a:spcBef>
                <a:spcPct val="0"/>
              </a:spcBef>
              <a:buNone/>
            </a:pPr>
            <a:r>
              <a:rPr lang="en-US" altLang="en-US" dirty="0">
                <a:latin typeface="Arial" panose="020B0604020202020204" pitchFamily="34" charset="0"/>
              </a:rPr>
              <a:t>— symptoms and treatments of sleep disorders.</a:t>
            </a:r>
          </a:p>
          <a:p>
            <a:pPr>
              <a:spcBef>
                <a:spcPct val="0"/>
              </a:spcBef>
              <a:buNone/>
            </a:pPr>
            <a:r>
              <a:rPr lang="en-US" altLang="en-US" dirty="0">
                <a:latin typeface="Arial" panose="020B0604020202020204" pitchFamily="34" charset="0"/>
              </a:rPr>
              <a:t>• Describe historic and contemporary uses of hypnosis (e.g., pain control,</a:t>
            </a:r>
          </a:p>
          <a:p>
            <a:pPr>
              <a:spcBef>
                <a:spcPct val="0"/>
              </a:spcBef>
              <a:buNone/>
            </a:pPr>
            <a:r>
              <a:rPr lang="en-US" altLang="en-US" dirty="0">
                <a:latin typeface="Arial" panose="020B0604020202020204" pitchFamily="34" charset="0"/>
              </a:rPr>
              <a:t>psychotherapy).</a:t>
            </a:r>
          </a:p>
          <a:p>
            <a:pPr>
              <a:spcBef>
                <a:spcPct val="0"/>
              </a:spcBef>
              <a:buNone/>
            </a:pPr>
            <a:r>
              <a:rPr lang="en-US" altLang="en-US" dirty="0">
                <a:latin typeface="Arial" panose="020B0604020202020204" pitchFamily="34" charset="0"/>
              </a:rPr>
              <a:t>• Explain hypnotic phenomena (e.g., suggestibility, dissociation).</a:t>
            </a:r>
          </a:p>
          <a:p>
            <a:pPr>
              <a:spcBef>
                <a:spcPct val="0"/>
              </a:spcBef>
              <a:buNone/>
            </a:pPr>
            <a:r>
              <a:rPr lang="en-US" altLang="en-US" dirty="0">
                <a:latin typeface="Arial" panose="020B0604020202020204" pitchFamily="34" charset="0"/>
              </a:rPr>
              <a:t>• Identify the major psychoactive drug categories (e.g., depressants, stimulants)</a:t>
            </a:r>
          </a:p>
          <a:p>
            <a:pPr>
              <a:spcBef>
                <a:spcPct val="0"/>
              </a:spcBef>
              <a:buNone/>
            </a:pPr>
            <a:r>
              <a:rPr lang="en-US" altLang="en-US" dirty="0">
                <a:latin typeface="Arial" panose="020B0604020202020204" pitchFamily="34" charset="0"/>
              </a:rPr>
              <a:t>and classify specific drugs, including their psychological and physiological</a:t>
            </a:r>
          </a:p>
          <a:p>
            <a:pPr>
              <a:spcBef>
                <a:spcPct val="0"/>
              </a:spcBef>
              <a:buNone/>
            </a:pPr>
            <a:r>
              <a:rPr lang="en-US" altLang="en-US" dirty="0">
                <a:latin typeface="Arial" panose="020B0604020202020204" pitchFamily="34" charset="0"/>
              </a:rPr>
              <a:t>effects.</a:t>
            </a:r>
          </a:p>
          <a:p>
            <a:pPr>
              <a:spcBef>
                <a:spcPct val="0"/>
              </a:spcBef>
              <a:buNone/>
            </a:pPr>
            <a:r>
              <a:rPr lang="en-US" altLang="en-US" dirty="0">
                <a:latin typeface="Arial" panose="020B0604020202020204" pitchFamily="34" charset="0"/>
              </a:rPr>
              <a:t>• Discuss drug dependence, addiction, tolerance, and withdrawal.</a:t>
            </a:r>
          </a:p>
          <a:p>
            <a:pPr>
              <a:spcBef>
                <a:spcPct val="0"/>
              </a:spcBef>
              <a:buNone/>
            </a:pPr>
            <a:r>
              <a:rPr lang="en-US" altLang="en-US" dirty="0">
                <a:latin typeface="Arial" panose="020B0604020202020204" pitchFamily="34" charset="0"/>
              </a:rPr>
              <a:t>• Identify the major figures in consciousness research (e.g., William James,</a:t>
            </a:r>
          </a:p>
          <a:p>
            <a:pPr>
              <a:spcBef>
                <a:spcPct val="0"/>
              </a:spcBef>
              <a:buNone/>
            </a:pPr>
            <a:r>
              <a:rPr lang="en-US" altLang="en-US" dirty="0">
                <a:latin typeface="Arial" panose="020B0604020202020204" pitchFamily="34" charset="0"/>
              </a:rPr>
              <a:t>Sigmund Freud, Ernest Hilgard).</a:t>
            </a:r>
          </a:p>
          <a:p>
            <a:endParaRPr lang="en-US" dirty="0"/>
          </a:p>
        </p:txBody>
      </p:sp>
    </p:spTree>
    <p:extLst>
      <p:ext uri="{BB962C8B-B14F-4D97-AF65-F5344CB8AC3E}">
        <p14:creationId xmlns:p14="http://schemas.microsoft.com/office/powerpoint/2010/main" xmlns="" val="38227582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4.4: Sleep Disorders </a:t>
            </a:r>
            <a:endParaRPr lang="en-US" dirty="0"/>
          </a:p>
        </p:txBody>
      </p:sp>
      <p:sp>
        <p:nvSpPr>
          <p:cNvPr id="3" name="Text Placeholder 2"/>
          <p:cNvSpPr>
            <a:spLocks noGrp="1"/>
          </p:cNvSpPr>
          <p:nvPr>
            <p:ph type="body" idx="1"/>
          </p:nvPr>
        </p:nvSpPr>
        <p:spPr/>
        <p:txBody>
          <a:bodyPr/>
          <a:lstStyle/>
          <a:p>
            <a:r>
              <a:rPr lang="en-US" dirty="0" smtClean="0"/>
              <a:t>How do sleep disorders interfere with normal sleep? </a:t>
            </a:r>
            <a:endParaRPr lang="en-US" dirty="0"/>
          </a:p>
        </p:txBody>
      </p:sp>
      <p:pic>
        <p:nvPicPr>
          <p:cNvPr id="4" name="Picture 3"/>
          <p:cNvPicPr>
            <a:picLocks noChangeAspect="1"/>
          </p:cNvPicPr>
          <p:nvPr/>
        </p:nvPicPr>
        <p:blipFill>
          <a:blip r:embed="rId2"/>
          <a:stretch>
            <a:fillRect/>
          </a:stretch>
        </p:blipFill>
        <p:spPr>
          <a:xfrm>
            <a:off x="3343274" y="195372"/>
            <a:ext cx="2786063" cy="2276114"/>
          </a:xfrm>
          <a:prstGeom prst="rect">
            <a:avLst/>
          </a:prstGeom>
        </p:spPr>
      </p:pic>
      <p:pic>
        <p:nvPicPr>
          <p:cNvPr id="5" name="Picture 4"/>
          <p:cNvPicPr>
            <a:picLocks noChangeAspect="1"/>
          </p:cNvPicPr>
          <p:nvPr/>
        </p:nvPicPr>
        <p:blipFill>
          <a:blip r:embed="rId3"/>
          <a:stretch>
            <a:fillRect/>
          </a:stretch>
        </p:blipFill>
        <p:spPr>
          <a:xfrm>
            <a:off x="6751674" y="269025"/>
            <a:ext cx="3896662" cy="2202461"/>
          </a:xfrm>
          <a:prstGeom prst="rect">
            <a:avLst/>
          </a:prstGeom>
        </p:spPr>
      </p:pic>
      <p:pic>
        <p:nvPicPr>
          <p:cNvPr id="6" name="Picture 5"/>
          <p:cNvPicPr>
            <a:picLocks noChangeAspect="1"/>
          </p:cNvPicPr>
          <p:nvPr/>
        </p:nvPicPr>
        <p:blipFill>
          <a:blip r:embed="rId4"/>
          <a:stretch>
            <a:fillRect/>
          </a:stretch>
        </p:blipFill>
        <p:spPr>
          <a:xfrm>
            <a:off x="9486900" y="3091476"/>
            <a:ext cx="2590800" cy="3019440"/>
          </a:xfrm>
          <a:prstGeom prst="rect">
            <a:avLst/>
          </a:prstGeom>
        </p:spPr>
      </p:pic>
    </p:spTree>
    <p:extLst>
      <p:ext uri="{BB962C8B-B14F-4D97-AF65-F5344CB8AC3E}">
        <p14:creationId xmlns:p14="http://schemas.microsoft.com/office/powerpoint/2010/main" xmlns="" val="4846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Nightmares and REM Behavior Disorder </a:t>
            </a:r>
            <a:endParaRPr lang="en-US" b="1" u="sng" dirty="0"/>
          </a:p>
        </p:txBody>
      </p:sp>
      <p:sp>
        <p:nvSpPr>
          <p:cNvPr id="3" name="Content Placeholder 2"/>
          <p:cNvSpPr>
            <a:spLocks noGrp="1"/>
          </p:cNvSpPr>
          <p:nvPr>
            <p:ph idx="1"/>
          </p:nvPr>
        </p:nvSpPr>
        <p:spPr>
          <a:xfrm>
            <a:off x="5129213" y="2286001"/>
            <a:ext cx="6300787" cy="4371974"/>
          </a:xfrm>
        </p:spPr>
        <p:txBody>
          <a:bodyPr>
            <a:normAutofit/>
          </a:bodyPr>
          <a:lstStyle/>
          <a:p>
            <a:r>
              <a:rPr lang="en-US" sz="2400" b="1" u="sng" dirty="0" smtClean="0"/>
              <a:t>Nightmares</a:t>
            </a:r>
            <a:r>
              <a:rPr lang="en-US" sz="2400" dirty="0" smtClean="0"/>
              <a:t>: Bad dreams occurring during sleep</a:t>
            </a:r>
          </a:p>
          <a:p>
            <a:pPr lvl="1"/>
            <a:r>
              <a:rPr lang="en-US" sz="2400" dirty="0" smtClean="0"/>
              <a:t>More common in children than adults</a:t>
            </a:r>
          </a:p>
          <a:p>
            <a:r>
              <a:rPr lang="en-US" sz="2400" b="1" u="sng" dirty="0" smtClean="0"/>
              <a:t>REM Behavior Disorder</a:t>
            </a:r>
            <a:r>
              <a:rPr lang="en-US" sz="2400" dirty="0" smtClean="0"/>
              <a:t>: A rare disorder in which the mechanism that blocks the movement of the voluntary muscles fails, allowing the person to thrash around and even get up and act out nightmares </a:t>
            </a:r>
          </a:p>
          <a:p>
            <a:pPr lvl="1"/>
            <a:r>
              <a:rPr lang="en-US" sz="2400" dirty="0" smtClean="0"/>
              <a:t>Usually seen in men over 60</a:t>
            </a:r>
          </a:p>
          <a:p>
            <a:pPr marL="457200" lvl="1" indent="0">
              <a:buNone/>
            </a:pPr>
            <a:endParaRPr lang="en-US" dirty="0"/>
          </a:p>
        </p:txBody>
      </p:sp>
      <p:pic>
        <p:nvPicPr>
          <p:cNvPr id="4" name="Picture 3"/>
          <p:cNvPicPr>
            <a:picLocks noChangeAspect="1"/>
          </p:cNvPicPr>
          <p:nvPr/>
        </p:nvPicPr>
        <p:blipFill>
          <a:blip r:embed="rId2"/>
          <a:stretch>
            <a:fillRect/>
          </a:stretch>
        </p:blipFill>
        <p:spPr>
          <a:xfrm>
            <a:off x="957263" y="1868801"/>
            <a:ext cx="4171950" cy="2883221"/>
          </a:xfrm>
          <a:prstGeom prst="rect">
            <a:avLst/>
          </a:prstGeom>
        </p:spPr>
      </p:pic>
      <p:pic>
        <p:nvPicPr>
          <p:cNvPr id="5" name="Picture 4"/>
          <p:cNvPicPr>
            <a:picLocks noChangeAspect="1"/>
          </p:cNvPicPr>
          <p:nvPr/>
        </p:nvPicPr>
        <p:blipFill>
          <a:blip r:embed="rId3"/>
          <a:stretch>
            <a:fillRect/>
          </a:stretch>
        </p:blipFill>
        <p:spPr>
          <a:xfrm>
            <a:off x="957263" y="4957764"/>
            <a:ext cx="4171950" cy="1790700"/>
          </a:xfrm>
          <a:prstGeom prst="rect">
            <a:avLst/>
          </a:prstGeom>
        </p:spPr>
      </p:pic>
    </p:spTree>
    <p:extLst>
      <p:ext uri="{BB962C8B-B14F-4D97-AF65-F5344CB8AC3E}">
        <p14:creationId xmlns:p14="http://schemas.microsoft.com/office/powerpoint/2010/main" xmlns="" val="38750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barn(inVertical)">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Stage four sleep Disorders</a:t>
            </a:r>
            <a:endParaRPr lang="en-US" b="1" u="sng" dirty="0"/>
          </a:p>
        </p:txBody>
      </p:sp>
      <p:sp>
        <p:nvSpPr>
          <p:cNvPr id="3" name="Content Placeholder 2"/>
          <p:cNvSpPr>
            <a:spLocks noGrp="1"/>
          </p:cNvSpPr>
          <p:nvPr>
            <p:ph idx="1"/>
          </p:nvPr>
        </p:nvSpPr>
        <p:spPr>
          <a:xfrm>
            <a:off x="5329238" y="1557339"/>
            <a:ext cx="6100761" cy="4914900"/>
          </a:xfrm>
        </p:spPr>
        <p:txBody>
          <a:bodyPr>
            <a:normAutofit/>
          </a:bodyPr>
          <a:lstStyle/>
          <a:p>
            <a:r>
              <a:rPr lang="en-US" sz="2400" b="1" u="sng" dirty="0" smtClean="0"/>
              <a:t>Sleepwalking (Somnambulism): </a:t>
            </a:r>
            <a:r>
              <a:rPr lang="en-US" sz="2400" dirty="0" smtClean="0"/>
              <a:t>Occurs during deep sleep, an episode of moving around or walking in one’s sleep </a:t>
            </a:r>
          </a:p>
          <a:p>
            <a:pPr lvl="1"/>
            <a:r>
              <a:rPr lang="en-US" sz="2400" dirty="0" smtClean="0"/>
              <a:t>More common in childhood than adulthood. </a:t>
            </a:r>
          </a:p>
          <a:p>
            <a:r>
              <a:rPr lang="en-US" sz="2400" b="1" u="sng" dirty="0" smtClean="0"/>
              <a:t>Night Terrors</a:t>
            </a:r>
            <a:r>
              <a:rPr lang="en-US" sz="2400" dirty="0" smtClean="0"/>
              <a:t>: Disorder in which the person experiences extreme fear and screams or runs around during sleep without waking fully. </a:t>
            </a:r>
          </a:p>
          <a:p>
            <a:pPr lvl="1"/>
            <a:r>
              <a:rPr lang="en-US" sz="2400" dirty="0" smtClean="0"/>
              <a:t>More likely in children than adults </a:t>
            </a:r>
          </a:p>
          <a:p>
            <a:pPr lvl="1"/>
            <a:r>
              <a:rPr lang="en-US" sz="2400" dirty="0" smtClean="0"/>
              <a:t>Tend to disappear as children age </a:t>
            </a:r>
          </a:p>
        </p:txBody>
      </p:sp>
      <p:pic>
        <p:nvPicPr>
          <p:cNvPr id="4" name="Picture 3"/>
          <p:cNvPicPr>
            <a:picLocks noChangeAspect="1"/>
          </p:cNvPicPr>
          <p:nvPr/>
        </p:nvPicPr>
        <p:blipFill>
          <a:blip r:embed="rId2"/>
          <a:stretch>
            <a:fillRect/>
          </a:stretch>
        </p:blipFill>
        <p:spPr>
          <a:xfrm>
            <a:off x="1251677" y="1338262"/>
            <a:ext cx="3721964" cy="3019425"/>
          </a:xfrm>
          <a:prstGeom prst="rect">
            <a:avLst/>
          </a:prstGeom>
        </p:spPr>
      </p:pic>
      <p:pic>
        <p:nvPicPr>
          <p:cNvPr id="5" name="Picture 4"/>
          <p:cNvPicPr>
            <a:picLocks noChangeAspect="1"/>
          </p:cNvPicPr>
          <p:nvPr/>
        </p:nvPicPr>
        <p:blipFill>
          <a:blip r:embed="rId3"/>
          <a:stretch>
            <a:fillRect/>
          </a:stretch>
        </p:blipFill>
        <p:spPr>
          <a:xfrm>
            <a:off x="1285990" y="4595814"/>
            <a:ext cx="3653338" cy="2147886"/>
          </a:xfrm>
          <a:prstGeom prst="rect">
            <a:avLst/>
          </a:prstGeom>
        </p:spPr>
      </p:pic>
    </p:spTree>
    <p:extLst>
      <p:ext uri="{BB962C8B-B14F-4D97-AF65-F5344CB8AC3E}">
        <p14:creationId xmlns:p14="http://schemas.microsoft.com/office/powerpoint/2010/main" xmlns="" val="144254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Nightmare vs night terrors: What’s the difference?</a:t>
            </a:r>
            <a:endParaRPr lang="en-US" b="1" u="sng" dirty="0"/>
          </a:p>
        </p:txBody>
      </p:sp>
      <p:sp>
        <p:nvSpPr>
          <p:cNvPr id="3" name="Text Placeholder 2"/>
          <p:cNvSpPr>
            <a:spLocks noGrp="1"/>
          </p:cNvSpPr>
          <p:nvPr>
            <p:ph type="body" idx="1"/>
          </p:nvPr>
        </p:nvSpPr>
        <p:spPr/>
        <p:txBody>
          <a:bodyPr/>
          <a:lstStyle/>
          <a:p>
            <a:pPr algn="ctr"/>
            <a:r>
              <a:rPr lang="en-US" u="sng" dirty="0" smtClean="0"/>
              <a:t>Nightmare </a:t>
            </a:r>
            <a:endParaRPr lang="en-US" u="sng" dirty="0"/>
          </a:p>
        </p:txBody>
      </p:sp>
      <p:sp>
        <p:nvSpPr>
          <p:cNvPr id="4" name="Content Placeholder 3"/>
          <p:cNvSpPr>
            <a:spLocks noGrp="1"/>
          </p:cNvSpPr>
          <p:nvPr>
            <p:ph sz="half" idx="2"/>
          </p:nvPr>
        </p:nvSpPr>
        <p:spPr/>
        <p:txBody>
          <a:bodyPr/>
          <a:lstStyle/>
          <a:p>
            <a:r>
              <a:rPr lang="en-US" dirty="0" smtClean="0"/>
              <a:t>Remembered immediately upon waking</a:t>
            </a:r>
          </a:p>
          <a:p>
            <a:r>
              <a:rPr lang="en-US" dirty="0" smtClean="0"/>
              <a:t>Will be able to wake immediately and talk about the dream  </a:t>
            </a:r>
          </a:p>
          <a:p>
            <a:r>
              <a:rPr lang="en-US" dirty="0" smtClean="0"/>
              <a:t>No crying or movement </a:t>
            </a:r>
          </a:p>
          <a:p>
            <a:r>
              <a:rPr lang="en-US" dirty="0" smtClean="0"/>
              <a:t>Occurs in REM sleep </a:t>
            </a:r>
            <a:endParaRPr lang="en-US" dirty="0"/>
          </a:p>
        </p:txBody>
      </p:sp>
      <p:sp>
        <p:nvSpPr>
          <p:cNvPr id="5" name="Text Placeholder 4"/>
          <p:cNvSpPr>
            <a:spLocks noGrp="1"/>
          </p:cNvSpPr>
          <p:nvPr>
            <p:ph type="body" sz="quarter" idx="3"/>
          </p:nvPr>
        </p:nvSpPr>
        <p:spPr/>
        <p:txBody>
          <a:bodyPr/>
          <a:lstStyle/>
          <a:p>
            <a:pPr algn="ctr"/>
            <a:r>
              <a:rPr lang="en-US" u="sng" dirty="0" smtClean="0"/>
              <a:t>Night Terrors </a:t>
            </a:r>
            <a:endParaRPr lang="en-US" u="sng" dirty="0"/>
          </a:p>
        </p:txBody>
      </p:sp>
      <p:sp>
        <p:nvSpPr>
          <p:cNvPr id="6" name="Content Placeholder 5"/>
          <p:cNvSpPr>
            <a:spLocks noGrp="1"/>
          </p:cNvSpPr>
          <p:nvPr>
            <p:ph sz="quarter" idx="4"/>
          </p:nvPr>
        </p:nvSpPr>
        <p:spPr/>
        <p:txBody>
          <a:bodyPr/>
          <a:lstStyle/>
          <a:p>
            <a:r>
              <a:rPr lang="en-US" dirty="0" smtClean="0"/>
              <a:t>Will not remember when awoken </a:t>
            </a:r>
          </a:p>
          <a:p>
            <a:r>
              <a:rPr lang="en-US" dirty="0" smtClean="0"/>
              <a:t>Will not be able to wake suddenly or talk about the dream </a:t>
            </a:r>
          </a:p>
          <a:p>
            <a:r>
              <a:rPr lang="en-US" dirty="0" smtClean="0"/>
              <a:t>Crying and Increased respiration </a:t>
            </a:r>
          </a:p>
          <a:p>
            <a:r>
              <a:rPr lang="en-US" dirty="0" smtClean="0"/>
              <a:t>Occurs in deep sleep</a:t>
            </a:r>
            <a:endParaRPr lang="en-US" dirty="0"/>
          </a:p>
        </p:txBody>
      </p:sp>
      <p:pic>
        <p:nvPicPr>
          <p:cNvPr id="7" name="Picture 6"/>
          <p:cNvPicPr>
            <a:picLocks noChangeAspect="1"/>
          </p:cNvPicPr>
          <p:nvPr/>
        </p:nvPicPr>
        <p:blipFill>
          <a:blip r:embed="rId2"/>
          <a:stretch>
            <a:fillRect/>
          </a:stretch>
        </p:blipFill>
        <p:spPr>
          <a:xfrm>
            <a:off x="6633864" y="5033962"/>
            <a:ext cx="4791564" cy="1743075"/>
          </a:xfrm>
          <a:prstGeom prst="rect">
            <a:avLst/>
          </a:prstGeom>
        </p:spPr>
      </p:pic>
      <p:pic>
        <p:nvPicPr>
          <p:cNvPr id="8" name="Picture 7"/>
          <p:cNvPicPr>
            <a:picLocks noChangeAspect="1"/>
          </p:cNvPicPr>
          <p:nvPr/>
        </p:nvPicPr>
        <p:blipFill>
          <a:blip r:embed="rId3"/>
          <a:stretch>
            <a:fillRect/>
          </a:stretch>
        </p:blipFill>
        <p:spPr>
          <a:xfrm>
            <a:off x="1214438" y="5033962"/>
            <a:ext cx="4837840" cy="1743075"/>
          </a:xfrm>
          <a:prstGeom prst="rect">
            <a:avLst/>
          </a:prstGeom>
        </p:spPr>
      </p:pic>
    </p:spTree>
    <p:extLst>
      <p:ext uri="{BB962C8B-B14F-4D97-AF65-F5344CB8AC3E}">
        <p14:creationId xmlns:p14="http://schemas.microsoft.com/office/powerpoint/2010/main" xmlns="" val="36770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circle(in)">
                                      <p:cBhvr>
                                        <p:cTn id="44" dur="20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ipe(down)">
                                      <p:cBhvr>
                                        <p:cTn id="49" dur="500"/>
                                        <p:tgtEl>
                                          <p:spTgt spid="6">
                                            <p:txEl>
                                              <p:pRg st="0" end="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wipe(down)">
                                      <p:cBhvr>
                                        <p:cTn id="52" dur="500"/>
                                        <p:tgtEl>
                                          <p:spTgt spid="6">
                                            <p:txEl>
                                              <p:pRg st="1" end="1"/>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Effect transition="in" filter="wipe(down)">
                                      <p:cBhvr>
                                        <p:cTn id="55" dur="500"/>
                                        <p:tgtEl>
                                          <p:spTgt spid="6">
                                            <p:txEl>
                                              <p:pRg st="2" end="2"/>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6">
                                            <p:txEl>
                                              <p:pRg st="3" end="3"/>
                                            </p:txEl>
                                          </p:spTgt>
                                        </p:tgtEl>
                                        <p:attrNameLst>
                                          <p:attrName>style.visibility</p:attrName>
                                        </p:attrNameLst>
                                      </p:cBhvr>
                                      <p:to>
                                        <p:strVal val="visible"/>
                                      </p:to>
                                    </p:set>
                                    <p:animEffect transition="in" filter="wipe(down)">
                                      <p:cBhvr>
                                        <p:cTn id="58" dur="500"/>
                                        <p:tgtEl>
                                          <p:spTgt spid="6">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barn(inVertical)">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Insomnia </a:t>
            </a:r>
            <a:endParaRPr lang="en-US" b="1" u="sng" dirty="0"/>
          </a:p>
        </p:txBody>
      </p:sp>
      <p:sp>
        <p:nvSpPr>
          <p:cNvPr id="3" name="Content Placeholder 2"/>
          <p:cNvSpPr>
            <a:spLocks noGrp="1"/>
          </p:cNvSpPr>
          <p:nvPr>
            <p:ph idx="1"/>
          </p:nvPr>
        </p:nvSpPr>
        <p:spPr>
          <a:xfrm>
            <a:off x="6100763" y="1401508"/>
            <a:ext cx="5329236" cy="5362575"/>
          </a:xfrm>
        </p:spPr>
        <p:txBody>
          <a:bodyPr>
            <a:normAutofit/>
          </a:bodyPr>
          <a:lstStyle/>
          <a:p>
            <a:r>
              <a:rPr lang="en-US" sz="2400" b="1" u="sng" dirty="0" smtClean="0"/>
              <a:t>Insomnia</a:t>
            </a:r>
            <a:r>
              <a:rPr lang="en-US" sz="2400" dirty="0" smtClean="0"/>
              <a:t>: The inability to get sleep, stay asleep or get a good quality of sleep</a:t>
            </a:r>
          </a:p>
          <a:p>
            <a:pPr marL="0" indent="0" algn="ctr">
              <a:buNone/>
            </a:pPr>
            <a:r>
              <a:rPr lang="en-US" sz="2400" b="1" u="sng" dirty="0" smtClean="0"/>
              <a:t>Common Causes of Insomnia</a:t>
            </a:r>
            <a:r>
              <a:rPr lang="en-US" sz="2400" dirty="0" smtClean="0"/>
              <a:t>: </a:t>
            </a:r>
          </a:p>
          <a:p>
            <a:r>
              <a:rPr lang="en-US" sz="2400" b="1" dirty="0" smtClean="0"/>
              <a:t>Psychological</a:t>
            </a:r>
            <a:r>
              <a:rPr lang="en-US" sz="2400" dirty="0" smtClean="0"/>
              <a:t>: worrying, trying to hard to sleep, anxiety </a:t>
            </a:r>
          </a:p>
          <a:p>
            <a:r>
              <a:rPr lang="en-US" sz="2400" b="1" dirty="0" smtClean="0"/>
              <a:t>Physiological:</a:t>
            </a:r>
            <a:r>
              <a:rPr lang="en-US" sz="2400" dirty="0" smtClean="0"/>
              <a:t> Too much caffeine, indigestion, general aches and pains.</a:t>
            </a:r>
          </a:p>
          <a:p>
            <a:endParaRPr lang="en-US" sz="2400" dirty="0" smtClean="0"/>
          </a:p>
          <a:p>
            <a:r>
              <a:rPr lang="en-US" sz="2400" dirty="0" smtClean="0"/>
              <a:t>What are some simple tips to deal with insomnia? </a:t>
            </a:r>
          </a:p>
          <a:p>
            <a:pPr marL="0" indent="0">
              <a:buNone/>
            </a:pPr>
            <a:endParaRPr lang="en-US" dirty="0" smtClean="0"/>
          </a:p>
          <a:p>
            <a:endParaRPr lang="en-US" dirty="0"/>
          </a:p>
        </p:txBody>
      </p:sp>
      <p:pic>
        <p:nvPicPr>
          <p:cNvPr id="4" name="Picture 3"/>
          <p:cNvPicPr>
            <a:picLocks noChangeAspect="1"/>
          </p:cNvPicPr>
          <p:nvPr/>
        </p:nvPicPr>
        <p:blipFill>
          <a:blip r:embed="rId2"/>
          <a:stretch>
            <a:fillRect/>
          </a:stretch>
        </p:blipFill>
        <p:spPr>
          <a:xfrm>
            <a:off x="428625" y="1401508"/>
            <a:ext cx="5567362" cy="5362575"/>
          </a:xfrm>
          <a:prstGeom prst="rect">
            <a:avLst/>
          </a:prstGeom>
        </p:spPr>
      </p:pic>
    </p:spTree>
    <p:extLst>
      <p:ext uri="{BB962C8B-B14F-4D97-AF65-F5344CB8AC3E}">
        <p14:creationId xmlns:p14="http://schemas.microsoft.com/office/powerpoint/2010/main" xmlns="" val="18269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Sleep Apnea</a:t>
            </a:r>
            <a:endParaRPr lang="en-US" b="1" u="sng" dirty="0"/>
          </a:p>
        </p:txBody>
      </p:sp>
      <p:sp>
        <p:nvSpPr>
          <p:cNvPr id="3" name="Content Placeholder 2"/>
          <p:cNvSpPr>
            <a:spLocks noGrp="1"/>
          </p:cNvSpPr>
          <p:nvPr>
            <p:ph idx="1"/>
          </p:nvPr>
        </p:nvSpPr>
        <p:spPr>
          <a:xfrm>
            <a:off x="1143000" y="1757363"/>
            <a:ext cx="5600701" cy="4843462"/>
          </a:xfrm>
        </p:spPr>
        <p:txBody>
          <a:bodyPr>
            <a:normAutofit lnSpcReduction="10000"/>
          </a:bodyPr>
          <a:lstStyle/>
          <a:p>
            <a:r>
              <a:rPr lang="en-US" sz="2400" b="1" u="sng" dirty="0" smtClean="0"/>
              <a:t>Sleep Apnea</a:t>
            </a:r>
            <a:r>
              <a:rPr lang="en-US" sz="2400" dirty="0" smtClean="0"/>
              <a:t>: Disorder in which a person stops breathing for nearly half a minute or more. Generalized by loud, non-rhythmic snoring, followed by silence and gasping for air.</a:t>
            </a:r>
          </a:p>
          <a:p>
            <a:r>
              <a:rPr lang="en-US" sz="2400" dirty="0" smtClean="0"/>
              <a:t>Causes sleep deprivation and heart problems</a:t>
            </a:r>
          </a:p>
          <a:p>
            <a:pPr marL="0" indent="0" algn="ctr">
              <a:buNone/>
            </a:pPr>
            <a:r>
              <a:rPr lang="en-US" sz="2400" b="1" u="sng" dirty="0" smtClean="0"/>
              <a:t>Treatment: </a:t>
            </a:r>
          </a:p>
          <a:p>
            <a:r>
              <a:rPr lang="en-US" sz="2400" dirty="0" smtClean="0"/>
              <a:t>Continuous Positive Airway Pressure (CPAP) device</a:t>
            </a:r>
          </a:p>
          <a:p>
            <a:r>
              <a:rPr lang="en-US" sz="2400" dirty="0" smtClean="0"/>
              <a:t>Surgery to open the Uvula </a:t>
            </a:r>
          </a:p>
          <a:p>
            <a:endParaRPr lang="en-US" dirty="0"/>
          </a:p>
        </p:txBody>
      </p:sp>
      <p:pic>
        <p:nvPicPr>
          <p:cNvPr id="5" name="Picture 4"/>
          <p:cNvPicPr>
            <a:picLocks noChangeAspect="1"/>
          </p:cNvPicPr>
          <p:nvPr/>
        </p:nvPicPr>
        <p:blipFill>
          <a:blip r:embed="rId2"/>
          <a:stretch>
            <a:fillRect/>
          </a:stretch>
        </p:blipFill>
        <p:spPr>
          <a:xfrm>
            <a:off x="6743701" y="1340464"/>
            <a:ext cx="4957762" cy="3061418"/>
          </a:xfrm>
          <a:prstGeom prst="rect">
            <a:avLst/>
          </a:prstGeom>
        </p:spPr>
      </p:pic>
      <p:pic>
        <p:nvPicPr>
          <p:cNvPr id="6" name="Picture 5"/>
          <p:cNvPicPr>
            <a:picLocks noChangeAspect="1"/>
          </p:cNvPicPr>
          <p:nvPr/>
        </p:nvPicPr>
        <p:blipFill>
          <a:blip r:embed="rId3"/>
          <a:stretch>
            <a:fillRect/>
          </a:stretch>
        </p:blipFill>
        <p:spPr>
          <a:xfrm>
            <a:off x="6743701" y="4639341"/>
            <a:ext cx="4957762" cy="1961484"/>
          </a:xfrm>
          <a:prstGeom prst="rect">
            <a:avLst/>
          </a:prstGeom>
        </p:spPr>
      </p:pic>
    </p:spTree>
    <p:extLst>
      <p:ext uri="{BB962C8B-B14F-4D97-AF65-F5344CB8AC3E}">
        <p14:creationId xmlns:p14="http://schemas.microsoft.com/office/powerpoint/2010/main" xmlns="" val="42023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 presetClass="entr" presetSubtype="4"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Narcolepsy</a:t>
            </a:r>
            <a:endParaRPr lang="en-US" b="1" u="sng" dirty="0"/>
          </a:p>
        </p:txBody>
      </p:sp>
      <p:sp>
        <p:nvSpPr>
          <p:cNvPr id="3" name="Content Placeholder 2"/>
          <p:cNvSpPr>
            <a:spLocks noGrp="1"/>
          </p:cNvSpPr>
          <p:nvPr>
            <p:ph idx="1"/>
          </p:nvPr>
        </p:nvSpPr>
        <p:spPr>
          <a:xfrm>
            <a:off x="5600700" y="1514475"/>
            <a:ext cx="5829300" cy="5000625"/>
          </a:xfrm>
        </p:spPr>
        <p:txBody>
          <a:bodyPr>
            <a:noAutofit/>
          </a:bodyPr>
          <a:lstStyle/>
          <a:p>
            <a:r>
              <a:rPr lang="en-US" sz="2400" b="1" u="sng" dirty="0" smtClean="0"/>
              <a:t>Narcolepsy</a:t>
            </a:r>
            <a:r>
              <a:rPr lang="en-US" sz="2400" dirty="0" smtClean="0"/>
              <a:t>: Sleep disorder in which a person falls immediately into REM sleep during the day without warning.</a:t>
            </a:r>
          </a:p>
          <a:p>
            <a:r>
              <a:rPr lang="en-US" sz="2400" dirty="0" smtClean="0"/>
              <a:t>Often onset by a stressful event or series of strong emotions</a:t>
            </a:r>
          </a:p>
          <a:p>
            <a:r>
              <a:rPr lang="en-US" sz="2400" dirty="0" smtClean="0"/>
              <a:t>Excessive daytime sleepiness occurring at inappropriate times and places </a:t>
            </a:r>
          </a:p>
          <a:p>
            <a:r>
              <a:rPr lang="en-US" sz="2400" b="1" u="sng" dirty="0" smtClean="0"/>
              <a:t>Cataplexy</a:t>
            </a:r>
            <a:r>
              <a:rPr lang="en-US" sz="2400" dirty="0" smtClean="0"/>
              <a:t>: Sudden loss of muscle tone</a:t>
            </a:r>
          </a:p>
          <a:p>
            <a:r>
              <a:rPr lang="en-US" sz="2400" dirty="0" smtClean="0"/>
              <a:t>Also may have hypnogogic images </a:t>
            </a:r>
            <a:endParaRPr lang="en-US" sz="2400" dirty="0"/>
          </a:p>
        </p:txBody>
      </p:sp>
      <p:pic>
        <p:nvPicPr>
          <p:cNvPr id="4" name="Picture 3"/>
          <p:cNvPicPr>
            <a:picLocks noChangeAspect="1"/>
          </p:cNvPicPr>
          <p:nvPr/>
        </p:nvPicPr>
        <p:blipFill>
          <a:blip r:embed="rId2"/>
          <a:stretch>
            <a:fillRect/>
          </a:stretch>
        </p:blipFill>
        <p:spPr>
          <a:xfrm>
            <a:off x="1104900" y="1328737"/>
            <a:ext cx="4267430" cy="2514601"/>
          </a:xfrm>
          <a:prstGeom prst="rect">
            <a:avLst/>
          </a:prstGeom>
        </p:spPr>
      </p:pic>
      <p:pic>
        <p:nvPicPr>
          <p:cNvPr id="5" name="Picture 4"/>
          <p:cNvPicPr>
            <a:picLocks noChangeAspect="1"/>
          </p:cNvPicPr>
          <p:nvPr/>
        </p:nvPicPr>
        <p:blipFill>
          <a:blip r:embed="rId3"/>
          <a:stretch>
            <a:fillRect/>
          </a:stretch>
        </p:blipFill>
        <p:spPr>
          <a:xfrm>
            <a:off x="1104900" y="4014787"/>
            <a:ext cx="4267430" cy="2677997"/>
          </a:xfrm>
          <a:prstGeom prst="rect">
            <a:avLst/>
          </a:prstGeom>
        </p:spPr>
      </p:pic>
    </p:spTree>
    <p:extLst>
      <p:ext uri="{BB962C8B-B14F-4D97-AF65-F5344CB8AC3E}">
        <p14:creationId xmlns:p14="http://schemas.microsoft.com/office/powerpoint/2010/main" xmlns="" val="158092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down)">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down)">
                                      <p:cBhvr>
                                        <p:cTn id="39" dur="500"/>
                                        <p:tgtEl>
                                          <p:spTgt spid="3">
                                            <p:txEl>
                                              <p:pRg st="3" end="3"/>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down)">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Sleep disorders Chart </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152140373"/>
              </p:ext>
            </p:extLst>
          </p:nvPr>
        </p:nvGraphicFramePr>
        <p:xfrm>
          <a:off x="1122361" y="1585912"/>
          <a:ext cx="10421938" cy="4700589"/>
        </p:xfrm>
        <a:graphic>
          <a:graphicData uri="http://schemas.openxmlformats.org/drawingml/2006/table">
            <a:tbl>
              <a:tblPr firstRow="1" bandRow="1">
                <a:tableStyleId>{5C22544A-7EE6-4342-B048-85BDC9FD1C3A}</a:tableStyleId>
              </a:tblPr>
              <a:tblGrid>
                <a:gridCol w="5210969">
                  <a:extLst>
                    <a:ext uri="{9D8B030D-6E8A-4147-A177-3AD203B41FA5}">
                      <a16:colId xmlns:a16="http://schemas.microsoft.com/office/drawing/2014/main" xmlns="" val="2334302061"/>
                    </a:ext>
                  </a:extLst>
                </a:gridCol>
                <a:gridCol w="5210969">
                  <a:extLst>
                    <a:ext uri="{9D8B030D-6E8A-4147-A177-3AD203B41FA5}">
                      <a16:colId xmlns:a16="http://schemas.microsoft.com/office/drawing/2014/main" xmlns="" val="2039872911"/>
                    </a:ext>
                  </a:extLst>
                </a:gridCol>
              </a:tblGrid>
              <a:tr h="456122">
                <a:tc>
                  <a:txBody>
                    <a:bodyPr/>
                    <a:lstStyle/>
                    <a:p>
                      <a:pPr algn="ctr"/>
                      <a:r>
                        <a:rPr lang="en-US" dirty="0" smtClean="0"/>
                        <a:t>Name</a:t>
                      </a:r>
                      <a:r>
                        <a:rPr lang="en-US" baseline="0" dirty="0" smtClean="0"/>
                        <a:t> of Disorder </a:t>
                      </a:r>
                      <a:endParaRPr lang="en-US" dirty="0"/>
                    </a:p>
                  </a:txBody>
                  <a:tcPr/>
                </a:tc>
                <a:tc>
                  <a:txBody>
                    <a:bodyPr/>
                    <a:lstStyle/>
                    <a:p>
                      <a:pPr algn="ctr"/>
                      <a:r>
                        <a:rPr lang="en-US" dirty="0" smtClean="0"/>
                        <a:t>Primary</a:t>
                      </a:r>
                      <a:r>
                        <a:rPr lang="en-US" baseline="0" dirty="0" smtClean="0"/>
                        <a:t> Symptoms </a:t>
                      </a:r>
                      <a:endParaRPr lang="en-US" dirty="0"/>
                    </a:p>
                  </a:txBody>
                  <a:tcPr/>
                </a:tc>
                <a:extLst>
                  <a:ext uri="{0D108BD9-81ED-4DB2-BD59-A6C34878D82A}">
                    <a16:rowId xmlns:a16="http://schemas.microsoft.com/office/drawing/2014/main" xmlns="" val="1545691518"/>
                  </a:ext>
                </a:extLst>
              </a:tr>
              <a:tr h="798213">
                <a:tc>
                  <a:txBody>
                    <a:bodyPr/>
                    <a:lstStyle/>
                    <a:p>
                      <a:r>
                        <a:rPr lang="en-US" dirty="0" smtClean="0"/>
                        <a:t>Somnambulism (Sleepwalking) </a:t>
                      </a:r>
                      <a:endParaRPr lang="en-US" dirty="0"/>
                    </a:p>
                  </a:txBody>
                  <a:tcPr/>
                </a:tc>
                <a:tc>
                  <a:txBody>
                    <a:bodyPr/>
                    <a:lstStyle/>
                    <a:p>
                      <a:r>
                        <a:rPr lang="en-US" dirty="0" smtClean="0"/>
                        <a:t>Sitting,</a:t>
                      </a:r>
                      <a:r>
                        <a:rPr lang="en-US" baseline="0" dirty="0" smtClean="0"/>
                        <a:t> walking, or performing complex behaviors while asleep</a:t>
                      </a:r>
                      <a:endParaRPr lang="en-US" dirty="0"/>
                    </a:p>
                  </a:txBody>
                  <a:tcPr/>
                </a:tc>
                <a:extLst>
                  <a:ext uri="{0D108BD9-81ED-4DB2-BD59-A6C34878D82A}">
                    <a16:rowId xmlns:a16="http://schemas.microsoft.com/office/drawing/2014/main" xmlns="" val="3211345810"/>
                  </a:ext>
                </a:extLst>
              </a:tr>
              <a:tr h="462457">
                <a:tc>
                  <a:txBody>
                    <a:bodyPr/>
                    <a:lstStyle/>
                    <a:p>
                      <a:r>
                        <a:rPr lang="en-US" dirty="0" smtClean="0"/>
                        <a:t>Night</a:t>
                      </a:r>
                      <a:r>
                        <a:rPr lang="en-US" baseline="0" dirty="0" smtClean="0"/>
                        <a:t> Terrors </a:t>
                      </a:r>
                      <a:endParaRPr lang="en-US" dirty="0"/>
                    </a:p>
                  </a:txBody>
                  <a:tcPr/>
                </a:tc>
                <a:tc>
                  <a:txBody>
                    <a:bodyPr/>
                    <a:lstStyle/>
                    <a:p>
                      <a:r>
                        <a:rPr lang="en-US" dirty="0" smtClean="0"/>
                        <a:t>Extreme</a:t>
                      </a:r>
                      <a:r>
                        <a:rPr lang="en-US" baseline="0" dirty="0" smtClean="0"/>
                        <a:t> fear, agitation, screaming while asleep </a:t>
                      </a:r>
                      <a:endParaRPr lang="en-US" dirty="0"/>
                    </a:p>
                  </a:txBody>
                  <a:tcPr/>
                </a:tc>
                <a:extLst>
                  <a:ext uri="{0D108BD9-81ED-4DB2-BD59-A6C34878D82A}">
                    <a16:rowId xmlns:a16="http://schemas.microsoft.com/office/drawing/2014/main" xmlns="" val="638846047"/>
                  </a:ext>
                </a:extLst>
              </a:tr>
              <a:tr h="798213">
                <a:tc>
                  <a:txBody>
                    <a:bodyPr/>
                    <a:lstStyle/>
                    <a:p>
                      <a:r>
                        <a:rPr lang="en-US" dirty="0" smtClean="0"/>
                        <a:t>Restless Leg Syndrome </a:t>
                      </a:r>
                      <a:endParaRPr lang="en-US" dirty="0"/>
                    </a:p>
                  </a:txBody>
                  <a:tcPr/>
                </a:tc>
                <a:tc>
                  <a:txBody>
                    <a:bodyPr/>
                    <a:lstStyle/>
                    <a:p>
                      <a:r>
                        <a:rPr lang="en-US" dirty="0" smtClean="0"/>
                        <a:t>Uncomfortable</a:t>
                      </a:r>
                      <a:r>
                        <a:rPr lang="en-US" baseline="0" dirty="0" smtClean="0"/>
                        <a:t> sensations in legs causing movement and loss of sleep </a:t>
                      </a:r>
                      <a:endParaRPr lang="en-US" dirty="0"/>
                    </a:p>
                  </a:txBody>
                  <a:tcPr/>
                </a:tc>
                <a:extLst>
                  <a:ext uri="{0D108BD9-81ED-4DB2-BD59-A6C34878D82A}">
                    <a16:rowId xmlns:a16="http://schemas.microsoft.com/office/drawing/2014/main" xmlns="" val="2571685764"/>
                  </a:ext>
                </a:extLst>
              </a:tr>
              <a:tr h="462457">
                <a:tc>
                  <a:txBody>
                    <a:bodyPr/>
                    <a:lstStyle/>
                    <a:p>
                      <a:r>
                        <a:rPr lang="en-US" dirty="0" smtClean="0"/>
                        <a:t>Nocturnal Leg Cramps</a:t>
                      </a:r>
                      <a:r>
                        <a:rPr lang="en-US" baseline="0" dirty="0" smtClean="0"/>
                        <a:t> </a:t>
                      </a:r>
                      <a:endParaRPr lang="en-US" dirty="0"/>
                    </a:p>
                  </a:txBody>
                  <a:tcPr/>
                </a:tc>
                <a:tc>
                  <a:txBody>
                    <a:bodyPr/>
                    <a:lstStyle/>
                    <a:p>
                      <a:r>
                        <a:rPr lang="en-US" dirty="0" smtClean="0"/>
                        <a:t>Painful cramps in calf or</a:t>
                      </a:r>
                      <a:r>
                        <a:rPr lang="en-US" baseline="0" dirty="0" smtClean="0"/>
                        <a:t> foot muscles </a:t>
                      </a:r>
                      <a:endParaRPr lang="en-US" dirty="0"/>
                    </a:p>
                  </a:txBody>
                  <a:tcPr/>
                </a:tc>
                <a:extLst>
                  <a:ext uri="{0D108BD9-81ED-4DB2-BD59-A6C34878D82A}">
                    <a16:rowId xmlns:a16="http://schemas.microsoft.com/office/drawing/2014/main" xmlns="" val="1193242085"/>
                  </a:ext>
                </a:extLst>
              </a:tr>
              <a:tr h="462457">
                <a:tc>
                  <a:txBody>
                    <a:bodyPr/>
                    <a:lstStyle/>
                    <a:p>
                      <a:r>
                        <a:rPr lang="en-US" dirty="0" smtClean="0"/>
                        <a:t>Hypersomnia </a:t>
                      </a:r>
                      <a:endParaRPr lang="en-US" dirty="0"/>
                    </a:p>
                  </a:txBody>
                  <a:tcPr/>
                </a:tc>
                <a:tc>
                  <a:txBody>
                    <a:bodyPr/>
                    <a:lstStyle/>
                    <a:p>
                      <a:r>
                        <a:rPr lang="en-US" dirty="0" smtClean="0"/>
                        <a:t>Excessive daytime sleepiness </a:t>
                      </a:r>
                      <a:endParaRPr lang="en-US" dirty="0"/>
                    </a:p>
                  </a:txBody>
                  <a:tcPr/>
                </a:tc>
                <a:extLst>
                  <a:ext uri="{0D108BD9-81ED-4DB2-BD59-A6C34878D82A}">
                    <a16:rowId xmlns:a16="http://schemas.microsoft.com/office/drawing/2014/main" xmlns="" val="3885375189"/>
                  </a:ext>
                </a:extLst>
              </a:tr>
              <a:tr h="798213">
                <a:tc>
                  <a:txBody>
                    <a:bodyPr/>
                    <a:lstStyle/>
                    <a:p>
                      <a:r>
                        <a:rPr lang="en-US" dirty="0" smtClean="0"/>
                        <a:t>Circadian Rhythm</a:t>
                      </a:r>
                      <a:r>
                        <a:rPr lang="en-US" baseline="0" dirty="0" smtClean="0"/>
                        <a:t> Disorders </a:t>
                      </a:r>
                      <a:endParaRPr lang="en-US" dirty="0"/>
                    </a:p>
                  </a:txBody>
                  <a:tcPr/>
                </a:tc>
                <a:tc>
                  <a:txBody>
                    <a:bodyPr/>
                    <a:lstStyle/>
                    <a:p>
                      <a:r>
                        <a:rPr lang="en-US" dirty="0" smtClean="0"/>
                        <a:t>Disturbances</a:t>
                      </a:r>
                      <a:r>
                        <a:rPr lang="en-US" baseline="0" dirty="0" smtClean="0"/>
                        <a:t> of the sleep-wake cycle such as jet lag and shift work </a:t>
                      </a:r>
                      <a:endParaRPr lang="en-US" dirty="0"/>
                    </a:p>
                  </a:txBody>
                  <a:tcPr/>
                </a:tc>
                <a:extLst>
                  <a:ext uri="{0D108BD9-81ED-4DB2-BD59-A6C34878D82A}">
                    <a16:rowId xmlns:a16="http://schemas.microsoft.com/office/drawing/2014/main" xmlns="" val="3905416986"/>
                  </a:ext>
                </a:extLst>
              </a:tr>
              <a:tr h="462457">
                <a:tc>
                  <a:txBody>
                    <a:bodyPr/>
                    <a:lstStyle/>
                    <a:p>
                      <a:r>
                        <a:rPr lang="en-US" dirty="0" smtClean="0"/>
                        <a:t>Enuresis </a:t>
                      </a:r>
                      <a:endParaRPr lang="en-US" dirty="0"/>
                    </a:p>
                  </a:txBody>
                  <a:tcPr/>
                </a:tc>
                <a:tc>
                  <a:txBody>
                    <a:bodyPr/>
                    <a:lstStyle/>
                    <a:p>
                      <a:r>
                        <a:rPr lang="en-US" dirty="0" smtClean="0"/>
                        <a:t>Urinating while</a:t>
                      </a:r>
                      <a:r>
                        <a:rPr lang="en-US" baseline="0" dirty="0" smtClean="0"/>
                        <a:t> asleep in bed </a:t>
                      </a:r>
                      <a:endParaRPr lang="en-US" dirty="0"/>
                    </a:p>
                  </a:txBody>
                  <a:tcPr/>
                </a:tc>
                <a:extLst>
                  <a:ext uri="{0D108BD9-81ED-4DB2-BD59-A6C34878D82A}">
                    <a16:rowId xmlns:a16="http://schemas.microsoft.com/office/drawing/2014/main" xmlns="" val="736418434"/>
                  </a:ext>
                </a:extLst>
              </a:tr>
            </a:tbl>
          </a:graphicData>
        </a:graphic>
      </p:graphicFrame>
    </p:spTree>
    <p:extLst>
      <p:ext uri="{BB962C8B-B14F-4D97-AF65-F5344CB8AC3E}">
        <p14:creationId xmlns:p14="http://schemas.microsoft.com/office/powerpoint/2010/main" xmlns="" val="12370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IS it real? Extreme Sleepwalking and Sleep Homicide? </a:t>
            </a:r>
            <a:endParaRPr lang="en-US" dirty="0"/>
          </a:p>
        </p:txBody>
      </p:sp>
      <p:sp>
        <p:nvSpPr>
          <p:cNvPr id="3" name="Content Placeholder 2"/>
          <p:cNvSpPr>
            <a:spLocks noGrp="1"/>
          </p:cNvSpPr>
          <p:nvPr>
            <p:ph idx="1"/>
          </p:nvPr>
        </p:nvSpPr>
        <p:spPr/>
        <p:txBody>
          <a:bodyPr/>
          <a:lstStyle/>
          <a:p>
            <a:r>
              <a:rPr lang="en-US" dirty="0" smtClean="0"/>
              <a:t>We are going to be watching a Documentary that looks at cases of “extreme sleepwalking”. </a:t>
            </a:r>
          </a:p>
          <a:p>
            <a:r>
              <a:rPr lang="en-US" dirty="0" smtClean="0"/>
              <a:t>In your notebook your job is to write down “Evidence” to answer the essential question: </a:t>
            </a:r>
          </a:p>
          <a:p>
            <a:pPr marL="0" indent="0">
              <a:buNone/>
            </a:pPr>
            <a:r>
              <a:rPr lang="en-US" dirty="0"/>
              <a:t>	</a:t>
            </a:r>
            <a:r>
              <a:rPr lang="en-US" dirty="0" smtClean="0"/>
              <a:t>Extreme Sleepwalking and Sleep Homicide, is it real? </a:t>
            </a:r>
          </a:p>
          <a:p>
            <a:r>
              <a:rPr lang="en-US" dirty="0" smtClean="0"/>
              <a:t>Your evidence should be organized into a table or chart that proves </a:t>
            </a:r>
            <a:endParaRPr lang="en-US" dirty="0"/>
          </a:p>
        </p:txBody>
      </p:sp>
    </p:spTree>
    <p:extLst>
      <p:ext uri="{BB962C8B-B14F-4D97-AF65-F5344CB8AC3E}">
        <p14:creationId xmlns:p14="http://schemas.microsoft.com/office/powerpoint/2010/main" xmlns="" val="2763313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Evidence Chart: Is sleep homicide real?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990540261"/>
              </p:ext>
            </p:extLst>
          </p:nvPr>
        </p:nvGraphicFramePr>
        <p:xfrm>
          <a:off x="1250950" y="2286000"/>
          <a:ext cx="10179051" cy="3962400"/>
        </p:xfrm>
        <a:graphic>
          <a:graphicData uri="http://schemas.openxmlformats.org/drawingml/2006/table">
            <a:tbl>
              <a:tblPr firstRow="1" bandRow="1">
                <a:tableStyleId>{5C22544A-7EE6-4342-B048-85BDC9FD1C3A}</a:tableStyleId>
              </a:tblPr>
              <a:tblGrid>
                <a:gridCol w="3393017">
                  <a:extLst>
                    <a:ext uri="{9D8B030D-6E8A-4147-A177-3AD203B41FA5}">
                      <a16:colId xmlns:a16="http://schemas.microsoft.com/office/drawing/2014/main" xmlns="" val="2680740677"/>
                    </a:ext>
                  </a:extLst>
                </a:gridCol>
                <a:gridCol w="3393017">
                  <a:extLst>
                    <a:ext uri="{9D8B030D-6E8A-4147-A177-3AD203B41FA5}">
                      <a16:colId xmlns:a16="http://schemas.microsoft.com/office/drawing/2014/main" xmlns="" val="2349927590"/>
                    </a:ext>
                  </a:extLst>
                </a:gridCol>
                <a:gridCol w="3393017">
                  <a:extLst>
                    <a:ext uri="{9D8B030D-6E8A-4147-A177-3AD203B41FA5}">
                      <a16:colId xmlns:a16="http://schemas.microsoft.com/office/drawing/2014/main" xmlns="" val="4127275051"/>
                    </a:ext>
                  </a:extLst>
                </a:gridCol>
              </a:tblGrid>
              <a:tr h="792480">
                <a:tc>
                  <a:txBody>
                    <a:bodyPr/>
                    <a:lstStyle/>
                    <a:p>
                      <a:endParaRPr lang="en-US" dirty="0"/>
                    </a:p>
                  </a:txBody>
                  <a:tcPr/>
                </a:tc>
                <a:tc>
                  <a:txBody>
                    <a:bodyPr/>
                    <a:lstStyle/>
                    <a:p>
                      <a:pPr algn="ctr"/>
                      <a:r>
                        <a:rPr lang="en-US" dirty="0" smtClean="0"/>
                        <a:t>Affirmative</a:t>
                      </a:r>
                      <a:r>
                        <a:rPr lang="en-US" baseline="0" dirty="0" smtClean="0"/>
                        <a:t> </a:t>
                      </a:r>
                    </a:p>
                    <a:p>
                      <a:pPr algn="ctr"/>
                      <a:r>
                        <a:rPr lang="en-US" baseline="0" dirty="0" smtClean="0"/>
                        <a:t>YES</a:t>
                      </a:r>
                      <a:endParaRPr lang="en-US" dirty="0"/>
                    </a:p>
                  </a:txBody>
                  <a:tcPr/>
                </a:tc>
                <a:tc>
                  <a:txBody>
                    <a:bodyPr/>
                    <a:lstStyle/>
                    <a:p>
                      <a:pPr algn="ctr"/>
                      <a:r>
                        <a:rPr lang="en-US" dirty="0" smtClean="0"/>
                        <a:t>Negative </a:t>
                      </a:r>
                    </a:p>
                    <a:p>
                      <a:pPr algn="ctr"/>
                      <a:r>
                        <a:rPr lang="en-US" dirty="0" smtClean="0"/>
                        <a:t>NO</a:t>
                      </a:r>
                      <a:endParaRPr lang="en-US" dirty="0"/>
                    </a:p>
                  </a:txBody>
                  <a:tcPr/>
                </a:tc>
                <a:extLst>
                  <a:ext uri="{0D108BD9-81ED-4DB2-BD59-A6C34878D82A}">
                    <a16:rowId xmlns:a16="http://schemas.microsoft.com/office/drawing/2014/main" xmlns="" val="2977903919"/>
                  </a:ext>
                </a:extLst>
              </a:tr>
              <a:tr h="792480">
                <a:tc>
                  <a:txBody>
                    <a:bodyPr/>
                    <a:lstStyle/>
                    <a:p>
                      <a:r>
                        <a:rPr lang="en-US" dirty="0" smtClean="0"/>
                        <a:t>Evidence</a:t>
                      </a:r>
                      <a:r>
                        <a:rPr lang="en-US" baseline="0" dirty="0" smtClean="0"/>
                        <a:t> #1 </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730436195"/>
                  </a:ext>
                </a:extLst>
              </a:tr>
              <a:tr h="792480">
                <a:tc>
                  <a:txBody>
                    <a:bodyPr/>
                    <a:lstStyle/>
                    <a:p>
                      <a:r>
                        <a:rPr lang="en-US" dirty="0" smtClean="0"/>
                        <a:t>Evidence #2</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144363153"/>
                  </a:ext>
                </a:extLst>
              </a:tr>
              <a:tr h="792480">
                <a:tc>
                  <a:txBody>
                    <a:bodyPr/>
                    <a:lstStyle/>
                    <a:p>
                      <a:r>
                        <a:rPr lang="en-US" dirty="0" smtClean="0"/>
                        <a:t>Evidence #3 </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767187508"/>
                  </a:ext>
                </a:extLst>
              </a:tr>
              <a:tr h="792480">
                <a:tc>
                  <a:txBody>
                    <a:bodyPr/>
                    <a:lstStyle/>
                    <a:p>
                      <a:r>
                        <a:rPr lang="en-US" dirty="0" smtClean="0"/>
                        <a:t>Evidence #4 </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3841061615"/>
                  </a:ext>
                </a:extLst>
              </a:tr>
            </a:tbl>
          </a:graphicData>
        </a:graphic>
      </p:graphicFrame>
    </p:spTree>
    <p:extLst>
      <p:ext uri="{BB962C8B-B14F-4D97-AF65-F5344CB8AC3E}">
        <p14:creationId xmlns:p14="http://schemas.microsoft.com/office/powerpoint/2010/main" xmlns="" val="228362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3646" y="2666999"/>
            <a:ext cx="8459380" cy="2110382"/>
          </a:xfrm>
        </p:spPr>
        <p:txBody>
          <a:bodyPr>
            <a:noAutofit/>
          </a:bodyPr>
          <a:lstStyle/>
          <a:p>
            <a:pPr algn="ctr"/>
            <a:r>
              <a:rPr lang="en-US" sz="7200" dirty="0" smtClean="0"/>
              <a:t>Chapter 4-1: What Is Consciousness?</a:t>
            </a:r>
            <a:endParaRPr lang="en-US" sz="7200" dirty="0"/>
          </a:p>
        </p:txBody>
      </p:sp>
      <p:sp>
        <p:nvSpPr>
          <p:cNvPr id="3" name="Text Placeholder 2"/>
          <p:cNvSpPr>
            <a:spLocks noGrp="1"/>
          </p:cNvSpPr>
          <p:nvPr>
            <p:ph type="body" idx="1"/>
          </p:nvPr>
        </p:nvSpPr>
        <p:spPr>
          <a:xfrm>
            <a:off x="2717074" y="4777381"/>
            <a:ext cx="8785952" cy="860400"/>
          </a:xfrm>
        </p:spPr>
        <p:txBody>
          <a:bodyPr>
            <a:normAutofit fontScale="92500"/>
          </a:bodyPr>
          <a:lstStyle/>
          <a:p>
            <a:pPr algn="ctr"/>
            <a:r>
              <a:rPr lang="en-US" b="1" dirty="0" smtClean="0"/>
              <a:t>What does it mean to be conscious, and are there different levels of consciousness? </a:t>
            </a:r>
            <a:endParaRPr lang="en-US" b="1" dirty="0"/>
          </a:p>
        </p:txBody>
      </p:sp>
      <p:pic>
        <p:nvPicPr>
          <p:cNvPr id="5" name="Picture 4"/>
          <p:cNvPicPr>
            <a:picLocks noChangeAspect="1"/>
          </p:cNvPicPr>
          <p:nvPr/>
        </p:nvPicPr>
        <p:blipFill>
          <a:blip r:embed="rId2"/>
          <a:stretch>
            <a:fillRect/>
          </a:stretch>
        </p:blipFill>
        <p:spPr>
          <a:xfrm>
            <a:off x="209958" y="78037"/>
            <a:ext cx="3852591" cy="3457124"/>
          </a:xfrm>
          <a:prstGeom prst="rect">
            <a:avLst/>
          </a:prstGeom>
        </p:spPr>
      </p:pic>
    </p:spTree>
    <p:extLst>
      <p:ext uri="{BB962C8B-B14F-4D97-AF65-F5344CB8AC3E}">
        <p14:creationId xmlns:p14="http://schemas.microsoft.com/office/powerpoint/2010/main" xmlns="" val="306316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Homework</a:t>
            </a:r>
            <a:endParaRPr lang="en-US" dirty="0"/>
          </a:p>
        </p:txBody>
      </p:sp>
      <p:sp>
        <p:nvSpPr>
          <p:cNvPr id="3" name="Content Placeholder 2"/>
          <p:cNvSpPr>
            <a:spLocks noGrp="1"/>
          </p:cNvSpPr>
          <p:nvPr>
            <p:ph idx="1"/>
          </p:nvPr>
        </p:nvSpPr>
        <p:spPr/>
        <p:txBody>
          <a:bodyPr/>
          <a:lstStyle/>
          <a:p>
            <a:r>
              <a:rPr lang="en-US" dirty="0" smtClean="0"/>
              <a:t>Finish Essential Question in notebook if not completed in class?</a:t>
            </a:r>
          </a:p>
          <a:p>
            <a:r>
              <a:rPr lang="en-US" dirty="0" smtClean="0"/>
              <a:t>Read: Psychology in the News (pg. 144) and answer questions (In notebook) </a:t>
            </a:r>
          </a:p>
          <a:p>
            <a:r>
              <a:rPr lang="en-US" dirty="0" smtClean="0"/>
              <a:t>Vocabulary 4-4 </a:t>
            </a:r>
          </a:p>
          <a:p>
            <a:r>
              <a:rPr lang="en-US" dirty="0" smtClean="0"/>
              <a:t>Dream Journal (Due December 14</a:t>
            </a:r>
            <a:r>
              <a:rPr lang="en-US" baseline="30000" dirty="0" smtClean="0"/>
              <a:t>th</a:t>
            </a:r>
            <a:r>
              <a:rPr lang="en-US" dirty="0" smtClean="0"/>
              <a:t> and/or 15</a:t>
            </a:r>
            <a:r>
              <a:rPr lang="en-US" baseline="30000" dirty="0" smtClean="0"/>
              <a:t>th</a:t>
            </a:r>
            <a:r>
              <a:rPr lang="en-US" dirty="0" smtClean="0"/>
              <a:t>) </a:t>
            </a:r>
            <a:endParaRPr lang="en-US" dirty="0"/>
          </a:p>
        </p:txBody>
      </p:sp>
    </p:spTree>
    <p:extLst>
      <p:ext uri="{BB962C8B-B14F-4D97-AF65-F5344CB8AC3E}">
        <p14:creationId xmlns:p14="http://schemas.microsoft.com/office/powerpoint/2010/main" xmlns="" val="3920390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Now </a:t>
            </a:r>
            <a:endParaRPr lang="en-US" dirty="0"/>
          </a:p>
        </p:txBody>
      </p:sp>
      <p:sp>
        <p:nvSpPr>
          <p:cNvPr id="3" name="Content Placeholder 2"/>
          <p:cNvSpPr>
            <a:spLocks noGrp="1"/>
          </p:cNvSpPr>
          <p:nvPr>
            <p:ph idx="1"/>
          </p:nvPr>
        </p:nvSpPr>
        <p:spPr/>
        <p:txBody>
          <a:bodyPr/>
          <a:lstStyle/>
          <a:p>
            <a:r>
              <a:rPr lang="en-US" dirty="0" smtClean="0"/>
              <a:t>1) Why do you think humans dream?</a:t>
            </a:r>
          </a:p>
          <a:p>
            <a:endParaRPr lang="en-US" dirty="0"/>
          </a:p>
          <a:p>
            <a:r>
              <a:rPr lang="en-US" dirty="0" smtClean="0"/>
              <a:t>2) What do you think effects what/how we dream?</a:t>
            </a:r>
          </a:p>
          <a:p>
            <a:endParaRPr lang="en-US" dirty="0"/>
          </a:p>
          <a:p>
            <a:pPr marL="0" indent="0">
              <a:buNone/>
            </a:pPr>
            <a:endParaRPr lang="en-US" dirty="0"/>
          </a:p>
        </p:txBody>
      </p:sp>
    </p:spTree>
    <p:extLst>
      <p:ext uri="{BB962C8B-B14F-4D97-AF65-F5344CB8AC3E}">
        <p14:creationId xmlns:p14="http://schemas.microsoft.com/office/powerpoint/2010/main" xmlns="" val="3572372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Video Questions: Why do we dream? </a:t>
            </a:r>
            <a:endParaRPr lang="en-US" u="sng" dirty="0"/>
          </a:p>
        </p:txBody>
      </p:sp>
      <p:sp>
        <p:nvSpPr>
          <p:cNvPr id="3" name="Content Placeholder 2"/>
          <p:cNvSpPr>
            <a:spLocks noGrp="1"/>
          </p:cNvSpPr>
          <p:nvPr>
            <p:ph idx="1"/>
          </p:nvPr>
        </p:nvSpPr>
        <p:spPr/>
        <p:txBody>
          <a:bodyPr/>
          <a:lstStyle/>
          <a:p>
            <a:r>
              <a:rPr lang="en-US" dirty="0" smtClean="0"/>
              <a:t>The video will give a list of “reasons” why we dream. Record each reason and give a short description of each: </a:t>
            </a:r>
          </a:p>
          <a:p>
            <a:endParaRPr lang="en-US" dirty="0"/>
          </a:p>
        </p:txBody>
      </p:sp>
    </p:spTree>
    <p:extLst>
      <p:ext uri="{BB962C8B-B14F-4D97-AF65-F5344CB8AC3E}">
        <p14:creationId xmlns:p14="http://schemas.microsoft.com/office/powerpoint/2010/main" xmlns="" val="2034222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671888"/>
            <a:ext cx="6772609" cy="1466627"/>
          </a:xfrm>
        </p:spPr>
        <p:txBody>
          <a:bodyPr/>
          <a:lstStyle/>
          <a:p>
            <a:r>
              <a:rPr lang="en-US" dirty="0" smtClean="0"/>
              <a:t>4.5: Dreams </a:t>
            </a:r>
            <a:endParaRPr lang="en-US" dirty="0"/>
          </a:p>
        </p:txBody>
      </p:sp>
      <p:sp>
        <p:nvSpPr>
          <p:cNvPr id="3" name="Text Placeholder 2"/>
          <p:cNvSpPr>
            <a:spLocks noGrp="1"/>
          </p:cNvSpPr>
          <p:nvPr>
            <p:ph type="body" idx="1"/>
          </p:nvPr>
        </p:nvSpPr>
        <p:spPr/>
        <p:txBody>
          <a:bodyPr/>
          <a:lstStyle/>
          <a:p>
            <a:pPr algn="ctr"/>
            <a:r>
              <a:rPr lang="en-US" dirty="0" smtClean="0"/>
              <a:t>Why do people dream and what do they dream about? </a:t>
            </a:r>
            <a:endParaRPr lang="en-US" dirty="0"/>
          </a:p>
        </p:txBody>
      </p:sp>
      <p:pic>
        <p:nvPicPr>
          <p:cNvPr id="4" name="Picture 3"/>
          <p:cNvPicPr>
            <a:picLocks noChangeAspect="1"/>
          </p:cNvPicPr>
          <p:nvPr/>
        </p:nvPicPr>
        <p:blipFill>
          <a:blip r:embed="rId2"/>
          <a:stretch>
            <a:fillRect/>
          </a:stretch>
        </p:blipFill>
        <p:spPr>
          <a:xfrm>
            <a:off x="3138487" y="757237"/>
            <a:ext cx="4337279" cy="2428876"/>
          </a:xfrm>
          <a:prstGeom prst="rect">
            <a:avLst/>
          </a:prstGeom>
        </p:spPr>
      </p:pic>
      <p:pic>
        <p:nvPicPr>
          <p:cNvPr id="5" name="Picture 4"/>
          <p:cNvPicPr>
            <a:picLocks noChangeAspect="1"/>
          </p:cNvPicPr>
          <p:nvPr/>
        </p:nvPicPr>
        <p:blipFill>
          <a:blip r:embed="rId3"/>
          <a:stretch>
            <a:fillRect/>
          </a:stretch>
        </p:blipFill>
        <p:spPr>
          <a:xfrm>
            <a:off x="10015538" y="3853491"/>
            <a:ext cx="2014538" cy="2599475"/>
          </a:xfrm>
          <a:prstGeom prst="rect">
            <a:avLst/>
          </a:prstGeom>
        </p:spPr>
      </p:pic>
      <p:pic>
        <p:nvPicPr>
          <p:cNvPr id="6" name="Picture 5"/>
          <p:cNvPicPr>
            <a:picLocks noChangeAspect="1"/>
          </p:cNvPicPr>
          <p:nvPr/>
        </p:nvPicPr>
        <p:blipFill>
          <a:blip r:embed="rId4"/>
          <a:stretch>
            <a:fillRect/>
          </a:stretch>
        </p:blipFill>
        <p:spPr>
          <a:xfrm>
            <a:off x="8015286" y="757237"/>
            <a:ext cx="3743327" cy="2428876"/>
          </a:xfrm>
          <a:prstGeom prst="rect">
            <a:avLst/>
          </a:prstGeom>
        </p:spPr>
      </p:pic>
    </p:spTree>
    <p:extLst>
      <p:ext uri="{BB962C8B-B14F-4D97-AF65-F5344CB8AC3E}">
        <p14:creationId xmlns:p14="http://schemas.microsoft.com/office/powerpoint/2010/main" xmlns="" val="360663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Why do we dream?: theories </a:t>
            </a:r>
            <a:endParaRPr lang="en-US" u="sng" dirty="0"/>
          </a:p>
        </p:txBody>
      </p:sp>
      <p:sp>
        <p:nvSpPr>
          <p:cNvPr id="3" name="Content Placeholder 2"/>
          <p:cNvSpPr>
            <a:spLocks noGrp="1"/>
          </p:cNvSpPr>
          <p:nvPr>
            <p:ph idx="1"/>
          </p:nvPr>
        </p:nvSpPr>
        <p:spPr>
          <a:xfrm>
            <a:off x="1251678" y="1533379"/>
            <a:ext cx="6324779" cy="4346214"/>
          </a:xfrm>
        </p:spPr>
        <p:txBody>
          <a:bodyPr>
            <a:noAutofit/>
          </a:bodyPr>
          <a:lstStyle/>
          <a:p>
            <a:r>
              <a:rPr lang="en-US" sz="2800" dirty="0" smtClean="0"/>
              <a:t>There are several theories about why humans (and animals) experience dreams: </a:t>
            </a:r>
          </a:p>
          <a:p>
            <a:pPr lvl="1"/>
            <a:r>
              <a:rPr lang="en-US" sz="2800" b="1" u="sng" dirty="0" err="1" smtClean="0"/>
              <a:t>Freuds</a:t>
            </a:r>
            <a:r>
              <a:rPr lang="en-US" sz="2800" b="1" u="sng" dirty="0" smtClean="0"/>
              <a:t> theory of wish fulfillment</a:t>
            </a:r>
          </a:p>
          <a:p>
            <a:pPr lvl="1"/>
            <a:r>
              <a:rPr lang="en-US" sz="2800" b="1" u="sng" dirty="0" smtClean="0"/>
              <a:t>Information Process Theory </a:t>
            </a:r>
          </a:p>
          <a:p>
            <a:pPr lvl="1"/>
            <a:r>
              <a:rPr lang="en-US" sz="2800" dirty="0" smtClean="0"/>
              <a:t>Physiological Function </a:t>
            </a:r>
          </a:p>
          <a:p>
            <a:pPr lvl="1"/>
            <a:r>
              <a:rPr lang="en-US" sz="2800" b="1" u="sng" dirty="0" smtClean="0"/>
              <a:t>Activation Synthesis Theory</a:t>
            </a:r>
          </a:p>
          <a:p>
            <a:pPr lvl="1"/>
            <a:r>
              <a:rPr lang="en-US" sz="2800" dirty="0" smtClean="0"/>
              <a:t>Cognitive Development Theory </a:t>
            </a:r>
            <a:endParaRPr lang="en-US" sz="2800" dirty="0"/>
          </a:p>
        </p:txBody>
      </p:sp>
      <p:pic>
        <p:nvPicPr>
          <p:cNvPr id="4" name="Picture 3"/>
          <p:cNvPicPr>
            <a:picLocks noChangeAspect="1"/>
          </p:cNvPicPr>
          <p:nvPr/>
        </p:nvPicPr>
        <p:blipFill>
          <a:blip r:embed="rId2"/>
          <a:stretch>
            <a:fillRect/>
          </a:stretch>
        </p:blipFill>
        <p:spPr>
          <a:xfrm>
            <a:off x="7701181" y="2049317"/>
            <a:ext cx="4031273" cy="3655476"/>
          </a:xfrm>
          <a:prstGeom prst="rect">
            <a:avLst/>
          </a:prstGeom>
        </p:spPr>
      </p:pic>
    </p:spTree>
    <p:extLst>
      <p:ext uri="{BB962C8B-B14F-4D97-AF65-F5344CB8AC3E}">
        <p14:creationId xmlns:p14="http://schemas.microsoft.com/office/powerpoint/2010/main" xmlns="" val="84198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Freud’s interpretation: Dreams as wish fulfillment </a:t>
            </a:r>
            <a:endParaRPr lang="en-US" u="sng" dirty="0"/>
          </a:p>
        </p:txBody>
      </p:sp>
      <p:sp>
        <p:nvSpPr>
          <p:cNvPr id="3" name="Content Placeholder 2"/>
          <p:cNvSpPr>
            <a:spLocks noGrp="1"/>
          </p:cNvSpPr>
          <p:nvPr>
            <p:ph idx="1"/>
          </p:nvPr>
        </p:nvSpPr>
        <p:spPr>
          <a:xfrm>
            <a:off x="3671888" y="1874517"/>
            <a:ext cx="7758111" cy="4826321"/>
          </a:xfrm>
        </p:spPr>
        <p:txBody>
          <a:bodyPr>
            <a:noAutofit/>
          </a:bodyPr>
          <a:lstStyle/>
          <a:p>
            <a:r>
              <a:rPr lang="en-US" sz="2200" dirty="0" smtClean="0"/>
              <a:t>Freud believed that problems stem from the unconscious mind (repressed events, traumas)</a:t>
            </a:r>
          </a:p>
          <a:p>
            <a:r>
              <a:rPr lang="en-US" sz="2200" dirty="0" smtClean="0"/>
              <a:t>Freud used symbolism to interpret how dreams were linked to unconscious </a:t>
            </a:r>
          </a:p>
          <a:p>
            <a:r>
              <a:rPr lang="en-US" sz="2200" b="1" u="sng" dirty="0" smtClean="0"/>
              <a:t>Manifest Content</a:t>
            </a:r>
            <a:r>
              <a:rPr lang="en-US" sz="2200" dirty="0" smtClean="0"/>
              <a:t>: The actual content of the dream</a:t>
            </a:r>
          </a:p>
          <a:p>
            <a:pPr lvl="1"/>
            <a:r>
              <a:rPr lang="en-US" sz="2200" dirty="0" smtClean="0"/>
              <a:t>Example: Chad dreams he is trying to climb out of a bathtub. Manifest content is Chad trying to climb out of a bathtub</a:t>
            </a:r>
          </a:p>
          <a:p>
            <a:r>
              <a:rPr lang="en-US" sz="2200" b="1" u="sng" dirty="0" smtClean="0"/>
              <a:t>Latent Content</a:t>
            </a:r>
            <a:r>
              <a:rPr lang="en-US" sz="2200" dirty="0" smtClean="0"/>
              <a:t>: The hidden meaning of the dream</a:t>
            </a:r>
          </a:p>
          <a:p>
            <a:pPr lvl="1"/>
            <a:r>
              <a:rPr lang="en-US" sz="2200" dirty="0" smtClean="0"/>
              <a:t>Example: The bathtub symbolizes birth, the water symbolizes the womb of his mother. Chad is trying to escape his mother’s womb in the dream (repressed unconscious memory) </a:t>
            </a:r>
            <a:endParaRPr lang="en-US" sz="2200" dirty="0"/>
          </a:p>
        </p:txBody>
      </p:sp>
      <p:pic>
        <p:nvPicPr>
          <p:cNvPr id="4" name="Picture 3"/>
          <p:cNvPicPr>
            <a:picLocks noChangeAspect="1"/>
          </p:cNvPicPr>
          <p:nvPr/>
        </p:nvPicPr>
        <p:blipFill>
          <a:blip r:embed="rId2"/>
          <a:stretch>
            <a:fillRect/>
          </a:stretch>
        </p:blipFill>
        <p:spPr>
          <a:xfrm>
            <a:off x="1104900" y="1404937"/>
            <a:ext cx="2038350" cy="3130725"/>
          </a:xfrm>
          <a:prstGeom prst="rect">
            <a:avLst/>
          </a:prstGeom>
        </p:spPr>
      </p:pic>
      <p:pic>
        <p:nvPicPr>
          <p:cNvPr id="5" name="Picture 4"/>
          <p:cNvPicPr>
            <a:picLocks noChangeAspect="1"/>
          </p:cNvPicPr>
          <p:nvPr/>
        </p:nvPicPr>
        <p:blipFill>
          <a:blip r:embed="rId3"/>
          <a:stretch>
            <a:fillRect/>
          </a:stretch>
        </p:blipFill>
        <p:spPr>
          <a:xfrm>
            <a:off x="1047749" y="4733925"/>
            <a:ext cx="2624137" cy="2124075"/>
          </a:xfrm>
          <a:prstGeom prst="rect">
            <a:avLst/>
          </a:prstGeom>
        </p:spPr>
      </p:pic>
    </p:spTree>
    <p:extLst>
      <p:ext uri="{BB962C8B-B14F-4D97-AF65-F5344CB8AC3E}">
        <p14:creationId xmlns:p14="http://schemas.microsoft.com/office/powerpoint/2010/main" xmlns="" val="11096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Dreams: Information Processing </a:t>
            </a:r>
            <a:endParaRPr lang="en-US" u="sng" dirty="0"/>
          </a:p>
        </p:txBody>
      </p:sp>
      <p:sp>
        <p:nvSpPr>
          <p:cNvPr id="3" name="Content Placeholder 2"/>
          <p:cNvSpPr>
            <a:spLocks noGrp="1"/>
          </p:cNvSpPr>
          <p:nvPr>
            <p:ph idx="1"/>
          </p:nvPr>
        </p:nvSpPr>
        <p:spPr>
          <a:xfrm>
            <a:off x="1251678" y="1593669"/>
            <a:ext cx="6795042" cy="4285923"/>
          </a:xfrm>
        </p:spPr>
        <p:txBody>
          <a:bodyPr>
            <a:noAutofit/>
          </a:bodyPr>
          <a:lstStyle/>
          <a:p>
            <a:r>
              <a:rPr lang="en-US" sz="2800" dirty="0" smtClean="0"/>
              <a:t>Some researchers theorize that dreams are the brains way of sifting, sorting and fixes our daily experiences in our memory. </a:t>
            </a:r>
          </a:p>
          <a:p>
            <a:r>
              <a:rPr lang="en-US" sz="2800" dirty="0" smtClean="0"/>
              <a:t>This could explain why REM sleep and memory retention are so linked</a:t>
            </a:r>
          </a:p>
          <a:p>
            <a:r>
              <a:rPr lang="en-US" sz="2800" dirty="0" smtClean="0"/>
              <a:t>Problems with Information Processing theory: </a:t>
            </a:r>
          </a:p>
          <a:p>
            <a:pPr lvl="1"/>
            <a:r>
              <a:rPr lang="en-US" sz="2800" b="1" dirty="0" smtClean="0"/>
              <a:t>Why do humans dream about things they have never seen or experiences? </a:t>
            </a:r>
            <a:endParaRPr lang="en-US" sz="2800" b="1" dirty="0"/>
          </a:p>
        </p:txBody>
      </p:sp>
      <p:pic>
        <p:nvPicPr>
          <p:cNvPr id="4" name="Picture 3"/>
          <p:cNvPicPr>
            <a:picLocks noChangeAspect="1"/>
          </p:cNvPicPr>
          <p:nvPr/>
        </p:nvPicPr>
        <p:blipFill>
          <a:blip r:embed="rId2"/>
          <a:stretch>
            <a:fillRect/>
          </a:stretch>
        </p:blipFill>
        <p:spPr>
          <a:xfrm>
            <a:off x="8214360" y="1443990"/>
            <a:ext cx="3048000" cy="3015468"/>
          </a:xfrm>
          <a:prstGeom prst="rect">
            <a:avLst/>
          </a:prstGeom>
        </p:spPr>
      </p:pic>
      <p:pic>
        <p:nvPicPr>
          <p:cNvPr id="5" name="Picture 4"/>
          <p:cNvPicPr>
            <a:picLocks noChangeAspect="1"/>
          </p:cNvPicPr>
          <p:nvPr/>
        </p:nvPicPr>
        <p:blipFill>
          <a:blip r:embed="rId3"/>
          <a:stretch>
            <a:fillRect/>
          </a:stretch>
        </p:blipFill>
        <p:spPr>
          <a:xfrm>
            <a:off x="8046719" y="4606662"/>
            <a:ext cx="3657601" cy="2173459"/>
          </a:xfrm>
          <a:prstGeom prst="rect">
            <a:avLst/>
          </a:prstGeom>
        </p:spPr>
      </p:pic>
    </p:spTree>
    <p:extLst>
      <p:ext uri="{BB962C8B-B14F-4D97-AF65-F5344CB8AC3E}">
        <p14:creationId xmlns:p14="http://schemas.microsoft.com/office/powerpoint/2010/main" xmlns="" val="271339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596697"/>
            <a:ext cx="10178322" cy="946353"/>
          </a:xfrm>
        </p:spPr>
        <p:txBody>
          <a:bodyPr/>
          <a:lstStyle/>
          <a:p>
            <a:r>
              <a:rPr lang="en-US" b="1" u="sng" dirty="0" smtClean="0"/>
              <a:t>Activation-synthesis Hypothesis </a:t>
            </a:r>
            <a:endParaRPr lang="en-US" b="1" u="sng" dirty="0"/>
          </a:p>
        </p:txBody>
      </p:sp>
      <p:sp>
        <p:nvSpPr>
          <p:cNvPr id="3" name="Content Placeholder 2"/>
          <p:cNvSpPr>
            <a:spLocks noGrp="1"/>
          </p:cNvSpPr>
          <p:nvPr>
            <p:ph idx="1"/>
          </p:nvPr>
        </p:nvSpPr>
        <p:spPr>
          <a:xfrm>
            <a:off x="1065941" y="1874517"/>
            <a:ext cx="7849460" cy="4869182"/>
          </a:xfrm>
        </p:spPr>
        <p:txBody>
          <a:bodyPr>
            <a:noAutofit/>
          </a:bodyPr>
          <a:lstStyle/>
          <a:p>
            <a:r>
              <a:rPr lang="en-US" sz="2400" dirty="0" smtClean="0"/>
              <a:t>PET scans show that dreams are a product of the pons: </a:t>
            </a:r>
          </a:p>
          <a:p>
            <a:pPr lvl="1"/>
            <a:r>
              <a:rPr lang="en-US" sz="2400" dirty="0" smtClean="0"/>
              <a:t>Inhibits the neurotransmitters that allow movement</a:t>
            </a:r>
          </a:p>
          <a:p>
            <a:pPr lvl="1"/>
            <a:r>
              <a:rPr lang="en-US" sz="2400" dirty="0" smtClean="0"/>
              <a:t>Send other random signals to the areas of the cortex that interpret sensory information </a:t>
            </a:r>
          </a:p>
          <a:p>
            <a:pPr lvl="1"/>
            <a:r>
              <a:rPr lang="en-US" sz="2400" dirty="0" smtClean="0"/>
              <a:t>Brain synthesizes an explanation of these random signals using memories and other stored information in the brain:  this is the </a:t>
            </a:r>
            <a:r>
              <a:rPr lang="en-US" sz="2400" b="1" u="sng" dirty="0" smtClean="0"/>
              <a:t>Activation-Synthesis Hypothesis</a:t>
            </a:r>
          </a:p>
          <a:p>
            <a:r>
              <a:rPr lang="en-US" sz="2400" b="1" u="sng" dirty="0" smtClean="0"/>
              <a:t>Activation-Information-Mode Model</a:t>
            </a:r>
            <a:r>
              <a:rPr lang="en-US" sz="2400" dirty="0" smtClean="0"/>
              <a:t>: Revised version of the Activation Synthesis Explanation of dreams in which information that is accessed during waking hours can have an influence on synthesis of dreams</a:t>
            </a:r>
            <a:endParaRPr lang="en-US" sz="2400" dirty="0"/>
          </a:p>
        </p:txBody>
      </p:sp>
      <p:pic>
        <p:nvPicPr>
          <p:cNvPr id="4" name="Picture 3"/>
          <p:cNvPicPr>
            <a:picLocks noChangeAspect="1"/>
          </p:cNvPicPr>
          <p:nvPr/>
        </p:nvPicPr>
        <p:blipFill>
          <a:blip r:embed="rId2"/>
          <a:stretch>
            <a:fillRect/>
          </a:stretch>
        </p:blipFill>
        <p:spPr>
          <a:xfrm>
            <a:off x="8572499" y="1543050"/>
            <a:ext cx="3243263" cy="2643188"/>
          </a:xfrm>
          <a:prstGeom prst="rect">
            <a:avLst/>
          </a:prstGeom>
        </p:spPr>
      </p:pic>
      <p:pic>
        <p:nvPicPr>
          <p:cNvPr id="5" name="Picture 4"/>
          <p:cNvPicPr>
            <a:picLocks noChangeAspect="1"/>
          </p:cNvPicPr>
          <p:nvPr/>
        </p:nvPicPr>
        <p:blipFill>
          <a:blip r:embed="rId3"/>
          <a:stretch>
            <a:fillRect/>
          </a:stretch>
        </p:blipFill>
        <p:spPr>
          <a:xfrm>
            <a:off x="8915401" y="4324349"/>
            <a:ext cx="2900361" cy="2419350"/>
          </a:xfrm>
          <a:prstGeom prst="rect">
            <a:avLst/>
          </a:prstGeom>
        </p:spPr>
      </p:pic>
    </p:spTree>
    <p:extLst>
      <p:ext uri="{BB962C8B-B14F-4D97-AF65-F5344CB8AC3E}">
        <p14:creationId xmlns:p14="http://schemas.microsoft.com/office/powerpoint/2010/main" xmlns="" val="2846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What do people dream about?</a:t>
            </a:r>
            <a:endParaRPr lang="en-US" u="sng" dirty="0"/>
          </a:p>
        </p:txBody>
      </p:sp>
      <p:sp>
        <p:nvSpPr>
          <p:cNvPr id="3" name="Content Placeholder 2"/>
          <p:cNvSpPr>
            <a:spLocks noGrp="1"/>
          </p:cNvSpPr>
          <p:nvPr>
            <p:ph idx="1"/>
          </p:nvPr>
        </p:nvSpPr>
        <p:spPr>
          <a:xfrm>
            <a:off x="1251678" y="1874517"/>
            <a:ext cx="5263422" cy="3871913"/>
          </a:xfrm>
        </p:spPr>
        <p:txBody>
          <a:bodyPr/>
          <a:lstStyle/>
          <a:p>
            <a:r>
              <a:rPr lang="en-US" sz="2400" dirty="0" smtClean="0"/>
              <a:t>Most dreams reflect everyday life</a:t>
            </a:r>
          </a:p>
          <a:p>
            <a:r>
              <a:rPr lang="en-US" sz="2400" dirty="0" smtClean="0"/>
              <a:t>Most dreams are in color </a:t>
            </a:r>
          </a:p>
          <a:p>
            <a:r>
              <a:rPr lang="en-US" sz="2400" dirty="0" smtClean="0"/>
              <a:t>Those born before color TV will dream in B&amp;W </a:t>
            </a:r>
          </a:p>
          <a:p>
            <a:r>
              <a:rPr lang="en-US" sz="2400" dirty="0" smtClean="0"/>
              <a:t>Cultural differences: </a:t>
            </a:r>
          </a:p>
          <a:p>
            <a:pPr lvl="1"/>
            <a:r>
              <a:rPr lang="en-US" sz="2400" dirty="0" smtClean="0"/>
              <a:t>US: High levels of aggression vs Netherlands: Low levels of aggression</a:t>
            </a:r>
          </a:p>
          <a:p>
            <a:pPr marL="0" indent="0">
              <a:buNone/>
            </a:pPr>
            <a:endParaRPr lang="en-US" dirty="0" smtClean="0"/>
          </a:p>
        </p:txBody>
      </p:sp>
      <p:pic>
        <p:nvPicPr>
          <p:cNvPr id="4" name="Picture 3"/>
          <p:cNvPicPr>
            <a:picLocks noChangeAspect="1"/>
          </p:cNvPicPr>
          <p:nvPr/>
        </p:nvPicPr>
        <p:blipFill>
          <a:blip r:embed="rId2"/>
          <a:stretch>
            <a:fillRect/>
          </a:stretch>
        </p:blipFill>
        <p:spPr>
          <a:xfrm>
            <a:off x="6042025" y="1400174"/>
            <a:ext cx="5588000" cy="5186364"/>
          </a:xfrm>
          <a:prstGeom prst="rect">
            <a:avLst/>
          </a:prstGeom>
        </p:spPr>
      </p:pic>
    </p:spTree>
    <p:extLst>
      <p:ext uri="{BB962C8B-B14F-4D97-AF65-F5344CB8AC3E}">
        <p14:creationId xmlns:p14="http://schemas.microsoft.com/office/powerpoint/2010/main" xmlns="" val="13019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49513"/>
            <a:ext cx="9944100" cy="902967"/>
          </a:xfrm>
        </p:spPr>
        <p:txBody>
          <a:bodyPr>
            <a:normAutofit/>
          </a:bodyPr>
          <a:lstStyle/>
          <a:p>
            <a:pPr algn="ctr"/>
            <a:r>
              <a:rPr lang="en-US" b="1" u="sng" dirty="0" smtClean="0"/>
              <a:t>Gender differences in dreams </a:t>
            </a:r>
            <a:endParaRPr lang="en-US" b="1" u="sng" dirty="0"/>
          </a:p>
        </p:txBody>
      </p:sp>
      <p:sp>
        <p:nvSpPr>
          <p:cNvPr id="3" name="Text Placeholder 2"/>
          <p:cNvSpPr>
            <a:spLocks noGrp="1"/>
          </p:cNvSpPr>
          <p:nvPr>
            <p:ph type="body" idx="1"/>
          </p:nvPr>
        </p:nvSpPr>
        <p:spPr>
          <a:xfrm>
            <a:off x="1107194" y="1337718"/>
            <a:ext cx="4800600" cy="632529"/>
          </a:xfrm>
        </p:spPr>
        <p:txBody>
          <a:bodyPr/>
          <a:lstStyle/>
          <a:p>
            <a:pPr algn="ctr"/>
            <a:r>
              <a:rPr lang="en-US" u="sng" dirty="0" smtClean="0"/>
              <a:t>Females </a:t>
            </a:r>
            <a:endParaRPr lang="en-US" u="sng" dirty="0"/>
          </a:p>
        </p:txBody>
      </p:sp>
      <p:sp>
        <p:nvSpPr>
          <p:cNvPr id="4" name="Content Placeholder 3"/>
          <p:cNvSpPr>
            <a:spLocks noGrp="1"/>
          </p:cNvSpPr>
          <p:nvPr>
            <p:ph sz="half" idx="2"/>
          </p:nvPr>
        </p:nvSpPr>
        <p:spPr>
          <a:xfrm>
            <a:off x="1120094" y="2055485"/>
            <a:ext cx="4800600" cy="2996398"/>
          </a:xfrm>
        </p:spPr>
        <p:txBody>
          <a:bodyPr>
            <a:normAutofit fontScale="92500" lnSpcReduction="10000"/>
          </a:bodyPr>
          <a:lstStyle/>
          <a:p>
            <a:r>
              <a:rPr lang="en-US" dirty="0" smtClean="0"/>
              <a:t>Tend to dream about males and females equally</a:t>
            </a:r>
          </a:p>
          <a:p>
            <a:r>
              <a:rPr lang="en-US" dirty="0" smtClean="0"/>
              <a:t>Rarely physically aggressive , but often victims of aggression</a:t>
            </a:r>
          </a:p>
          <a:p>
            <a:r>
              <a:rPr lang="en-US" dirty="0" smtClean="0"/>
              <a:t>Common dream themes: People they know, personal appearance concerns, family and home </a:t>
            </a:r>
          </a:p>
          <a:p>
            <a:r>
              <a:rPr lang="en-US" dirty="0" smtClean="0"/>
              <a:t>More romantic dreams: usually with someone they know. </a:t>
            </a:r>
            <a:endParaRPr lang="en-US" dirty="0"/>
          </a:p>
        </p:txBody>
      </p:sp>
      <p:sp>
        <p:nvSpPr>
          <p:cNvPr id="5" name="Text Placeholder 4"/>
          <p:cNvSpPr>
            <a:spLocks noGrp="1"/>
          </p:cNvSpPr>
          <p:nvPr>
            <p:ph type="body" sz="quarter" idx="3"/>
          </p:nvPr>
        </p:nvSpPr>
        <p:spPr>
          <a:xfrm>
            <a:off x="6343650" y="1337718"/>
            <a:ext cx="4800600" cy="632529"/>
          </a:xfrm>
        </p:spPr>
        <p:txBody>
          <a:bodyPr/>
          <a:lstStyle/>
          <a:p>
            <a:pPr algn="ctr"/>
            <a:r>
              <a:rPr lang="en-US" u="sng" dirty="0" smtClean="0"/>
              <a:t>Males</a:t>
            </a:r>
            <a:endParaRPr lang="en-US" u="sng" dirty="0"/>
          </a:p>
        </p:txBody>
      </p:sp>
      <p:sp>
        <p:nvSpPr>
          <p:cNvPr id="6" name="Content Placeholder 5"/>
          <p:cNvSpPr>
            <a:spLocks noGrp="1"/>
          </p:cNvSpPr>
          <p:nvPr>
            <p:ph sz="quarter" idx="4"/>
          </p:nvPr>
        </p:nvSpPr>
        <p:spPr>
          <a:xfrm>
            <a:off x="6515100" y="2055485"/>
            <a:ext cx="4800600" cy="2996398"/>
          </a:xfrm>
        </p:spPr>
        <p:txBody>
          <a:bodyPr>
            <a:normAutofit fontScale="92500"/>
          </a:bodyPr>
          <a:lstStyle/>
          <a:p>
            <a:r>
              <a:rPr lang="en-US" dirty="0" smtClean="0"/>
              <a:t>Tend to dream more commonly about males </a:t>
            </a:r>
          </a:p>
          <a:p>
            <a:r>
              <a:rPr lang="en-US" dirty="0" smtClean="0"/>
              <a:t>Higher levels of physical aggression as the aggressor </a:t>
            </a:r>
          </a:p>
          <a:p>
            <a:r>
              <a:rPr lang="en-US" dirty="0" smtClean="0"/>
              <a:t>Common dream themes: outdoor, unfamiliar setting, involve weapons, tools, cars and roads </a:t>
            </a:r>
          </a:p>
          <a:p>
            <a:r>
              <a:rPr lang="en-US" dirty="0" smtClean="0"/>
              <a:t>More sexual dreams: usually with unknown and attractive partners </a:t>
            </a:r>
            <a:endParaRPr lang="en-US" dirty="0"/>
          </a:p>
        </p:txBody>
      </p:sp>
      <p:pic>
        <p:nvPicPr>
          <p:cNvPr id="7" name="Picture 6"/>
          <p:cNvPicPr>
            <a:picLocks noChangeAspect="1"/>
          </p:cNvPicPr>
          <p:nvPr/>
        </p:nvPicPr>
        <p:blipFill>
          <a:blip r:embed="rId2"/>
          <a:stretch>
            <a:fillRect/>
          </a:stretch>
        </p:blipFill>
        <p:spPr>
          <a:xfrm>
            <a:off x="186942" y="1774403"/>
            <a:ext cx="851716" cy="1482988"/>
          </a:xfrm>
          <a:prstGeom prst="rect">
            <a:avLst/>
          </a:prstGeom>
        </p:spPr>
      </p:pic>
      <p:pic>
        <p:nvPicPr>
          <p:cNvPr id="9" name="Picture 8"/>
          <p:cNvPicPr>
            <a:picLocks noChangeAspect="1"/>
          </p:cNvPicPr>
          <p:nvPr/>
        </p:nvPicPr>
        <p:blipFill>
          <a:blip r:embed="rId3"/>
          <a:stretch>
            <a:fillRect/>
          </a:stretch>
        </p:blipFill>
        <p:spPr>
          <a:xfrm>
            <a:off x="11047008" y="941910"/>
            <a:ext cx="1066196" cy="1070956"/>
          </a:xfrm>
          <a:prstGeom prst="rect">
            <a:avLst/>
          </a:prstGeom>
        </p:spPr>
      </p:pic>
      <p:pic>
        <p:nvPicPr>
          <p:cNvPr id="10" name="Picture 9"/>
          <p:cNvPicPr>
            <a:picLocks noChangeAspect="1"/>
          </p:cNvPicPr>
          <p:nvPr/>
        </p:nvPicPr>
        <p:blipFill>
          <a:blip r:embed="rId4"/>
          <a:stretch>
            <a:fillRect/>
          </a:stretch>
        </p:blipFill>
        <p:spPr>
          <a:xfrm>
            <a:off x="3827671" y="4829175"/>
            <a:ext cx="2080123" cy="2028825"/>
          </a:xfrm>
          <a:prstGeom prst="rect">
            <a:avLst/>
          </a:prstGeom>
        </p:spPr>
      </p:pic>
      <p:pic>
        <p:nvPicPr>
          <p:cNvPr id="11" name="Picture 10"/>
          <p:cNvPicPr>
            <a:picLocks noChangeAspect="1"/>
          </p:cNvPicPr>
          <p:nvPr/>
        </p:nvPicPr>
        <p:blipFill>
          <a:blip r:embed="rId5"/>
          <a:stretch>
            <a:fillRect/>
          </a:stretch>
        </p:blipFill>
        <p:spPr>
          <a:xfrm>
            <a:off x="997175" y="5051883"/>
            <a:ext cx="2619375" cy="1743075"/>
          </a:xfrm>
          <a:prstGeom prst="rect">
            <a:avLst/>
          </a:prstGeom>
        </p:spPr>
      </p:pic>
      <p:pic>
        <p:nvPicPr>
          <p:cNvPr id="12" name="Picture 11"/>
          <p:cNvPicPr>
            <a:picLocks noChangeAspect="1"/>
          </p:cNvPicPr>
          <p:nvPr/>
        </p:nvPicPr>
        <p:blipFill>
          <a:blip r:embed="rId6"/>
          <a:stretch>
            <a:fillRect/>
          </a:stretch>
        </p:blipFill>
        <p:spPr>
          <a:xfrm>
            <a:off x="6729412" y="4972049"/>
            <a:ext cx="2619375" cy="1743075"/>
          </a:xfrm>
          <a:prstGeom prst="rect">
            <a:avLst/>
          </a:prstGeom>
        </p:spPr>
      </p:pic>
      <p:pic>
        <p:nvPicPr>
          <p:cNvPr id="13" name="Picture 12"/>
          <p:cNvPicPr>
            <a:picLocks noChangeAspect="1"/>
          </p:cNvPicPr>
          <p:nvPr/>
        </p:nvPicPr>
        <p:blipFill>
          <a:blip r:embed="rId7"/>
          <a:stretch>
            <a:fillRect/>
          </a:stretch>
        </p:blipFill>
        <p:spPr>
          <a:xfrm>
            <a:off x="9489779" y="4622958"/>
            <a:ext cx="2090327" cy="2235042"/>
          </a:xfrm>
          <a:prstGeom prst="rect">
            <a:avLst/>
          </a:prstGeom>
        </p:spPr>
      </p:pic>
    </p:spTree>
    <p:extLst>
      <p:ext uri="{BB962C8B-B14F-4D97-AF65-F5344CB8AC3E}">
        <p14:creationId xmlns:p14="http://schemas.microsoft.com/office/powerpoint/2010/main" xmlns="" val="12077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barn(inVertical)">
                                      <p:cBhvr>
                                        <p:cTn id="53" dur="500"/>
                                        <p:tgtEl>
                                          <p:spTgt spid="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0" end="0"/>
                                            </p:txEl>
                                          </p:spTgt>
                                        </p:tgtEl>
                                        <p:attrNameLst>
                                          <p:attrName>style.visibility</p:attrName>
                                        </p:attrNameLst>
                                      </p:cBhvr>
                                      <p:to>
                                        <p:strVal val="visible"/>
                                      </p:to>
                                    </p:set>
                                    <p:animEffect transition="in" filter="fade">
                                      <p:cBhvr>
                                        <p:cTn id="63" dur="1000"/>
                                        <p:tgtEl>
                                          <p:spTgt spid="6">
                                            <p:txEl>
                                              <p:pRg st="0" end="0"/>
                                            </p:txEl>
                                          </p:spTgt>
                                        </p:tgtEl>
                                      </p:cBhvr>
                                    </p:animEffect>
                                    <p:anim calcmode="lin" valueType="num">
                                      <p:cBhvr>
                                        <p:cTn id="6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0" end="0"/>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
                                            <p:txEl>
                                              <p:pRg st="1" end="1"/>
                                            </p:txEl>
                                          </p:spTgt>
                                        </p:tgtEl>
                                        <p:attrNameLst>
                                          <p:attrName>style.visibility</p:attrName>
                                        </p:attrNameLst>
                                      </p:cBhvr>
                                      <p:to>
                                        <p:strVal val="visible"/>
                                      </p:to>
                                    </p:set>
                                    <p:animEffect transition="in" filter="fade">
                                      <p:cBhvr>
                                        <p:cTn id="68" dur="1000"/>
                                        <p:tgtEl>
                                          <p:spTgt spid="6">
                                            <p:txEl>
                                              <p:pRg st="1" end="1"/>
                                            </p:txEl>
                                          </p:spTgt>
                                        </p:tgtEl>
                                      </p:cBhvr>
                                    </p:animEffect>
                                    <p:anim calcmode="lin" valueType="num">
                                      <p:cBhvr>
                                        <p:cTn id="6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1" end="1"/>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6">
                                            <p:txEl>
                                              <p:pRg st="2" end="2"/>
                                            </p:txEl>
                                          </p:spTgt>
                                        </p:tgtEl>
                                        <p:attrNameLst>
                                          <p:attrName>style.visibility</p:attrName>
                                        </p:attrNameLst>
                                      </p:cBhvr>
                                      <p:to>
                                        <p:strVal val="visible"/>
                                      </p:to>
                                    </p:set>
                                    <p:animEffect transition="in" filter="fade">
                                      <p:cBhvr>
                                        <p:cTn id="73" dur="1000"/>
                                        <p:tgtEl>
                                          <p:spTgt spid="6">
                                            <p:txEl>
                                              <p:pRg st="2" end="2"/>
                                            </p:txEl>
                                          </p:spTgt>
                                        </p:tgtEl>
                                      </p:cBhvr>
                                    </p:animEffect>
                                    <p:anim calcmode="lin" valueType="num">
                                      <p:cBhvr>
                                        <p:cTn id="7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2" end="2"/>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
                                            <p:txEl>
                                              <p:pRg st="3" end="3"/>
                                            </p:txEl>
                                          </p:spTgt>
                                        </p:tgtEl>
                                        <p:attrNameLst>
                                          <p:attrName>style.visibility</p:attrName>
                                        </p:attrNameLst>
                                      </p:cBhvr>
                                      <p:to>
                                        <p:strVal val="visible"/>
                                      </p:to>
                                    </p:set>
                                    <p:animEffect transition="in" filter="fade">
                                      <p:cBhvr>
                                        <p:cTn id="78" dur="1000"/>
                                        <p:tgtEl>
                                          <p:spTgt spid="6">
                                            <p:txEl>
                                              <p:pRg st="3" end="3"/>
                                            </p:txEl>
                                          </p:spTgt>
                                        </p:tgtEl>
                                      </p:cBhvr>
                                    </p:animEffect>
                                    <p:anim calcmode="lin" valueType="num">
                                      <p:cBhvr>
                                        <p:cTn id="7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8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1000"/>
                                        <p:tgtEl>
                                          <p:spTgt spid="13"/>
                                        </p:tgtEl>
                                      </p:cBhvr>
                                    </p:animEffect>
                                    <p:anim calcmode="lin" valueType="num">
                                      <p:cBhvr>
                                        <p:cTn id="93" dur="1000" fill="hold"/>
                                        <p:tgtEl>
                                          <p:spTgt spid="13"/>
                                        </p:tgtEl>
                                        <p:attrNameLst>
                                          <p:attrName>ppt_x</p:attrName>
                                        </p:attrNameLst>
                                      </p:cBhvr>
                                      <p:tavLst>
                                        <p:tav tm="0">
                                          <p:val>
                                            <p:strVal val="#ppt_x"/>
                                          </p:val>
                                        </p:tav>
                                        <p:tav tm="100000">
                                          <p:val>
                                            <p:strVal val="#ppt_x"/>
                                          </p:val>
                                        </p:tav>
                                      </p:tavLst>
                                    </p:anim>
                                    <p:anim calcmode="lin" valueType="num">
                                      <p:cBhvr>
                                        <p:cTn id="9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894806"/>
          </a:xfrm>
        </p:spPr>
        <p:txBody>
          <a:bodyPr/>
          <a:lstStyle/>
          <a:p>
            <a:pPr algn="ctr"/>
            <a:r>
              <a:rPr lang="en-US" b="1" u="sng" dirty="0" smtClean="0"/>
              <a:t>What is Consciousness?</a:t>
            </a:r>
            <a:endParaRPr lang="en-US" b="1" u="sng" dirty="0"/>
          </a:p>
        </p:txBody>
      </p:sp>
      <p:sp>
        <p:nvSpPr>
          <p:cNvPr id="3" name="Content Placeholder 2"/>
          <p:cNvSpPr>
            <a:spLocks noGrp="1"/>
          </p:cNvSpPr>
          <p:nvPr>
            <p:ph idx="1"/>
          </p:nvPr>
        </p:nvSpPr>
        <p:spPr>
          <a:xfrm>
            <a:off x="1254034" y="1580607"/>
            <a:ext cx="5447213" cy="5055324"/>
          </a:xfrm>
        </p:spPr>
        <p:txBody>
          <a:bodyPr>
            <a:normAutofit fontScale="92500" lnSpcReduction="10000"/>
          </a:bodyPr>
          <a:lstStyle/>
          <a:p>
            <a:pPr>
              <a:lnSpc>
                <a:spcPct val="90000"/>
              </a:lnSpc>
              <a:buFont typeface="Arial" charset="0"/>
              <a:buChar char="•"/>
              <a:defRPr/>
            </a:pPr>
            <a:r>
              <a:rPr lang="en-US" altLang="en-US" sz="2800" b="1" u="sng" dirty="0">
                <a:ea typeface="ＭＳ Ｐゴシック" pitchFamily="-108" charset="-128"/>
              </a:rPr>
              <a:t>Consciousness</a:t>
            </a:r>
            <a:r>
              <a:rPr lang="en-US" altLang="en-US" sz="2800" b="1" dirty="0">
                <a:ea typeface="ＭＳ Ｐゴシック" pitchFamily="-108" charset="-128"/>
              </a:rPr>
              <a:t>: </a:t>
            </a:r>
            <a:r>
              <a:rPr lang="en-US" altLang="en-US" sz="2800" dirty="0">
                <a:ea typeface="ＭＳ Ｐゴシック" pitchFamily="-108" charset="-128"/>
              </a:rPr>
              <a:t>The process underlying the mental model we create of the world of which we are aware</a:t>
            </a:r>
            <a:r>
              <a:rPr lang="en-US" altLang="en-US" sz="2800" dirty="0" smtClean="0">
                <a:ea typeface="ＭＳ Ｐゴシック" pitchFamily="-108" charset="-128"/>
              </a:rPr>
              <a:t>. Used to organize human behavior </a:t>
            </a:r>
          </a:p>
          <a:p>
            <a:pPr>
              <a:lnSpc>
                <a:spcPct val="90000"/>
              </a:lnSpc>
              <a:buFont typeface="Arial" charset="0"/>
              <a:buChar char="•"/>
              <a:defRPr/>
            </a:pPr>
            <a:r>
              <a:rPr lang="en-US" altLang="en-US" sz="2800" b="1" u="sng" dirty="0" smtClean="0">
                <a:ea typeface="ＭＳ Ｐゴシック" pitchFamily="-108" charset="-128"/>
              </a:rPr>
              <a:t>Walking Consciousness</a:t>
            </a:r>
            <a:r>
              <a:rPr lang="en-US" altLang="en-US" sz="2800" dirty="0" smtClean="0">
                <a:ea typeface="ＭＳ Ｐゴシック" pitchFamily="-108" charset="-128"/>
              </a:rPr>
              <a:t>: State in which thoughts, feelings, and sensations are clear, organized and the person feels alert.</a:t>
            </a:r>
            <a:endParaRPr lang="en-US" altLang="en-US" sz="2800" dirty="0">
              <a:ea typeface="ＭＳ Ｐゴシック" pitchFamily="-108" charset="-128"/>
            </a:endParaRPr>
          </a:p>
          <a:p>
            <a:pPr lvl="1">
              <a:lnSpc>
                <a:spcPct val="90000"/>
              </a:lnSpc>
              <a:buFont typeface="Arial" charset="0"/>
              <a:buChar char="–"/>
              <a:defRPr/>
            </a:pPr>
            <a:r>
              <a:rPr lang="en-US" altLang="en-US" sz="2800" dirty="0">
                <a:ea typeface="ＭＳ Ｐゴシック" pitchFamily="-108" charset="-128"/>
              </a:rPr>
              <a:t>It is also a part of the mind from which we can potentially retrieve a fact, an idea, an emotion, or a memory and combine it with critical thinking.</a:t>
            </a:r>
          </a:p>
          <a:p>
            <a:endParaRPr lang="en-US" dirty="0"/>
          </a:p>
        </p:txBody>
      </p:sp>
      <p:pic>
        <p:nvPicPr>
          <p:cNvPr id="4" name="Picture 3"/>
          <p:cNvPicPr>
            <a:picLocks noChangeAspect="1"/>
          </p:cNvPicPr>
          <p:nvPr/>
        </p:nvPicPr>
        <p:blipFill>
          <a:blip r:embed="rId2"/>
          <a:stretch>
            <a:fillRect/>
          </a:stretch>
        </p:blipFill>
        <p:spPr>
          <a:xfrm>
            <a:off x="6931524" y="1423851"/>
            <a:ext cx="2708865" cy="3383280"/>
          </a:xfrm>
          <a:prstGeom prst="rect">
            <a:avLst/>
          </a:prstGeom>
        </p:spPr>
      </p:pic>
      <p:pic>
        <p:nvPicPr>
          <p:cNvPr id="5" name="Picture 4"/>
          <p:cNvPicPr>
            <a:picLocks noChangeAspect="1"/>
          </p:cNvPicPr>
          <p:nvPr/>
        </p:nvPicPr>
        <p:blipFill>
          <a:blip r:embed="rId3"/>
          <a:stretch>
            <a:fillRect/>
          </a:stretch>
        </p:blipFill>
        <p:spPr>
          <a:xfrm>
            <a:off x="7052468" y="4807131"/>
            <a:ext cx="2466975" cy="1841863"/>
          </a:xfrm>
          <a:prstGeom prst="rect">
            <a:avLst/>
          </a:prstGeom>
        </p:spPr>
      </p:pic>
      <p:pic>
        <p:nvPicPr>
          <p:cNvPr id="6" name="Picture 5"/>
          <p:cNvPicPr>
            <a:picLocks noChangeAspect="1"/>
          </p:cNvPicPr>
          <p:nvPr/>
        </p:nvPicPr>
        <p:blipFill>
          <a:blip r:embed="rId4"/>
          <a:stretch>
            <a:fillRect/>
          </a:stretch>
        </p:blipFill>
        <p:spPr>
          <a:xfrm>
            <a:off x="9761333" y="1423851"/>
            <a:ext cx="2430667" cy="3226524"/>
          </a:xfrm>
          <a:prstGeom prst="rect">
            <a:avLst/>
          </a:prstGeom>
        </p:spPr>
      </p:pic>
      <p:pic>
        <p:nvPicPr>
          <p:cNvPr id="7" name="Picture 6"/>
          <p:cNvPicPr>
            <a:picLocks noChangeAspect="1"/>
          </p:cNvPicPr>
          <p:nvPr/>
        </p:nvPicPr>
        <p:blipFill>
          <a:blip r:embed="rId5"/>
          <a:stretch>
            <a:fillRect/>
          </a:stretch>
        </p:blipFill>
        <p:spPr>
          <a:xfrm>
            <a:off x="9640387" y="4870812"/>
            <a:ext cx="2459197" cy="1686742"/>
          </a:xfrm>
          <a:prstGeom prst="rect">
            <a:avLst/>
          </a:prstGeom>
        </p:spPr>
      </p:pic>
    </p:spTree>
    <p:extLst>
      <p:ext uri="{BB962C8B-B14F-4D97-AF65-F5344CB8AC3E}">
        <p14:creationId xmlns:p14="http://schemas.microsoft.com/office/powerpoint/2010/main" xmlns="" val="142477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1000"/>
                                        <p:tgtEl>
                                          <p:spTgt spid="3">
                                            <p:txEl>
                                              <p:pRg st="1" end="1"/>
                                            </p:txEl>
                                          </p:spTgt>
                                        </p:tgtEl>
                                      </p:cBhvr>
                                    </p:animEffect>
                                    <p:anim calcmode="lin" valueType="num">
                                      <p:cBhvr>
                                        <p:cTn id="4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1000"/>
                                        <p:tgtEl>
                                          <p:spTgt spid="3">
                                            <p:txEl>
                                              <p:pRg st="2" end="2"/>
                                            </p:txEl>
                                          </p:spTgt>
                                        </p:tgtEl>
                                      </p:cBhvr>
                                    </p:animEffect>
                                    <p:anim calcmode="lin" valueType="num">
                                      <p:cBhvr>
                                        <p:cTn id="4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986" y="277882"/>
            <a:ext cx="10178322" cy="1492132"/>
          </a:xfrm>
        </p:spPr>
        <p:txBody>
          <a:bodyPr>
            <a:normAutofit/>
          </a:bodyPr>
          <a:lstStyle/>
          <a:p>
            <a:pPr algn="ctr"/>
            <a:r>
              <a:rPr lang="en-US" u="sng" dirty="0" smtClean="0"/>
              <a:t>Most Common Dreams and meanings </a:t>
            </a:r>
            <a:endParaRPr lang="en-US" u="sng" dirty="0"/>
          </a:p>
        </p:txBody>
      </p:sp>
      <p:sp>
        <p:nvSpPr>
          <p:cNvPr id="3" name="Content Placeholder 2"/>
          <p:cNvSpPr>
            <a:spLocks noGrp="1"/>
          </p:cNvSpPr>
          <p:nvPr>
            <p:ph idx="1"/>
          </p:nvPr>
        </p:nvSpPr>
        <p:spPr/>
        <p:txBody>
          <a:bodyPr/>
          <a:lstStyle/>
          <a:p>
            <a:r>
              <a:rPr lang="en-US" dirty="0" smtClean="0"/>
              <a:t>The video is going to give you the top 10 most common dreams and their meanings. You should make a chart or list of each dream and a short explanation of the dream meaning. You will need this information for the next activity. </a:t>
            </a:r>
            <a:endParaRPr lang="en-US" dirty="0"/>
          </a:p>
        </p:txBody>
      </p:sp>
    </p:spTree>
    <p:extLst>
      <p:ext uri="{BB962C8B-B14F-4D97-AF65-F5344CB8AC3E}">
        <p14:creationId xmlns:p14="http://schemas.microsoft.com/office/powerpoint/2010/main" xmlns="" val="10431539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 Class: Dream Interpretation</a:t>
            </a:r>
            <a:endParaRPr lang="en-US" dirty="0"/>
          </a:p>
        </p:txBody>
      </p:sp>
      <p:sp>
        <p:nvSpPr>
          <p:cNvPr id="3" name="Content Placeholder 2"/>
          <p:cNvSpPr>
            <a:spLocks noGrp="1"/>
          </p:cNvSpPr>
          <p:nvPr>
            <p:ph idx="1"/>
          </p:nvPr>
        </p:nvSpPr>
        <p:spPr>
          <a:xfrm>
            <a:off x="1251678" y="1688123"/>
            <a:ext cx="10178322" cy="4670474"/>
          </a:xfrm>
        </p:spPr>
        <p:txBody>
          <a:bodyPr>
            <a:normAutofit/>
          </a:bodyPr>
          <a:lstStyle/>
          <a:p>
            <a:r>
              <a:rPr lang="en-US" dirty="0" smtClean="0"/>
              <a:t>You have been given a case study, outlining 4 dreams that Debbie, a high school senior, has recorded in her dream journal. Read the information about Debbie to get a better feel for her background</a:t>
            </a:r>
          </a:p>
          <a:p>
            <a:r>
              <a:rPr lang="en-US" dirty="0" smtClean="0"/>
              <a:t>You have been hired as Debbie’s psychologist who needs to help Debbie interpret her dreams (using the concepts/theories discussed today in class. </a:t>
            </a:r>
          </a:p>
          <a:p>
            <a:r>
              <a:rPr lang="en-US" dirty="0" smtClean="0"/>
              <a:t>You need to answer the following 3 questions for your dream analysis: </a:t>
            </a:r>
          </a:p>
          <a:p>
            <a:pPr lvl="1"/>
            <a:r>
              <a:rPr lang="en-US" dirty="0" smtClean="0"/>
              <a:t>1) What themes can you identify in Debbie’s Dreams? How can you relate the themes to Debbie’s life? </a:t>
            </a:r>
          </a:p>
          <a:p>
            <a:pPr lvl="1"/>
            <a:r>
              <a:rPr lang="en-US" dirty="0" smtClean="0"/>
              <a:t>2)Identify the Latent and Manifest Content of each dream.</a:t>
            </a:r>
          </a:p>
          <a:p>
            <a:pPr lvl="1"/>
            <a:r>
              <a:rPr lang="en-US" dirty="0" smtClean="0"/>
              <a:t>3) Explain why Debbie might be having these dreams? These don’t need to be scientific (It’s okay to guess, just use evidence). Base your analysis off the themes from your notes, videos or past knowledge/experiences</a:t>
            </a:r>
          </a:p>
        </p:txBody>
      </p:sp>
    </p:spTree>
    <p:extLst>
      <p:ext uri="{BB962C8B-B14F-4D97-AF65-F5344CB8AC3E}">
        <p14:creationId xmlns:p14="http://schemas.microsoft.com/office/powerpoint/2010/main" xmlns="" val="2208594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Homework </a:t>
            </a:r>
            <a:endParaRPr lang="en-US" dirty="0"/>
          </a:p>
        </p:txBody>
      </p:sp>
      <p:sp>
        <p:nvSpPr>
          <p:cNvPr id="3" name="Content Placeholder 2"/>
          <p:cNvSpPr>
            <a:spLocks noGrp="1"/>
          </p:cNvSpPr>
          <p:nvPr>
            <p:ph idx="1"/>
          </p:nvPr>
        </p:nvSpPr>
        <p:spPr/>
        <p:txBody>
          <a:bodyPr/>
          <a:lstStyle/>
          <a:p>
            <a:r>
              <a:rPr lang="en-US" dirty="0" smtClean="0"/>
              <a:t>Finish Dream Case Study (In notebook) </a:t>
            </a:r>
          </a:p>
          <a:p>
            <a:r>
              <a:rPr lang="en-US" dirty="0" smtClean="0"/>
              <a:t>Read and take notes on chapter 4-6: Hypnosis </a:t>
            </a:r>
          </a:p>
          <a:p>
            <a:r>
              <a:rPr lang="en-US" dirty="0" smtClean="0"/>
              <a:t>Vocabulary 4-5 and 4-6 </a:t>
            </a:r>
          </a:p>
          <a:p>
            <a:r>
              <a:rPr lang="en-US" dirty="0" smtClean="0"/>
              <a:t>Work on Dream Journals </a:t>
            </a:r>
            <a:endParaRPr lang="en-US" dirty="0"/>
          </a:p>
        </p:txBody>
      </p:sp>
    </p:spTree>
    <p:extLst>
      <p:ext uri="{BB962C8B-B14F-4D97-AF65-F5344CB8AC3E}">
        <p14:creationId xmlns:p14="http://schemas.microsoft.com/office/powerpoint/2010/main" xmlns="" val="29561491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4.6: Altered States: Hypnosis </a:t>
            </a:r>
            <a:endParaRPr lang="en-US" dirty="0"/>
          </a:p>
        </p:txBody>
      </p:sp>
      <p:sp>
        <p:nvSpPr>
          <p:cNvPr id="3" name="Text Placeholder 2"/>
          <p:cNvSpPr>
            <a:spLocks noGrp="1"/>
          </p:cNvSpPr>
          <p:nvPr>
            <p:ph type="body" idx="1"/>
          </p:nvPr>
        </p:nvSpPr>
        <p:spPr/>
        <p:txBody>
          <a:bodyPr/>
          <a:lstStyle/>
          <a:p>
            <a:r>
              <a:rPr lang="en-US" dirty="0" smtClean="0"/>
              <a:t>How does hypnosis affect consciousness?</a:t>
            </a:r>
            <a:endParaRPr lang="en-US" dirty="0"/>
          </a:p>
        </p:txBody>
      </p:sp>
      <p:pic>
        <p:nvPicPr>
          <p:cNvPr id="4" name="Picture 3"/>
          <p:cNvPicPr>
            <a:picLocks noChangeAspect="1"/>
          </p:cNvPicPr>
          <p:nvPr/>
        </p:nvPicPr>
        <p:blipFill>
          <a:blip r:embed="rId2"/>
          <a:stretch>
            <a:fillRect/>
          </a:stretch>
        </p:blipFill>
        <p:spPr>
          <a:xfrm>
            <a:off x="5657516" y="64293"/>
            <a:ext cx="2705100" cy="1457325"/>
          </a:xfrm>
          <a:prstGeom prst="rect">
            <a:avLst/>
          </a:prstGeom>
        </p:spPr>
      </p:pic>
      <p:pic>
        <p:nvPicPr>
          <p:cNvPr id="5" name="Picture 4"/>
          <p:cNvPicPr>
            <a:picLocks noChangeAspect="1"/>
          </p:cNvPicPr>
          <p:nvPr/>
        </p:nvPicPr>
        <p:blipFill>
          <a:blip r:embed="rId3"/>
          <a:stretch>
            <a:fillRect/>
          </a:stretch>
        </p:blipFill>
        <p:spPr>
          <a:xfrm>
            <a:off x="8612593" y="2772404"/>
            <a:ext cx="3481387" cy="3856996"/>
          </a:xfrm>
          <a:prstGeom prst="rect">
            <a:avLst/>
          </a:prstGeom>
        </p:spPr>
      </p:pic>
      <p:pic>
        <p:nvPicPr>
          <p:cNvPr id="6" name="Picture 5"/>
          <p:cNvPicPr>
            <a:picLocks noChangeAspect="1"/>
          </p:cNvPicPr>
          <p:nvPr/>
        </p:nvPicPr>
        <p:blipFill>
          <a:blip r:embed="rId4"/>
          <a:stretch>
            <a:fillRect/>
          </a:stretch>
        </p:blipFill>
        <p:spPr>
          <a:xfrm>
            <a:off x="9329738" y="114300"/>
            <a:ext cx="2619375" cy="1357312"/>
          </a:xfrm>
          <a:prstGeom prst="rect">
            <a:avLst/>
          </a:prstGeom>
        </p:spPr>
      </p:pic>
      <p:pic>
        <p:nvPicPr>
          <p:cNvPr id="7" name="Picture 6"/>
          <p:cNvPicPr>
            <a:picLocks noChangeAspect="1"/>
          </p:cNvPicPr>
          <p:nvPr/>
        </p:nvPicPr>
        <p:blipFill>
          <a:blip r:embed="rId5"/>
          <a:stretch>
            <a:fillRect/>
          </a:stretch>
        </p:blipFill>
        <p:spPr>
          <a:xfrm>
            <a:off x="2494548" y="114300"/>
            <a:ext cx="2643855" cy="1407318"/>
          </a:xfrm>
          <a:prstGeom prst="rect">
            <a:avLst/>
          </a:prstGeom>
        </p:spPr>
      </p:pic>
    </p:spTree>
    <p:extLst>
      <p:ext uri="{BB962C8B-B14F-4D97-AF65-F5344CB8AC3E}">
        <p14:creationId xmlns:p14="http://schemas.microsoft.com/office/powerpoint/2010/main" xmlns="" val="13321333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Steps in Hypnotic induction</a:t>
            </a:r>
            <a:endParaRPr lang="en-US" u="sng" dirty="0"/>
          </a:p>
        </p:txBody>
      </p:sp>
      <p:sp>
        <p:nvSpPr>
          <p:cNvPr id="3" name="Content Placeholder 2"/>
          <p:cNvSpPr>
            <a:spLocks noGrp="1"/>
          </p:cNvSpPr>
          <p:nvPr>
            <p:ph idx="1"/>
          </p:nvPr>
        </p:nvSpPr>
        <p:spPr>
          <a:xfrm>
            <a:off x="1065941" y="1345879"/>
            <a:ext cx="7077935" cy="4497708"/>
          </a:xfrm>
        </p:spPr>
        <p:txBody>
          <a:bodyPr>
            <a:noAutofit/>
          </a:bodyPr>
          <a:lstStyle/>
          <a:p>
            <a:pPr marL="0" indent="0" algn="ctr">
              <a:buNone/>
            </a:pPr>
            <a:r>
              <a:rPr lang="en-US" sz="2400" b="1" dirty="0" smtClean="0"/>
              <a:t>Hypnosis while it varies in style, will always use the 4 following steps </a:t>
            </a:r>
          </a:p>
          <a:p>
            <a:r>
              <a:rPr lang="en-US" sz="2400" dirty="0" smtClean="0"/>
              <a:t>1. The hypnotist tells the person to focus on what is being said </a:t>
            </a:r>
          </a:p>
          <a:p>
            <a:r>
              <a:rPr lang="en-US" sz="2400" dirty="0" smtClean="0"/>
              <a:t>2. The person is told to relax and feel tired</a:t>
            </a:r>
          </a:p>
          <a:p>
            <a:r>
              <a:rPr lang="en-US" sz="2400" dirty="0" smtClean="0"/>
              <a:t>3. The hypnotist tells the person to “let go” and accept suggestions easily</a:t>
            </a:r>
          </a:p>
          <a:p>
            <a:r>
              <a:rPr lang="en-US" sz="2400" dirty="0" smtClean="0"/>
              <a:t>4. The person is told to use vivid imagination</a:t>
            </a:r>
          </a:p>
          <a:p>
            <a:pPr lvl="1"/>
            <a:r>
              <a:rPr lang="en-US" sz="2400" dirty="0" smtClean="0"/>
              <a:t>The key to hypnosis seems to be a heightened state of suggestibility</a:t>
            </a:r>
          </a:p>
          <a:p>
            <a:pPr lvl="1"/>
            <a:r>
              <a:rPr lang="en-US" sz="2400" dirty="0" smtClean="0"/>
              <a:t>Only 80% of people can be hypnotized and only 40% make “good hypnotic subjects </a:t>
            </a:r>
            <a:endParaRPr lang="en-US" sz="2400" dirty="0"/>
          </a:p>
        </p:txBody>
      </p:sp>
      <p:pic>
        <p:nvPicPr>
          <p:cNvPr id="4" name="Picture 3"/>
          <p:cNvPicPr>
            <a:picLocks noChangeAspect="1"/>
          </p:cNvPicPr>
          <p:nvPr/>
        </p:nvPicPr>
        <p:blipFill>
          <a:blip r:embed="rId2"/>
          <a:stretch>
            <a:fillRect/>
          </a:stretch>
        </p:blipFill>
        <p:spPr>
          <a:xfrm>
            <a:off x="8071923" y="1345879"/>
            <a:ext cx="3543814" cy="2368872"/>
          </a:xfrm>
          <a:prstGeom prst="rect">
            <a:avLst/>
          </a:prstGeom>
        </p:spPr>
      </p:pic>
      <p:pic>
        <p:nvPicPr>
          <p:cNvPr id="5" name="Picture 4"/>
          <p:cNvPicPr>
            <a:picLocks noChangeAspect="1"/>
          </p:cNvPicPr>
          <p:nvPr/>
        </p:nvPicPr>
        <p:blipFill>
          <a:blip r:embed="rId3"/>
          <a:stretch>
            <a:fillRect/>
          </a:stretch>
        </p:blipFill>
        <p:spPr>
          <a:xfrm>
            <a:off x="8029189" y="3886200"/>
            <a:ext cx="3629282" cy="2920881"/>
          </a:xfrm>
          <a:prstGeom prst="rect">
            <a:avLst/>
          </a:prstGeom>
        </p:spPr>
      </p:pic>
    </p:spTree>
    <p:extLst>
      <p:ext uri="{BB962C8B-B14F-4D97-AF65-F5344CB8AC3E}">
        <p14:creationId xmlns:p14="http://schemas.microsoft.com/office/powerpoint/2010/main" xmlns="" val="2950987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hypnotic Susceptibility </a:t>
            </a:r>
            <a:endParaRPr lang="en-US" b="1" u="sng" dirty="0"/>
          </a:p>
        </p:txBody>
      </p:sp>
      <p:sp>
        <p:nvSpPr>
          <p:cNvPr id="3" name="Content Placeholder 2"/>
          <p:cNvSpPr>
            <a:spLocks noGrp="1"/>
          </p:cNvSpPr>
          <p:nvPr>
            <p:ph idx="1"/>
          </p:nvPr>
        </p:nvSpPr>
        <p:spPr>
          <a:xfrm>
            <a:off x="5929313" y="1414463"/>
            <a:ext cx="5815012" cy="5255895"/>
          </a:xfrm>
        </p:spPr>
        <p:txBody>
          <a:bodyPr>
            <a:normAutofit lnSpcReduction="10000"/>
          </a:bodyPr>
          <a:lstStyle/>
          <a:p>
            <a:r>
              <a:rPr lang="en-US" sz="2400" dirty="0"/>
              <a:t>The key to hypnosis seems to be a heightened state of suggestibility</a:t>
            </a:r>
          </a:p>
          <a:p>
            <a:r>
              <a:rPr lang="en-US" sz="2400" dirty="0"/>
              <a:t>Only 80% of people can be hypnotized and only 40% make “good hypnotic subjects </a:t>
            </a:r>
            <a:endParaRPr lang="en-US" sz="2400" dirty="0" smtClean="0"/>
          </a:p>
          <a:p>
            <a:r>
              <a:rPr lang="en-US" sz="2400" dirty="0" smtClean="0"/>
              <a:t>Usually people who fantasize a lot, daydream and have vivid imaginations are more susceptible to hypnosis than others </a:t>
            </a:r>
          </a:p>
          <a:p>
            <a:r>
              <a:rPr lang="en-US" sz="2400" dirty="0" smtClean="0"/>
              <a:t>To test hypnotic susceptibility, hypnotists use a list of ordered suggestions</a:t>
            </a:r>
          </a:p>
          <a:p>
            <a:pPr lvl="1"/>
            <a:r>
              <a:rPr lang="en-US" sz="2400" dirty="0" smtClean="0"/>
              <a:t>The more suggestions that the person responds to the more susceptible they are. </a:t>
            </a:r>
            <a:endParaRPr lang="en-US" sz="2400" dirty="0"/>
          </a:p>
          <a:p>
            <a:endParaRPr lang="en-US" dirty="0"/>
          </a:p>
        </p:txBody>
      </p:sp>
      <p:pic>
        <p:nvPicPr>
          <p:cNvPr id="4" name="Picture 3"/>
          <p:cNvPicPr>
            <a:picLocks noChangeAspect="1"/>
          </p:cNvPicPr>
          <p:nvPr/>
        </p:nvPicPr>
        <p:blipFill>
          <a:blip r:embed="rId2"/>
          <a:stretch>
            <a:fillRect/>
          </a:stretch>
        </p:blipFill>
        <p:spPr>
          <a:xfrm>
            <a:off x="1251678" y="3943350"/>
            <a:ext cx="4271963" cy="2727008"/>
          </a:xfrm>
          <a:prstGeom prst="rect">
            <a:avLst/>
          </a:prstGeom>
        </p:spPr>
      </p:pic>
      <p:pic>
        <p:nvPicPr>
          <p:cNvPr id="5" name="Picture 4"/>
          <p:cNvPicPr>
            <a:picLocks noChangeAspect="1"/>
          </p:cNvPicPr>
          <p:nvPr/>
        </p:nvPicPr>
        <p:blipFill>
          <a:blip r:embed="rId3"/>
          <a:stretch>
            <a:fillRect/>
          </a:stretch>
        </p:blipFill>
        <p:spPr>
          <a:xfrm>
            <a:off x="1303206" y="1243011"/>
            <a:ext cx="4184198" cy="2343151"/>
          </a:xfrm>
          <a:prstGeom prst="rect">
            <a:avLst/>
          </a:prstGeom>
        </p:spPr>
      </p:pic>
    </p:spTree>
    <p:extLst>
      <p:ext uri="{BB962C8B-B14F-4D97-AF65-F5344CB8AC3E}">
        <p14:creationId xmlns:p14="http://schemas.microsoft.com/office/powerpoint/2010/main" xmlns="" val="11146348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Stanford Hypnotic susceptibility scale (Form A) </a:t>
            </a:r>
            <a:endParaRPr lang="en-US" b="1" u="sng" dirty="0"/>
          </a:p>
        </p:txBody>
      </p:sp>
      <p:pic>
        <p:nvPicPr>
          <p:cNvPr id="4" name="Content Placeholder 3"/>
          <p:cNvPicPr>
            <a:picLocks noGrp="1" noChangeAspect="1"/>
          </p:cNvPicPr>
          <p:nvPr>
            <p:ph idx="1"/>
          </p:nvPr>
        </p:nvPicPr>
        <p:blipFill>
          <a:blip r:embed="rId2"/>
          <a:stretch>
            <a:fillRect/>
          </a:stretch>
        </p:blipFill>
        <p:spPr>
          <a:xfrm>
            <a:off x="2528887" y="1874517"/>
            <a:ext cx="6986588" cy="4697733"/>
          </a:xfrm>
          <a:prstGeom prst="rect">
            <a:avLst/>
          </a:prstGeom>
        </p:spPr>
      </p:pic>
    </p:spTree>
    <p:extLst>
      <p:ext uri="{BB962C8B-B14F-4D97-AF65-F5344CB8AC3E}">
        <p14:creationId xmlns:p14="http://schemas.microsoft.com/office/powerpoint/2010/main" xmlns="" val="11020425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Fact or myth: What can Hypnosis really do?</a:t>
            </a:r>
            <a:endParaRPr lang="en-US" u="sng" dirty="0"/>
          </a:p>
        </p:txBody>
      </p:sp>
      <p:sp>
        <p:nvSpPr>
          <p:cNvPr id="3" name="Content Placeholder 2"/>
          <p:cNvSpPr>
            <a:spLocks noGrp="1"/>
          </p:cNvSpPr>
          <p:nvPr>
            <p:ph idx="1"/>
          </p:nvPr>
        </p:nvSpPr>
        <p:spPr>
          <a:xfrm>
            <a:off x="5314950" y="2286001"/>
            <a:ext cx="6115050" cy="3593591"/>
          </a:xfrm>
        </p:spPr>
        <p:txBody>
          <a:bodyPr>
            <a:noAutofit/>
          </a:bodyPr>
          <a:lstStyle/>
          <a:p>
            <a:r>
              <a:rPr lang="en-US" sz="2400" dirty="0" smtClean="0"/>
              <a:t>Despite popular belief, people can not be hypnotized against their will</a:t>
            </a:r>
          </a:p>
          <a:p>
            <a:r>
              <a:rPr lang="en-US" sz="2400" b="1" u="sng" dirty="0" smtClean="0"/>
              <a:t>Basic suggestion Effect</a:t>
            </a:r>
            <a:r>
              <a:rPr lang="en-US" sz="2400" dirty="0" smtClean="0"/>
              <a:t>: The tendency for hypnotized people to act as though their behavior is automatic and is out of their control. </a:t>
            </a:r>
          </a:p>
          <a:p>
            <a:r>
              <a:rPr lang="en-US" sz="2400" dirty="0" smtClean="0"/>
              <a:t>Controversial when used in therapy to “recover” repressed memories.</a:t>
            </a:r>
          </a:p>
          <a:p>
            <a:r>
              <a:rPr lang="en-US" sz="2400" dirty="0" smtClean="0"/>
              <a:t>Most successful at helping people to relax and control pain. </a:t>
            </a:r>
            <a:endParaRPr lang="en-US" sz="2400" dirty="0"/>
          </a:p>
        </p:txBody>
      </p:sp>
      <p:pic>
        <p:nvPicPr>
          <p:cNvPr id="4" name="Picture 3"/>
          <p:cNvPicPr>
            <a:picLocks noChangeAspect="1"/>
          </p:cNvPicPr>
          <p:nvPr/>
        </p:nvPicPr>
        <p:blipFill>
          <a:blip r:embed="rId2"/>
          <a:stretch>
            <a:fillRect/>
          </a:stretch>
        </p:blipFill>
        <p:spPr>
          <a:xfrm>
            <a:off x="920108" y="1885375"/>
            <a:ext cx="4394842" cy="2529463"/>
          </a:xfrm>
          <a:prstGeom prst="rect">
            <a:avLst/>
          </a:prstGeom>
        </p:spPr>
      </p:pic>
      <p:pic>
        <p:nvPicPr>
          <p:cNvPr id="5" name="Picture 4"/>
          <p:cNvPicPr>
            <a:picLocks noChangeAspect="1"/>
          </p:cNvPicPr>
          <p:nvPr/>
        </p:nvPicPr>
        <p:blipFill>
          <a:blip r:embed="rId3"/>
          <a:stretch>
            <a:fillRect/>
          </a:stretch>
        </p:blipFill>
        <p:spPr>
          <a:xfrm>
            <a:off x="920108" y="4591050"/>
            <a:ext cx="4369121" cy="2105025"/>
          </a:xfrm>
          <a:prstGeom prst="rect">
            <a:avLst/>
          </a:prstGeom>
        </p:spPr>
      </p:pic>
    </p:spTree>
    <p:extLst>
      <p:ext uri="{BB962C8B-B14F-4D97-AF65-F5344CB8AC3E}">
        <p14:creationId xmlns:p14="http://schemas.microsoft.com/office/powerpoint/2010/main" xmlns="" val="16250542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Theories of Hypnosis </a:t>
            </a:r>
            <a:endParaRPr lang="en-US" b="1" u="sng" dirty="0"/>
          </a:p>
        </p:txBody>
      </p:sp>
      <p:sp>
        <p:nvSpPr>
          <p:cNvPr id="3" name="Text Placeholder 2"/>
          <p:cNvSpPr>
            <a:spLocks noGrp="1"/>
          </p:cNvSpPr>
          <p:nvPr>
            <p:ph type="body" idx="1"/>
          </p:nvPr>
        </p:nvSpPr>
        <p:spPr>
          <a:xfrm>
            <a:off x="1252728" y="1558252"/>
            <a:ext cx="4800600" cy="632529"/>
          </a:xfrm>
        </p:spPr>
        <p:txBody>
          <a:bodyPr/>
          <a:lstStyle/>
          <a:p>
            <a:pPr algn="ctr"/>
            <a:r>
              <a:rPr lang="en-US" u="sng" dirty="0" smtClean="0"/>
              <a:t>Hypnosis as dissociation</a:t>
            </a:r>
            <a:r>
              <a:rPr lang="en-US" dirty="0" smtClean="0"/>
              <a:t>: The hidden observer </a:t>
            </a:r>
            <a:endParaRPr lang="en-US" dirty="0"/>
          </a:p>
        </p:txBody>
      </p:sp>
      <p:sp>
        <p:nvSpPr>
          <p:cNvPr id="4" name="Content Placeholder 3"/>
          <p:cNvSpPr>
            <a:spLocks noGrp="1"/>
          </p:cNvSpPr>
          <p:nvPr>
            <p:ph sz="half" idx="2"/>
          </p:nvPr>
        </p:nvSpPr>
        <p:spPr>
          <a:xfrm>
            <a:off x="1257300" y="2514600"/>
            <a:ext cx="4800600" cy="3390900"/>
          </a:xfrm>
        </p:spPr>
        <p:txBody>
          <a:bodyPr>
            <a:noAutofit/>
          </a:bodyPr>
          <a:lstStyle/>
          <a:p>
            <a:r>
              <a:rPr lang="en-US" sz="2400" dirty="0" smtClean="0"/>
              <a:t>Ernest Hilgard( 1991)</a:t>
            </a:r>
          </a:p>
          <a:p>
            <a:r>
              <a:rPr lang="en-US" sz="2400" dirty="0" smtClean="0"/>
              <a:t>Hypnosis works only on the immediate conscious mind of a person </a:t>
            </a:r>
          </a:p>
          <a:p>
            <a:r>
              <a:rPr lang="en-US" sz="2400" dirty="0" smtClean="0"/>
              <a:t>Part of the mind remains aware of what is going on (hidden observer)</a:t>
            </a:r>
          </a:p>
          <a:p>
            <a:r>
              <a:rPr lang="en-US" sz="2400" dirty="0" smtClean="0"/>
              <a:t>Similar disassociation when you drive somewhere familiar and forgot how you got there. </a:t>
            </a:r>
            <a:endParaRPr lang="en-US" sz="2400" dirty="0"/>
          </a:p>
        </p:txBody>
      </p:sp>
      <p:sp>
        <p:nvSpPr>
          <p:cNvPr id="5" name="Text Placeholder 4"/>
          <p:cNvSpPr>
            <a:spLocks noGrp="1"/>
          </p:cNvSpPr>
          <p:nvPr>
            <p:ph type="body" sz="quarter" idx="3"/>
          </p:nvPr>
        </p:nvSpPr>
        <p:spPr>
          <a:xfrm>
            <a:off x="6624828" y="1716385"/>
            <a:ext cx="4800600" cy="632529"/>
          </a:xfrm>
        </p:spPr>
        <p:txBody>
          <a:bodyPr/>
          <a:lstStyle/>
          <a:p>
            <a:pPr algn="ctr"/>
            <a:r>
              <a:rPr lang="en-US" u="sng" dirty="0" smtClean="0"/>
              <a:t>Hypnosis as social role playing</a:t>
            </a:r>
            <a:r>
              <a:rPr lang="en-US" dirty="0" smtClean="0"/>
              <a:t>: The social-cognitive explanation</a:t>
            </a:r>
            <a:endParaRPr lang="en-US" dirty="0"/>
          </a:p>
        </p:txBody>
      </p:sp>
      <p:sp>
        <p:nvSpPr>
          <p:cNvPr id="6" name="Content Placeholder 5"/>
          <p:cNvSpPr>
            <a:spLocks noGrp="1"/>
          </p:cNvSpPr>
          <p:nvPr>
            <p:ph sz="quarter" idx="4"/>
          </p:nvPr>
        </p:nvSpPr>
        <p:spPr>
          <a:xfrm>
            <a:off x="6633864" y="2514600"/>
            <a:ext cx="4800600" cy="3390900"/>
          </a:xfrm>
        </p:spPr>
        <p:txBody>
          <a:bodyPr>
            <a:noAutofit/>
          </a:bodyPr>
          <a:lstStyle/>
          <a:p>
            <a:r>
              <a:rPr lang="en-US" sz="2400" dirty="0" smtClean="0"/>
              <a:t>Sarbin and Coe (1972)</a:t>
            </a:r>
          </a:p>
          <a:p>
            <a:r>
              <a:rPr lang="en-US" sz="2400" dirty="0" smtClean="0"/>
              <a:t>Assumes that people who are hypnotized are not in an altered state but are merely playing the role expected of them in the situation. </a:t>
            </a:r>
          </a:p>
          <a:p>
            <a:r>
              <a:rPr lang="en-US" sz="2400" dirty="0" smtClean="0"/>
              <a:t>Sometimes the subjects are unaware that they are role playing</a:t>
            </a:r>
            <a:endParaRPr lang="en-US" sz="2400" dirty="0"/>
          </a:p>
        </p:txBody>
      </p:sp>
    </p:spTree>
    <p:extLst>
      <p:ext uri="{BB962C8B-B14F-4D97-AF65-F5344CB8AC3E}">
        <p14:creationId xmlns:p14="http://schemas.microsoft.com/office/powerpoint/2010/main" xmlns="" val="20691275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Now</a:t>
            </a:r>
            <a:endParaRPr lang="en-US" dirty="0"/>
          </a:p>
        </p:txBody>
      </p:sp>
      <p:sp>
        <p:nvSpPr>
          <p:cNvPr id="3" name="Content Placeholder 2"/>
          <p:cNvSpPr>
            <a:spLocks noGrp="1"/>
          </p:cNvSpPr>
          <p:nvPr>
            <p:ph idx="1"/>
          </p:nvPr>
        </p:nvSpPr>
        <p:spPr>
          <a:xfrm>
            <a:off x="1251678" y="1537855"/>
            <a:ext cx="10178322" cy="5029200"/>
          </a:xfrm>
        </p:spPr>
        <p:txBody>
          <a:bodyPr>
            <a:normAutofit/>
          </a:bodyPr>
          <a:lstStyle/>
          <a:p>
            <a:r>
              <a:rPr lang="en-US" sz="2800" dirty="0" smtClean="0"/>
              <a:t>1) What is addiction?</a:t>
            </a:r>
          </a:p>
          <a:p>
            <a:endParaRPr lang="en-US" sz="2800" dirty="0"/>
          </a:p>
          <a:p>
            <a:r>
              <a:rPr lang="en-US" sz="2800" dirty="0" smtClean="0"/>
              <a:t>2) What types of things can people be addicted to?</a:t>
            </a:r>
          </a:p>
          <a:p>
            <a:pPr marL="0" indent="0">
              <a:buNone/>
            </a:pPr>
            <a:endParaRPr lang="en-US" sz="2800" dirty="0" smtClean="0"/>
          </a:p>
          <a:p>
            <a:r>
              <a:rPr lang="en-US" sz="2800" dirty="0" smtClean="0"/>
              <a:t>3) How can someone become addicted? Is addiction biological? Psychological? Or Both?</a:t>
            </a:r>
            <a:endParaRPr lang="en-US" sz="2800" dirty="0"/>
          </a:p>
        </p:txBody>
      </p:sp>
    </p:spTree>
    <p:extLst>
      <p:ext uri="{BB962C8B-B14F-4D97-AF65-F5344CB8AC3E}">
        <p14:creationId xmlns:p14="http://schemas.microsoft.com/office/powerpoint/2010/main" xmlns="" val="2217072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96389"/>
            <a:ext cx="10018713" cy="1136468"/>
          </a:xfrm>
        </p:spPr>
        <p:txBody>
          <a:bodyPr/>
          <a:lstStyle/>
          <a:p>
            <a:r>
              <a:rPr lang="en-US" b="1" u="sng" dirty="0" smtClean="0"/>
              <a:t>What Does Your Conscious Do?</a:t>
            </a:r>
            <a:endParaRPr lang="en-US" b="1" u="sng" dirty="0"/>
          </a:p>
        </p:txBody>
      </p:sp>
      <p:sp>
        <p:nvSpPr>
          <p:cNvPr id="3" name="Content Placeholder 2"/>
          <p:cNvSpPr>
            <a:spLocks noGrp="1"/>
          </p:cNvSpPr>
          <p:nvPr>
            <p:ph idx="1"/>
          </p:nvPr>
        </p:nvSpPr>
        <p:spPr>
          <a:xfrm>
            <a:off x="796834" y="1280161"/>
            <a:ext cx="6910253" cy="5617028"/>
          </a:xfrm>
        </p:spPr>
        <p:txBody>
          <a:bodyPr>
            <a:normAutofit fontScale="92500" lnSpcReduction="20000"/>
          </a:bodyPr>
          <a:lstStyle/>
          <a:p>
            <a:pPr algn="ctr">
              <a:buNone/>
            </a:pPr>
            <a:r>
              <a:rPr lang="en-US" altLang="en-US" b="1" dirty="0">
                <a:ea typeface="MS PGothic" panose="020B0600070205080204" pitchFamily="34" charset="-128"/>
              </a:rPr>
              <a:t>	</a:t>
            </a:r>
            <a:r>
              <a:rPr lang="en-US" altLang="en-US" sz="3300" b="1" dirty="0">
                <a:ea typeface="MS PGothic" panose="020B0600070205080204" pitchFamily="34" charset="-128"/>
              </a:rPr>
              <a:t>Our consciousness has 3 main functions</a:t>
            </a:r>
            <a:r>
              <a:rPr lang="en-US" altLang="en-US" sz="3300" b="1" dirty="0" smtClean="0">
                <a:ea typeface="MS PGothic" panose="020B0600070205080204" pitchFamily="34" charset="-128"/>
              </a:rPr>
              <a:t>:</a:t>
            </a:r>
            <a:endParaRPr lang="en-US" altLang="en-US" dirty="0">
              <a:ea typeface="MS PGothic" panose="020B0600070205080204" pitchFamily="34" charset="-128"/>
            </a:endParaRPr>
          </a:p>
          <a:p>
            <a:pPr>
              <a:buNone/>
            </a:pPr>
            <a:r>
              <a:rPr lang="en-US" altLang="en-US" sz="2800" dirty="0">
                <a:ea typeface="MS PGothic" panose="020B0600070205080204" pitchFamily="34" charset="-128"/>
              </a:rPr>
              <a:t>	1. </a:t>
            </a:r>
            <a:r>
              <a:rPr lang="en-US" altLang="en-US" sz="2800" b="1" dirty="0">
                <a:ea typeface="MS PGothic" panose="020B0600070205080204" pitchFamily="34" charset="-128"/>
              </a:rPr>
              <a:t>Consciousness restricts our attention</a:t>
            </a:r>
            <a:r>
              <a:rPr lang="en-US" altLang="en-US" sz="2800" dirty="0">
                <a:ea typeface="MS PGothic" panose="020B0600070205080204" pitchFamily="34" charset="-128"/>
              </a:rPr>
              <a:t>.</a:t>
            </a:r>
          </a:p>
          <a:p>
            <a:pPr>
              <a:buNone/>
            </a:pPr>
            <a:r>
              <a:rPr lang="en-US" altLang="en-US" sz="2800" dirty="0">
                <a:ea typeface="MS PGothic" panose="020B0600070205080204" pitchFamily="34" charset="-128"/>
              </a:rPr>
              <a:t>	</a:t>
            </a:r>
            <a:r>
              <a:rPr lang="en-US" altLang="en-US" dirty="0">
                <a:ea typeface="MS PGothic" panose="020B0600070205080204" pitchFamily="34" charset="-128"/>
              </a:rPr>
              <a:t>It keeps our brain from being overwhelmed by stimulation by processing things serially and limiting what we notice and think about-this is called </a:t>
            </a:r>
            <a:r>
              <a:rPr lang="en-US" altLang="en-US" b="1" i="1" dirty="0">
                <a:ea typeface="MS PGothic" panose="020B0600070205080204" pitchFamily="34" charset="-128"/>
              </a:rPr>
              <a:t>selective attention.</a:t>
            </a:r>
          </a:p>
          <a:p>
            <a:pPr>
              <a:buNone/>
            </a:pPr>
            <a:endParaRPr lang="en-US" altLang="en-US" sz="2800" dirty="0">
              <a:ea typeface="MS PGothic" panose="020B0600070205080204" pitchFamily="34" charset="-128"/>
            </a:endParaRPr>
          </a:p>
          <a:p>
            <a:pPr>
              <a:buNone/>
            </a:pPr>
            <a:r>
              <a:rPr lang="en-US" altLang="en-US" sz="2800" dirty="0">
                <a:ea typeface="MS PGothic" panose="020B0600070205080204" pitchFamily="34" charset="-128"/>
              </a:rPr>
              <a:t>	2. </a:t>
            </a:r>
            <a:r>
              <a:rPr lang="en-US" altLang="en-US" sz="2800" b="1" dirty="0">
                <a:ea typeface="MS PGothic" panose="020B0600070205080204" pitchFamily="34" charset="-128"/>
              </a:rPr>
              <a:t>Consciousness provides us with a mental “meeting place.” </a:t>
            </a:r>
          </a:p>
          <a:p>
            <a:pPr>
              <a:buNone/>
            </a:pPr>
            <a:r>
              <a:rPr lang="en-US" altLang="en-US" dirty="0">
                <a:ea typeface="MS PGothic" panose="020B0600070205080204" pitchFamily="34" charset="-128"/>
              </a:rPr>
              <a:t>	Where sensation combines with memory, emotions and motives-this is the binding problem.</a:t>
            </a:r>
          </a:p>
          <a:p>
            <a:pPr>
              <a:buNone/>
            </a:pPr>
            <a:r>
              <a:rPr lang="en-US" altLang="en-US" sz="2000" b="1" dirty="0" smtClean="0"/>
              <a:t>Ex</a:t>
            </a:r>
            <a:r>
              <a:rPr lang="en-US" altLang="en-US" sz="2000" b="1" dirty="0"/>
              <a:t>:</a:t>
            </a:r>
            <a:r>
              <a:rPr lang="en-US" altLang="en-US" sz="2000" b="1" dirty="0" smtClean="0"/>
              <a:t> </a:t>
            </a:r>
            <a:r>
              <a:rPr lang="en-US" altLang="en-US" sz="2000" b="1" dirty="0"/>
              <a:t>We know we see an Italian restaurant, taste pizza, and smell pasta. However, we do not know how all of these senses come together to create the one perception of "our" reality</a:t>
            </a:r>
            <a:endParaRPr lang="en-US" altLang="en-US" sz="2000" b="1" dirty="0">
              <a:ea typeface="MS PGothic" panose="020B0600070205080204" pitchFamily="34" charset="-128"/>
            </a:endParaRPr>
          </a:p>
          <a:p>
            <a:endParaRPr lang="en-US" dirty="0"/>
          </a:p>
        </p:txBody>
      </p:sp>
      <p:pic>
        <p:nvPicPr>
          <p:cNvPr id="4" name="Picture 3"/>
          <p:cNvPicPr>
            <a:picLocks noChangeAspect="1"/>
          </p:cNvPicPr>
          <p:nvPr/>
        </p:nvPicPr>
        <p:blipFill>
          <a:blip r:embed="rId2"/>
          <a:stretch>
            <a:fillRect/>
          </a:stretch>
        </p:blipFill>
        <p:spPr>
          <a:xfrm>
            <a:off x="7863841" y="1479368"/>
            <a:ext cx="4169618" cy="2334986"/>
          </a:xfrm>
          <a:prstGeom prst="rect">
            <a:avLst/>
          </a:prstGeom>
        </p:spPr>
      </p:pic>
      <p:pic>
        <p:nvPicPr>
          <p:cNvPr id="5" name="Picture 4"/>
          <p:cNvPicPr>
            <a:picLocks noChangeAspect="1"/>
          </p:cNvPicPr>
          <p:nvPr/>
        </p:nvPicPr>
        <p:blipFill>
          <a:blip r:embed="rId3"/>
          <a:stretch>
            <a:fillRect/>
          </a:stretch>
        </p:blipFill>
        <p:spPr>
          <a:xfrm>
            <a:off x="7863841" y="3983083"/>
            <a:ext cx="4140564" cy="2770414"/>
          </a:xfrm>
          <a:prstGeom prst="rect">
            <a:avLst/>
          </a:prstGeom>
        </p:spPr>
      </p:pic>
    </p:spTree>
    <p:extLst>
      <p:ext uri="{BB962C8B-B14F-4D97-AF65-F5344CB8AC3E}">
        <p14:creationId xmlns:p14="http://schemas.microsoft.com/office/powerpoint/2010/main" xmlns="" val="173738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Video questions: TED talk</a:t>
            </a:r>
            <a:br>
              <a:rPr lang="en-US" dirty="0" smtClean="0"/>
            </a:br>
            <a:r>
              <a:rPr lang="en-US" dirty="0" smtClean="0"/>
              <a:t>Everything you think you know about addiction is wrong</a:t>
            </a:r>
            <a:endParaRPr lang="en-US" dirty="0"/>
          </a:p>
        </p:txBody>
      </p:sp>
      <p:sp>
        <p:nvSpPr>
          <p:cNvPr id="3" name="Content Placeholder 2"/>
          <p:cNvSpPr>
            <a:spLocks noGrp="1"/>
          </p:cNvSpPr>
          <p:nvPr>
            <p:ph idx="1"/>
          </p:nvPr>
        </p:nvSpPr>
        <p:spPr/>
        <p:txBody>
          <a:bodyPr/>
          <a:lstStyle/>
          <a:p>
            <a:pPr marL="457200" indent="-457200">
              <a:buAutoNum type="arabicParenR"/>
            </a:pPr>
            <a:r>
              <a:rPr lang="en-US" dirty="0" smtClean="0"/>
              <a:t>Why did the narrator decide to begin studying addiction? </a:t>
            </a:r>
          </a:p>
          <a:p>
            <a:pPr marL="457200" indent="-457200">
              <a:buAutoNum type="arabicParenR"/>
            </a:pPr>
            <a:r>
              <a:rPr lang="en-US" dirty="0" smtClean="0"/>
              <a:t>What does the author “think” that we know about addiction? </a:t>
            </a:r>
          </a:p>
          <a:p>
            <a:pPr marL="457200" indent="-457200">
              <a:buAutoNum type="arabicParenR"/>
            </a:pPr>
            <a:r>
              <a:rPr lang="en-US" dirty="0" smtClean="0"/>
              <a:t>Describe Bruce Alexander’s experiment with rats and drug water? How does this experiment describe the relationship between addiction and environment? </a:t>
            </a:r>
            <a:endParaRPr lang="en-US" dirty="0"/>
          </a:p>
          <a:p>
            <a:pPr marL="457200" indent="-457200">
              <a:buAutoNum type="arabicParenR"/>
            </a:pPr>
            <a:r>
              <a:rPr lang="en-US" dirty="0" smtClean="0"/>
              <a:t>Why does the narrator suggest we should call addiction “bonding”?</a:t>
            </a:r>
          </a:p>
          <a:p>
            <a:pPr marL="457200" indent="-457200">
              <a:buAutoNum type="arabicParenR"/>
            </a:pPr>
            <a:r>
              <a:rPr lang="en-US" dirty="0" smtClean="0"/>
              <a:t>How does our public policy on drugs in the United States effect people suffering from addiction?</a:t>
            </a:r>
          </a:p>
          <a:p>
            <a:pPr marL="457200" indent="-457200">
              <a:buAutoNum type="arabicParenR"/>
            </a:pPr>
            <a:r>
              <a:rPr lang="en-US" dirty="0" smtClean="0"/>
              <a:t>How can we use this information about drugs and addiction in the field of psychology (or education or public policy) to better address problems of addiction in our society?</a:t>
            </a:r>
            <a:endParaRPr lang="en-US" dirty="0"/>
          </a:p>
        </p:txBody>
      </p:sp>
    </p:spTree>
    <p:extLst>
      <p:ext uri="{BB962C8B-B14F-4D97-AF65-F5344CB8AC3E}">
        <p14:creationId xmlns:p14="http://schemas.microsoft.com/office/powerpoint/2010/main" xmlns="" val="1343903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4.7: Altered States- Psychoactive Drugs</a:t>
            </a:r>
            <a:endParaRPr lang="en-US" dirty="0"/>
          </a:p>
        </p:txBody>
      </p:sp>
      <p:sp>
        <p:nvSpPr>
          <p:cNvPr id="3" name="Text Placeholder 2"/>
          <p:cNvSpPr>
            <a:spLocks noGrp="1"/>
          </p:cNvSpPr>
          <p:nvPr>
            <p:ph type="body" idx="1"/>
          </p:nvPr>
        </p:nvSpPr>
        <p:spPr>
          <a:xfrm>
            <a:off x="3242930" y="5159781"/>
            <a:ext cx="7515558" cy="1241019"/>
          </a:xfrm>
        </p:spPr>
        <p:txBody>
          <a:bodyPr>
            <a:normAutofit fontScale="92500" lnSpcReduction="10000"/>
          </a:bodyPr>
          <a:lstStyle/>
          <a:p>
            <a:r>
              <a:rPr lang="en-US" dirty="0" smtClean="0"/>
              <a:t>What are psychoactive drugs? What is the difference between a psychological and a physical drug dependency? </a:t>
            </a:r>
            <a:endParaRPr lang="en-US" dirty="0"/>
          </a:p>
        </p:txBody>
      </p:sp>
      <p:pic>
        <p:nvPicPr>
          <p:cNvPr id="4" name="Picture 3"/>
          <p:cNvPicPr>
            <a:picLocks noChangeAspect="1"/>
          </p:cNvPicPr>
          <p:nvPr/>
        </p:nvPicPr>
        <p:blipFill>
          <a:blip r:embed="rId2"/>
          <a:stretch>
            <a:fillRect/>
          </a:stretch>
        </p:blipFill>
        <p:spPr>
          <a:xfrm>
            <a:off x="9139237" y="303414"/>
            <a:ext cx="2905125" cy="2705100"/>
          </a:xfrm>
          <a:prstGeom prst="rect">
            <a:avLst/>
          </a:prstGeom>
        </p:spPr>
      </p:pic>
      <p:pic>
        <p:nvPicPr>
          <p:cNvPr id="5" name="Picture 4"/>
          <p:cNvPicPr>
            <a:picLocks noChangeAspect="1"/>
          </p:cNvPicPr>
          <p:nvPr/>
        </p:nvPicPr>
        <p:blipFill>
          <a:blip r:embed="rId3"/>
          <a:stretch>
            <a:fillRect/>
          </a:stretch>
        </p:blipFill>
        <p:spPr>
          <a:xfrm>
            <a:off x="6772275" y="4075585"/>
            <a:ext cx="5157787" cy="1062930"/>
          </a:xfrm>
          <a:prstGeom prst="rect">
            <a:avLst/>
          </a:prstGeom>
        </p:spPr>
      </p:pic>
    </p:spTree>
    <p:extLst>
      <p:ext uri="{BB962C8B-B14F-4D97-AF65-F5344CB8AC3E}">
        <p14:creationId xmlns:p14="http://schemas.microsoft.com/office/powerpoint/2010/main" xmlns="" val="263363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Psychoactive Drugs: AN Overview</a:t>
            </a:r>
            <a:endParaRPr lang="en-US" b="1" u="sng" dirty="0"/>
          </a:p>
        </p:txBody>
      </p:sp>
      <p:sp>
        <p:nvSpPr>
          <p:cNvPr id="3" name="Content Placeholder 2"/>
          <p:cNvSpPr>
            <a:spLocks noGrp="1"/>
          </p:cNvSpPr>
          <p:nvPr>
            <p:ph idx="1"/>
          </p:nvPr>
        </p:nvSpPr>
        <p:spPr>
          <a:xfrm>
            <a:off x="4900613" y="2286001"/>
            <a:ext cx="6529387" cy="4443412"/>
          </a:xfrm>
        </p:spPr>
        <p:txBody>
          <a:bodyPr>
            <a:normAutofit/>
          </a:bodyPr>
          <a:lstStyle/>
          <a:p>
            <a:r>
              <a:rPr lang="en-US" sz="2400" b="1" u="sng" dirty="0" smtClean="0"/>
              <a:t>Psychoactive Drugs</a:t>
            </a:r>
            <a:r>
              <a:rPr lang="en-US" sz="2400" dirty="0" smtClean="0"/>
              <a:t>: Drugs that alter thinking, perception and memory </a:t>
            </a:r>
          </a:p>
          <a:p>
            <a:r>
              <a:rPr lang="en-US" sz="2400" dirty="0" smtClean="0"/>
              <a:t>Some psychoactive drugs allow for sedation (operations), others deal with pain from injuries and disease, or help control conditions such as sleep and attention deficit disorders </a:t>
            </a:r>
          </a:p>
          <a:p>
            <a:r>
              <a:rPr lang="en-US" sz="2400" dirty="0" smtClean="0"/>
              <a:t>Misuse/ or “pleasure” use of these drugs pose serious health risks including physical and psychological dependence, drug abuse and/or drug overdose</a:t>
            </a:r>
          </a:p>
          <a:p>
            <a:endParaRPr lang="en-US" dirty="0" smtClean="0"/>
          </a:p>
        </p:txBody>
      </p:sp>
      <p:pic>
        <p:nvPicPr>
          <p:cNvPr id="4" name="Picture 3"/>
          <p:cNvPicPr>
            <a:picLocks noChangeAspect="1"/>
          </p:cNvPicPr>
          <p:nvPr/>
        </p:nvPicPr>
        <p:blipFill>
          <a:blip r:embed="rId2"/>
          <a:stretch>
            <a:fillRect/>
          </a:stretch>
        </p:blipFill>
        <p:spPr>
          <a:xfrm>
            <a:off x="0" y="1874517"/>
            <a:ext cx="3067051" cy="2297328"/>
          </a:xfrm>
          <a:prstGeom prst="rect">
            <a:avLst/>
          </a:prstGeom>
        </p:spPr>
      </p:pic>
      <p:pic>
        <p:nvPicPr>
          <p:cNvPr id="5" name="Picture 4"/>
          <p:cNvPicPr>
            <a:picLocks noChangeAspect="1"/>
          </p:cNvPicPr>
          <p:nvPr/>
        </p:nvPicPr>
        <p:blipFill>
          <a:blip r:embed="rId3"/>
          <a:stretch>
            <a:fillRect/>
          </a:stretch>
        </p:blipFill>
        <p:spPr>
          <a:xfrm>
            <a:off x="929548" y="2983007"/>
            <a:ext cx="3971065" cy="2377675"/>
          </a:xfrm>
          <a:prstGeom prst="rect">
            <a:avLst/>
          </a:prstGeom>
        </p:spPr>
      </p:pic>
      <p:pic>
        <p:nvPicPr>
          <p:cNvPr id="6" name="Picture 5"/>
          <p:cNvPicPr>
            <a:picLocks noChangeAspect="1"/>
          </p:cNvPicPr>
          <p:nvPr/>
        </p:nvPicPr>
        <p:blipFill>
          <a:blip r:embed="rId4"/>
          <a:stretch>
            <a:fillRect/>
          </a:stretch>
        </p:blipFill>
        <p:spPr>
          <a:xfrm>
            <a:off x="0" y="5073735"/>
            <a:ext cx="4900613" cy="1784265"/>
          </a:xfrm>
          <a:prstGeom prst="rect">
            <a:avLst/>
          </a:prstGeom>
        </p:spPr>
      </p:pic>
    </p:spTree>
    <p:extLst>
      <p:ext uri="{BB962C8B-B14F-4D97-AF65-F5344CB8AC3E}">
        <p14:creationId xmlns:p14="http://schemas.microsoft.com/office/powerpoint/2010/main" xmlns="" val="33554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1000"/>
                                        <p:tgtEl>
                                          <p:spTgt spid="3">
                                            <p:txEl>
                                              <p:pRg st="2" end="2"/>
                                            </p:txEl>
                                          </p:spTgt>
                                        </p:tgtEl>
                                      </p:cBhvr>
                                    </p:animEffect>
                                    <p:anim calcmode="lin" valueType="num">
                                      <p:cBhvr>
                                        <p:cTn id="4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Physical vs psychological dependencies </a:t>
            </a:r>
            <a:endParaRPr lang="en-US" u="sng" dirty="0"/>
          </a:p>
        </p:txBody>
      </p:sp>
      <p:sp>
        <p:nvSpPr>
          <p:cNvPr id="3" name="Text Placeholder 2"/>
          <p:cNvSpPr>
            <a:spLocks noGrp="1"/>
          </p:cNvSpPr>
          <p:nvPr>
            <p:ph type="body" idx="1"/>
          </p:nvPr>
        </p:nvSpPr>
        <p:spPr>
          <a:xfrm>
            <a:off x="1252728" y="1759280"/>
            <a:ext cx="4800600" cy="632529"/>
          </a:xfrm>
        </p:spPr>
        <p:txBody>
          <a:bodyPr/>
          <a:lstStyle/>
          <a:p>
            <a:pPr algn="ctr"/>
            <a:r>
              <a:rPr lang="en-US" u="sng" dirty="0" smtClean="0"/>
              <a:t>Physical Dependence </a:t>
            </a:r>
            <a:endParaRPr lang="en-US" u="sng" dirty="0"/>
          </a:p>
        </p:txBody>
      </p:sp>
      <p:sp>
        <p:nvSpPr>
          <p:cNvPr id="4" name="Content Placeholder 3"/>
          <p:cNvSpPr>
            <a:spLocks noGrp="1"/>
          </p:cNvSpPr>
          <p:nvPr>
            <p:ph sz="half" idx="2"/>
          </p:nvPr>
        </p:nvSpPr>
        <p:spPr>
          <a:xfrm>
            <a:off x="657225" y="2391809"/>
            <a:ext cx="5729288" cy="4466191"/>
          </a:xfrm>
        </p:spPr>
        <p:txBody>
          <a:bodyPr>
            <a:normAutofit fontScale="92500" lnSpcReduction="10000"/>
          </a:bodyPr>
          <a:lstStyle/>
          <a:p>
            <a:r>
              <a:rPr lang="en-US" dirty="0" smtClean="0"/>
              <a:t>Condition </a:t>
            </a:r>
            <a:r>
              <a:rPr lang="en-US" dirty="0"/>
              <a:t>occurring when a person’s body becomes unable to function normally without at particular drug</a:t>
            </a:r>
          </a:p>
          <a:p>
            <a:pPr marL="0" indent="0" algn="ctr">
              <a:buNone/>
            </a:pPr>
            <a:r>
              <a:rPr lang="en-US" b="1" u="sng" dirty="0"/>
              <a:t>Signs of Physical Dependence</a:t>
            </a:r>
            <a:r>
              <a:rPr lang="en-US" b="1" dirty="0"/>
              <a:t>: </a:t>
            </a:r>
          </a:p>
          <a:p>
            <a:r>
              <a:rPr lang="en-US" b="1" u="sng" dirty="0"/>
              <a:t>Drug Tolerance</a:t>
            </a:r>
            <a:r>
              <a:rPr lang="en-US" dirty="0"/>
              <a:t>: As a person continues to use a drug, a larger and larger dose of the drug are needed to achieve the same initial effects of the drug </a:t>
            </a:r>
          </a:p>
          <a:p>
            <a:r>
              <a:rPr lang="en-US" b="1" u="sng" dirty="0" smtClean="0"/>
              <a:t>Withdrawal</a:t>
            </a:r>
            <a:r>
              <a:rPr lang="en-US" dirty="0" smtClean="0"/>
              <a:t>: </a:t>
            </a:r>
            <a:r>
              <a:rPr lang="en-US" dirty="0"/>
              <a:t>Physical symptoms when a body is denied access to an addictive drug it has been dependent on. Symptoms may include nausea, pain, tremors, crankiness, and high blood pressure. </a:t>
            </a:r>
          </a:p>
          <a:p>
            <a:pPr lvl="1"/>
            <a:r>
              <a:rPr lang="en-US" b="1" u="sng" dirty="0"/>
              <a:t>Negative Reinforcement</a:t>
            </a:r>
            <a:r>
              <a:rPr lang="en-US" dirty="0"/>
              <a:t>: the tendency to continue a behavior that leads to the removal or escape from unpleasant circumstances or sensations</a:t>
            </a:r>
          </a:p>
        </p:txBody>
      </p:sp>
      <p:sp>
        <p:nvSpPr>
          <p:cNvPr id="5" name="Text Placeholder 4"/>
          <p:cNvSpPr>
            <a:spLocks noGrp="1"/>
          </p:cNvSpPr>
          <p:nvPr>
            <p:ph type="body" sz="quarter" idx="3"/>
          </p:nvPr>
        </p:nvSpPr>
        <p:spPr>
          <a:xfrm>
            <a:off x="6624828" y="1874517"/>
            <a:ext cx="4800600" cy="632529"/>
          </a:xfrm>
        </p:spPr>
        <p:txBody>
          <a:bodyPr/>
          <a:lstStyle/>
          <a:p>
            <a:pPr algn="ctr"/>
            <a:r>
              <a:rPr lang="en-US" u="sng" dirty="0" smtClean="0"/>
              <a:t>Psychological Dependence </a:t>
            </a:r>
            <a:endParaRPr lang="en-US" u="sng" dirty="0"/>
          </a:p>
        </p:txBody>
      </p:sp>
      <p:sp>
        <p:nvSpPr>
          <p:cNvPr id="6" name="Content Placeholder 5"/>
          <p:cNvSpPr>
            <a:spLocks noGrp="1"/>
          </p:cNvSpPr>
          <p:nvPr>
            <p:ph sz="quarter" idx="4"/>
          </p:nvPr>
        </p:nvSpPr>
        <p:spPr>
          <a:xfrm>
            <a:off x="6386513" y="2507046"/>
            <a:ext cx="5805487" cy="4179504"/>
          </a:xfrm>
        </p:spPr>
        <p:txBody>
          <a:bodyPr>
            <a:normAutofit/>
          </a:bodyPr>
          <a:lstStyle/>
          <a:p>
            <a:r>
              <a:rPr lang="en-US" dirty="0"/>
              <a:t>A</a:t>
            </a:r>
            <a:r>
              <a:rPr lang="en-US" dirty="0" smtClean="0"/>
              <a:t> </a:t>
            </a:r>
            <a:r>
              <a:rPr lang="en-US" dirty="0"/>
              <a:t>feeling that a drug is needed to continue a feeling of emotional or psychological well-being. </a:t>
            </a:r>
          </a:p>
          <a:p>
            <a:r>
              <a:rPr lang="en-US" dirty="0"/>
              <a:t>Rather than a physical need for the drug, the person will continue to use it because they think or feel like they need it </a:t>
            </a:r>
          </a:p>
          <a:p>
            <a:r>
              <a:rPr lang="en-US" b="1" u="sng" dirty="0"/>
              <a:t>Positive Reinforcement</a:t>
            </a:r>
            <a:r>
              <a:rPr lang="en-US" dirty="0"/>
              <a:t>: tendency of a behavior to strengthen when followed by pleasurable consequences</a:t>
            </a:r>
          </a:p>
          <a:p>
            <a:r>
              <a:rPr lang="en-US" dirty="0"/>
              <a:t>Not all drugs can cause a physical dependence, but any drug can cause a psychological dependence</a:t>
            </a:r>
          </a:p>
          <a:p>
            <a:endParaRPr lang="en-US" dirty="0"/>
          </a:p>
        </p:txBody>
      </p:sp>
    </p:spTree>
    <p:extLst>
      <p:ext uri="{BB962C8B-B14F-4D97-AF65-F5344CB8AC3E}">
        <p14:creationId xmlns:p14="http://schemas.microsoft.com/office/powerpoint/2010/main" xmlns="" val="184230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additive="base">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barn(inVertical)">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barn(inVertical)">
                                      <p:cBhvr>
                                        <p:cTn id="49" dur="500"/>
                                        <p:tgtEl>
                                          <p:spTgt spid="6">
                                            <p:txEl>
                                              <p:pRg st="0" end="0"/>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barn(inVertical)">
                                      <p:cBhvr>
                                        <p:cTn id="52" dur="500"/>
                                        <p:tgtEl>
                                          <p:spTgt spid="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Effect transition="in" filter="fade">
                                      <p:cBhvr>
                                        <p:cTn id="62" dur="1000"/>
                                        <p:tgtEl>
                                          <p:spTgt spid="6">
                                            <p:txEl>
                                              <p:pRg st="3" end="3"/>
                                            </p:txEl>
                                          </p:spTgt>
                                        </p:tgtEl>
                                      </p:cBhvr>
                                    </p:animEffect>
                                    <p:anim calcmode="lin" valueType="num">
                                      <p:cBhvr>
                                        <p:cTn id="6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Withdrawal Symptoms Video </a:t>
            </a:r>
            <a:endParaRPr lang="en-US" b="1" u="sng" dirty="0"/>
          </a:p>
        </p:txBody>
      </p:sp>
      <p:sp>
        <p:nvSpPr>
          <p:cNvPr id="3" name="Content Placeholder 2"/>
          <p:cNvSpPr>
            <a:spLocks noGrp="1"/>
          </p:cNvSpPr>
          <p:nvPr>
            <p:ph idx="1"/>
          </p:nvPr>
        </p:nvSpPr>
        <p:spPr/>
        <p:txBody>
          <a:bodyPr/>
          <a:lstStyle/>
          <a:p>
            <a:r>
              <a:rPr lang="en-US" dirty="0" smtClean="0"/>
              <a:t>As you watch the short video on withdrawal symptoms, describe what you see in your notebook </a:t>
            </a:r>
            <a:endParaRPr lang="en-US" dirty="0"/>
          </a:p>
        </p:txBody>
      </p:sp>
    </p:spTree>
    <p:extLst>
      <p:ext uri="{BB962C8B-B14F-4D97-AF65-F5344CB8AC3E}">
        <p14:creationId xmlns:p14="http://schemas.microsoft.com/office/powerpoint/2010/main" xmlns="" val="31779899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Major drug categories </a:t>
            </a:r>
            <a:endParaRPr lang="en-US" b="1" u="sng" dirty="0"/>
          </a:p>
        </p:txBody>
      </p:sp>
      <p:sp>
        <p:nvSpPr>
          <p:cNvPr id="3" name="Content Placeholder 2"/>
          <p:cNvSpPr>
            <a:spLocks noGrp="1"/>
          </p:cNvSpPr>
          <p:nvPr>
            <p:ph idx="1"/>
          </p:nvPr>
        </p:nvSpPr>
        <p:spPr>
          <a:xfrm>
            <a:off x="5343525" y="1685926"/>
            <a:ext cx="6315075" cy="4343400"/>
          </a:xfrm>
        </p:spPr>
        <p:txBody>
          <a:bodyPr>
            <a:noAutofit/>
          </a:bodyPr>
          <a:lstStyle/>
          <a:p>
            <a:r>
              <a:rPr lang="en-US" sz="2800" b="1" u="sng" dirty="0" smtClean="0"/>
              <a:t>Stimulants</a:t>
            </a:r>
            <a:r>
              <a:rPr lang="en-US" sz="2800" dirty="0" smtClean="0"/>
              <a:t>: Drugs that increase the functioning of the nervous system</a:t>
            </a:r>
          </a:p>
          <a:p>
            <a:r>
              <a:rPr lang="en-US" sz="2800" b="1" u="sng" dirty="0" smtClean="0"/>
              <a:t>Depressants</a:t>
            </a:r>
            <a:r>
              <a:rPr lang="en-US" sz="2800" dirty="0" smtClean="0"/>
              <a:t>: Drugs that decrease the functioning of the nervous system </a:t>
            </a:r>
          </a:p>
          <a:p>
            <a:r>
              <a:rPr lang="en-US" sz="2800" b="1" u="sng" dirty="0" smtClean="0"/>
              <a:t>Narcotics</a:t>
            </a:r>
            <a:r>
              <a:rPr lang="en-US" sz="2800" dirty="0" smtClean="0"/>
              <a:t>: Painkilling depressant drugs derived from the opium poppy</a:t>
            </a:r>
          </a:p>
          <a:p>
            <a:r>
              <a:rPr lang="en-US" sz="2800" b="1" u="sng" dirty="0" smtClean="0"/>
              <a:t>Hallucinogens</a:t>
            </a:r>
            <a:r>
              <a:rPr lang="en-US" sz="2800" dirty="0" smtClean="0"/>
              <a:t>: Drugs that alter perception and may cause hallucinations </a:t>
            </a:r>
            <a:endParaRPr lang="en-US" sz="2800" dirty="0"/>
          </a:p>
        </p:txBody>
      </p:sp>
      <p:pic>
        <p:nvPicPr>
          <p:cNvPr id="4" name="Picture 3"/>
          <p:cNvPicPr>
            <a:picLocks noChangeAspect="1"/>
          </p:cNvPicPr>
          <p:nvPr/>
        </p:nvPicPr>
        <p:blipFill>
          <a:blip r:embed="rId2"/>
          <a:stretch>
            <a:fillRect/>
          </a:stretch>
        </p:blipFill>
        <p:spPr>
          <a:xfrm>
            <a:off x="352425" y="1570672"/>
            <a:ext cx="4762500" cy="4762500"/>
          </a:xfrm>
          <a:prstGeom prst="rect">
            <a:avLst/>
          </a:prstGeom>
        </p:spPr>
      </p:pic>
    </p:spTree>
    <p:extLst>
      <p:ext uri="{BB962C8B-B14F-4D97-AF65-F5344CB8AC3E}">
        <p14:creationId xmlns:p14="http://schemas.microsoft.com/office/powerpoint/2010/main" xmlns="" val="376184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354" y="942975"/>
            <a:ext cx="8187071" cy="3466877"/>
          </a:xfrm>
        </p:spPr>
        <p:txBody>
          <a:bodyPr>
            <a:normAutofit fontScale="90000"/>
          </a:bodyPr>
          <a:lstStyle/>
          <a:p>
            <a:r>
              <a:rPr lang="en-US" dirty="0" smtClean="0"/>
              <a:t>4.8: Stimulants and depressants</a:t>
            </a:r>
            <a:endParaRPr lang="en-US" dirty="0"/>
          </a:p>
        </p:txBody>
      </p:sp>
      <p:sp>
        <p:nvSpPr>
          <p:cNvPr id="3" name="Text Placeholder 2"/>
          <p:cNvSpPr>
            <a:spLocks noGrp="1"/>
          </p:cNvSpPr>
          <p:nvPr>
            <p:ph type="body" idx="1"/>
          </p:nvPr>
        </p:nvSpPr>
        <p:spPr>
          <a:xfrm>
            <a:off x="3342943" y="4845456"/>
            <a:ext cx="7017488" cy="1498194"/>
          </a:xfrm>
        </p:spPr>
        <p:txBody>
          <a:bodyPr>
            <a:normAutofit/>
          </a:bodyPr>
          <a:lstStyle/>
          <a:p>
            <a:r>
              <a:rPr lang="en-US" dirty="0" smtClean="0"/>
              <a:t>How do stimulants and depressants affect consciousness and what are the dangers associated with them?</a:t>
            </a:r>
            <a:endParaRPr lang="en-US" dirty="0"/>
          </a:p>
        </p:txBody>
      </p:sp>
      <p:pic>
        <p:nvPicPr>
          <p:cNvPr id="4" name="Picture 3"/>
          <p:cNvPicPr>
            <a:picLocks noChangeAspect="1"/>
          </p:cNvPicPr>
          <p:nvPr/>
        </p:nvPicPr>
        <p:blipFill>
          <a:blip r:embed="rId2"/>
          <a:stretch>
            <a:fillRect/>
          </a:stretch>
        </p:blipFill>
        <p:spPr>
          <a:xfrm>
            <a:off x="0" y="542926"/>
            <a:ext cx="3067382" cy="2775152"/>
          </a:xfrm>
          <a:prstGeom prst="rect">
            <a:avLst/>
          </a:prstGeom>
        </p:spPr>
      </p:pic>
      <p:pic>
        <p:nvPicPr>
          <p:cNvPr id="5" name="Picture 4"/>
          <p:cNvPicPr>
            <a:picLocks noChangeAspect="1"/>
          </p:cNvPicPr>
          <p:nvPr/>
        </p:nvPicPr>
        <p:blipFill>
          <a:blip r:embed="rId3"/>
          <a:stretch>
            <a:fillRect/>
          </a:stretch>
        </p:blipFill>
        <p:spPr>
          <a:xfrm>
            <a:off x="195262" y="3686174"/>
            <a:ext cx="2872119" cy="2872119"/>
          </a:xfrm>
          <a:prstGeom prst="rect">
            <a:avLst/>
          </a:prstGeom>
        </p:spPr>
      </p:pic>
    </p:spTree>
    <p:extLst>
      <p:ext uri="{BB962C8B-B14F-4D97-AF65-F5344CB8AC3E}">
        <p14:creationId xmlns:p14="http://schemas.microsoft.com/office/powerpoint/2010/main" xmlns="" val="18536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Stimulants: Amphetamines</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047327843"/>
              </p:ext>
            </p:extLst>
          </p:nvPr>
        </p:nvGraphicFramePr>
        <p:xfrm>
          <a:off x="1051653" y="1448746"/>
          <a:ext cx="10578371" cy="3669033"/>
        </p:xfrm>
        <a:graphic>
          <a:graphicData uri="http://schemas.openxmlformats.org/drawingml/2006/table">
            <a:tbl>
              <a:tblPr firstRow="1" bandRow="1">
                <a:tableStyleId>{5C22544A-7EE6-4342-B048-85BDC9FD1C3A}</a:tableStyleId>
              </a:tblPr>
              <a:tblGrid>
                <a:gridCol w="2115674">
                  <a:extLst>
                    <a:ext uri="{9D8B030D-6E8A-4147-A177-3AD203B41FA5}">
                      <a16:colId xmlns:a16="http://schemas.microsoft.com/office/drawing/2014/main" xmlns="" val="1371745723"/>
                    </a:ext>
                  </a:extLst>
                </a:gridCol>
                <a:gridCol w="2295970">
                  <a:extLst>
                    <a:ext uri="{9D8B030D-6E8A-4147-A177-3AD203B41FA5}">
                      <a16:colId xmlns:a16="http://schemas.microsoft.com/office/drawing/2014/main" xmlns="" val="823098789"/>
                    </a:ext>
                  </a:extLst>
                </a:gridCol>
                <a:gridCol w="1935379">
                  <a:extLst>
                    <a:ext uri="{9D8B030D-6E8A-4147-A177-3AD203B41FA5}">
                      <a16:colId xmlns:a16="http://schemas.microsoft.com/office/drawing/2014/main" xmlns="" val="3953850169"/>
                    </a:ext>
                  </a:extLst>
                </a:gridCol>
                <a:gridCol w="2115674">
                  <a:extLst>
                    <a:ext uri="{9D8B030D-6E8A-4147-A177-3AD203B41FA5}">
                      <a16:colId xmlns:a16="http://schemas.microsoft.com/office/drawing/2014/main" xmlns="" val="3925314149"/>
                    </a:ext>
                  </a:extLst>
                </a:gridCol>
                <a:gridCol w="2115674">
                  <a:extLst>
                    <a:ext uri="{9D8B030D-6E8A-4147-A177-3AD203B41FA5}">
                      <a16:colId xmlns:a16="http://schemas.microsoft.com/office/drawing/2014/main" xmlns="" val="3900824772"/>
                    </a:ext>
                  </a:extLst>
                </a:gridCol>
              </a:tblGrid>
              <a:tr h="607913">
                <a:tc>
                  <a:txBody>
                    <a:bodyPr/>
                    <a:lstStyle/>
                    <a:p>
                      <a:r>
                        <a:rPr lang="en-US" dirty="0" smtClean="0"/>
                        <a:t>Type of Drug </a:t>
                      </a:r>
                      <a:endParaRPr lang="en-US" dirty="0"/>
                    </a:p>
                  </a:txBody>
                  <a:tcPr/>
                </a:tc>
                <a:tc>
                  <a:txBody>
                    <a:bodyPr/>
                    <a:lstStyle/>
                    <a:p>
                      <a:r>
                        <a:rPr lang="en-US" dirty="0" smtClean="0"/>
                        <a:t>Definition</a:t>
                      </a:r>
                      <a:endParaRPr lang="en-US" dirty="0"/>
                    </a:p>
                  </a:txBody>
                  <a:tcPr/>
                </a:tc>
                <a:tc>
                  <a:txBody>
                    <a:bodyPr/>
                    <a:lstStyle/>
                    <a:p>
                      <a:r>
                        <a:rPr lang="en-US" dirty="0" smtClean="0"/>
                        <a:t>Examples </a:t>
                      </a:r>
                      <a:endParaRPr lang="en-US" dirty="0"/>
                    </a:p>
                  </a:txBody>
                  <a:tcPr/>
                </a:tc>
                <a:tc>
                  <a:txBody>
                    <a:bodyPr/>
                    <a:lstStyle/>
                    <a:p>
                      <a:r>
                        <a:rPr lang="en-US" dirty="0" smtClean="0"/>
                        <a:t>Effects</a:t>
                      </a:r>
                      <a:r>
                        <a:rPr lang="en-US" baseline="0" dirty="0" smtClean="0"/>
                        <a:t> </a:t>
                      </a:r>
                      <a:endParaRPr lang="en-US" dirty="0"/>
                    </a:p>
                  </a:txBody>
                  <a:tcPr/>
                </a:tc>
                <a:tc>
                  <a:txBody>
                    <a:bodyPr/>
                    <a:lstStyle/>
                    <a:p>
                      <a:r>
                        <a:rPr lang="en-US" dirty="0" smtClean="0"/>
                        <a:t>Popular Uses </a:t>
                      </a:r>
                      <a:endParaRPr lang="en-US" dirty="0"/>
                    </a:p>
                  </a:txBody>
                  <a:tcPr/>
                </a:tc>
                <a:extLst>
                  <a:ext uri="{0D108BD9-81ED-4DB2-BD59-A6C34878D82A}">
                    <a16:rowId xmlns:a16="http://schemas.microsoft.com/office/drawing/2014/main" xmlns="" val="1578706350"/>
                  </a:ext>
                </a:extLst>
              </a:tr>
              <a:tr h="3061120">
                <a:tc>
                  <a:txBody>
                    <a:bodyPr/>
                    <a:lstStyle/>
                    <a:p>
                      <a:r>
                        <a:rPr lang="en-US" dirty="0" smtClean="0"/>
                        <a:t>Amphetamines</a:t>
                      </a:r>
                      <a:endParaRPr lang="en-US" dirty="0"/>
                    </a:p>
                  </a:txBody>
                  <a:tcPr/>
                </a:tc>
                <a:tc>
                  <a:txBody>
                    <a:bodyPr/>
                    <a:lstStyle/>
                    <a:p>
                      <a:r>
                        <a:rPr lang="en-US" dirty="0" smtClean="0"/>
                        <a:t>Stimulants that are synthesized (made) in laboratories rather than being found in nature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Methamphetamine</a:t>
                      </a:r>
                      <a:r>
                        <a:rPr lang="en-US" baseline="0" dirty="0" smtClean="0"/>
                        <a:t> (Crystal Meth), </a:t>
                      </a:r>
                      <a:r>
                        <a:rPr lang="en-US" dirty="0" smtClean="0"/>
                        <a:t>Benzedrine, Methedrine, Dexedrine,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Cause sympathetic nervous system to go into overdrive. Extra energy, Suppress appetite, energy “crash” when drug leaves system.  Easy to develop physical dependence</a:t>
                      </a:r>
                    </a:p>
                    <a:p>
                      <a:endParaRPr lang="en-US" dirty="0"/>
                    </a:p>
                  </a:txBody>
                  <a:tcPr/>
                </a:tc>
                <a:tc>
                  <a:txBody>
                    <a:bodyPr/>
                    <a:lstStyle/>
                    <a:p>
                      <a:r>
                        <a:rPr lang="en-US" dirty="0" smtClean="0"/>
                        <a:t>Treat narcolepsy, sleep disorders, ADHD, Diet pills </a:t>
                      </a:r>
                      <a:endParaRPr lang="en-US" dirty="0"/>
                    </a:p>
                  </a:txBody>
                  <a:tcPr/>
                </a:tc>
                <a:extLst>
                  <a:ext uri="{0D108BD9-81ED-4DB2-BD59-A6C34878D82A}">
                    <a16:rowId xmlns:a16="http://schemas.microsoft.com/office/drawing/2014/main" xmlns="" val="770479754"/>
                  </a:ext>
                </a:extLst>
              </a:tr>
            </a:tbl>
          </a:graphicData>
        </a:graphic>
      </p:graphicFrame>
      <p:pic>
        <p:nvPicPr>
          <p:cNvPr id="6" name="Picture 5"/>
          <p:cNvPicPr>
            <a:picLocks noChangeAspect="1"/>
          </p:cNvPicPr>
          <p:nvPr/>
        </p:nvPicPr>
        <p:blipFill>
          <a:blip r:embed="rId2"/>
          <a:stretch>
            <a:fillRect/>
          </a:stretch>
        </p:blipFill>
        <p:spPr>
          <a:xfrm>
            <a:off x="1919286" y="4860351"/>
            <a:ext cx="4338639" cy="1924050"/>
          </a:xfrm>
          <a:prstGeom prst="rect">
            <a:avLst/>
          </a:prstGeom>
        </p:spPr>
      </p:pic>
      <p:pic>
        <p:nvPicPr>
          <p:cNvPr id="7" name="Picture 6"/>
          <p:cNvPicPr>
            <a:picLocks noChangeAspect="1"/>
          </p:cNvPicPr>
          <p:nvPr/>
        </p:nvPicPr>
        <p:blipFill>
          <a:blip r:embed="rId3"/>
          <a:stretch>
            <a:fillRect/>
          </a:stretch>
        </p:blipFill>
        <p:spPr>
          <a:xfrm>
            <a:off x="6613706" y="4860351"/>
            <a:ext cx="4660537" cy="1924050"/>
          </a:xfrm>
          <a:prstGeom prst="rect">
            <a:avLst/>
          </a:prstGeom>
        </p:spPr>
      </p:pic>
    </p:spTree>
    <p:extLst>
      <p:ext uri="{BB962C8B-B14F-4D97-AF65-F5344CB8AC3E}">
        <p14:creationId xmlns:p14="http://schemas.microsoft.com/office/powerpoint/2010/main" xmlns="" val="399284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Stimulants: Cocaine </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533205233"/>
              </p:ext>
            </p:extLst>
          </p:nvPr>
        </p:nvGraphicFramePr>
        <p:xfrm>
          <a:off x="1250950" y="1671637"/>
          <a:ext cx="10179050" cy="4302760"/>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xmlns="" val="3535898862"/>
                    </a:ext>
                  </a:extLst>
                </a:gridCol>
                <a:gridCol w="2035810">
                  <a:extLst>
                    <a:ext uri="{9D8B030D-6E8A-4147-A177-3AD203B41FA5}">
                      <a16:colId xmlns:a16="http://schemas.microsoft.com/office/drawing/2014/main" xmlns="" val="2490156319"/>
                    </a:ext>
                  </a:extLst>
                </a:gridCol>
                <a:gridCol w="2035810">
                  <a:extLst>
                    <a:ext uri="{9D8B030D-6E8A-4147-A177-3AD203B41FA5}">
                      <a16:colId xmlns:a16="http://schemas.microsoft.com/office/drawing/2014/main" xmlns="" val="1841845620"/>
                    </a:ext>
                  </a:extLst>
                </a:gridCol>
                <a:gridCol w="2035810">
                  <a:extLst>
                    <a:ext uri="{9D8B030D-6E8A-4147-A177-3AD203B41FA5}">
                      <a16:colId xmlns:a16="http://schemas.microsoft.com/office/drawing/2014/main" xmlns="" val="1288417150"/>
                    </a:ext>
                  </a:extLst>
                </a:gridCol>
                <a:gridCol w="2035810">
                  <a:extLst>
                    <a:ext uri="{9D8B030D-6E8A-4147-A177-3AD203B41FA5}">
                      <a16:colId xmlns:a16="http://schemas.microsoft.com/office/drawing/2014/main" xmlns="" val="3706083907"/>
                    </a:ext>
                  </a:extLst>
                </a:gridCol>
              </a:tblGrid>
              <a:tr h="370840">
                <a:tc>
                  <a:txBody>
                    <a:bodyPr/>
                    <a:lstStyle/>
                    <a:p>
                      <a:r>
                        <a:rPr lang="en-US" dirty="0" smtClean="0"/>
                        <a:t>Type</a:t>
                      </a:r>
                      <a:r>
                        <a:rPr lang="en-US" baseline="0" dirty="0" smtClean="0"/>
                        <a:t> of Drug </a:t>
                      </a:r>
                      <a:endParaRPr lang="en-US" dirty="0"/>
                    </a:p>
                  </a:txBody>
                  <a:tcPr/>
                </a:tc>
                <a:tc>
                  <a:txBody>
                    <a:bodyPr/>
                    <a:lstStyle/>
                    <a:p>
                      <a:r>
                        <a:rPr lang="en-US" dirty="0" smtClean="0"/>
                        <a:t>Definition</a:t>
                      </a:r>
                      <a:endParaRPr lang="en-US" dirty="0"/>
                    </a:p>
                  </a:txBody>
                  <a:tcPr/>
                </a:tc>
                <a:tc>
                  <a:txBody>
                    <a:bodyPr/>
                    <a:lstStyle/>
                    <a:p>
                      <a:r>
                        <a:rPr lang="en-US" dirty="0" smtClean="0"/>
                        <a:t>Examples </a:t>
                      </a:r>
                      <a:endParaRPr lang="en-US" dirty="0"/>
                    </a:p>
                  </a:txBody>
                  <a:tcPr/>
                </a:tc>
                <a:tc>
                  <a:txBody>
                    <a:bodyPr/>
                    <a:lstStyle/>
                    <a:p>
                      <a:r>
                        <a:rPr lang="en-US" dirty="0" smtClean="0"/>
                        <a:t>Effects</a:t>
                      </a:r>
                      <a:endParaRPr lang="en-US" dirty="0"/>
                    </a:p>
                  </a:txBody>
                  <a:tcPr/>
                </a:tc>
                <a:tc>
                  <a:txBody>
                    <a:bodyPr/>
                    <a:lstStyle/>
                    <a:p>
                      <a:r>
                        <a:rPr lang="en-US" dirty="0" smtClean="0"/>
                        <a:t>Popular Uses </a:t>
                      </a:r>
                      <a:endParaRPr lang="en-US" dirty="0"/>
                    </a:p>
                  </a:txBody>
                  <a:tcPr/>
                </a:tc>
                <a:extLst>
                  <a:ext uri="{0D108BD9-81ED-4DB2-BD59-A6C34878D82A}">
                    <a16:rowId xmlns:a16="http://schemas.microsoft.com/office/drawing/2014/main" xmlns="" val="1234861172"/>
                  </a:ext>
                </a:extLst>
              </a:tr>
              <a:tr h="370840">
                <a:tc>
                  <a:txBody>
                    <a:bodyPr/>
                    <a:lstStyle/>
                    <a:p>
                      <a:r>
                        <a:rPr lang="en-US" dirty="0" smtClean="0"/>
                        <a:t>Cocaine</a:t>
                      </a:r>
                      <a:endParaRPr lang="en-US" dirty="0"/>
                    </a:p>
                  </a:txBody>
                  <a:tcPr/>
                </a:tc>
                <a:tc>
                  <a:txBody>
                    <a:bodyPr/>
                    <a:lstStyle/>
                    <a:p>
                      <a:r>
                        <a:rPr lang="en-US" dirty="0" smtClean="0"/>
                        <a:t>A natural drug found in coca plant leaves. </a:t>
                      </a:r>
                      <a:endParaRPr lang="en-US" dirty="0"/>
                    </a:p>
                  </a:txBody>
                  <a:tcPr/>
                </a:tc>
                <a:tc>
                  <a:txBody>
                    <a:bodyPr/>
                    <a:lstStyle/>
                    <a:p>
                      <a:r>
                        <a:rPr lang="en-US" dirty="0" smtClean="0"/>
                        <a:t>Cocaine, Crack Cocaine </a:t>
                      </a:r>
                      <a:endParaRPr lang="en-US" dirty="0"/>
                    </a:p>
                  </a:txBody>
                  <a:tcPr/>
                </a:tc>
                <a:tc>
                  <a:txBody>
                    <a:bodyPr/>
                    <a:lstStyle/>
                    <a:p>
                      <a:r>
                        <a:rPr lang="en-US" dirty="0" smtClean="0"/>
                        <a:t>Feeling of euphoria, energy, power and pleasure. Kills pain, suppresses appetite, highly addictive, convulsions. </a:t>
                      </a:r>
                    </a:p>
                    <a:p>
                      <a:endParaRPr lang="en-US" dirty="0" smtClean="0"/>
                    </a:p>
                    <a:p>
                      <a:r>
                        <a:rPr lang="en-US" dirty="0" smtClean="0"/>
                        <a:t>In pregnant women: causes learning disabilities, delayed language development, tremors and drug dependency in</a:t>
                      </a:r>
                      <a:r>
                        <a:rPr lang="en-US" baseline="0" dirty="0" smtClean="0"/>
                        <a:t> child</a:t>
                      </a:r>
                      <a:endParaRPr lang="en-US" dirty="0" smtClean="0"/>
                    </a:p>
                  </a:txBody>
                  <a:tcPr/>
                </a:tc>
                <a:tc>
                  <a:txBody>
                    <a:bodyPr/>
                    <a:lstStyle/>
                    <a:p>
                      <a:r>
                        <a:rPr lang="en-US" dirty="0" smtClean="0"/>
                        <a:t>Commonly used in 19</a:t>
                      </a:r>
                      <a:r>
                        <a:rPr lang="en-US" baseline="30000" dirty="0" smtClean="0"/>
                        <a:t>th</a:t>
                      </a:r>
                      <a:r>
                        <a:rPr lang="en-US" dirty="0" smtClean="0"/>
                        <a:t> century to treat aches and pains, in Coca-Cola (until 1929).</a:t>
                      </a:r>
                      <a:r>
                        <a:rPr lang="en-US" baseline="0" dirty="0" smtClean="0"/>
                        <a:t> </a:t>
                      </a:r>
                    </a:p>
                    <a:p>
                      <a:r>
                        <a:rPr lang="en-US" baseline="0" dirty="0" smtClean="0"/>
                        <a:t>Popular Recreational drug </a:t>
                      </a:r>
                      <a:endParaRPr lang="en-US" dirty="0"/>
                    </a:p>
                  </a:txBody>
                  <a:tcPr/>
                </a:tc>
                <a:extLst>
                  <a:ext uri="{0D108BD9-81ED-4DB2-BD59-A6C34878D82A}">
                    <a16:rowId xmlns:a16="http://schemas.microsoft.com/office/drawing/2014/main" xmlns="" val="3352292733"/>
                  </a:ext>
                </a:extLst>
              </a:tr>
            </a:tbl>
          </a:graphicData>
        </a:graphic>
      </p:graphicFrame>
      <p:pic>
        <p:nvPicPr>
          <p:cNvPr id="5" name="Picture 4"/>
          <p:cNvPicPr>
            <a:picLocks noChangeAspect="1"/>
          </p:cNvPicPr>
          <p:nvPr/>
        </p:nvPicPr>
        <p:blipFill>
          <a:blip r:embed="rId2"/>
          <a:stretch>
            <a:fillRect/>
          </a:stretch>
        </p:blipFill>
        <p:spPr>
          <a:xfrm>
            <a:off x="1862136" y="3328988"/>
            <a:ext cx="4710113" cy="2281918"/>
          </a:xfrm>
          <a:prstGeom prst="rect">
            <a:avLst/>
          </a:prstGeom>
        </p:spPr>
      </p:pic>
    </p:spTree>
    <p:extLst>
      <p:ext uri="{BB962C8B-B14F-4D97-AF65-F5344CB8AC3E}">
        <p14:creationId xmlns:p14="http://schemas.microsoft.com/office/powerpoint/2010/main" xmlns="" val="420776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Signs of physical dependency: Cocaine </a:t>
            </a:r>
            <a:endParaRPr lang="en-US" b="1" u="sng" dirty="0"/>
          </a:p>
        </p:txBody>
      </p:sp>
      <p:sp>
        <p:nvSpPr>
          <p:cNvPr id="3" name="Content Placeholder 2"/>
          <p:cNvSpPr>
            <a:spLocks noGrp="1"/>
          </p:cNvSpPr>
          <p:nvPr>
            <p:ph idx="1"/>
          </p:nvPr>
        </p:nvSpPr>
        <p:spPr>
          <a:xfrm>
            <a:off x="5872162" y="1874517"/>
            <a:ext cx="5557837" cy="4854896"/>
          </a:xfrm>
        </p:spPr>
        <p:txBody>
          <a:bodyPr>
            <a:noAutofit/>
          </a:bodyPr>
          <a:lstStyle/>
          <a:p>
            <a:r>
              <a:rPr lang="en-US" sz="2400" dirty="0" smtClean="0"/>
              <a:t>1</a:t>
            </a:r>
            <a:r>
              <a:rPr lang="en-US" sz="2400" b="1" u="sng" dirty="0" smtClean="0"/>
              <a:t>. Compulsive Use</a:t>
            </a:r>
            <a:r>
              <a:rPr lang="en-US" sz="2400" dirty="0" smtClean="0"/>
              <a:t>: If cocaine is available, the person has to use it. He or she can’t say no to it </a:t>
            </a:r>
          </a:p>
          <a:p>
            <a:r>
              <a:rPr lang="en-US" sz="2400" dirty="0" smtClean="0"/>
              <a:t>2. </a:t>
            </a:r>
            <a:r>
              <a:rPr lang="en-US" sz="2400" b="1" u="sng" dirty="0" smtClean="0"/>
              <a:t>Loss of Control</a:t>
            </a:r>
            <a:r>
              <a:rPr lang="en-US" sz="2400" dirty="0" smtClean="0"/>
              <a:t>: Once people start using it they can’t stop until it is all gone or until they have exhausted themselves to the point where they can no longer function </a:t>
            </a:r>
          </a:p>
          <a:p>
            <a:r>
              <a:rPr lang="en-US" sz="2400" dirty="0" smtClean="0"/>
              <a:t>3. </a:t>
            </a:r>
            <a:r>
              <a:rPr lang="en-US" sz="2400" b="1" u="sng" dirty="0" smtClean="0"/>
              <a:t>Disregard for the consequences of use</a:t>
            </a:r>
            <a:r>
              <a:rPr lang="en-US" sz="2400" dirty="0" smtClean="0"/>
              <a:t>: Cocaine addicts will lie, cheat, steal, lose jobs, damage, break up relationships, use rent money to buy cocaine</a:t>
            </a:r>
            <a:endParaRPr lang="en-US" sz="2400" dirty="0"/>
          </a:p>
        </p:txBody>
      </p:sp>
      <p:pic>
        <p:nvPicPr>
          <p:cNvPr id="4" name="Picture 3"/>
          <p:cNvPicPr>
            <a:picLocks noChangeAspect="1"/>
          </p:cNvPicPr>
          <p:nvPr/>
        </p:nvPicPr>
        <p:blipFill>
          <a:blip r:embed="rId2"/>
          <a:stretch>
            <a:fillRect/>
          </a:stretch>
        </p:blipFill>
        <p:spPr>
          <a:xfrm>
            <a:off x="214312" y="2177796"/>
            <a:ext cx="5657849" cy="4408742"/>
          </a:xfrm>
          <a:prstGeom prst="rect">
            <a:avLst/>
          </a:prstGeom>
        </p:spPr>
      </p:pic>
    </p:spTree>
    <p:extLst>
      <p:ext uri="{BB962C8B-B14F-4D97-AF65-F5344CB8AC3E}">
        <p14:creationId xmlns:p14="http://schemas.microsoft.com/office/powerpoint/2010/main" xmlns="" val="424012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What does your Conscious Do? (Continued) </a:t>
            </a:r>
            <a:endParaRPr lang="en-US" dirty="0"/>
          </a:p>
        </p:txBody>
      </p:sp>
      <p:sp>
        <p:nvSpPr>
          <p:cNvPr id="3" name="Content Placeholder 2"/>
          <p:cNvSpPr>
            <a:spLocks noGrp="1"/>
          </p:cNvSpPr>
          <p:nvPr>
            <p:ph idx="1"/>
          </p:nvPr>
        </p:nvSpPr>
        <p:spPr>
          <a:xfrm>
            <a:off x="6191794" y="1968136"/>
            <a:ext cx="5311229" cy="4511041"/>
          </a:xfrm>
        </p:spPr>
        <p:txBody>
          <a:bodyPr>
            <a:normAutofit/>
          </a:bodyPr>
          <a:lstStyle/>
          <a:p>
            <a:pPr>
              <a:lnSpc>
                <a:spcPct val="90000"/>
              </a:lnSpc>
              <a:buNone/>
            </a:pPr>
            <a:r>
              <a:rPr lang="en-US" altLang="en-US" dirty="0">
                <a:ea typeface="MS PGothic" panose="020B0600070205080204" pitchFamily="34" charset="-128"/>
              </a:rPr>
              <a:t>	</a:t>
            </a:r>
            <a:r>
              <a:rPr lang="en-US" altLang="en-US" sz="2800" dirty="0">
                <a:ea typeface="MS PGothic" panose="020B0600070205080204" pitchFamily="34" charset="-128"/>
              </a:rPr>
              <a:t>3. </a:t>
            </a:r>
            <a:r>
              <a:rPr lang="en-US" altLang="en-US" sz="2800" b="1" dirty="0">
                <a:ea typeface="MS PGothic" panose="020B0600070205080204" pitchFamily="34" charset="-128"/>
              </a:rPr>
              <a:t>Consciousness allows us to create a mental model of the world that we can manipulate. </a:t>
            </a:r>
          </a:p>
          <a:p>
            <a:pPr>
              <a:lnSpc>
                <a:spcPct val="90000"/>
              </a:lnSpc>
              <a:buNone/>
            </a:pPr>
            <a:r>
              <a:rPr lang="en-US" altLang="en-US" dirty="0">
                <a:ea typeface="MS PGothic" panose="020B0600070205080204" pitchFamily="34" charset="-128"/>
              </a:rPr>
              <a:t>		</a:t>
            </a:r>
          </a:p>
          <a:p>
            <a:pPr lvl="1">
              <a:lnSpc>
                <a:spcPct val="90000"/>
              </a:lnSpc>
            </a:pPr>
            <a:r>
              <a:rPr lang="en-US" altLang="en-US" sz="2200" dirty="0">
                <a:ea typeface="MS PGothic" panose="020B0600070205080204" pitchFamily="34" charset="-128"/>
              </a:rPr>
              <a:t>Unlike other, simpler organisms, we are not prisoners of the moment: We don’t just act reflexively to stimulation.</a:t>
            </a:r>
            <a:endParaRPr lang="en-US" altLang="en-US" sz="1000" dirty="0">
              <a:ea typeface="MS PGothic" panose="020B0600070205080204" pitchFamily="34" charset="-128"/>
            </a:endParaRPr>
          </a:p>
          <a:p>
            <a:pPr lvl="1">
              <a:lnSpc>
                <a:spcPct val="90000"/>
              </a:lnSpc>
            </a:pPr>
            <a:endParaRPr lang="en-US" altLang="en-US" sz="2200" dirty="0">
              <a:ea typeface="MS PGothic" panose="020B0600070205080204" pitchFamily="34" charset="-128"/>
            </a:endParaRPr>
          </a:p>
          <a:p>
            <a:pPr lvl="1">
              <a:lnSpc>
                <a:spcPct val="90000"/>
              </a:lnSpc>
            </a:pPr>
            <a:r>
              <a:rPr lang="en-US" altLang="en-US" sz="2200" dirty="0">
                <a:ea typeface="MS PGothic" panose="020B0600070205080204" pitchFamily="34" charset="-128"/>
              </a:rPr>
              <a:t>Humans are the only animal with the ability to set goals</a:t>
            </a:r>
            <a:endParaRPr lang="en-US" dirty="0"/>
          </a:p>
        </p:txBody>
      </p:sp>
      <p:pic>
        <p:nvPicPr>
          <p:cNvPr id="5" name="Picture 4"/>
          <p:cNvPicPr>
            <a:picLocks noChangeAspect="1"/>
          </p:cNvPicPr>
          <p:nvPr/>
        </p:nvPicPr>
        <p:blipFill>
          <a:blip r:embed="rId2"/>
          <a:stretch>
            <a:fillRect/>
          </a:stretch>
        </p:blipFill>
        <p:spPr>
          <a:xfrm>
            <a:off x="470263" y="2247354"/>
            <a:ext cx="5578846" cy="4231823"/>
          </a:xfrm>
          <a:prstGeom prst="rect">
            <a:avLst/>
          </a:prstGeom>
        </p:spPr>
      </p:pic>
    </p:spTree>
    <p:extLst>
      <p:ext uri="{BB962C8B-B14F-4D97-AF65-F5344CB8AC3E}">
        <p14:creationId xmlns:p14="http://schemas.microsoft.com/office/powerpoint/2010/main" xmlns="" val="418428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Stimulants: Nicotine and Caffeine </a:t>
            </a:r>
            <a:endParaRPr lang="en-US" u="sng" dirty="0"/>
          </a:p>
        </p:txBody>
      </p:sp>
      <p:graphicFrame>
        <p:nvGraphicFramePr>
          <p:cNvPr id="8" name="Content Placeholder 3"/>
          <p:cNvGraphicFramePr>
            <a:graphicFrameLocks noGrp="1"/>
          </p:cNvGraphicFramePr>
          <p:nvPr>
            <p:ph idx="1"/>
            <p:extLst>
              <p:ext uri="{D42A27DB-BD31-4B8C-83A1-F6EECF244321}">
                <p14:modId xmlns:p14="http://schemas.microsoft.com/office/powerpoint/2010/main" xmlns="" val="1132427748"/>
              </p:ext>
            </p:extLst>
          </p:nvPr>
        </p:nvGraphicFramePr>
        <p:xfrm>
          <a:off x="1243013" y="1874517"/>
          <a:ext cx="10186988" cy="4119880"/>
        </p:xfrm>
        <a:graphic>
          <a:graphicData uri="http://schemas.openxmlformats.org/drawingml/2006/table">
            <a:tbl>
              <a:tblPr firstRow="1" bandRow="1">
                <a:tableStyleId>{5C22544A-7EE6-4342-B048-85BDC9FD1C3A}</a:tableStyleId>
              </a:tblPr>
              <a:tblGrid>
                <a:gridCol w="2043748">
                  <a:extLst>
                    <a:ext uri="{9D8B030D-6E8A-4147-A177-3AD203B41FA5}">
                      <a16:colId xmlns:a16="http://schemas.microsoft.com/office/drawing/2014/main" xmlns="" val="3535898862"/>
                    </a:ext>
                  </a:extLst>
                </a:gridCol>
                <a:gridCol w="2035810">
                  <a:extLst>
                    <a:ext uri="{9D8B030D-6E8A-4147-A177-3AD203B41FA5}">
                      <a16:colId xmlns:a16="http://schemas.microsoft.com/office/drawing/2014/main" xmlns="" val="2490156319"/>
                    </a:ext>
                  </a:extLst>
                </a:gridCol>
                <a:gridCol w="2035810">
                  <a:extLst>
                    <a:ext uri="{9D8B030D-6E8A-4147-A177-3AD203B41FA5}">
                      <a16:colId xmlns:a16="http://schemas.microsoft.com/office/drawing/2014/main" xmlns="" val="1841845620"/>
                    </a:ext>
                  </a:extLst>
                </a:gridCol>
                <a:gridCol w="2035810">
                  <a:extLst>
                    <a:ext uri="{9D8B030D-6E8A-4147-A177-3AD203B41FA5}">
                      <a16:colId xmlns:a16="http://schemas.microsoft.com/office/drawing/2014/main" xmlns="" val="1288417150"/>
                    </a:ext>
                  </a:extLst>
                </a:gridCol>
                <a:gridCol w="2035810">
                  <a:extLst>
                    <a:ext uri="{9D8B030D-6E8A-4147-A177-3AD203B41FA5}">
                      <a16:colId xmlns:a16="http://schemas.microsoft.com/office/drawing/2014/main" xmlns="" val="3706083907"/>
                    </a:ext>
                  </a:extLst>
                </a:gridCol>
              </a:tblGrid>
              <a:tr h="370840">
                <a:tc>
                  <a:txBody>
                    <a:bodyPr/>
                    <a:lstStyle/>
                    <a:p>
                      <a:r>
                        <a:rPr lang="en-US" dirty="0" smtClean="0"/>
                        <a:t>Type</a:t>
                      </a:r>
                      <a:r>
                        <a:rPr lang="en-US" baseline="0" dirty="0" smtClean="0"/>
                        <a:t> of Drug </a:t>
                      </a:r>
                      <a:endParaRPr lang="en-US" dirty="0"/>
                    </a:p>
                  </a:txBody>
                  <a:tcPr/>
                </a:tc>
                <a:tc>
                  <a:txBody>
                    <a:bodyPr/>
                    <a:lstStyle/>
                    <a:p>
                      <a:r>
                        <a:rPr lang="en-US" dirty="0" smtClean="0"/>
                        <a:t>Definition</a:t>
                      </a:r>
                      <a:endParaRPr lang="en-US" dirty="0"/>
                    </a:p>
                  </a:txBody>
                  <a:tcPr/>
                </a:tc>
                <a:tc>
                  <a:txBody>
                    <a:bodyPr/>
                    <a:lstStyle/>
                    <a:p>
                      <a:r>
                        <a:rPr lang="en-US" dirty="0" smtClean="0"/>
                        <a:t>Examples </a:t>
                      </a:r>
                      <a:endParaRPr lang="en-US" dirty="0"/>
                    </a:p>
                  </a:txBody>
                  <a:tcPr/>
                </a:tc>
                <a:tc>
                  <a:txBody>
                    <a:bodyPr/>
                    <a:lstStyle/>
                    <a:p>
                      <a:r>
                        <a:rPr lang="en-US" dirty="0" smtClean="0"/>
                        <a:t>Effects</a:t>
                      </a:r>
                      <a:endParaRPr lang="en-US" dirty="0"/>
                    </a:p>
                  </a:txBody>
                  <a:tcPr/>
                </a:tc>
                <a:tc>
                  <a:txBody>
                    <a:bodyPr/>
                    <a:lstStyle/>
                    <a:p>
                      <a:r>
                        <a:rPr lang="en-US" dirty="0" smtClean="0"/>
                        <a:t>Popular Uses </a:t>
                      </a:r>
                      <a:endParaRPr lang="en-US" dirty="0"/>
                    </a:p>
                  </a:txBody>
                  <a:tcPr/>
                </a:tc>
                <a:extLst>
                  <a:ext uri="{0D108BD9-81ED-4DB2-BD59-A6C34878D82A}">
                    <a16:rowId xmlns:a16="http://schemas.microsoft.com/office/drawing/2014/main" xmlns="" val="1234861172"/>
                  </a:ext>
                </a:extLst>
              </a:tr>
              <a:tr h="370840">
                <a:tc>
                  <a:txBody>
                    <a:bodyPr/>
                    <a:lstStyle/>
                    <a:p>
                      <a:r>
                        <a:rPr lang="en-US" dirty="0" smtClean="0"/>
                        <a:t>Nicotine</a:t>
                      </a:r>
                      <a:r>
                        <a:rPr lang="en-US" baseline="0" dirty="0" smtClean="0"/>
                        <a:t> </a:t>
                      </a:r>
                      <a:endParaRPr lang="en-US" dirty="0"/>
                    </a:p>
                  </a:txBody>
                  <a:tcPr/>
                </a:tc>
                <a:tc>
                  <a:txBody>
                    <a:bodyPr/>
                    <a:lstStyle/>
                    <a:p>
                      <a:r>
                        <a:rPr lang="en-US" dirty="0" smtClean="0"/>
                        <a:t>A relatively mild but toxic stimulant (The active</a:t>
                      </a:r>
                      <a:r>
                        <a:rPr lang="en-US" baseline="0" dirty="0" smtClean="0"/>
                        <a:t> ingredient in tobacco) </a:t>
                      </a:r>
                      <a:endParaRPr lang="en-US" dirty="0"/>
                    </a:p>
                  </a:txBody>
                  <a:tcPr/>
                </a:tc>
                <a:tc>
                  <a:txBody>
                    <a:bodyPr/>
                    <a:lstStyle/>
                    <a:p>
                      <a:r>
                        <a:rPr lang="en-US" dirty="0" smtClean="0"/>
                        <a:t>Chewing</a:t>
                      </a:r>
                      <a:r>
                        <a:rPr lang="en-US" baseline="0" dirty="0" smtClean="0"/>
                        <a:t> Tobacco, Cigarettes</a:t>
                      </a:r>
                      <a:endParaRPr lang="en-US" dirty="0"/>
                    </a:p>
                  </a:txBody>
                  <a:tcPr/>
                </a:tc>
                <a:tc>
                  <a:txBody>
                    <a:bodyPr/>
                    <a:lstStyle/>
                    <a:p>
                      <a:r>
                        <a:rPr lang="en-US" dirty="0" smtClean="0"/>
                        <a:t>Slight</a:t>
                      </a:r>
                      <a:r>
                        <a:rPr lang="en-US" baseline="0" dirty="0" smtClean="0"/>
                        <a:t> “rush” or sense of arousal, raises blood pressure and heart rate, provides rush of sugar into bloodstream, releases adrenaline, highly addictive</a:t>
                      </a:r>
                      <a:endParaRPr lang="en-US" dirty="0" smtClean="0"/>
                    </a:p>
                  </a:txBody>
                  <a:tcPr/>
                </a:tc>
                <a:tc>
                  <a:txBody>
                    <a:bodyPr/>
                    <a:lstStyle/>
                    <a:p>
                      <a:r>
                        <a:rPr lang="en-US" dirty="0" smtClean="0"/>
                        <a:t>Cigarettes/chewing</a:t>
                      </a:r>
                      <a:r>
                        <a:rPr lang="en-US" baseline="0" dirty="0" smtClean="0"/>
                        <a:t> tobacco, nicotine gum and patches (to help quit smoking) </a:t>
                      </a:r>
                      <a:endParaRPr lang="en-US" dirty="0"/>
                    </a:p>
                  </a:txBody>
                  <a:tcPr/>
                </a:tc>
                <a:extLst>
                  <a:ext uri="{0D108BD9-81ED-4DB2-BD59-A6C34878D82A}">
                    <a16:rowId xmlns:a16="http://schemas.microsoft.com/office/drawing/2014/main" xmlns="" val="3352292733"/>
                  </a:ext>
                </a:extLst>
              </a:tr>
              <a:tr h="370840">
                <a:tc>
                  <a:txBody>
                    <a:bodyPr/>
                    <a:lstStyle/>
                    <a:p>
                      <a:r>
                        <a:rPr lang="en-US" dirty="0" smtClean="0"/>
                        <a:t>Caffeine</a:t>
                      </a:r>
                      <a:endParaRPr lang="en-US" dirty="0"/>
                    </a:p>
                  </a:txBody>
                  <a:tcPr/>
                </a:tc>
                <a:tc>
                  <a:txBody>
                    <a:bodyPr/>
                    <a:lstStyle/>
                    <a:p>
                      <a:r>
                        <a:rPr lang="en-US" dirty="0" smtClean="0"/>
                        <a:t>A</a:t>
                      </a:r>
                      <a:r>
                        <a:rPr lang="en-US" baseline="0" dirty="0" smtClean="0"/>
                        <a:t> mild stimulant found in coffee, tea, and other plant based substances</a:t>
                      </a:r>
                      <a:endParaRPr lang="en-US" dirty="0"/>
                    </a:p>
                  </a:txBody>
                  <a:tcPr/>
                </a:tc>
                <a:tc>
                  <a:txBody>
                    <a:bodyPr/>
                    <a:lstStyle/>
                    <a:p>
                      <a:r>
                        <a:rPr lang="en-US" dirty="0" smtClean="0"/>
                        <a:t>Coffee, Tea, Soda, OTC pain killers, energy drinks,</a:t>
                      </a:r>
                      <a:r>
                        <a:rPr lang="en-US" baseline="0" dirty="0" smtClean="0"/>
                        <a:t> energy pills/shots </a:t>
                      </a:r>
                      <a:endParaRPr lang="en-US" dirty="0"/>
                    </a:p>
                  </a:txBody>
                  <a:tcPr/>
                </a:tc>
                <a:tc>
                  <a:txBody>
                    <a:bodyPr/>
                    <a:lstStyle/>
                    <a:p>
                      <a:r>
                        <a:rPr lang="en-US" dirty="0" smtClean="0"/>
                        <a:t>Helps maintain alertness, increases</a:t>
                      </a:r>
                      <a:r>
                        <a:rPr lang="en-US" baseline="0" dirty="0" smtClean="0"/>
                        <a:t> the effectiveness of pain killers</a:t>
                      </a:r>
                      <a:endParaRPr lang="en-US" dirty="0" smtClean="0"/>
                    </a:p>
                  </a:txBody>
                  <a:tcPr/>
                </a:tc>
                <a:tc>
                  <a:txBody>
                    <a:bodyPr/>
                    <a:lstStyle/>
                    <a:p>
                      <a:r>
                        <a:rPr lang="en-US" dirty="0" smtClean="0"/>
                        <a:t>Pain killers, to stay awake/focused.</a:t>
                      </a:r>
                      <a:r>
                        <a:rPr lang="en-US" baseline="0" dirty="0" smtClean="0"/>
                        <a:t> </a:t>
                      </a:r>
                      <a:endParaRPr lang="en-US" dirty="0"/>
                    </a:p>
                  </a:txBody>
                  <a:tcPr/>
                </a:tc>
                <a:extLst>
                  <a:ext uri="{0D108BD9-81ED-4DB2-BD59-A6C34878D82A}">
                    <a16:rowId xmlns:a16="http://schemas.microsoft.com/office/drawing/2014/main" xmlns="" val="2067191550"/>
                  </a:ext>
                </a:extLst>
              </a:tr>
            </a:tbl>
          </a:graphicData>
        </a:graphic>
      </p:graphicFrame>
      <p:pic>
        <p:nvPicPr>
          <p:cNvPr id="9" name="Picture 8"/>
          <p:cNvPicPr>
            <a:picLocks noChangeAspect="1"/>
          </p:cNvPicPr>
          <p:nvPr/>
        </p:nvPicPr>
        <p:blipFill>
          <a:blip r:embed="rId2"/>
          <a:stretch>
            <a:fillRect/>
          </a:stretch>
        </p:blipFill>
        <p:spPr>
          <a:xfrm>
            <a:off x="509588" y="2871787"/>
            <a:ext cx="2286000" cy="1600200"/>
          </a:xfrm>
          <a:prstGeom prst="rect">
            <a:avLst/>
          </a:prstGeom>
        </p:spPr>
      </p:pic>
      <p:pic>
        <p:nvPicPr>
          <p:cNvPr id="10" name="Picture 9"/>
          <p:cNvPicPr>
            <a:picLocks noChangeAspect="1"/>
          </p:cNvPicPr>
          <p:nvPr/>
        </p:nvPicPr>
        <p:blipFill>
          <a:blip r:embed="rId3"/>
          <a:stretch>
            <a:fillRect/>
          </a:stretch>
        </p:blipFill>
        <p:spPr>
          <a:xfrm>
            <a:off x="328613" y="5298276"/>
            <a:ext cx="2805112" cy="1457325"/>
          </a:xfrm>
          <a:prstGeom prst="rect">
            <a:avLst/>
          </a:prstGeom>
        </p:spPr>
      </p:pic>
    </p:spTree>
    <p:extLst>
      <p:ext uri="{BB962C8B-B14F-4D97-AF65-F5344CB8AC3E}">
        <p14:creationId xmlns:p14="http://schemas.microsoft.com/office/powerpoint/2010/main" xmlns="" val="41658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Depressants: Barbiturates and benzodiazepines</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870992729"/>
              </p:ext>
            </p:extLst>
          </p:nvPr>
        </p:nvGraphicFramePr>
        <p:xfrm>
          <a:off x="1250950" y="2286000"/>
          <a:ext cx="10179050" cy="4171950"/>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xmlns="" val="3875671194"/>
                    </a:ext>
                  </a:extLst>
                </a:gridCol>
                <a:gridCol w="2035810">
                  <a:extLst>
                    <a:ext uri="{9D8B030D-6E8A-4147-A177-3AD203B41FA5}">
                      <a16:colId xmlns:a16="http://schemas.microsoft.com/office/drawing/2014/main" xmlns="" val="371971472"/>
                    </a:ext>
                  </a:extLst>
                </a:gridCol>
                <a:gridCol w="2035810">
                  <a:extLst>
                    <a:ext uri="{9D8B030D-6E8A-4147-A177-3AD203B41FA5}">
                      <a16:colId xmlns:a16="http://schemas.microsoft.com/office/drawing/2014/main" xmlns="" val="3053666307"/>
                    </a:ext>
                  </a:extLst>
                </a:gridCol>
                <a:gridCol w="2035810">
                  <a:extLst>
                    <a:ext uri="{9D8B030D-6E8A-4147-A177-3AD203B41FA5}">
                      <a16:colId xmlns:a16="http://schemas.microsoft.com/office/drawing/2014/main" xmlns="" val="1959266801"/>
                    </a:ext>
                  </a:extLst>
                </a:gridCol>
                <a:gridCol w="2035810">
                  <a:extLst>
                    <a:ext uri="{9D8B030D-6E8A-4147-A177-3AD203B41FA5}">
                      <a16:colId xmlns:a16="http://schemas.microsoft.com/office/drawing/2014/main" xmlns="" val="2307665230"/>
                    </a:ext>
                  </a:extLst>
                </a:gridCol>
              </a:tblGrid>
              <a:tr h="511853">
                <a:tc>
                  <a:txBody>
                    <a:bodyPr/>
                    <a:lstStyle/>
                    <a:p>
                      <a:r>
                        <a:rPr lang="en-US" dirty="0" smtClean="0"/>
                        <a:t>Type</a:t>
                      </a:r>
                      <a:r>
                        <a:rPr lang="en-US" baseline="0" dirty="0" smtClean="0"/>
                        <a:t> of Drug</a:t>
                      </a:r>
                      <a:endParaRPr lang="en-US" dirty="0"/>
                    </a:p>
                  </a:txBody>
                  <a:tcPr/>
                </a:tc>
                <a:tc>
                  <a:txBody>
                    <a:bodyPr/>
                    <a:lstStyle/>
                    <a:p>
                      <a:r>
                        <a:rPr lang="en-US" dirty="0" smtClean="0"/>
                        <a:t>Definition</a:t>
                      </a:r>
                      <a:endParaRPr lang="en-US" dirty="0"/>
                    </a:p>
                  </a:txBody>
                  <a:tcPr/>
                </a:tc>
                <a:tc>
                  <a:txBody>
                    <a:bodyPr/>
                    <a:lstStyle/>
                    <a:p>
                      <a:r>
                        <a:rPr lang="en-US" dirty="0" smtClean="0"/>
                        <a:t>Examples</a:t>
                      </a:r>
                      <a:endParaRPr lang="en-US" dirty="0"/>
                    </a:p>
                  </a:txBody>
                  <a:tcPr/>
                </a:tc>
                <a:tc>
                  <a:txBody>
                    <a:bodyPr/>
                    <a:lstStyle/>
                    <a:p>
                      <a:r>
                        <a:rPr lang="en-US" dirty="0" smtClean="0"/>
                        <a:t>Effects</a:t>
                      </a:r>
                      <a:endParaRPr lang="en-US" dirty="0"/>
                    </a:p>
                  </a:txBody>
                  <a:tcPr/>
                </a:tc>
                <a:tc>
                  <a:txBody>
                    <a:bodyPr/>
                    <a:lstStyle/>
                    <a:p>
                      <a:r>
                        <a:rPr lang="en-US" dirty="0" smtClean="0"/>
                        <a:t>Uses</a:t>
                      </a:r>
                      <a:endParaRPr lang="en-US" dirty="0"/>
                    </a:p>
                  </a:txBody>
                  <a:tcPr/>
                </a:tc>
                <a:extLst>
                  <a:ext uri="{0D108BD9-81ED-4DB2-BD59-A6C34878D82A}">
                    <a16:rowId xmlns:a16="http://schemas.microsoft.com/office/drawing/2014/main" xmlns="" val="3979095791"/>
                  </a:ext>
                </a:extLst>
              </a:tr>
              <a:tr h="2019364">
                <a:tc>
                  <a:txBody>
                    <a:bodyPr/>
                    <a:lstStyle/>
                    <a:p>
                      <a:r>
                        <a:rPr lang="en-US" dirty="0" smtClean="0"/>
                        <a:t>Barbiturates</a:t>
                      </a:r>
                      <a:r>
                        <a:rPr lang="en-US" baseline="0" dirty="0" smtClean="0"/>
                        <a:t> or Major Tranquilizers</a:t>
                      </a:r>
                      <a:endParaRPr lang="en-US" dirty="0"/>
                    </a:p>
                  </a:txBody>
                  <a:tcPr/>
                </a:tc>
                <a:tc>
                  <a:txBody>
                    <a:bodyPr/>
                    <a:lstStyle/>
                    <a:p>
                      <a:r>
                        <a:rPr lang="en-US" dirty="0" smtClean="0"/>
                        <a:t>Depressant drugs that have a sedative effect </a:t>
                      </a:r>
                      <a:endParaRPr lang="en-US" dirty="0"/>
                    </a:p>
                  </a:txBody>
                  <a:tcPr/>
                </a:tc>
                <a:tc>
                  <a:txBody>
                    <a:bodyPr/>
                    <a:lstStyle/>
                    <a:p>
                      <a:r>
                        <a:rPr lang="en-US" dirty="0" smtClean="0"/>
                        <a:t>Sleeping pills, tranquilizers</a:t>
                      </a:r>
                    </a:p>
                    <a:p>
                      <a:r>
                        <a:rPr lang="en-US" dirty="0" smtClean="0"/>
                        <a:t>(</a:t>
                      </a:r>
                      <a:r>
                        <a:rPr lang="en-US" dirty="0" err="1" smtClean="0"/>
                        <a:t>Amobarbital</a:t>
                      </a:r>
                      <a:r>
                        <a:rPr lang="en-US" dirty="0" smtClean="0"/>
                        <a:t>,</a:t>
                      </a:r>
                      <a:r>
                        <a:rPr lang="en-US" baseline="0" dirty="0" smtClean="0"/>
                        <a:t> </a:t>
                      </a:r>
                      <a:r>
                        <a:rPr lang="en-US" baseline="0" dirty="0" err="1" smtClean="0"/>
                        <a:t>Butabarbital</a:t>
                      </a:r>
                      <a:r>
                        <a:rPr lang="en-US" baseline="0" dirty="0" smtClean="0"/>
                        <a:t>) </a:t>
                      </a:r>
                    </a:p>
                    <a:p>
                      <a:r>
                        <a:rPr lang="en-US" baseline="0" dirty="0" smtClean="0"/>
                        <a:t>Street names: </a:t>
                      </a:r>
                      <a:r>
                        <a:rPr lang="en-US" baseline="0" dirty="0" err="1" smtClean="0"/>
                        <a:t>Yellowjackets</a:t>
                      </a:r>
                      <a:r>
                        <a:rPr lang="en-US" baseline="0" dirty="0" smtClean="0"/>
                        <a:t> or Blue Devils </a:t>
                      </a:r>
                      <a:endParaRPr lang="en-US" dirty="0"/>
                    </a:p>
                  </a:txBody>
                  <a:tcPr/>
                </a:tc>
                <a:tc>
                  <a:txBody>
                    <a:bodyPr/>
                    <a:lstStyle/>
                    <a:p>
                      <a:r>
                        <a:rPr lang="en-US" dirty="0" smtClean="0"/>
                        <a:t>Mild sedation</a:t>
                      </a:r>
                      <a:r>
                        <a:rPr lang="en-US" baseline="0" dirty="0" smtClean="0"/>
                        <a:t>,  </a:t>
                      </a:r>
                      <a:r>
                        <a:rPr lang="en-US" baseline="0" smtClean="0"/>
                        <a:t>General anesthesia      nausea</a:t>
                      </a:r>
                      <a:r>
                        <a:rPr lang="en-US" baseline="0" dirty="0" smtClean="0"/>
                        <a:t>, drowsiness, unconsciousness, slowing of breathing and heart, </a:t>
                      </a:r>
                      <a:endParaRPr lang="en-US" dirty="0"/>
                    </a:p>
                  </a:txBody>
                  <a:tcPr/>
                </a:tc>
                <a:tc>
                  <a:txBody>
                    <a:bodyPr/>
                    <a:lstStyle/>
                    <a:p>
                      <a:r>
                        <a:rPr lang="en-US" dirty="0" smtClean="0"/>
                        <a:t>To treat severe sleeping disorders, general</a:t>
                      </a:r>
                      <a:r>
                        <a:rPr lang="en-US" baseline="0" dirty="0" smtClean="0"/>
                        <a:t> anesthesia </a:t>
                      </a:r>
                      <a:endParaRPr lang="en-US" dirty="0"/>
                    </a:p>
                  </a:txBody>
                  <a:tcPr/>
                </a:tc>
                <a:extLst>
                  <a:ext uri="{0D108BD9-81ED-4DB2-BD59-A6C34878D82A}">
                    <a16:rowId xmlns:a16="http://schemas.microsoft.com/office/drawing/2014/main" xmlns="" val="3137616804"/>
                  </a:ext>
                </a:extLst>
              </a:tr>
              <a:tr h="1640733">
                <a:tc>
                  <a:txBody>
                    <a:bodyPr/>
                    <a:lstStyle/>
                    <a:p>
                      <a:r>
                        <a:rPr lang="en-US" dirty="0" smtClean="0"/>
                        <a:t>Benzodiazepines or Minor Tranquilizers</a:t>
                      </a:r>
                      <a:endParaRPr lang="en-US" dirty="0"/>
                    </a:p>
                  </a:txBody>
                  <a:tcPr/>
                </a:tc>
                <a:tc>
                  <a:txBody>
                    <a:bodyPr/>
                    <a:lstStyle/>
                    <a:p>
                      <a:r>
                        <a:rPr lang="en-US" dirty="0" smtClean="0"/>
                        <a:t>Drugs that lower anxiety and reduce stress</a:t>
                      </a:r>
                      <a:endParaRPr lang="en-US" dirty="0"/>
                    </a:p>
                  </a:txBody>
                  <a:tcPr/>
                </a:tc>
                <a:tc>
                  <a:txBody>
                    <a:bodyPr/>
                    <a:lstStyle/>
                    <a:p>
                      <a:r>
                        <a:rPr lang="en-US" dirty="0" smtClean="0"/>
                        <a:t>Valium,</a:t>
                      </a:r>
                      <a:r>
                        <a:rPr lang="en-US" baseline="0" dirty="0" smtClean="0"/>
                        <a:t> Xanax, Halcion, Ativan and Librium</a:t>
                      </a:r>
                      <a:endParaRPr lang="en-US" dirty="0"/>
                    </a:p>
                  </a:txBody>
                  <a:tcPr/>
                </a:tc>
                <a:tc>
                  <a:txBody>
                    <a:bodyPr/>
                    <a:lstStyle/>
                    <a:p>
                      <a:r>
                        <a:rPr lang="en-US" dirty="0" smtClean="0"/>
                        <a:t>Relatively mild depressant, induces</a:t>
                      </a:r>
                      <a:r>
                        <a:rPr lang="en-US" baseline="0" dirty="0" smtClean="0"/>
                        <a:t> sleep, reduces anxiety</a:t>
                      </a:r>
                      <a:endParaRPr lang="en-US" dirty="0"/>
                    </a:p>
                  </a:txBody>
                  <a:tcPr/>
                </a:tc>
                <a:tc>
                  <a:txBody>
                    <a:bodyPr/>
                    <a:lstStyle/>
                    <a:p>
                      <a:r>
                        <a:rPr lang="en-US" dirty="0" smtClean="0"/>
                        <a:t>Treat sleep problems,</a:t>
                      </a:r>
                      <a:r>
                        <a:rPr lang="en-US" baseline="0" dirty="0" smtClean="0"/>
                        <a:t> nervousness and anxiety</a:t>
                      </a:r>
                      <a:endParaRPr lang="en-US" dirty="0"/>
                    </a:p>
                  </a:txBody>
                  <a:tcPr/>
                </a:tc>
                <a:extLst>
                  <a:ext uri="{0D108BD9-81ED-4DB2-BD59-A6C34878D82A}">
                    <a16:rowId xmlns:a16="http://schemas.microsoft.com/office/drawing/2014/main" xmlns="" val="1325599113"/>
                  </a:ext>
                </a:extLst>
              </a:tr>
            </a:tbl>
          </a:graphicData>
        </a:graphic>
      </p:graphicFrame>
      <p:pic>
        <p:nvPicPr>
          <p:cNvPr id="6" name="Picture 5"/>
          <p:cNvPicPr>
            <a:picLocks noChangeAspect="1"/>
          </p:cNvPicPr>
          <p:nvPr/>
        </p:nvPicPr>
        <p:blipFill>
          <a:blip r:embed="rId2"/>
          <a:stretch>
            <a:fillRect/>
          </a:stretch>
        </p:blipFill>
        <p:spPr>
          <a:xfrm>
            <a:off x="642938" y="3486151"/>
            <a:ext cx="2514600" cy="1257300"/>
          </a:xfrm>
          <a:prstGeom prst="rect">
            <a:avLst/>
          </a:prstGeom>
        </p:spPr>
      </p:pic>
      <p:pic>
        <p:nvPicPr>
          <p:cNvPr id="7" name="Picture 6"/>
          <p:cNvPicPr>
            <a:picLocks noChangeAspect="1"/>
          </p:cNvPicPr>
          <p:nvPr/>
        </p:nvPicPr>
        <p:blipFill>
          <a:blip r:embed="rId3"/>
          <a:stretch>
            <a:fillRect/>
          </a:stretch>
        </p:blipFill>
        <p:spPr>
          <a:xfrm>
            <a:off x="163494" y="5434013"/>
            <a:ext cx="2879744" cy="1423987"/>
          </a:xfrm>
          <a:prstGeom prst="rect">
            <a:avLst/>
          </a:prstGeom>
        </p:spPr>
      </p:pic>
    </p:spTree>
    <p:extLst>
      <p:ext uri="{BB962C8B-B14F-4D97-AF65-F5344CB8AC3E}">
        <p14:creationId xmlns:p14="http://schemas.microsoft.com/office/powerpoint/2010/main" xmlns="" val="113772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003503"/>
          </a:xfrm>
        </p:spPr>
        <p:txBody>
          <a:bodyPr/>
          <a:lstStyle/>
          <a:p>
            <a:pPr algn="ctr"/>
            <a:r>
              <a:rPr lang="en-US" u="sng" dirty="0" smtClean="0"/>
              <a:t>Depressants: Alcohol</a:t>
            </a:r>
            <a:endParaRPr lang="en-US"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264867337"/>
              </p:ext>
            </p:extLst>
          </p:nvPr>
        </p:nvGraphicFramePr>
        <p:xfrm>
          <a:off x="1250950" y="1385888"/>
          <a:ext cx="10179050" cy="2382520"/>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xmlns="" val="2066725660"/>
                    </a:ext>
                  </a:extLst>
                </a:gridCol>
                <a:gridCol w="2035810">
                  <a:extLst>
                    <a:ext uri="{9D8B030D-6E8A-4147-A177-3AD203B41FA5}">
                      <a16:colId xmlns:a16="http://schemas.microsoft.com/office/drawing/2014/main" xmlns="" val="1331852839"/>
                    </a:ext>
                  </a:extLst>
                </a:gridCol>
                <a:gridCol w="2035810">
                  <a:extLst>
                    <a:ext uri="{9D8B030D-6E8A-4147-A177-3AD203B41FA5}">
                      <a16:colId xmlns:a16="http://schemas.microsoft.com/office/drawing/2014/main" xmlns="" val="1334138425"/>
                    </a:ext>
                  </a:extLst>
                </a:gridCol>
                <a:gridCol w="2035810">
                  <a:extLst>
                    <a:ext uri="{9D8B030D-6E8A-4147-A177-3AD203B41FA5}">
                      <a16:colId xmlns:a16="http://schemas.microsoft.com/office/drawing/2014/main" xmlns="" val="3523361320"/>
                    </a:ext>
                  </a:extLst>
                </a:gridCol>
                <a:gridCol w="2035810">
                  <a:extLst>
                    <a:ext uri="{9D8B030D-6E8A-4147-A177-3AD203B41FA5}">
                      <a16:colId xmlns:a16="http://schemas.microsoft.com/office/drawing/2014/main" xmlns="" val="2822018800"/>
                    </a:ext>
                  </a:extLst>
                </a:gridCol>
              </a:tblGrid>
              <a:tr h="370840">
                <a:tc>
                  <a:txBody>
                    <a:bodyPr/>
                    <a:lstStyle/>
                    <a:p>
                      <a:r>
                        <a:rPr lang="en-US" dirty="0" smtClean="0"/>
                        <a:t>Type</a:t>
                      </a:r>
                      <a:r>
                        <a:rPr lang="en-US" baseline="0" dirty="0" smtClean="0"/>
                        <a:t> of Drug </a:t>
                      </a:r>
                      <a:r>
                        <a:rPr lang="en-US" dirty="0" smtClean="0"/>
                        <a:t> </a:t>
                      </a:r>
                      <a:endParaRPr lang="en-US" dirty="0"/>
                    </a:p>
                  </a:txBody>
                  <a:tcPr/>
                </a:tc>
                <a:tc>
                  <a:txBody>
                    <a:bodyPr/>
                    <a:lstStyle/>
                    <a:p>
                      <a:r>
                        <a:rPr lang="en-US" dirty="0" smtClean="0"/>
                        <a:t>Definition </a:t>
                      </a:r>
                      <a:endParaRPr lang="en-US" dirty="0"/>
                    </a:p>
                  </a:txBody>
                  <a:tcPr/>
                </a:tc>
                <a:tc>
                  <a:txBody>
                    <a:bodyPr/>
                    <a:lstStyle/>
                    <a:p>
                      <a:r>
                        <a:rPr lang="en-US" dirty="0" smtClean="0"/>
                        <a:t>Examples</a:t>
                      </a:r>
                      <a:r>
                        <a:rPr lang="en-US" baseline="0" dirty="0" smtClean="0"/>
                        <a:t> </a:t>
                      </a:r>
                      <a:endParaRPr lang="en-US" dirty="0"/>
                    </a:p>
                  </a:txBody>
                  <a:tcPr/>
                </a:tc>
                <a:tc>
                  <a:txBody>
                    <a:bodyPr/>
                    <a:lstStyle/>
                    <a:p>
                      <a:r>
                        <a:rPr lang="en-US" dirty="0" smtClean="0"/>
                        <a:t>Effects </a:t>
                      </a:r>
                      <a:endParaRPr lang="en-US" dirty="0"/>
                    </a:p>
                  </a:txBody>
                  <a:tcPr/>
                </a:tc>
                <a:tc>
                  <a:txBody>
                    <a:bodyPr/>
                    <a:lstStyle/>
                    <a:p>
                      <a:r>
                        <a:rPr lang="en-US" dirty="0" smtClean="0"/>
                        <a:t>Uses</a:t>
                      </a:r>
                      <a:endParaRPr lang="en-US" dirty="0"/>
                    </a:p>
                  </a:txBody>
                  <a:tcPr/>
                </a:tc>
                <a:extLst>
                  <a:ext uri="{0D108BD9-81ED-4DB2-BD59-A6C34878D82A}">
                    <a16:rowId xmlns:a16="http://schemas.microsoft.com/office/drawing/2014/main" xmlns="" val="3971116298"/>
                  </a:ext>
                </a:extLst>
              </a:tr>
              <a:tr h="370840">
                <a:tc>
                  <a:txBody>
                    <a:bodyPr/>
                    <a:lstStyle/>
                    <a:p>
                      <a:r>
                        <a:rPr lang="en-US" dirty="0" smtClean="0"/>
                        <a:t>Alcohol</a:t>
                      </a:r>
                      <a:endParaRPr lang="en-US" dirty="0"/>
                    </a:p>
                  </a:txBody>
                  <a:tcPr/>
                </a:tc>
                <a:tc>
                  <a:txBody>
                    <a:bodyPr/>
                    <a:lstStyle/>
                    <a:p>
                      <a:r>
                        <a:rPr lang="en-US" dirty="0" smtClean="0"/>
                        <a:t>The chemical</a:t>
                      </a:r>
                      <a:r>
                        <a:rPr lang="en-US" baseline="0" dirty="0" smtClean="0"/>
                        <a:t> resulting from fermentation or distillation of various kinds of vegetable matter</a:t>
                      </a:r>
                      <a:endParaRPr lang="en-US" dirty="0"/>
                    </a:p>
                  </a:txBody>
                  <a:tcPr/>
                </a:tc>
                <a:tc>
                  <a:txBody>
                    <a:bodyPr/>
                    <a:lstStyle/>
                    <a:p>
                      <a:r>
                        <a:rPr lang="en-US" dirty="0" smtClean="0"/>
                        <a:t>Beer,  wine, Liquors,</a:t>
                      </a:r>
                      <a:r>
                        <a:rPr lang="en-US" baseline="0" dirty="0" smtClean="0"/>
                        <a:t> Liqueurs, </a:t>
                      </a:r>
                      <a:endParaRPr lang="en-US" dirty="0"/>
                    </a:p>
                  </a:txBody>
                  <a:tcPr/>
                </a:tc>
                <a:tc>
                  <a:txBody>
                    <a:bodyPr/>
                    <a:lstStyle/>
                    <a:p>
                      <a:r>
                        <a:rPr lang="en-US" dirty="0" smtClean="0"/>
                        <a:t>Impaired</a:t>
                      </a:r>
                      <a:r>
                        <a:rPr lang="en-US" baseline="0" dirty="0" smtClean="0"/>
                        <a:t> judgement, lowered alertness and coordination, serious risks to liver, heart and brain </a:t>
                      </a:r>
                      <a:endParaRPr lang="en-US" dirty="0"/>
                    </a:p>
                  </a:txBody>
                  <a:tcPr/>
                </a:tc>
                <a:tc>
                  <a:txBody>
                    <a:bodyPr/>
                    <a:lstStyle/>
                    <a:p>
                      <a:r>
                        <a:rPr lang="en-US" dirty="0" smtClean="0"/>
                        <a:t>Most</a:t>
                      </a:r>
                      <a:r>
                        <a:rPr lang="en-US" baseline="0" dirty="0" smtClean="0"/>
                        <a:t> commonly used and abused depressant </a:t>
                      </a:r>
                      <a:endParaRPr lang="en-US" dirty="0"/>
                    </a:p>
                  </a:txBody>
                  <a:tcPr/>
                </a:tc>
                <a:extLst>
                  <a:ext uri="{0D108BD9-81ED-4DB2-BD59-A6C34878D82A}">
                    <a16:rowId xmlns:a16="http://schemas.microsoft.com/office/drawing/2014/main" xmlns="" val="241265317"/>
                  </a:ext>
                </a:extLst>
              </a:tr>
            </a:tbl>
          </a:graphicData>
        </a:graphic>
      </p:graphicFrame>
      <p:sp>
        <p:nvSpPr>
          <p:cNvPr id="5" name="TextBox 4"/>
          <p:cNvSpPr txBox="1"/>
          <p:nvPr/>
        </p:nvSpPr>
        <p:spPr>
          <a:xfrm>
            <a:off x="1385888" y="4024496"/>
            <a:ext cx="10044112" cy="2677656"/>
          </a:xfrm>
          <a:prstGeom prst="rect">
            <a:avLst/>
          </a:prstGeom>
          <a:noFill/>
        </p:spPr>
        <p:txBody>
          <a:bodyPr wrap="square" rtlCol="0">
            <a:spAutoFit/>
          </a:bodyPr>
          <a:lstStyle/>
          <a:p>
            <a:pPr algn="ctr"/>
            <a:r>
              <a:rPr lang="en-US" sz="2400" b="1" u="sng" dirty="0" smtClean="0"/>
              <a:t>Alcohol Effects and Disorders </a:t>
            </a:r>
          </a:p>
          <a:p>
            <a:r>
              <a:rPr lang="en-US" sz="2400" b="1" u="sng" dirty="0" smtClean="0"/>
              <a:t>Binge Drinking</a:t>
            </a:r>
            <a:r>
              <a:rPr lang="en-US" sz="2400" dirty="0" smtClean="0"/>
              <a:t>: Drinking a large amount (more than 4-5 drinks) within a limited period of time</a:t>
            </a:r>
          </a:p>
          <a:p>
            <a:r>
              <a:rPr lang="en-US" sz="2400" b="1" u="sng" dirty="0" smtClean="0"/>
              <a:t>Alcoholism: an</a:t>
            </a:r>
            <a:r>
              <a:rPr lang="en-US" sz="2400" dirty="0" smtClean="0"/>
              <a:t> </a:t>
            </a:r>
            <a:r>
              <a:rPr lang="en-US" sz="2400" dirty="0"/>
              <a:t>addiction to the consumption of alcoholic liquor or the mental illness and compulsive behavior resulting from alcohol </a:t>
            </a:r>
            <a:r>
              <a:rPr lang="en-US" sz="2400" dirty="0" smtClean="0"/>
              <a:t>dependency</a:t>
            </a:r>
          </a:p>
          <a:p>
            <a:r>
              <a:rPr lang="en-US" sz="2400" b="1" u="sng" dirty="0" smtClean="0"/>
              <a:t>Korsakoff’s Syndrome</a:t>
            </a:r>
            <a:r>
              <a:rPr lang="en-US" sz="2400" dirty="0" smtClean="0"/>
              <a:t>: a form of dementia brought about by a severe vitamin B1 deficiency (when you drink instead of eating) </a:t>
            </a:r>
            <a:endParaRPr lang="en-US" sz="2400" dirty="0"/>
          </a:p>
        </p:txBody>
      </p:sp>
      <p:pic>
        <p:nvPicPr>
          <p:cNvPr id="6" name="Picture 5"/>
          <p:cNvPicPr>
            <a:picLocks noChangeAspect="1"/>
          </p:cNvPicPr>
          <p:nvPr/>
        </p:nvPicPr>
        <p:blipFill>
          <a:blip r:embed="rId2"/>
          <a:stretch>
            <a:fillRect/>
          </a:stretch>
        </p:blipFill>
        <p:spPr>
          <a:xfrm>
            <a:off x="328612" y="2389391"/>
            <a:ext cx="2619375" cy="1743075"/>
          </a:xfrm>
          <a:prstGeom prst="rect">
            <a:avLst/>
          </a:prstGeom>
        </p:spPr>
      </p:pic>
    </p:spTree>
    <p:extLst>
      <p:ext uri="{BB962C8B-B14F-4D97-AF65-F5344CB8AC3E}">
        <p14:creationId xmlns:p14="http://schemas.microsoft.com/office/powerpoint/2010/main" xmlns="" val="34016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803" y="208081"/>
            <a:ext cx="10178322" cy="1492132"/>
          </a:xfrm>
        </p:spPr>
        <p:txBody>
          <a:bodyPr/>
          <a:lstStyle/>
          <a:p>
            <a:pPr algn="ctr"/>
            <a:r>
              <a:rPr lang="en-US" b="1" u="sng" dirty="0" smtClean="0"/>
              <a:t>Blood Alcohol level and behaviors</a:t>
            </a:r>
            <a:endParaRPr lang="en-US" b="1" u="sng"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046728947"/>
              </p:ext>
            </p:extLst>
          </p:nvPr>
        </p:nvGraphicFramePr>
        <p:xfrm>
          <a:off x="1028698" y="1700214"/>
          <a:ext cx="10258427" cy="4914900"/>
        </p:xfrm>
        <a:graphic>
          <a:graphicData uri="http://schemas.openxmlformats.org/drawingml/2006/table">
            <a:tbl>
              <a:tblPr firstRow="1" bandRow="1">
                <a:tableStyleId>{5C22544A-7EE6-4342-B048-85BDC9FD1C3A}</a:tableStyleId>
              </a:tblPr>
              <a:tblGrid>
                <a:gridCol w="2343150">
                  <a:extLst>
                    <a:ext uri="{9D8B030D-6E8A-4147-A177-3AD203B41FA5}">
                      <a16:colId xmlns:a16="http://schemas.microsoft.com/office/drawing/2014/main" xmlns="" val="641393442"/>
                    </a:ext>
                  </a:extLst>
                </a:gridCol>
                <a:gridCol w="1657350">
                  <a:extLst>
                    <a:ext uri="{9D8B030D-6E8A-4147-A177-3AD203B41FA5}">
                      <a16:colId xmlns:a16="http://schemas.microsoft.com/office/drawing/2014/main" xmlns="" val="1239266829"/>
                    </a:ext>
                  </a:extLst>
                </a:gridCol>
                <a:gridCol w="6257927">
                  <a:extLst>
                    <a:ext uri="{9D8B030D-6E8A-4147-A177-3AD203B41FA5}">
                      <a16:colId xmlns:a16="http://schemas.microsoft.com/office/drawing/2014/main" xmlns="" val="605899533"/>
                    </a:ext>
                  </a:extLst>
                </a:gridCol>
              </a:tblGrid>
              <a:tr h="688086">
                <a:tc>
                  <a:txBody>
                    <a:bodyPr/>
                    <a:lstStyle/>
                    <a:p>
                      <a:pPr algn="ctr"/>
                      <a:r>
                        <a:rPr lang="en-US" u="sng" dirty="0" smtClean="0"/>
                        <a:t>Average</a:t>
                      </a:r>
                      <a:r>
                        <a:rPr lang="en-US" u="sng" baseline="0" dirty="0" smtClean="0"/>
                        <a:t> Number of Drinks </a:t>
                      </a:r>
                      <a:endParaRPr lang="en-US" u="sng" dirty="0"/>
                    </a:p>
                  </a:txBody>
                  <a:tcPr/>
                </a:tc>
                <a:tc>
                  <a:txBody>
                    <a:bodyPr/>
                    <a:lstStyle/>
                    <a:p>
                      <a:pPr algn="ctr"/>
                      <a:r>
                        <a:rPr lang="en-US" u="sng" dirty="0" smtClean="0"/>
                        <a:t>Blood Alcohol</a:t>
                      </a:r>
                      <a:r>
                        <a:rPr lang="en-US" u="sng" baseline="0" dirty="0" smtClean="0"/>
                        <a:t> Level </a:t>
                      </a:r>
                      <a:endParaRPr lang="en-US" u="sng" dirty="0"/>
                    </a:p>
                  </a:txBody>
                  <a:tcPr/>
                </a:tc>
                <a:tc>
                  <a:txBody>
                    <a:bodyPr/>
                    <a:lstStyle/>
                    <a:p>
                      <a:pPr algn="ctr"/>
                      <a:r>
                        <a:rPr lang="en-US" u="sng" dirty="0" smtClean="0"/>
                        <a:t>Behavior</a:t>
                      </a:r>
                      <a:endParaRPr lang="en-US" u="sng" dirty="0"/>
                    </a:p>
                  </a:txBody>
                  <a:tcPr/>
                </a:tc>
                <a:extLst>
                  <a:ext uri="{0D108BD9-81ED-4DB2-BD59-A6C34878D82A}">
                    <a16:rowId xmlns:a16="http://schemas.microsoft.com/office/drawing/2014/main" xmlns="" val="591607520"/>
                  </a:ext>
                </a:extLst>
              </a:tr>
              <a:tr h="1277874">
                <a:tc>
                  <a:txBody>
                    <a:bodyPr/>
                    <a:lstStyle/>
                    <a:p>
                      <a:pPr algn="ctr"/>
                      <a:r>
                        <a:rPr lang="en-US" dirty="0" smtClean="0"/>
                        <a:t>1-2</a:t>
                      </a:r>
                      <a:endParaRPr lang="en-US" dirty="0"/>
                    </a:p>
                  </a:txBody>
                  <a:tcPr/>
                </a:tc>
                <a:tc>
                  <a:txBody>
                    <a:bodyPr/>
                    <a:lstStyle/>
                    <a:p>
                      <a:pPr algn="ctr"/>
                      <a:r>
                        <a:rPr lang="en-US" dirty="0" smtClean="0"/>
                        <a:t>.05%</a:t>
                      </a:r>
                      <a:endParaRPr lang="en-US" dirty="0"/>
                    </a:p>
                  </a:txBody>
                  <a:tcPr/>
                </a:tc>
                <a:tc>
                  <a:txBody>
                    <a:bodyPr/>
                    <a:lstStyle/>
                    <a:p>
                      <a:r>
                        <a:rPr lang="en-US" dirty="0" smtClean="0"/>
                        <a:t>Feeling of Well Being, Release of inhibitions, impaired judgement,</a:t>
                      </a:r>
                      <a:r>
                        <a:rPr lang="en-US" baseline="0" dirty="0" smtClean="0"/>
                        <a:t> lowered coordination and alertness, increased risk of collision while driving</a:t>
                      </a:r>
                      <a:endParaRPr lang="en-US" dirty="0"/>
                    </a:p>
                  </a:txBody>
                  <a:tcPr/>
                </a:tc>
                <a:extLst>
                  <a:ext uri="{0D108BD9-81ED-4DB2-BD59-A6C34878D82A}">
                    <a16:rowId xmlns:a16="http://schemas.microsoft.com/office/drawing/2014/main" xmlns="" val="3934604137"/>
                  </a:ext>
                </a:extLst>
              </a:tr>
              <a:tr h="982980">
                <a:tc>
                  <a:txBody>
                    <a:bodyPr/>
                    <a:lstStyle/>
                    <a:p>
                      <a:pPr algn="ctr"/>
                      <a:r>
                        <a:rPr lang="en-US" dirty="0" smtClean="0"/>
                        <a:t>3-5</a:t>
                      </a:r>
                      <a:endParaRPr lang="en-US" dirty="0"/>
                    </a:p>
                  </a:txBody>
                  <a:tcPr/>
                </a:tc>
                <a:tc>
                  <a:txBody>
                    <a:bodyPr/>
                    <a:lstStyle/>
                    <a:p>
                      <a:pPr algn="ctr"/>
                      <a:r>
                        <a:rPr lang="en-US" dirty="0" smtClean="0"/>
                        <a:t>.10%</a:t>
                      </a:r>
                      <a:endParaRPr lang="en-US" dirty="0"/>
                    </a:p>
                  </a:txBody>
                  <a:tcPr/>
                </a:tc>
                <a:tc>
                  <a:txBody>
                    <a:bodyPr/>
                    <a:lstStyle/>
                    <a:p>
                      <a:r>
                        <a:rPr lang="en-US" dirty="0" smtClean="0"/>
                        <a:t>Significantly</a:t>
                      </a:r>
                      <a:r>
                        <a:rPr lang="en-US" baseline="0" dirty="0" smtClean="0"/>
                        <a:t> slowed reaction time, Muscle control and speech impaired, limited vision, loss of self control, crash risk greatly increased</a:t>
                      </a:r>
                      <a:endParaRPr lang="en-US" dirty="0"/>
                    </a:p>
                  </a:txBody>
                  <a:tcPr/>
                </a:tc>
                <a:extLst>
                  <a:ext uri="{0D108BD9-81ED-4DB2-BD59-A6C34878D82A}">
                    <a16:rowId xmlns:a16="http://schemas.microsoft.com/office/drawing/2014/main" xmlns="" val="3374922261"/>
                  </a:ext>
                </a:extLst>
              </a:tr>
              <a:tr h="688086">
                <a:tc>
                  <a:txBody>
                    <a:bodyPr/>
                    <a:lstStyle/>
                    <a:p>
                      <a:pPr algn="ctr"/>
                      <a:r>
                        <a:rPr lang="en-US" dirty="0" smtClean="0"/>
                        <a:t>6-7 </a:t>
                      </a:r>
                      <a:endParaRPr lang="en-US" dirty="0"/>
                    </a:p>
                  </a:txBody>
                  <a:tcPr/>
                </a:tc>
                <a:tc>
                  <a:txBody>
                    <a:bodyPr/>
                    <a:lstStyle/>
                    <a:p>
                      <a:pPr algn="ctr"/>
                      <a:r>
                        <a:rPr lang="en-US" dirty="0" smtClean="0"/>
                        <a:t>.15%</a:t>
                      </a:r>
                      <a:endParaRPr lang="en-US" dirty="0"/>
                    </a:p>
                  </a:txBody>
                  <a:tcPr/>
                </a:tc>
                <a:tc>
                  <a:txBody>
                    <a:bodyPr/>
                    <a:lstStyle/>
                    <a:p>
                      <a:r>
                        <a:rPr lang="en-US" dirty="0" smtClean="0"/>
                        <a:t>Consistent</a:t>
                      </a:r>
                      <a:r>
                        <a:rPr lang="en-US" baseline="0" dirty="0" smtClean="0"/>
                        <a:t> and major decreases in reaction time </a:t>
                      </a:r>
                      <a:endParaRPr lang="en-US" dirty="0"/>
                    </a:p>
                  </a:txBody>
                  <a:tcPr/>
                </a:tc>
                <a:extLst>
                  <a:ext uri="{0D108BD9-81ED-4DB2-BD59-A6C34878D82A}">
                    <a16:rowId xmlns:a16="http://schemas.microsoft.com/office/drawing/2014/main" xmlns="" val="4177372025"/>
                  </a:ext>
                </a:extLst>
              </a:tr>
              <a:tr h="1277874">
                <a:tc>
                  <a:txBody>
                    <a:bodyPr/>
                    <a:lstStyle/>
                    <a:p>
                      <a:pPr algn="ctr"/>
                      <a:r>
                        <a:rPr lang="en-US" dirty="0" smtClean="0"/>
                        <a:t>8-10</a:t>
                      </a:r>
                      <a:endParaRPr lang="en-US" dirty="0"/>
                    </a:p>
                  </a:txBody>
                  <a:tcPr/>
                </a:tc>
                <a:tc>
                  <a:txBody>
                    <a:bodyPr/>
                    <a:lstStyle/>
                    <a:p>
                      <a:pPr algn="ctr"/>
                      <a:r>
                        <a:rPr lang="en-US" dirty="0" smtClean="0"/>
                        <a:t>.20%</a:t>
                      </a:r>
                      <a:endParaRPr lang="en-US" dirty="0"/>
                    </a:p>
                  </a:txBody>
                  <a:tcPr/>
                </a:tc>
                <a:tc>
                  <a:txBody>
                    <a:bodyPr/>
                    <a:lstStyle/>
                    <a:p>
                      <a:r>
                        <a:rPr lang="en-US" dirty="0" smtClean="0"/>
                        <a:t>Loss of equilibrium and technical skills, depressed</a:t>
                      </a:r>
                      <a:r>
                        <a:rPr lang="en-US" baseline="0" dirty="0" smtClean="0"/>
                        <a:t> sensory and motor capabilities, double vision and legal blindness (20/200), unfit to drive for up to 10 hours </a:t>
                      </a:r>
                      <a:endParaRPr lang="en-US" dirty="0"/>
                    </a:p>
                  </a:txBody>
                  <a:tcPr/>
                </a:tc>
                <a:extLst>
                  <a:ext uri="{0D108BD9-81ED-4DB2-BD59-A6C34878D82A}">
                    <a16:rowId xmlns:a16="http://schemas.microsoft.com/office/drawing/2014/main" xmlns="" val="3378225750"/>
                  </a:ext>
                </a:extLst>
              </a:tr>
            </a:tbl>
          </a:graphicData>
        </a:graphic>
      </p:graphicFrame>
    </p:spTree>
    <p:extLst>
      <p:ext uri="{BB962C8B-B14F-4D97-AF65-F5344CB8AC3E}">
        <p14:creationId xmlns:p14="http://schemas.microsoft.com/office/powerpoint/2010/main" xmlns="" val="26671123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Blood alcohol levels and behaviors (Continued) </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561321795"/>
              </p:ext>
            </p:extLst>
          </p:nvPr>
        </p:nvGraphicFramePr>
        <p:xfrm>
          <a:off x="1136650" y="2080256"/>
          <a:ext cx="10621963" cy="2877506"/>
        </p:xfrm>
        <a:graphic>
          <a:graphicData uri="http://schemas.openxmlformats.org/drawingml/2006/table">
            <a:tbl>
              <a:tblPr firstRow="1" bandRow="1">
                <a:tableStyleId>{5C22544A-7EE6-4342-B048-85BDC9FD1C3A}</a:tableStyleId>
              </a:tblPr>
              <a:tblGrid>
                <a:gridCol w="2149475">
                  <a:extLst>
                    <a:ext uri="{9D8B030D-6E8A-4147-A177-3AD203B41FA5}">
                      <a16:colId xmlns:a16="http://schemas.microsoft.com/office/drawing/2014/main" xmlns="" val="1970992071"/>
                    </a:ext>
                  </a:extLst>
                </a:gridCol>
                <a:gridCol w="2028825">
                  <a:extLst>
                    <a:ext uri="{9D8B030D-6E8A-4147-A177-3AD203B41FA5}">
                      <a16:colId xmlns:a16="http://schemas.microsoft.com/office/drawing/2014/main" xmlns="" val="627459396"/>
                    </a:ext>
                  </a:extLst>
                </a:gridCol>
                <a:gridCol w="6443663">
                  <a:extLst>
                    <a:ext uri="{9D8B030D-6E8A-4147-A177-3AD203B41FA5}">
                      <a16:colId xmlns:a16="http://schemas.microsoft.com/office/drawing/2014/main" xmlns="" val="2369560218"/>
                    </a:ext>
                  </a:extLst>
                </a:gridCol>
              </a:tblGrid>
              <a:tr h="746020">
                <a:tc>
                  <a:txBody>
                    <a:bodyPr/>
                    <a:lstStyle/>
                    <a:p>
                      <a:pPr algn="ctr"/>
                      <a:r>
                        <a:rPr lang="en-US" u="sng" dirty="0" smtClean="0"/>
                        <a:t>Average Number of Drinks </a:t>
                      </a:r>
                      <a:endParaRPr lang="en-US" u="sng" dirty="0"/>
                    </a:p>
                  </a:txBody>
                  <a:tcPr/>
                </a:tc>
                <a:tc>
                  <a:txBody>
                    <a:bodyPr/>
                    <a:lstStyle/>
                    <a:p>
                      <a:pPr algn="ctr"/>
                      <a:r>
                        <a:rPr lang="en-US" u="sng" dirty="0" smtClean="0"/>
                        <a:t>Blood Alcohol</a:t>
                      </a:r>
                      <a:r>
                        <a:rPr lang="en-US" u="sng" baseline="0" dirty="0" smtClean="0"/>
                        <a:t> Level</a:t>
                      </a:r>
                      <a:endParaRPr lang="en-US" u="sng" dirty="0"/>
                    </a:p>
                  </a:txBody>
                  <a:tcPr/>
                </a:tc>
                <a:tc>
                  <a:txBody>
                    <a:bodyPr/>
                    <a:lstStyle/>
                    <a:p>
                      <a:pPr algn="ctr"/>
                      <a:r>
                        <a:rPr lang="en-US" u="sng" dirty="0" smtClean="0"/>
                        <a:t>Behavior</a:t>
                      </a:r>
                      <a:endParaRPr lang="en-US" u="sng" dirty="0"/>
                    </a:p>
                  </a:txBody>
                  <a:tcPr/>
                </a:tc>
                <a:extLst>
                  <a:ext uri="{0D108BD9-81ED-4DB2-BD59-A6C34878D82A}">
                    <a16:rowId xmlns:a16="http://schemas.microsoft.com/office/drawing/2014/main" xmlns="" val="3506029428"/>
                  </a:ext>
                </a:extLst>
              </a:tr>
              <a:tr h="1065743">
                <a:tc>
                  <a:txBody>
                    <a:bodyPr/>
                    <a:lstStyle/>
                    <a:p>
                      <a:pPr algn="ctr"/>
                      <a:r>
                        <a:rPr lang="en-US" sz="2000" dirty="0" smtClean="0"/>
                        <a:t>10-14 </a:t>
                      </a:r>
                      <a:endParaRPr lang="en-US" sz="2000" dirty="0"/>
                    </a:p>
                  </a:txBody>
                  <a:tcPr/>
                </a:tc>
                <a:tc>
                  <a:txBody>
                    <a:bodyPr/>
                    <a:lstStyle/>
                    <a:p>
                      <a:pPr algn="ctr"/>
                      <a:r>
                        <a:rPr lang="en-US" sz="2000" dirty="0" smtClean="0"/>
                        <a:t>.20-.35%</a:t>
                      </a:r>
                      <a:endParaRPr lang="en-US" sz="2000" dirty="0"/>
                    </a:p>
                  </a:txBody>
                  <a:tcPr/>
                </a:tc>
                <a:tc>
                  <a:txBody>
                    <a:bodyPr/>
                    <a:lstStyle/>
                    <a:p>
                      <a:r>
                        <a:rPr lang="en-US" sz="2000" dirty="0" smtClean="0"/>
                        <a:t>Staggering,</a:t>
                      </a:r>
                      <a:r>
                        <a:rPr lang="en-US" sz="2000" baseline="0" dirty="0" smtClean="0"/>
                        <a:t> Severe motor disturbances, unaware of surroundings, surgical anesthesia, lethal dosage for a small percentage of people </a:t>
                      </a:r>
                      <a:endParaRPr lang="en-US" sz="2000" dirty="0"/>
                    </a:p>
                  </a:txBody>
                  <a:tcPr/>
                </a:tc>
                <a:extLst>
                  <a:ext uri="{0D108BD9-81ED-4DB2-BD59-A6C34878D82A}">
                    <a16:rowId xmlns:a16="http://schemas.microsoft.com/office/drawing/2014/main" xmlns="" val="973427036"/>
                  </a:ext>
                </a:extLst>
              </a:tr>
              <a:tr h="1065743">
                <a:tc>
                  <a:txBody>
                    <a:bodyPr/>
                    <a:lstStyle/>
                    <a:p>
                      <a:pPr algn="ctr"/>
                      <a:r>
                        <a:rPr lang="en-US" sz="2000" dirty="0" smtClean="0"/>
                        <a:t>14-20 </a:t>
                      </a:r>
                      <a:endParaRPr lang="en-US" sz="2000" dirty="0"/>
                    </a:p>
                  </a:txBody>
                  <a:tcPr/>
                </a:tc>
                <a:tc>
                  <a:txBody>
                    <a:bodyPr/>
                    <a:lstStyle/>
                    <a:p>
                      <a:pPr algn="ctr"/>
                      <a:r>
                        <a:rPr lang="en-US" sz="2000" dirty="0" smtClean="0"/>
                        <a:t>.40%</a:t>
                      </a:r>
                      <a:endParaRPr lang="en-US" sz="2000" dirty="0"/>
                    </a:p>
                  </a:txBody>
                  <a:tcPr/>
                </a:tc>
                <a:tc>
                  <a:txBody>
                    <a:bodyPr/>
                    <a:lstStyle/>
                    <a:p>
                      <a:r>
                        <a:rPr lang="en-US" sz="2000" dirty="0" smtClean="0"/>
                        <a:t>Lethal dosage for 50% of people,</a:t>
                      </a:r>
                      <a:r>
                        <a:rPr lang="en-US" sz="2000" baseline="0" dirty="0" smtClean="0"/>
                        <a:t> severe circulatory/respiratory depression, Alcohol poisoning or overdose </a:t>
                      </a:r>
                      <a:endParaRPr lang="en-US" sz="2000" dirty="0"/>
                    </a:p>
                  </a:txBody>
                  <a:tcPr/>
                </a:tc>
                <a:extLst>
                  <a:ext uri="{0D108BD9-81ED-4DB2-BD59-A6C34878D82A}">
                    <a16:rowId xmlns:a16="http://schemas.microsoft.com/office/drawing/2014/main" xmlns="" val="1459343447"/>
                  </a:ext>
                </a:extLst>
              </a:tr>
            </a:tbl>
          </a:graphicData>
        </a:graphic>
      </p:graphicFrame>
      <p:sp>
        <p:nvSpPr>
          <p:cNvPr id="5" name="TextBox 4"/>
          <p:cNvSpPr txBox="1"/>
          <p:nvPr/>
        </p:nvSpPr>
        <p:spPr>
          <a:xfrm>
            <a:off x="3267074" y="5102858"/>
            <a:ext cx="5918201" cy="1908215"/>
          </a:xfrm>
          <a:prstGeom prst="rect">
            <a:avLst/>
          </a:prstGeom>
          <a:noFill/>
        </p:spPr>
        <p:txBody>
          <a:bodyPr wrap="square" rtlCol="0">
            <a:spAutoFit/>
          </a:bodyPr>
          <a:lstStyle/>
          <a:p>
            <a:r>
              <a:rPr lang="en-US" sz="2000" b="1" dirty="0" smtClean="0"/>
              <a:t>One Drink=1/2 ounce of alcohol </a:t>
            </a:r>
          </a:p>
          <a:p>
            <a:r>
              <a:rPr lang="en-US" sz="2000" b="1" dirty="0"/>
              <a:t>	</a:t>
            </a:r>
            <a:r>
              <a:rPr lang="en-US" sz="2000" b="1" dirty="0" smtClean="0"/>
              <a:t>I can of beer (12 oz.=4-5% alcohol) </a:t>
            </a:r>
          </a:p>
          <a:p>
            <a:r>
              <a:rPr lang="en-US" sz="2000" b="1" dirty="0"/>
              <a:t>	</a:t>
            </a:r>
            <a:r>
              <a:rPr lang="en-US" sz="2000" b="1" dirty="0" smtClean="0"/>
              <a:t>1 glass of wine (4 oz.= 12% alcohol) </a:t>
            </a:r>
          </a:p>
          <a:p>
            <a:r>
              <a:rPr lang="en-US" sz="2000" b="1" dirty="0"/>
              <a:t>	</a:t>
            </a:r>
            <a:r>
              <a:rPr lang="en-US" sz="2000" b="1" dirty="0" smtClean="0"/>
              <a:t>1 shot of most liquors (1 oz.=40-50% alcohol) </a:t>
            </a:r>
          </a:p>
          <a:p>
            <a:r>
              <a:rPr lang="en-US" dirty="0"/>
              <a:t>	</a:t>
            </a:r>
          </a:p>
        </p:txBody>
      </p:sp>
    </p:spTree>
    <p:extLst>
      <p:ext uri="{BB962C8B-B14F-4D97-AF65-F5344CB8AC3E}">
        <p14:creationId xmlns:p14="http://schemas.microsoft.com/office/powerpoint/2010/main" xmlns="" val="25314936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Homework </a:t>
            </a:r>
            <a:endParaRPr lang="en-US" dirty="0"/>
          </a:p>
        </p:txBody>
      </p:sp>
      <p:sp>
        <p:nvSpPr>
          <p:cNvPr id="3" name="Content Placeholder 2"/>
          <p:cNvSpPr>
            <a:spLocks noGrp="1"/>
          </p:cNvSpPr>
          <p:nvPr>
            <p:ph idx="1"/>
          </p:nvPr>
        </p:nvSpPr>
        <p:spPr>
          <a:xfrm>
            <a:off x="1251678" y="1593273"/>
            <a:ext cx="10178322" cy="4286319"/>
          </a:xfrm>
        </p:spPr>
        <p:txBody>
          <a:bodyPr>
            <a:normAutofit/>
          </a:bodyPr>
          <a:lstStyle/>
          <a:p>
            <a:r>
              <a:rPr lang="en-US" sz="2400" dirty="0" smtClean="0"/>
              <a:t>Finish Stimulants and Depressants case study if not completed in class .</a:t>
            </a:r>
          </a:p>
          <a:p>
            <a:r>
              <a:rPr lang="en-US" sz="2400" dirty="0" smtClean="0"/>
              <a:t>Mouse Party </a:t>
            </a:r>
            <a:r>
              <a:rPr lang="en-US" sz="2400" dirty="0" err="1" smtClean="0"/>
              <a:t>Webquest</a:t>
            </a:r>
            <a:r>
              <a:rPr lang="en-US" sz="2400" dirty="0" smtClean="0"/>
              <a:t> (Due next class) </a:t>
            </a:r>
          </a:p>
          <a:p>
            <a:r>
              <a:rPr lang="en-US" sz="2400" dirty="0" smtClean="0"/>
              <a:t>Vocabulary 4-8 and 4-9</a:t>
            </a:r>
          </a:p>
          <a:p>
            <a:r>
              <a:rPr lang="en-US" sz="2400" dirty="0" smtClean="0"/>
              <a:t>Reminders: </a:t>
            </a:r>
          </a:p>
          <a:p>
            <a:pPr lvl="1"/>
            <a:r>
              <a:rPr lang="en-US" sz="2400" dirty="0" smtClean="0"/>
              <a:t>Vocab cards due Monday 12/13 (A Day) and Tuesday 12/14 (B Day) </a:t>
            </a:r>
          </a:p>
          <a:p>
            <a:pPr lvl="1"/>
            <a:r>
              <a:rPr lang="en-US" sz="2400" dirty="0" smtClean="0"/>
              <a:t>Dream Journal and Reflection due 12/15 (A Day) and 12/16 (B Day) </a:t>
            </a:r>
          </a:p>
          <a:p>
            <a:pPr lvl="1"/>
            <a:r>
              <a:rPr lang="en-US" sz="2400" dirty="0" smtClean="0"/>
              <a:t>Notebooks due and Final Exam due 12/20 (B Day) and 12/21 (A Day) </a:t>
            </a:r>
          </a:p>
        </p:txBody>
      </p:sp>
    </p:spTree>
    <p:extLst>
      <p:ext uri="{BB962C8B-B14F-4D97-AF65-F5344CB8AC3E}">
        <p14:creationId xmlns:p14="http://schemas.microsoft.com/office/powerpoint/2010/main" xmlns="" val="13250466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Stimulants and depressants: Case study questions</a:t>
            </a:r>
            <a:endParaRPr lang="en-US" dirty="0"/>
          </a:p>
        </p:txBody>
      </p:sp>
      <p:sp>
        <p:nvSpPr>
          <p:cNvPr id="3" name="Content Placeholder 2"/>
          <p:cNvSpPr>
            <a:spLocks noGrp="1"/>
          </p:cNvSpPr>
          <p:nvPr>
            <p:ph idx="1"/>
          </p:nvPr>
        </p:nvSpPr>
        <p:spPr/>
        <p:txBody>
          <a:bodyPr/>
          <a:lstStyle/>
          <a:p>
            <a:r>
              <a:rPr lang="en-US" dirty="0" smtClean="0"/>
              <a:t>Read through the list of case studies provided all involving use of stimulant and/or depressant drugs discussed in class today. Your job today is to play the role of a drug/addiction counselor or psychologist and use your knowledge of psychoactive drugs, stimulants and depressants to best answer the questions you have been provided. </a:t>
            </a:r>
          </a:p>
          <a:p>
            <a:r>
              <a:rPr lang="en-US" dirty="0" smtClean="0"/>
              <a:t>Use your common knowledge about drug </a:t>
            </a:r>
            <a:r>
              <a:rPr lang="en-US" dirty="0" err="1" smtClean="0"/>
              <a:t>dependancies</a:t>
            </a:r>
            <a:r>
              <a:rPr lang="en-US" dirty="0" smtClean="0"/>
              <a:t>,  as well common uses and effects of different drugs to help answer the questions  in your notebook. </a:t>
            </a:r>
            <a:endParaRPr lang="en-US" dirty="0"/>
          </a:p>
          <a:p>
            <a:r>
              <a:rPr lang="en-US" dirty="0" smtClean="0"/>
              <a:t>Be prepared to discuss your answers (either at the end of class or beginning of class depending on time) </a:t>
            </a:r>
          </a:p>
        </p:txBody>
      </p:sp>
    </p:spTree>
    <p:extLst>
      <p:ext uri="{BB962C8B-B14F-4D97-AF65-F5344CB8AC3E}">
        <p14:creationId xmlns:p14="http://schemas.microsoft.com/office/powerpoint/2010/main" xmlns="" val="41388171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now </a:t>
            </a:r>
            <a:endParaRPr lang="en-US" dirty="0"/>
          </a:p>
        </p:txBody>
      </p:sp>
      <p:sp>
        <p:nvSpPr>
          <p:cNvPr id="3" name="Content Placeholder 2"/>
          <p:cNvSpPr>
            <a:spLocks noGrp="1"/>
          </p:cNvSpPr>
          <p:nvPr>
            <p:ph idx="1"/>
          </p:nvPr>
        </p:nvSpPr>
        <p:spPr/>
        <p:txBody>
          <a:bodyPr>
            <a:normAutofit/>
          </a:bodyPr>
          <a:lstStyle/>
          <a:p>
            <a:r>
              <a:rPr lang="en-US" sz="2800" dirty="0" smtClean="0"/>
              <a:t>1) Describe the difference between a stimulant and a depressant. </a:t>
            </a:r>
          </a:p>
          <a:p>
            <a:endParaRPr lang="en-US" sz="2800" dirty="0"/>
          </a:p>
          <a:p>
            <a:endParaRPr lang="en-US" sz="2800" dirty="0" smtClean="0"/>
          </a:p>
          <a:p>
            <a:r>
              <a:rPr lang="en-US" sz="2800" dirty="0" smtClean="0"/>
              <a:t>2) Why do you think that people can feel the same effects from opposite drugs? (IE: saying that alcohol makes you happy and uninhibited and getting the same feeling from cocaine)? </a:t>
            </a:r>
          </a:p>
        </p:txBody>
      </p:sp>
    </p:spTree>
    <p:extLst>
      <p:ext uri="{BB962C8B-B14F-4D97-AF65-F5344CB8AC3E}">
        <p14:creationId xmlns:p14="http://schemas.microsoft.com/office/powerpoint/2010/main" xmlns="" val="32036312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Graphic Organizer: Your Brain on Drugs </a:t>
            </a:r>
            <a:endParaRPr lang="en-US" dirty="0"/>
          </a:p>
        </p:txBody>
      </p:sp>
      <p:cxnSp>
        <p:nvCxnSpPr>
          <p:cNvPr id="6" name="Straight Connector 5"/>
          <p:cNvCxnSpPr/>
          <p:nvPr/>
        </p:nvCxnSpPr>
        <p:spPr>
          <a:xfrm flipV="1">
            <a:off x="1711234" y="3161211"/>
            <a:ext cx="9405257" cy="261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14714" y="2388710"/>
            <a:ext cx="26125" cy="344859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90948" y="2275893"/>
            <a:ext cx="2534194" cy="369332"/>
          </a:xfrm>
          <a:prstGeom prst="rect">
            <a:avLst/>
          </a:prstGeom>
          <a:noFill/>
        </p:spPr>
        <p:txBody>
          <a:bodyPr wrap="square" rtlCol="0">
            <a:spAutoFit/>
          </a:bodyPr>
          <a:lstStyle/>
          <a:p>
            <a:pPr algn="ctr"/>
            <a:r>
              <a:rPr lang="en-US" b="1" u="sng" dirty="0" smtClean="0"/>
              <a:t>Depressants:  Alcohol</a:t>
            </a:r>
            <a:endParaRPr lang="en-US" b="1" u="sng" dirty="0"/>
          </a:p>
        </p:txBody>
      </p:sp>
      <p:sp>
        <p:nvSpPr>
          <p:cNvPr id="15" name="TextBox 14"/>
          <p:cNvSpPr txBox="1"/>
          <p:nvPr/>
        </p:nvSpPr>
        <p:spPr>
          <a:xfrm>
            <a:off x="7974874" y="2275893"/>
            <a:ext cx="2377440" cy="369332"/>
          </a:xfrm>
          <a:prstGeom prst="rect">
            <a:avLst/>
          </a:prstGeom>
          <a:noFill/>
        </p:spPr>
        <p:txBody>
          <a:bodyPr wrap="square" rtlCol="0">
            <a:spAutoFit/>
          </a:bodyPr>
          <a:lstStyle/>
          <a:p>
            <a:pPr algn="ctr"/>
            <a:r>
              <a:rPr lang="en-US" b="1" u="sng" dirty="0" smtClean="0"/>
              <a:t>Stimulants: Caffeine </a:t>
            </a:r>
            <a:endParaRPr lang="en-US" b="1" u="sng" dirty="0"/>
          </a:p>
        </p:txBody>
      </p:sp>
    </p:spTree>
    <p:extLst>
      <p:ext uri="{BB962C8B-B14F-4D97-AF65-F5344CB8AC3E}">
        <p14:creationId xmlns:p14="http://schemas.microsoft.com/office/powerpoint/2010/main" xmlns="" val="30162091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are </a:t>
            </a:r>
            <a:r>
              <a:rPr lang="en-US" dirty="0" err="1" smtClean="0"/>
              <a:t>opiods</a:t>
            </a:r>
            <a:r>
              <a:rPr lang="en-US" dirty="0" smtClean="0"/>
              <a:t> so addicting? </a:t>
            </a:r>
            <a:endParaRPr lang="en-US" dirty="0"/>
          </a:p>
        </p:txBody>
      </p:sp>
      <p:sp>
        <p:nvSpPr>
          <p:cNvPr id="3" name="Content Placeholder 2"/>
          <p:cNvSpPr>
            <a:spLocks noGrp="1"/>
          </p:cNvSpPr>
          <p:nvPr>
            <p:ph idx="1"/>
          </p:nvPr>
        </p:nvSpPr>
        <p:spPr/>
        <p:txBody>
          <a:bodyPr/>
          <a:lstStyle/>
          <a:p>
            <a:r>
              <a:rPr lang="en-US" dirty="0" smtClean="0"/>
              <a:t>Drugs derived from the poppy seed or opiates (</a:t>
            </a:r>
            <a:r>
              <a:rPr lang="en-US" dirty="0" err="1" smtClean="0"/>
              <a:t>ocycontin</a:t>
            </a:r>
            <a:r>
              <a:rPr lang="en-US" dirty="0" smtClean="0"/>
              <a:t>, heroin, morphine) are considered to be the most addicting and also most deadly drugs that exist. </a:t>
            </a:r>
          </a:p>
          <a:p>
            <a:r>
              <a:rPr lang="en-US" dirty="0" smtClean="0"/>
              <a:t>What makes opiates so addicting? As you watch the one minute video, write a short summary of the reasoning. </a:t>
            </a:r>
            <a:endParaRPr lang="en-US" dirty="0"/>
          </a:p>
        </p:txBody>
      </p:sp>
    </p:spTree>
    <p:extLst>
      <p:ext uri="{BB962C8B-B14F-4D97-AF65-F5344CB8AC3E}">
        <p14:creationId xmlns:p14="http://schemas.microsoft.com/office/powerpoint/2010/main" xmlns="" val="2129079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093718"/>
          </a:xfrm>
        </p:spPr>
        <p:txBody>
          <a:bodyPr/>
          <a:lstStyle/>
          <a:p>
            <a:pPr algn="ctr"/>
            <a:r>
              <a:rPr lang="en-US" dirty="0" smtClean="0"/>
              <a:t>Altered States of Consciousness</a:t>
            </a:r>
            <a:endParaRPr lang="en-US" dirty="0"/>
          </a:p>
        </p:txBody>
      </p:sp>
      <p:sp>
        <p:nvSpPr>
          <p:cNvPr id="3" name="Content Placeholder 2"/>
          <p:cNvSpPr>
            <a:spLocks noGrp="1"/>
          </p:cNvSpPr>
          <p:nvPr>
            <p:ph idx="1"/>
          </p:nvPr>
        </p:nvSpPr>
        <p:spPr>
          <a:xfrm>
            <a:off x="6387737" y="1933303"/>
            <a:ext cx="5115286" cy="4689566"/>
          </a:xfrm>
        </p:spPr>
        <p:txBody>
          <a:bodyPr>
            <a:normAutofit/>
          </a:bodyPr>
          <a:lstStyle/>
          <a:p>
            <a:r>
              <a:rPr lang="en-US" sz="2400" b="1" u="sng" dirty="0" smtClean="0"/>
              <a:t>Altered State of Consciousness</a:t>
            </a:r>
            <a:r>
              <a:rPr lang="en-US" sz="2400" dirty="0" smtClean="0"/>
              <a:t>: State in which there is a shift in the quality or pattern of your mental activity. </a:t>
            </a:r>
          </a:p>
          <a:p>
            <a:pPr lvl="1"/>
            <a:r>
              <a:rPr lang="en-US" sz="2400" dirty="0" smtClean="0"/>
              <a:t>Ex: When you are sleep deprived so your thoughts and actions are hazy and disorganized</a:t>
            </a:r>
          </a:p>
          <a:p>
            <a:pPr lvl="1"/>
            <a:r>
              <a:rPr lang="en-US" sz="2400" dirty="0" smtClean="0"/>
              <a:t>Divided Conscious awareness: ex talking on your cell phone and driving.</a:t>
            </a:r>
            <a:endParaRPr lang="en-US" sz="2400" dirty="0"/>
          </a:p>
        </p:txBody>
      </p:sp>
      <p:pic>
        <p:nvPicPr>
          <p:cNvPr id="5" name="Picture 4"/>
          <p:cNvPicPr>
            <a:picLocks noChangeAspect="1"/>
          </p:cNvPicPr>
          <p:nvPr/>
        </p:nvPicPr>
        <p:blipFill>
          <a:blip r:embed="rId2"/>
          <a:stretch>
            <a:fillRect/>
          </a:stretch>
        </p:blipFill>
        <p:spPr>
          <a:xfrm>
            <a:off x="305330" y="5040833"/>
            <a:ext cx="3683769" cy="1691640"/>
          </a:xfrm>
          <a:prstGeom prst="rect">
            <a:avLst/>
          </a:prstGeom>
        </p:spPr>
      </p:pic>
      <p:sp>
        <p:nvSpPr>
          <p:cNvPr id="6" name="AutoShape 2" descr="Image result for meditation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p:cNvPicPr>
            <a:picLocks noChangeAspect="1"/>
          </p:cNvPicPr>
          <p:nvPr/>
        </p:nvPicPr>
        <p:blipFill>
          <a:blip r:embed="rId3"/>
          <a:stretch>
            <a:fillRect/>
          </a:stretch>
        </p:blipFill>
        <p:spPr>
          <a:xfrm>
            <a:off x="460375" y="1939812"/>
            <a:ext cx="3422579" cy="2941721"/>
          </a:xfrm>
          <a:prstGeom prst="rect">
            <a:avLst/>
          </a:prstGeom>
        </p:spPr>
      </p:pic>
      <p:pic>
        <p:nvPicPr>
          <p:cNvPr id="9" name="Picture 8"/>
          <p:cNvPicPr>
            <a:picLocks noChangeAspect="1"/>
          </p:cNvPicPr>
          <p:nvPr/>
        </p:nvPicPr>
        <p:blipFill>
          <a:blip r:embed="rId4"/>
          <a:stretch>
            <a:fillRect/>
          </a:stretch>
        </p:blipFill>
        <p:spPr>
          <a:xfrm>
            <a:off x="4116855" y="2944932"/>
            <a:ext cx="2143125" cy="2941721"/>
          </a:xfrm>
          <a:prstGeom prst="rect">
            <a:avLst/>
          </a:prstGeom>
        </p:spPr>
      </p:pic>
    </p:spTree>
    <p:extLst>
      <p:ext uri="{BB962C8B-B14F-4D97-AF65-F5344CB8AC3E}">
        <p14:creationId xmlns:p14="http://schemas.microsoft.com/office/powerpoint/2010/main" xmlns="" val="14031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4.9: Narcotics and hallucinogens </a:t>
            </a:r>
            <a:endParaRPr lang="en-US" dirty="0"/>
          </a:p>
        </p:txBody>
      </p:sp>
      <p:sp>
        <p:nvSpPr>
          <p:cNvPr id="3" name="Text Placeholder 2"/>
          <p:cNvSpPr>
            <a:spLocks noGrp="1"/>
          </p:cNvSpPr>
          <p:nvPr>
            <p:ph type="body" idx="1"/>
          </p:nvPr>
        </p:nvSpPr>
        <p:spPr/>
        <p:txBody>
          <a:bodyPr>
            <a:normAutofit lnSpcReduction="10000"/>
          </a:bodyPr>
          <a:lstStyle/>
          <a:p>
            <a:r>
              <a:rPr lang="en-US" dirty="0" smtClean="0"/>
              <a:t>What are some of the effects and dangers of using narcotics and hallucinogens?  </a:t>
            </a:r>
            <a:endParaRPr lang="en-US" dirty="0"/>
          </a:p>
        </p:txBody>
      </p:sp>
      <p:pic>
        <p:nvPicPr>
          <p:cNvPr id="4" name="Picture 3"/>
          <p:cNvPicPr>
            <a:picLocks noChangeAspect="1"/>
          </p:cNvPicPr>
          <p:nvPr/>
        </p:nvPicPr>
        <p:blipFill>
          <a:blip r:embed="rId2"/>
          <a:stretch>
            <a:fillRect/>
          </a:stretch>
        </p:blipFill>
        <p:spPr>
          <a:xfrm>
            <a:off x="0" y="1073888"/>
            <a:ext cx="2801026" cy="2026500"/>
          </a:xfrm>
          <a:prstGeom prst="rect">
            <a:avLst/>
          </a:prstGeom>
        </p:spPr>
      </p:pic>
      <p:pic>
        <p:nvPicPr>
          <p:cNvPr id="5" name="Picture 4"/>
          <p:cNvPicPr>
            <a:picLocks noChangeAspect="1"/>
          </p:cNvPicPr>
          <p:nvPr/>
        </p:nvPicPr>
        <p:blipFill>
          <a:blip r:embed="rId3"/>
          <a:stretch>
            <a:fillRect/>
          </a:stretch>
        </p:blipFill>
        <p:spPr>
          <a:xfrm>
            <a:off x="64464" y="3471863"/>
            <a:ext cx="2736561" cy="2352102"/>
          </a:xfrm>
          <a:prstGeom prst="rect">
            <a:avLst/>
          </a:prstGeom>
        </p:spPr>
      </p:pic>
    </p:spTree>
    <p:extLst>
      <p:ext uri="{BB962C8B-B14F-4D97-AF65-F5344CB8AC3E}">
        <p14:creationId xmlns:p14="http://schemas.microsoft.com/office/powerpoint/2010/main" xmlns="" val="5041777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Narcotics and opium</a:t>
            </a:r>
            <a:endParaRPr lang="en-US" u="sng" dirty="0"/>
          </a:p>
        </p:txBody>
      </p:sp>
      <p:sp>
        <p:nvSpPr>
          <p:cNvPr id="3" name="Content Placeholder 2"/>
          <p:cNvSpPr>
            <a:spLocks noGrp="1"/>
          </p:cNvSpPr>
          <p:nvPr>
            <p:ph idx="1"/>
          </p:nvPr>
        </p:nvSpPr>
        <p:spPr>
          <a:xfrm>
            <a:off x="5014913" y="1585913"/>
            <a:ext cx="6415086" cy="4870305"/>
          </a:xfrm>
        </p:spPr>
        <p:txBody>
          <a:bodyPr/>
          <a:lstStyle/>
          <a:p>
            <a:r>
              <a:rPr lang="en-US" sz="2400" b="1" u="sng" dirty="0" smtClean="0"/>
              <a:t>Narcotics</a:t>
            </a:r>
            <a:r>
              <a:rPr lang="en-US" sz="2400" dirty="0" smtClean="0"/>
              <a:t>: A class of drugs that suppress the sensation of pain by binding to and stimulating the nervous system’s natural receptor sites for endorphins. Narcotics slow the action of the nervous system. </a:t>
            </a:r>
          </a:p>
          <a:p>
            <a:r>
              <a:rPr lang="en-US" sz="2400" dirty="0" smtClean="0"/>
              <a:t>Combining narcotics with depressants can be deadly</a:t>
            </a:r>
          </a:p>
          <a:p>
            <a:r>
              <a:rPr lang="en-US" sz="2400" b="1" u="sng" dirty="0" smtClean="0"/>
              <a:t>Opium: </a:t>
            </a:r>
            <a:r>
              <a:rPr lang="en-US" sz="2400" dirty="0" smtClean="0"/>
              <a:t>A substance derived from the opium poppy from which all narcotic drugs are derived. Often these drugs are referred to as opiates. </a:t>
            </a:r>
          </a:p>
          <a:p>
            <a:endParaRPr lang="en-US" dirty="0"/>
          </a:p>
        </p:txBody>
      </p:sp>
      <p:pic>
        <p:nvPicPr>
          <p:cNvPr id="4" name="Picture 3"/>
          <p:cNvPicPr>
            <a:picLocks noChangeAspect="1"/>
          </p:cNvPicPr>
          <p:nvPr/>
        </p:nvPicPr>
        <p:blipFill>
          <a:blip r:embed="rId2"/>
          <a:stretch>
            <a:fillRect/>
          </a:stretch>
        </p:blipFill>
        <p:spPr>
          <a:xfrm>
            <a:off x="1078057" y="4021065"/>
            <a:ext cx="3701761" cy="2485854"/>
          </a:xfrm>
          <a:prstGeom prst="rect">
            <a:avLst/>
          </a:prstGeom>
        </p:spPr>
      </p:pic>
      <p:pic>
        <p:nvPicPr>
          <p:cNvPr id="5" name="Picture 4"/>
          <p:cNvPicPr>
            <a:picLocks noChangeAspect="1"/>
          </p:cNvPicPr>
          <p:nvPr/>
        </p:nvPicPr>
        <p:blipFill>
          <a:blip r:embed="rId3"/>
          <a:stretch>
            <a:fillRect/>
          </a:stretch>
        </p:blipFill>
        <p:spPr>
          <a:xfrm>
            <a:off x="1078056" y="1423790"/>
            <a:ext cx="3662441" cy="2441627"/>
          </a:xfrm>
          <a:prstGeom prst="rect">
            <a:avLst/>
          </a:prstGeom>
        </p:spPr>
      </p:pic>
    </p:spTree>
    <p:extLst>
      <p:ext uri="{BB962C8B-B14F-4D97-AF65-F5344CB8AC3E}">
        <p14:creationId xmlns:p14="http://schemas.microsoft.com/office/powerpoint/2010/main" xmlns="" val="19357428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770530"/>
            <a:ext cx="10178322" cy="974928"/>
          </a:xfrm>
        </p:spPr>
        <p:txBody>
          <a:bodyPr/>
          <a:lstStyle/>
          <a:p>
            <a:r>
              <a:rPr lang="en-US" b="1" u="sng" dirty="0" smtClean="0"/>
              <a:t>Narcotics: Morphine and Heroin </a:t>
            </a:r>
            <a:endParaRPr lang="en-US" b="1" u="sng"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480259211"/>
              </p:ext>
            </p:extLst>
          </p:nvPr>
        </p:nvGraphicFramePr>
        <p:xfrm>
          <a:off x="1250950" y="2286000"/>
          <a:ext cx="10179050" cy="4114800"/>
        </p:xfrm>
        <a:graphic>
          <a:graphicData uri="http://schemas.openxmlformats.org/drawingml/2006/table">
            <a:tbl>
              <a:tblPr firstRow="1" bandRow="1">
                <a:tableStyleId>{5C22544A-7EE6-4342-B048-85BDC9FD1C3A}</a:tableStyleId>
              </a:tblPr>
              <a:tblGrid>
                <a:gridCol w="1406525">
                  <a:extLst>
                    <a:ext uri="{9D8B030D-6E8A-4147-A177-3AD203B41FA5}">
                      <a16:colId xmlns:a16="http://schemas.microsoft.com/office/drawing/2014/main" xmlns="" val="1689167705"/>
                    </a:ext>
                  </a:extLst>
                </a:gridCol>
                <a:gridCol w="2800350">
                  <a:extLst>
                    <a:ext uri="{9D8B030D-6E8A-4147-A177-3AD203B41FA5}">
                      <a16:colId xmlns:a16="http://schemas.microsoft.com/office/drawing/2014/main" xmlns="" val="4234343932"/>
                    </a:ext>
                  </a:extLst>
                </a:gridCol>
                <a:gridCol w="1900555">
                  <a:extLst>
                    <a:ext uri="{9D8B030D-6E8A-4147-A177-3AD203B41FA5}">
                      <a16:colId xmlns:a16="http://schemas.microsoft.com/office/drawing/2014/main" xmlns="" val="2057019776"/>
                    </a:ext>
                  </a:extLst>
                </a:gridCol>
                <a:gridCol w="2442845">
                  <a:extLst>
                    <a:ext uri="{9D8B030D-6E8A-4147-A177-3AD203B41FA5}">
                      <a16:colId xmlns:a16="http://schemas.microsoft.com/office/drawing/2014/main" xmlns="" val="427406715"/>
                    </a:ext>
                  </a:extLst>
                </a:gridCol>
                <a:gridCol w="1628775">
                  <a:extLst>
                    <a:ext uri="{9D8B030D-6E8A-4147-A177-3AD203B41FA5}">
                      <a16:colId xmlns:a16="http://schemas.microsoft.com/office/drawing/2014/main" xmlns="" val="843117352"/>
                    </a:ext>
                  </a:extLst>
                </a:gridCol>
              </a:tblGrid>
              <a:tr h="370840">
                <a:tc>
                  <a:txBody>
                    <a:bodyPr/>
                    <a:lstStyle/>
                    <a:p>
                      <a:r>
                        <a:rPr lang="en-US" dirty="0" smtClean="0"/>
                        <a:t>Type of Drug </a:t>
                      </a:r>
                      <a:endParaRPr lang="en-US" dirty="0"/>
                    </a:p>
                  </a:txBody>
                  <a:tcPr/>
                </a:tc>
                <a:tc>
                  <a:txBody>
                    <a:bodyPr/>
                    <a:lstStyle/>
                    <a:p>
                      <a:r>
                        <a:rPr lang="en-US" dirty="0" smtClean="0"/>
                        <a:t>Definition</a:t>
                      </a:r>
                      <a:endParaRPr lang="en-US" dirty="0"/>
                    </a:p>
                  </a:txBody>
                  <a:tcPr/>
                </a:tc>
                <a:tc>
                  <a:txBody>
                    <a:bodyPr/>
                    <a:lstStyle/>
                    <a:p>
                      <a:r>
                        <a:rPr lang="en-US" dirty="0" smtClean="0"/>
                        <a:t>Examples</a:t>
                      </a:r>
                      <a:endParaRPr lang="en-US" dirty="0"/>
                    </a:p>
                  </a:txBody>
                  <a:tcPr/>
                </a:tc>
                <a:tc>
                  <a:txBody>
                    <a:bodyPr/>
                    <a:lstStyle/>
                    <a:p>
                      <a:r>
                        <a:rPr lang="en-US" dirty="0" smtClean="0"/>
                        <a:t>Effects</a:t>
                      </a:r>
                      <a:endParaRPr lang="en-US" dirty="0"/>
                    </a:p>
                  </a:txBody>
                  <a:tcPr/>
                </a:tc>
                <a:tc>
                  <a:txBody>
                    <a:bodyPr/>
                    <a:lstStyle/>
                    <a:p>
                      <a:r>
                        <a:rPr lang="en-US" dirty="0" smtClean="0"/>
                        <a:t>Possible Uses </a:t>
                      </a:r>
                      <a:endParaRPr lang="en-US" dirty="0"/>
                    </a:p>
                  </a:txBody>
                  <a:tcPr/>
                </a:tc>
                <a:extLst>
                  <a:ext uri="{0D108BD9-81ED-4DB2-BD59-A6C34878D82A}">
                    <a16:rowId xmlns:a16="http://schemas.microsoft.com/office/drawing/2014/main" xmlns="" val="107306611"/>
                  </a:ext>
                </a:extLst>
              </a:tr>
              <a:tr h="370840">
                <a:tc>
                  <a:txBody>
                    <a:bodyPr/>
                    <a:lstStyle/>
                    <a:p>
                      <a:r>
                        <a:rPr lang="en-US" dirty="0" smtClean="0"/>
                        <a:t>Morphine</a:t>
                      </a:r>
                      <a:r>
                        <a:rPr lang="en-US" baseline="0" dirty="0" smtClean="0"/>
                        <a:t> </a:t>
                      </a:r>
                      <a:endParaRPr lang="en-US" dirty="0"/>
                    </a:p>
                  </a:txBody>
                  <a:tcPr/>
                </a:tc>
                <a:tc>
                  <a:txBody>
                    <a:bodyPr/>
                    <a:lstStyle/>
                    <a:p>
                      <a:r>
                        <a:rPr lang="en-US" dirty="0" smtClean="0"/>
                        <a:t>Narcotic</a:t>
                      </a:r>
                      <a:r>
                        <a:rPr lang="en-US" baseline="0" dirty="0" smtClean="0"/>
                        <a:t> derived from opium, used to treat severe pain </a:t>
                      </a:r>
                      <a:endParaRPr lang="en-US" dirty="0"/>
                    </a:p>
                  </a:txBody>
                  <a:tcPr/>
                </a:tc>
                <a:tc>
                  <a:txBody>
                    <a:bodyPr/>
                    <a:lstStyle/>
                    <a:p>
                      <a:r>
                        <a:rPr lang="en-US" dirty="0" smtClean="0"/>
                        <a:t>Liquid</a:t>
                      </a:r>
                      <a:r>
                        <a:rPr lang="en-US" baseline="0" dirty="0" smtClean="0"/>
                        <a:t> (IV) or solid (pill) forms</a:t>
                      </a:r>
                      <a:endParaRPr lang="en-US" dirty="0"/>
                    </a:p>
                  </a:txBody>
                  <a:tcPr/>
                </a:tc>
                <a:tc>
                  <a:txBody>
                    <a:bodyPr/>
                    <a:lstStyle/>
                    <a:p>
                      <a:r>
                        <a:rPr lang="en-US" dirty="0" smtClean="0"/>
                        <a:t>Relieves</a:t>
                      </a:r>
                      <a:r>
                        <a:rPr lang="en-US" baseline="0" dirty="0" smtClean="0"/>
                        <a:t> extreme levels of pain, feelings of numbness and euphoria, nausea, respiratory suppression</a:t>
                      </a:r>
                      <a:endParaRPr lang="en-US" dirty="0"/>
                    </a:p>
                  </a:txBody>
                  <a:tcPr/>
                </a:tc>
                <a:tc>
                  <a:txBody>
                    <a:bodyPr/>
                    <a:lstStyle/>
                    <a:p>
                      <a:r>
                        <a:rPr lang="en-US" dirty="0" smtClean="0"/>
                        <a:t>Short term pain relief after surgery</a:t>
                      </a:r>
                      <a:endParaRPr lang="en-US" dirty="0"/>
                    </a:p>
                  </a:txBody>
                  <a:tcPr/>
                </a:tc>
                <a:extLst>
                  <a:ext uri="{0D108BD9-81ED-4DB2-BD59-A6C34878D82A}">
                    <a16:rowId xmlns:a16="http://schemas.microsoft.com/office/drawing/2014/main" xmlns="" val="3509038191"/>
                  </a:ext>
                </a:extLst>
              </a:tr>
              <a:tr h="370840">
                <a:tc>
                  <a:txBody>
                    <a:bodyPr/>
                    <a:lstStyle/>
                    <a:p>
                      <a:r>
                        <a:rPr lang="en-US" dirty="0" smtClean="0"/>
                        <a:t>Heroin</a:t>
                      </a:r>
                      <a:endParaRPr lang="en-US" dirty="0"/>
                    </a:p>
                  </a:txBody>
                  <a:tcPr/>
                </a:tc>
                <a:tc>
                  <a:txBody>
                    <a:bodyPr/>
                    <a:lstStyle/>
                    <a:p>
                      <a:r>
                        <a:rPr lang="en-US" dirty="0" smtClean="0"/>
                        <a:t>Narcotic drug derived</a:t>
                      </a:r>
                      <a:r>
                        <a:rPr lang="en-US" baseline="0" dirty="0" smtClean="0"/>
                        <a:t> from opium that is extremely addictive</a:t>
                      </a:r>
                      <a:endParaRPr lang="en-US" dirty="0"/>
                    </a:p>
                  </a:txBody>
                  <a:tcPr/>
                </a:tc>
                <a:tc>
                  <a:txBody>
                    <a:bodyPr/>
                    <a:lstStyle/>
                    <a:p>
                      <a:r>
                        <a:rPr lang="en-US" dirty="0" smtClean="0"/>
                        <a:t>Solid</a:t>
                      </a:r>
                      <a:r>
                        <a:rPr lang="en-US" baseline="0" dirty="0" smtClean="0"/>
                        <a:t> forms (can be smoked or ingested through the nasal cavity) and Liquid forms (IV) </a:t>
                      </a:r>
                      <a:endParaRPr lang="en-US" dirty="0"/>
                    </a:p>
                  </a:txBody>
                  <a:tcPr/>
                </a:tc>
                <a:tc>
                  <a:txBody>
                    <a:bodyPr/>
                    <a:lstStyle/>
                    <a:p>
                      <a:r>
                        <a:rPr lang="en-US" dirty="0" smtClean="0"/>
                        <a:t>Sensations</a:t>
                      </a:r>
                      <a:r>
                        <a:rPr lang="en-US" baseline="0" dirty="0" smtClean="0"/>
                        <a:t> of pleasure “rush”, flushing of skin, nausea, vomiting and itching. Clouded mental function, slowed heart and breathing. Very severe withdrawal</a:t>
                      </a:r>
                      <a:endParaRPr lang="en-US" dirty="0"/>
                    </a:p>
                  </a:txBody>
                  <a:tcPr/>
                </a:tc>
                <a:tc>
                  <a:txBody>
                    <a:bodyPr/>
                    <a:lstStyle/>
                    <a:p>
                      <a:r>
                        <a:rPr lang="en-US" dirty="0" smtClean="0"/>
                        <a:t>Was used</a:t>
                      </a:r>
                      <a:r>
                        <a:rPr lang="en-US" baseline="0" dirty="0" smtClean="0"/>
                        <a:t> as a replacement for morphine, but found too highly addictive to be used medically</a:t>
                      </a:r>
                      <a:endParaRPr lang="en-US" dirty="0"/>
                    </a:p>
                  </a:txBody>
                  <a:tcPr/>
                </a:tc>
                <a:extLst>
                  <a:ext uri="{0D108BD9-81ED-4DB2-BD59-A6C34878D82A}">
                    <a16:rowId xmlns:a16="http://schemas.microsoft.com/office/drawing/2014/main" xmlns="" val="1711644027"/>
                  </a:ext>
                </a:extLst>
              </a:tr>
            </a:tbl>
          </a:graphicData>
        </a:graphic>
      </p:graphicFrame>
      <p:pic>
        <p:nvPicPr>
          <p:cNvPr id="7" name="Picture 6"/>
          <p:cNvPicPr>
            <a:picLocks noChangeAspect="1"/>
          </p:cNvPicPr>
          <p:nvPr/>
        </p:nvPicPr>
        <p:blipFill>
          <a:blip r:embed="rId2"/>
          <a:stretch>
            <a:fillRect/>
          </a:stretch>
        </p:blipFill>
        <p:spPr>
          <a:xfrm>
            <a:off x="757238" y="3410104"/>
            <a:ext cx="1885949" cy="1042834"/>
          </a:xfrm>
          <a:prstGeom prst="rect">
            <a:avLst/>
          </a:prstGeom>
        </p:spPr>
      </p:pic>
      <p:pic>
        <p:nvPicPr>
          <p:cNvPr id="8" name="Picture 7"/>
          <p:cNvPicPr>
            <a:picLocks noChangeAspect="1"/>
          </p:cNvPicPr>
          <p:nvPr/>
        </p:nvPicPr>
        <p:blipFill>
          <a:blip r:embed="rId3"/>
          <a:stretch>
            <a:fillRect/>
          </a:stretch>
        </p:blipFill>
        <p:spPr>
          <a:xfrm>
            <a:off x="528637" y="4988718"/>
            <a:ext cx="1979612" cy="1590675"/>
          </a:xfrm>
          <a:prstGeom prst="rect">
            <a:avLst/>
          </a:prstGeom>
        </p:spPr>
      </p:pic>
    </p:spTree>
    <p:extLst>
      <p:ext uri="{BB962C8B-B14F-4D97-AF65-F5344CB8AC3E}">
        <p14:creationId xmlns:p14="http://schemas.microsoft.com/office/powerpoint/2010/main" xmlns="" val="32236465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A day in the life of a heroin addict: Video </a:t>
            </a:r>
            <a:endParaRPr lang="en-US" b="1" u="sng" dirty="0"/>
          </a:p>
        </p:txBody>
      </p:sp>
      <p:sp>
        <p:nvSpPr>
          <p:cNvPr id="3" name="Content Placeholder 2"/>
          <p:cNvSpPr>
            <a:spLocks noGrp="1"/>
          </p:cNvSpPr>
          <p:nvPr>
            <p:ph idx="1"/>
          </p:nvPr>
        </p:nvSpPr>
        <p:spPr/>
        <p:txBody>
          <a:bodyPr/>
          <a:lstStyle/>
          <a:p>
            <a:r>
              <a:rPr lang="en-US" dirty="0" smtClean="0"/>
              <a:t>Using the video, describe the symptoms and conditions of the Heroin addict. </a:t>
            </a:r>
          </a:p>
          <a:p>
            <a:endParaRPr lang="en-US" dirty="0"/>
          </a:p>
          <a:p>
            <a:r>
              <a:rPr lang="en-US" dirty="0" smtClean="0"/>
              <a:t>What might be some signs to look for of someone suffering from a heroin addiction? What are some possible reasons that someone would succumb to a heroin addiction.</a:t>
            </a:r>
            <a:endParaRPr lang="en-US" dirty="0"/>
          </a:p>
        </p:txBody>
      </p:sp>
    </p:spTree>
    <p:extLst>
      <p:ext uri="{BB962C8B-B14F-4D97-AF65-F5344CB8AC3E}">
        <p14:creationId xmlns:p14="http://schemas.microsoft.com/office/powerpoint/2010/main" xmlns="" val="18336263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Hallucinogens: </a:t>
            </a:r>
            <a:endParaRPr lang="en-US" b="1" u="sng" dirty="0"/>
          </a:p>
        </p:txBody>
      </p:sp>
      <p:sp>
        <p:nvSpPr>
          <p:cNvPr id="3" name="Content Placeholder 2"/>
          <p:cNvSpPr>
            <a:spLocks noGrp="1"/>
          </p:cNvSpPr>
          <p:nvPr>
            <p:ph idx="1"/>
          </p:nvPr>
        </p:nvSpPr>
        <p:spPr>
          <a:xfrm>
            <a:off x="6229350" y="1874517"/>
            <a:ext cx="5200650" cy="4364181"/>
          </a:xfrm>
        </p:spPr>
        <p:txBody>
          <a:bodyPr>
            <a:noAutofit/>
          </a:bodyPr>
          <a:lstStyle/>
          <a:p>
            <a:r>
              <a:rPr lang="en-US" sz="2800" b="1" u="sng" dirty="0" smtClean="0"/>
              <a:t>Hallucinogens</a:t>
            </a:r>
            <a:r>
              <a:rPr lang="en-US" sz="2800" dirty="0" smtClean="0"/>
              <a:t>: Drugs that alter the interpretation of sensations and perceptions of reality</a:t>
            </a:r>
          </a:p>
          <a:p>
            <a:r>
              <a:rPr lang="en-US" sz="2800" b="1" u="sng" dirty="0" smtClean="0"/>
              <a:t>Hallucinations</a:t>
            </a:r>
            <a:r>
              <a:rPr lang="en-US" sz="2800" dirty="0" smtClean="0"/>
              <a:t>: False sensory perceptions that are experienced </a:t>
            </a:r>
          </a:p>
          <a:p>
            <a:r>
              <a:rPr lang="en-US" sz="2800" dirty="0" smtClean="0"/>
              <a:t>Two types of Hallucinogens:  </a:t>
            </a:r>
            <a:r>
              <a:rPr lang="en-US" sz="2800" b="1" dirty="0" smtClean="0"/>
              <a:t>Laboratory Drugs </a:t>
            </a:r>
            <a:r>
              <a:rPr lang="en-US" sz="2800" dirty="0" smtClean="0"/>
              <a:t>and </a:t>
            </a:r>
            <a:r>
              <a:rPr lang="en-US" sz="2800" b="1" dirty="0" smtClean="0"/>
              <a:t>Natural Drugs</a:t>
            </a:r>
          </a:p>
        </p:txBody>
      </p:sp>
      <p:pic>
        <p:nvPicPr>
          <p:cNvPr id="4" name="Picture 3"/>
          <p:cNvPicPr>
            <a:picLocks noChangeAspect="1"/>
          </p:cNvPicPr>
          <p:nvPr/>
        </p:nvPicPr>
        <p:blipFill>
          <a:blip r:embed="rId2"/>
          <a:stretch>
            <a:fillRect/>
          </a:stretch>
        </p:blipFill>
        <p:spPr>
          <a:xfrm>
            <a:off x="1069830" y="1481138"/>
            <a:ext cx="4831139" cy="2730644"/>
          </a:xfrm>
          <a:prstGeom prst="rect">
            <a:avLst/>
          </a:prstGeom>
        </p:spPr>
      </p:pic>
      <p:pic>
        <p:nvPicPr>
          <p:cNvPr id="5" name="Picture 4"/>
          <p:cNvPicPr>
            <a:picLocks noChangeAspect="1"/>
          </p:cNvPicPr>
          <p:nvPr/>
        </p:nvPicPr>
        <p:blipFill>
          <a:blip r:embed="rId3"/>
          <a:stretch>
            <a:fillRect/>
          </a:stretch>
        </p:blipFill>
        <p:spPr>
          <a:xfrm>
            <a:off x="1069830" y="4426528"/>
            <a:ext cx="2504644" cy="2223654"/>
          </a:xfrm>
          <a:prstGeom prst="rect">
            <a:avLst/>
          </a:prstGeom>
        </p:spPr>
      </p:pic>
      <p:pic>
        <p:nvPicPr>
          <p:cNvPr id="6" name="Picture 5"/>
          <p:cNvPicPr>
            <a:picLocks noChangeAspect="1"/>
          </p:cNvPicPr>
          <p:nvPr/>
        </p:nvPicPr>
        <p:blipFill>
          <a:blip r:embed="rId4"/>
          <a:stretch>
            <a:fillRect/>
          </a:stretch>
        </p:blipFill>
        <p:spPr>
          <a:xfrm>
            <a:off x="3797012" y="4426528"/>
            <a:ext cx="2209800" cy="2223654"/>
          </a:xfrm>
          <a:prstGeom prst="rect">
            <a:avLst/>
          </a:prstGeom>
        </p:spPr>
      </p:pic>
    </p:spTree>
    <p:extLst>
      <p:ext uri="{BB962C8B-B14F-4D97-AF65-F5344CB8AC3E}">
        <p14:creationId xmlns:p14="http://schemas.microsoft.com/office/powerpoint/2010/main" xmlns="" val="33502278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489" y="147439"/>
            <a:ext cx="10178322" cy="1492132"/>
          </a:xfrm>
        </p:spPr>
        <p:txBody>
          <a:bodyPr/>
          <a:lstStyle/>
          <a:p>
            <a:pPr algn="ctr"/>
            <a:r>
              <a:rPr lang="en-US" b="1" u="sng" dirty="0" smtClean="0"/>
              <a:t>Manufactured Hallucinogens: LSD and PCP</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328945015"/>
              </p:ext>
            </p:extLst>
          </p:nvPr>
        </p:nvGraphicFramePr>
        <p:xfrm>
          <a:off x="885825" y="1757363"/>
          <a:ext cx="10544175" cy="4668520"/>
        </p:xfrm>
        <a:graphic>
          <a:graphicData uri="http://schemas.openxmlformats.org/drawingml/2006/table">
            <a:tbl>
              <a:tblPr firstRow="1" bandRow="1">
                <a:tableStyleId>{5C22544A-7EE6-4342-B048-85BDC9FD1C3A}</a:tableStyleId>
              </a:tblPr>
              <a:tblGrid>
                <a:gridCol w="2108835">
                  <a:extLst>
                    <a:ext uri="{9D8B030D-6E8A-4147-A177-3AD203B41FA5}">
                      <a16:colId xmlns:a16="http://schemas.microsoft.com/office/drawing/2014/main" xmlns="" val="4188959112"/>
                    </a:ext>
                  </a:extLst>
                </a:gridCol>
                <a:gridCol w="2108835">
                  <a:extLst>
                    <a:ext uri="{9D8B030D-6E8A-4147-A177-3AD203B41FA5}">
                      <a16:colId xmlns:a16="http://schemas.microsoft.com/office/drawing/2014/main" xmlns="" val="2057759693"/>
                    </a:ext>
                  </a:extLst>
                </a:gridCol>
                <a:gridCol w="2108835">
                  <a:extLst>
                    <a:ext uri="{9D8B030D-6E8A-4147-A177-3AD203B41FA5}">
                      <a16:colId xmlns:a16="http://schemas.microsoft.com/office/drawing/2014/main" xmlns="" val="3268071757"/>
                    </a:ext>
                  </a:extLst>
                </a:gridCol>
                <a:gridCol w="2108835">
                  <a:extLst>
                    <a:ext uri="{9D8B030D-6E8A-4147-A177-3AD203B41FA5}">
                      <a16:colId xmlns:a16="http://schemas.microsoft.com/office/drawing/2014/main" xmlns="" val="2987862816"/>
                    </a:ext>
                  </a:extLst>
                </a:gridCol>
                <a:gridCol w="2108835">
                  <a:extLst>
                    <a:ext uri="{9D8B030D-6E8A-4147-A177-3AD203B41FA5}">
                      <a16:colId xmlns:a16="http://schemas.microsoft.com/office/drawing/2014/main" xmlns="" val="1389531697"/>
                    </a:ext>
                  </a:extLst>
                </a:gridCol>
              </a:tblGrid>
              <a:tr h="370840">
                <a:tc>
                  <a:txBody>
                    <a:bodyPr/>
                    <a:lstStyle/>
                    <a:p>
                      <a:r>
                        <a:rPr lang="en-US" dirty="0" smtClean="0"/>
                        <a:t>Type of Drug</a:t>
                      </a:r>
                      <a:endParaRPr lang="en-US" dirty="0"/>
                    </a:p>
                  </a:txBody>
                  <a:tcPr/>
                </a:tc>
                <a:tc>
                  <a:txBody>
                    <a:bodyPr/>
                    <a:lstStyle/>
                    <a:p>
                      <a:r>
                        <a:rPr lang="en-US" dirty="0" smtClean="0"/>
                        <a:t>Definition</a:t>
                      </a:r>
                      <a:endParaRPr lang="en-US" dirty="0"/>
                    </a:p>
                  </a:txBody>
                  <a:tcPr/>
                </a:tc>
                <a:tc>
                  <a:txBody>
                    <a:bodyPr/>
                    <a:lstStyle/>
                    <a:p>
                      <a:r>
                        <a:rPr lang="en-US" dirty="0" smtClean="0"/>
                        <a:t>Examples</a:t>
                      </a:r>
                      <a:endParaRPr lang="en-US" dirty="0"/>
                    </a:p>
                  </a:txBody>
                  <a:tcPr/>
                </a:tc>
                <a:tc>
                  <a:txBody>
                    <a:bodyPr/>
                    <a:lstStyle/>
                    <a:p>
                      <a:r>
                        <a:rPr lang="en-US" dirty="0" smtClean="0"/>
                        <a:t>Effects</a:t>
                      </a:r>
                      <a:endParaRPr lang="en-US" dirty="0"/>
                    </a:p>
                  </a:txBody>
                  <a:tcPr/>
                </a:tc>
                <a:tc>
                  <a:txBody>
                    <a:bodyPr/>
                    <a:lstStyle/>
                    <a:p>
                      <a:r>
                        <a:rPr lang="en-US" dirty="0" smtClean="0"/>
                        <a:t>Possible Uses</a:t>
                      </a:r>
                      <a:r>
                        <a:rPr lang="en-US" baseline="0" dirty="0" smtClean="0"/>
                        <a:t> </a:t>
                      </a:r>
                      <a:endParaRPr lang="en-US" dirty="0"/>
                    </a:p>
                  </a:txBody>
                  <a:tcPr/>
                </a:tc>
                <a:extLst>
                  <a:ext uri="{0D108BD9-81ED-4DB2-BD59-A6C34878D82A}">
                    <a16:rowId xmlns:a16="http://schemas.microsoft.com/office/drawing/2014/main" xmlns="" val="2699115415"/>
                  </a:ext>
                </a:extLst>
              </a:tr>
              <a:tr h="370840">
                <a:tc>
                  <a:txBody>
                    <a:bodyPr/>
                    <a:lstStyle/>
                    <a:p>
                      <a:r>
                        <a:rPr lang="en-US" dirty="0" smtClean="0"/>
                        <a:t>Lysergic</a:t>
                      </a:r>
                      <a:r>
                        <a:rPr lang="en-US" baseline="0" dirty="0" smtClean="0"/>
                        <a:t> Acid Diethylamide (LSD)</a:t>
                      </a:r>
                      <a:endParaRPr lang="en-US" dirty="0"/>
                    </a:p>
                  </a:txBody>
                  <a:tcPr/>
                </a:tc>
                <a:tc>
                  <a:txBody>
                    <a:bodyPr/>
                    <a:lstStyle/>
                    <a:p>
                      <a:r>
                        <a:rPr lang="en-US" dirty="0" smtClean="0"/>
                        <a:t>A powerful</a:t>
                      </a:r>
                      <a:r>
                        <a:rPr lang="en-US" baseline="0" dirty="0" smtClean="0"/>
                        <a:t> synthetic hallucinogenic drug </a:t>
                      </a:r>
                      <a:endParaRPr lang="en-US" dirty="0"/>
                    </a:p>
                  </a:txBody>
                  <a:tcPr/>
                </a:tc>
                <a:tc>
                  <a:txBody>
                    <a:bodyPr/>
                    <a:lstStyle/>
                    <a:p>
                      <a:r>
                        <a:rPr lang="en-US" dirty="0" smtClean="0"/>
                        <a:t>Mainly found in solid (pill or sticker)</a:t>
                      </a:r>
                      <a:r>
                        <a:rPr lang="en-US" baseline="0" dirty="0" smtClean="0"/>
                        <a:t> form and can be ingested nasally or orally</a:t>
                      </a:r>
                      <a:endParaRPr lang="en-US" dirty="0"/>
                    </a:p>
                  </a:txBody>
                  <a:tcPr/>
                </a:tc>
                <a:tc>
                  <a:txBody>
                    <a:bodyPr/>
                    <a:lstStyle/>
                    <a:p>
                      <a:r>
                        <a:rPr lang="en-US" dirty="0" smtClean="0"/>
                        <a:t>Heightened</a:t>
                      </a:r>
                      <a:r>
                        <a:rPr lang="en-US" baseline="0" dirty="0" smtClean="0"/>
                        <a:t> level of consciousness or awareness, lucid imagination, “tripping”, inability to recognize real life hazards</a:t>
                      </a:r>
                      <a:endParaRPr lang="en-US" dirty="0"/>
                    </a:p>
                  </a:txBody>
                  <a:tcPr/>
                </a:tc>
                <a:tc>
                  <a:txBody>
                    <a:bodyPr/>
                    <a:lstStyle/>
                    <a:p>
                      <a:r>
                        <a:rPr lang="en-US" dirty="0" smtClean="0"/>
                        <a:t>Recreational drug</a:t>
                      </a:r>
                      <a:endParaRPr lang="en-US" dirty="0"/>
                    </a:p>
                  </a:txBody>
                  <a:tcPr/>
                </a:tc>
                <a:extLst>
                  <a:ext uri="{0D108BD9-81ED-4DB2-BD59-A6C34878D82A}">
                    <a16:rowId xmlns:a16="http://schemas.microsoft.com/office/drawing/2014/main" xmlns="" val="3257743203"/>
                  </a:ext>
                </a:extLst>
              </a:tr>
              <a:tr h="370840">
                <a:tc>
                  <a:txBody>
                    <a:bodyPr/>
                    <a:lstStyle/>
                    <a:p>
                      <a:r>
                        <a:rPr lang="en-US" dirty="0" smtClean="0"/>
                        <a:t>Phencyclidine</a:t>
                      </a:r>
                      <a:r>
                        <a:rPr lang="en-US" baseline="0" dirty="0" smtClean="0"/>
                        <a:t> (PCP)</a:t>
                      </a:r>
                      <a:endParaRPr lang="en-US" dirty="0"/>
                    </a:p>
                  </a:txBody>
                  <a:tcPr/>
                </a:tc>
                <a:tc>
                  <a:txBody>
                    <a:bodyPr/>
                    <a:lstStyle/>
                    <a:p>
                      <a:r>
                        <a:rPr lang="en-US" dirty="0" smtClean="0"/>
                        <a:t>A synthesized</a:t>
                      </a:r>
                      <a:r>
                        <a:rPr lang="en-US" baseline="0" dirty="0" smtClean="0"/>
                        <a:t> drug now used as an animal tranquilizer that can cause stimulant, depressant, narcotic or hallucinogenic effects</a:t>
                      </a:r>
                      <a:endParaRPr lang="en-US" dirty="0"/>
                    </a:p>
                  </a:txBody>
                  <a:tcPr/>
                </a:tc>
                <a:tc>
                  <a:txBody>
                    <a:bodyPr/>
                    <a:lstStyle/>
                    <a:p>
                      <a:r>
                        <a:rPr lang="en-US" dirty="0" smtClean="0"/>
                        <a:t>Liquid</a:t>
                      </a:r>
                      <a:r>
                        <a:rPr lang="en-US" baseline="0" dirty="0" smtClean="0"/>
                        <a:t> (IV) and </a:t>
                      </a:r>
                      <a:endParaRPr lang="en-US" dirty="0"/>
                    </a:p>
                  </a:txBody>
                  <a:tcPr/>
                </a:tc>
                <a:tc>
                  <a:txBody>
                    <a:bodyPr/>
                    <a:lstStyle/>
                    <a:p>
                      <a:r>
                        <a:rPr lang="en-US" dirty="0" smtClean="0"/>
                        <a:t>Hallucinations,</a:t>
                      </a:r>
                      <a:r>
                        <a:rPr lang="en-US" baseline="0" dirty="0" smtClean="0"/>
                        <a:t> distorted sensations, acts of violence, suicidal thoughts, absence of pain sensations (often leading to self-harm) </a:t>
                      </a:r>
                      <a:endParaRPr lang="en-US" dirty="0"/>
                    </a:p>
                  </a:txBody>
                  <a:tcPr/>
                </a:tc>
                <a:tc>
                  <a:txBody>
                    <a:bodyPr/>
                    <a:lstStyle/>
                    <a:p>
                      <a:r>
                        <a:rPr lang="en-US" dirty="0" smtClean="0"/>
                        <a:t>Recreational Drug also used as an animal tranquilizer</a:t>
                      </a:r>
                      <a:endParaRPr lang="en-US" dirty="0"/>
                    </a:p>
                  </a:txBody>
                  <a:tcPr/>
                </a:tc>
                <a:extLst>
                  <a:ext uri="{0D108BD9-81ED-4DB2-BD59-A6C34878D82A}">
                    <a16:rowId xmlns:a16="http://schemas.microsoft.com/office/drawing/2014/main" xmlns="" val="2614542570"/>
                  </a:ext>
                </a:extLst>
              </a:tr>
            </a:tbl>
          </a:graphicData>
        </a:graphic>
      </p:graphicFrame>
      <p:pic>
        <p:nvPicPr>
          <p:cNvPr id="5" name="Picture 4"/>
          <p:cNvPicPr>
            <a:picLocks noChangeAspect="1"/>
          </p:cNvPicPr>
          <p:nvPr/>
        </p:nvPicPr>
        <p:blipFill>
          <a:blip r:embed="rId2"/>
          <a:stretch>
            <a:fillRect/>
          </a:stretch>
        </p:blipFill>
        <p:spPr>
          <a:xfrm>
            <a:off x="228600" y="2862617"/>
            <a:ext cx="2451827" cy="1229006"/>
          </a:xfrm>
          <a:prstGeom prst="rect">
            <a:avLst/>
          </a:prstGeom>
        </p:spPr>
      </p:pic>
      <p:pic>
        <p:nvPicPr>
          <p:cNvPr id="6" name="Picture 5"/>
          <p:cNvPicPr>
            <a:picLocks noChangeAspect="1"/>
          </p:cNvPicPr>
          <p:nvPr/>
        </p:nvPicPr>
        <p:blipFill>
          <a:blip r:embed="rId3"/>
          <a:stretch>
            <a:fillRect/>
          </a:stretch>
        </p:blipFill>
        <p:spPr>
          <a:xfrm>
            <a:off x="144825" y="4800600"/>
            <a:ext cx="2619375" cy="1743075"/>
          </a:xfrm>
          <a:prstGeom prst="rect">
            <a:avLst/>
          </a:prstGeom>
        </p:spPr>
      </p:pic>
    </p:spTree>
    <p:extLst>
      <p:ext uri="{BB962C8B-B14F-4D97-AF65-F5344CB8AC3E}">
        <p14:creationId xmlns:p14="http://schemas.microsoft.com/office/powerpoint/2010/main" xmlns="" val="407817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Manufactured Hallucinogens: MDMA (Ecstasy)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314118408"/>
              </p:ext>
            </p:extLst>
          </p:nvPr>
        </p:nvGraphicFramePr>
        <p:xfrm>
          <a:off x="1250950" y="2286000"/>
          <a:ext cx="10179050" cy="3205480"/>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xmlns="" val="686061554"/>
                    </a:ext>
                  </a:extLst>
                </a:gridCol>
                <a:gridCol w="2035810">
                  <a:extLst>
                    <a:ext uri="{9D8B030D-6E8A-4147-A177-3AD203B41FA5}">
                      <a16:colId xmlns:a16="http://schemas.microsoft.com/office/drawing/2014/main" xmlns="" val="142967133"/>
                    </a:ext>
                  </a:extLst>
                </a:gridCol>
                <a:gridCol w="2035810">
                  <a:extLst>
                    <a:ext uri="{9D8B030D-6E8A-4147-A177-3AD203B41FA5}">
                      <a16:colId xmlns:a16="http://schemas.microsoft.com/office/drawing/2014/main" xmlns="" val="2817751441"/>
                    </a:ext>
                  </a:extLst>
                </a:gridCol>
                <a:gridCol w="2035810">
                  <a:extLst>
                    <a:ext uri="{9D8B030D-6E8A-4147-A177-3AD203B41FA5}">
                      <a16:colId xmlns:a16="http://schemas.microsoft.com/office/drawing/2014/main" xmlns="" val="2491749986"/>
                    </a:ext>
                  </a:extLst>
                </a:gridCol>
                <a:gridCol w="2035810">
                  <a:extLst>
                    <a:ext uri="{9D8B030D-6E8A-4147-A177-3AD203B41FA5}">
                      <a16:colId xmlns:a16="http://schemas.microsoft.com/office/drawing/2014/main" xmlns="" val="1000951935"/>
                    </a:ext>
                  </a:extLst>
                </a:gridCol>
              </a:tblGrid>
              <a:tr h="370840">
                <a:tc>
                  <a:txBody>
                    <a:bodyPr/>
                    <a:lstStyle/>
                    <a:p>
                      <a:r>
                        <a:rPr lang="en-US" dirty="0" smtClean="0"/>
                        <a:t>Type of</a:t>
                      </a:r>
                      <a:r>
                        <a:rPr lang="en-US" baseline="0" dirty="0" smtClean="0"/>
                        <a:t> Drug</a:t>
                      </a:r>
                      <a:endParaRPr lang="en-US" dirty="0"/>
                    </a:p>
                  </a:txBody>
                  <a:tcPr/>
                </a:tc>
                <a:tc>
                  <a:txBody>
                    <a:bodyPr/>
                    <a:lstStyle/>
                    <a:p>
                      <a:r>
                        <a:rPr lang="en-US" dirty="0" smtClean="0"/>
                        <a:t>Definition</a:t>
                      </a:r>
                      <a:endParaRPr lang="en-US" dirty="0"/>
                    </a:p>
                  </a:txBody>
                  <a:tcPr/>
                </a:tc>
                <a:tc>
                  <a:txBody>
                    <a:bodyPr/>
                    <a:lstStyle/>
                    <a:p>
                      <a:r>
                        <a:rPr lang="en-US" dirty="0" smtClean="0"/>
                        <a:t>Examples</a:t>
                      </a:r>
                      <a:endParaRPr lang="en-US" dirty="0"/>
                    </a:p>
                  </a:txBody>
                  <a:tcPr/>
                </a:tc>
                <a:tc>
                  <a:txBody>
                    <a:bodyPr/>
                    <a:lstStyle/>
                    <a:p>
                      <a:r>
                        <a:rPr lang="en-US" dirty="0" smtClean="0"/>
                        <a:t>Effects</a:t>
                      </a:r>
                      <a:endParaRPr lang="en-US" dirty="0"/>
                    </a:p>
                  </a:txBody>
                  <a:tcPr/>
                </a:tc>
                <a:tc>
                  <a:txBody>
                    <a:bodyPr/>
                    <a:lstStyle/>
                    <a:p>
                      <a:r>
                        <a:rPr lang="en-US" dirty="0" smtClean="0"/>
                        <a:t>Possible Uses</a:t>
                      </a:r>
                      <a:endParaRPr lang="en-US" dirty="0"/>
                    </a:p>
                  </a:txBody>
                  <a:tcPr/>
                </a:tc>
                <a:extLst>
                  <a:ext uri="{0D108BD9-81ED-4DB2-BD59-A6C34878D82A}">
                    <a16:rowId xmlns:a16="http://schemas.microsoft.com/office/drawing/2014/main" xmlns="" val="2488240153"/>
                  </a:ext>
                </a:extLst>
              </a:tr>
              <a:tr h="370840">
                <a:tc>
                  <a:txBody>
                    <a:bodyPr/>
                    <a:lstStyle/>
                    <a:p>
                      <a:r>
                        <a:rPr lang="en-US" dirty="0" smtClean="0"/>
                        <a:t>MDMA (Ecstasy</a:t>
                      </a:r>
                      <a:r>
                        <a:rPr lang="en-US" baseline="0" dirty="0" smtClean="0"/>
                        <a:t> or X) </a:t>
                      </a:r>
                      <a:endParaRPr lang="en-US" dirty="0"/>
                    </a:p>
                  </a:txBody>
                  <a:tcPr/>
                </a:tc>
                <a:tc>
                  <a:txBody>
                    <a:bodyPr/>
                    <a:lstStyle/>
                    <a:p>
                      <a:r>
                        <a:rPr lang="en-US" dirty="0" smtClean="0"/>
                        <a:t>Designer</a:t>
                      </a:r>
                      <a:r>
                        <a:rPr lang="en-US" baseline="0" dirty="0" smtClean="0"/>
                        <a:t> drug that can have both stimulant and hallucinatory effects</a:t>
                      </a:r>
                      <a:endParaRPr lang="en-US" dirty="0"/>
                    </a:p>
                  </a:txBody>
                  <a:tcPr/>
                </a:tc>
                <a:tc>
                  <a:txBody>
                    <a:bodyPr/>
                    <a:lstStyle/>
                    <a:p>
                      <a:r>
                        <a:rPr lang="en-US" dirty="0" smtClean="0"/>
                        <a:t>Mainly found in</a:t>
                      </a:r>
                      <a:r>
                        <a:rPr lang="en-US" baseline="0" dirty="0" smtClean="0"/>
                        <a:t> solid form (pill/tablet) and ingested orally</a:t>
                      </a:r>
                      <a:endParaRPr lang="en-US" dirty="0"/>
                    </a:p>
                  </a:txBody>
                  <a:tcPr/>
                </a:tc>
                <a:tc>
                  <a:txBody>
                    <a:bodyPr/>
                    <a:lstStyle/>
                    <a:p>
                      <a:r>
                        <a:rPr lang="en-US" dirty="0" smtClean="0"/>
                        <a:t>Increase in energy levels, distorted perceptions, higher</a:t>
                      </a:r>
                      <a:r>
                        <a:rPr lang="en-US" baseline="0" dirty="0" smtClean="0"/>
                        <a:t> pleasure from and desire for physical touch, </a:t>
                      </a:r>
                      <a:r>
                        <a:rPr lang="en-US" dirty="0" smtClean="0"/>
                        <a:t>Dehydrates</a:t>
                      </a:r>
                      <a:r>
                        <a:rPr lang="en-US" baseline="0" dirty="0" smtClean="0"/>
                        <a:t> the body, raises body temperature, brain damage,  muscle cramping</a:t>
                      </a:r>
                      <a:endParaRPr lang="en-US" dirty="0"/>
                    </a:p>
                  </a:txBody>
                  <a:tcPr/>
                </a:tc>
                <a:tc>
                  <a:txBody>
                    <a:bodyPr/>
                    <a:lstStyle/>
                    <a:p>
                      <a:r>
                        <a:rPr lang="en-US" dirty="0" smtClean="0"/>
                        <a:t>Recreational drug </a:t>
                      </a:r>
                      <a:endParaRPr lang="en-US" dirty="0"/>
                    </a:p>
                  </a:txBody>
                  <a:tcPr/>
                </a:tc>
                <a:extLst>
                  <a:ext uri="{0D108BD9-81ED-4DB2-BD59-A6C34878D82A}">
                    <a16:rowId xmlns:a16="http://schemas.microsoft.com/office/drawing/2014/main" xmlns="" val="3059491934"/>
                  </a:ext>
                </a:extLst>
              </a:tr>
            </a:tbl>
          </a:graphicData>
        </a:graphic>
      </p:graphicFrame>
      <p:pic>
        <p:nvPicPr>
          <p:cNvPr id="5" name="Picture 4"/>
          <p:cNvPicPr>
            <a:picLocks noChangeAspect="1"/>
          </p:cNvPicPr>
          <p:nvPr/>
        </p:nvPicPr>
        <p:blipFill>
          <a:blip r:embed="rId2"/>
          <a:stretch>
            <a:fillRect/>
          </a:stretch>
        </p:blipFill>
        <p:spPr>
          <a:xfrm>
            <a:off x="414337" y="3529012"/>
            <a:ext cx="2619375" cy="1743075"/>
          </a:xfrm>
          <a:prstGeom prst="rect">
            <a:avLst/>
          </a:prstGeom>
        </p:spPr>
      </p:pic>
    </p:spTree>
    <p:extLst>
      <p:ext uri="{BB962C8B-B14F-4D97-AF65-F5344CB8AC3E}">
        <p14:creationId xmlns:p14="http://schemas.microsoft.com/office/powerpoint/2010/main" xmlns="" val="11873818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sng" dirty="0" smtClean="0"/>
              <a:t>Non manufactured Hallucinogens: Mescaline and Psilocybin </a:t>
            </a:r>
            <a:endParaRPr lang="en-US" b="1"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807225920"/>
              </p:ext>
            </p:extLst>
          </p:nvPr>
        </p:nvGraphicFramePr>
        <p:xfrm>
          <a:off x="1250950" y="2286000"/>
          <a:ext cx="10179050" cy="4394200"/>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xmlns="" val="865986597"/>
                    </a:ext>
                  </a:extLst>
                </a:gridCol>
                <a:gridCol w="2035810">
                  <a:extLst>
                    <a:ext uri="{9D8B030D-6E8A-4147-A177-3AD203B41FA5}">
                      <a16:colId xmlns:a16="http://schemas.microsoft.com/office/drawing/2014/main" xmlns="" val="1258534124"/>
                    </a:ext>
                  </a:extLst>
                </a:gridCol>
                <a:gridCol w="2035810">
                  <a:extLst>
                    <a:ext uri="{9D8B030D-6E8A-4147-A177-3AD203B41FA5}">
                      <a16:colId xmlns:a16="http://schemas.microsoft.com/office/drawing/2014/main" xmlns="" val="1027076418"/>
                    </a:ext>
                  </a:extLst>
                </a:gridCol>
                <a:gridCol w="2035810">
                  <a:extLst>
                    <a:ext uri="{9D8B030D-6E8A-4147-A177-3AD203B41FA5}">
                      <a16:colId xmlns:a16="http://schemas.microsoft.com/office/drawing/2014/main" xmlns="" val="118727832"/>
                    </a:ext>
                  </a:extLst>
                </a:gridCol>
                <a:gridCol w="2035810">
                  <a:extLst>
                    <a:ext uri="{9D8B030D-6E8A-4147-A177-3AD203B41FA5}">
                      <a16:colId xmlns:a16="http://schemas.microsoft.com/office/drawing/2014/main" xmlns="" val="135609488"/>
                    </a:ext>
                  </a:extLst>
                </a:gridCol>
              </a:tblGrid>
              <a:tr h="370840">
                <a:tc>
                  <a:txBody>
                    <a:bodyPr/>
                    <a:lstStyle/>
                    <a:p>
                      <a:pPr algn="ctr"/>
                      <a:r>
                        <a:rPr lang="en-US" dirty="0" smtClean="0"/>
                        <a:t>Typ</a:t>
                      </a:r>
                      <a:r>
                        <a:rPr lang="en-US" baseline="0" dirty="0" smtClean="0"/>
                        <a:t>e of Drug </a:t>
                      </a:r>
                      <a:endParaRPr lang="en-US" dirty="0"/>
                    </a:p>
                  </a:txBody>
                  <a:tcPr/>
                </a:tc>
                <a:tc>
                  <a:txBody>
                    <a:bodyPr/>
                    <a:lstStyle/>
                    <a:p>
                      <a:pPr algn="ctr"/>
                      <a:r>
                        <a:rPr lang="en-US" dirty="0" smtClean="0"/>
                        <a:t>Definition</a:t>
                      </a:r>
                      <a:endParaRPr lang="en-US" dirty="0"/>
                    </a:p>
                  </a:txBody>
                  <a:tcPr/>
                </a:tc>
                <a:tc>
                  <a:txBody>
                    <a:bodyPr/>
                    <a:lstStyle/>
                    <a:p>
                      <a:pPr algn="ctr"/>
                      <a:r>
                        <a:rPr lang="en-US" dirty="0" smtClean="0"/>
                        <a:t>Examples</a:t>
                      </a:r>
                      <a:endParaRPr lang="en-US" dirty="0"/>
                    </a:p>
                  </a:txBody>
                  <a:tcPr/>
                </a:tc>
                <a:tc>
                  <a:txBody>
                    <a:bodyPr/>
                    <a:lstStyle/>
                    <a:p>
                      <a:pPr algn="ctr"/>
                      <a:r>
                        <a:rPr lang="en-US" dirty="0" smtClean="0"/>
                        <a:t>Effects</a:t>
                      </a:r>
                      <a:endParaRPr lang="en-US" dirty="0"/>
                    </a:p>
                  </a:txBody>
                  <a:tcPr/>
                </a:tc>
                <a:tc>
                  <a:txBody>
                    <a:bodyPr/>
                    <a:lstStyle/>
                    <a:p>
                      <a:pPr algn="ctr"/>
                      <a:r>
                        <a:rPr lang="en-US" dirty="0" smtClean="0"/>
                        <a:t>Possible</a:t>
                      </a:r>
                      <a:r>
                        <a:rPr lang="en-US" baseline="0" dirty="0" smtClean="0"/>
                        <a:t> Uses </a:t>
                      </a:r>
                      <a:endParaRPr lang="en-US" dirty="0"/>
                    </a:p>
                  </a:txBody>
                  <a:tcPr/>
                </a:tc>
                <a:extLst>
                  <a:ext uri="{0D108BD9-81ED-4DB2-BD59-A6C34878D82A}">
                    <a16:rowId xmlns:a16="http://schemas.microsoft.com/office/drawing/2014/main" xmlns="" val="1452888741"/>
                  </a:ext>
                </a:extLst>
              </a:tr>
              <a:tr h="370840">
                <a:tc>
                  <a:txBody>
                    <a:bodyPr/>
                    <a:lstStyle/>
                    <a:p>
                      <a:r>
                        <a:rPr lang="en-US" dirty="0" smtClean="0"/>
                        <a:t>Mescaline (Peyote) </a:t>
                      </a:r>
                      <a:endParaRPr lang="en-US" dirty="0"/>
                    </a:p>
                  </a:txBody>
                  <a:tcPr/>
                </a:tc>
                <a:tc>
                  <a:txBody>
                    <a:bodyPr/>
                    <a:lstStyle/>
                    <a:p>
                      <a:r>
                        <a:rPr lang="en-US" dirty="0" smtClean="0"/>
                        <a:t>A natural hallucinogen derived from peyote cactus</a:t>
                      </a:r>
                      <a:r>
                        <a:rPr lang="en-US" baseline="0" dirty="0" smtClean="0"/>
                        <a:t> buttons</a:t>
                      </a:r>
                      <a:endParaRPr lang="en-US" dirty="0"/>
                    </a:p>
                  </a:txBody>
                  <a:tcPr/>
                </a:tc>
                <a:tc>
                  <a:txBody>
                    <a:bodyPr/>
                    <a:lstStyle/>
                    <a:p>
                      <a:r>
                        <a:rPr lang="en-US" dirty="0" smtClean="0"/>
                        <a:t>Natural</a:t>
                      </a:r>
                      <a:r>
                        <a:rPr lang="en-US" baseline="0" dirty="0" smtClean="0"/>
                        <a:t> and synthetic versions of the drug exist. Both are solid form to be ingested orally (by smoking) </a:t>
                      </a:r>
                      <a:endParaRPr lang="en-US" dirty="0"/>
                    </a:p>
                  </a:txBody>
                  <a:tcPr/>
                </a:tc>
                <a:tc>
                  <a:txBody>
                    <a:bodyPr/>
                    <a:lstStyle/>
                    <a:p>
                      <a:r>
                        <a:rPr lang="en-US" dirty="0" smtClean="0"/>
                        <a:t>Visual</a:t>
                      </a:r>
                      <a:r>
                        <a:rPr lang="en-US" baseline="0" dirty="0" smtClean="0"/>
                        <a:t> hallucinations, </a:t>
                      </a:r>
                      <a:r>
                        <a:rPr lang="en-US" dirty="0" smtClean="0"/>
                        <a:t>“Out of Body” sensations</a:t>
                      </a:r>
                      <a:r>
                        <a:rPr lang="en-US" baseline="0" dirty="0" smtClean="0"/>
                        <a:t>, visualizations, feelings of euphoria</a:t>
                      </a:r>
                      <a:endParaRPr lang="en-US" dirty="0"/>
                    </a:p>
                  </a:txBody>
                  <a:tcPr/>
                </a:tc>
                <a:tc>
                  <a:txBody>
                    <a:bodyPr/>
                    <a:lstStyle/>
                    <a:p>
                      <a:r>
                        <a:rPr lang="en-US" dirty="0" smtClean="0"/>
                        <a:t>Recreational</a:t>
                      </a:r>
                      <a:r>
                        <a:rPr lang="en-US" baseline="0" dirty="0" smtClean="0"/>
                        <a:t> Drug </a:t>
                      </a:r>
                    </a:p>
                    <a:p>
                      <a:r>
                        <a:rPr lang="en-US" dirty="0" smtClean="0"/>
                        <a:t>Used in</a:t>
                      </a:r>
                      <a:r>
                        <a:rPr lang="en-US" baseline="0" dirty="0" smtClean="0"/>
                        <a:t> Native American religious and spiritual rituals, meditation and psychedelic therapy</a:t>
                      </a:r>
                      <a:endParaRPr lang="en-US" dirty="0"/>
                    </a:p>
                  </a:txBody>
                  <a:tcPr/>
                </a:tc>
                <a:extLst>
                  <a:ext uri="{0D108BD9-81ED-4DB2-BD59-A6C34878D82A}">
                    <a16:rowId xmlns:a16="http://schemas.microsoft.com/office/drawing/2014/main" xmlns="" val="2540083773"/>
                  </a:ext>
                </a:extLst>
              </a:tr>
              <a:tr h="370840">
                <a:tc>
                  <a:txBody>
                    <a:bodyPr/>
                    <a:lstStyle/>
                    <a:p>
                      <a:r>
                        <a:rPr lang="en-US" dirty="0" smtClean="0"/>
                        <a:t>Psilocybin</a:t>
                      </a:r>
                      <a:r>
                        <a:rPr lang="en-US" baseline="0" dirty="0" smtClean="0"/>
                        <a:t> (Mushrooms) </a:t>
                      </a:r>
                      <a:endParaRPr lang="en-US" dirty="0"/>
                    </a:p>
                  </a:txBody>
                  <a:tcPr/>
                </a:tc>
                <a:tc>
                  <a:txBody>
                    <a:bodyPr/>
                    <a:lstStyle/>
                    <a:p>
                      <a:r>
                        <a:rPr lang="en-US" dirty="0" smtClean="0"/>
                        <a:t>A natural hallucinogen</a:t>
                      </a:r>
                      <a:r>
                        <a:rPr lang="en-US" baseline="0" dirty="0" smtClean="0"/>
                        <a:t> found in certain mushrooms</a:t>
                      </a:r>
                      <a:endParaRPr lang="en-US" dirty="0"/>
                    </a:p>
                  </a:txBody>
                  <a:tcPr/>
                </a:tc>
                <a:tc>
                  <a:txBody>
                    <a:bodyPr/>
                    <a:lstStyle/>
                    <a:p>
                      <a:r>
                        <a:rPr lang="en-US" dirty="0" smtClean="0"/>
                        <a:t>Natural</a:t>
                      </a:r>
                      <a:r>
                        <a:rPr lang="en-US" baseline="0" dirty="0" smtClean="0"/>
                        <a:t> form as well as synthetic forms available</a:t>
                      </a:r>
                      <a:endParaRPr lang="en-US" dirty="0"/>
                    </a:p>
                  </a:txBody>
                  <a:tcPr/>
                </a:tc>
                <a:tc>
                  <a:txBody>
                    <a:bodyPr/>
                    <a:lstStyle/>
                    <a:p>
                      <a:r>
                        <a:rPr lang="en-US" dirty="0" smtClean="0"/>
                        <a:t>Heightened</a:t>
                      </a:r>
                      <a:r>
                        <a:rPr lang="en-US" baseline="0" dirty="0" smtClean="0"/>
                        <a:t> suggestibility, disorientation, lethargy, joy and depression, increased heart rate and blood pressure</a:t>
                      </a:r>
                      <a:endParaRPr lang="en-US" dirty="0"/>
                    </a:p>
                  </a:txBody>
                  <a:tcPr/>
                </a:tc>
                <a:tc>
                  <a:txBody>
                    <a:bodyPr/>
                    <a:lstStyle/>
                    <a:p>
                      <a:r>
                        <a:rPr lang="en-US" dirty="0" smtClean="0"/>
                        <a:t>Recreational</a:t>
                      </a:r>
                      <a:r>
                        <a:rPr lang="en-US" baseline="0" dirty="0" smtClean="0"/>
                        <a:t> drug, </a:t>
                      </a:r>
                    </a:p>
                    <a:p>
                      <a:r>
                        <a:rPr lang="en-US" baseline="0" dirty="0" smtClean="0"/>
                        <a:t>Also used in Native American rituals </a:t>
                      </a:r>
                      <a:endParaRPr lang="en-US" dirty="0"/>
                    </a:p>
                  </a:txBody>
                  <a:tcPr/>
                </a:tc>
                <a:extLst>
                  <a:ext uri="{0D108BD9-81ED-4DB2-BD59-A6C34878D82A}">
                    <a16:rowId xmlns:a16="http://schemas.microsoft.com/office/drawing/2014/main" xmlns="" val="923284682"/>
                  </a:ext>
                </a:extLst>
              </a:tr>
            </a:tbl>
          </a:graphicData>
        </a:graphic>
      </p:graphicFrame>
      <p:pic>
        <p:nvPicPr>
          <p:cNvPr id="5" name="Picture 4"/>
          <p:cNvPicPr>
            <a:picLocks noChangeAspect="1"/>
          </p:cNvPicPr>
          <p:nvPr/>
        </p:nvPicPr>
        <p:blipFill>
          <a:blip r:embed="rId2"/>
          <a:stretch>
            <a:fillRect/>
          </a:stretch>
        </p:blipFill>
        <p:spPr>
          <a:xfrm>
            <a:off x="571499" y="3034474"/>
            <a:ext cx="2566987" cy="1294640"/>
          </a:xfrm>
          <a:prstGeom prst="rect">
            <a:avLst/>
          </a:prstGeom>
        </p:spPr>
      </p:pic>
      <p:pic>
        <p:nvPicPr>
          <p:cNvPr id="6" name="Picture 5"/>
          <p:cNvPicPr>
            <a:picLocks noChangeAspect="1"/>
          </p:cNvPicPr>
          <p:nvPr/>
        </p:nvPicPr>
        <p:blipFill>
          <a:blip r:embed="rId3"/>
          <a:stretch>
            <a:fillRect/>
          </a:stretch>
        </p:blipFill>
        <p:spPr>
          <a:xfrm>
            <a:off x="1250950" y="5114926"/>
            <a:ext cx="1565274" cy="1565274"/>
          </a:xfrm>
          <a:prstGeom prst="rect">
            <a:avLst/>
          </a:prstGeom>
        </p:spPr>
      </p:pic>
    </p:spTree>
    <p:extLst>
      <p:ext uri="{BB962C8B-B14F-4D97-AF65-F5344CB8AC3E}">
        <p14:creationId xmlns:p14="http://schemas.microsoft.com/office/powerpoint/2010/main" xmlns="" val="26716697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Non-manufactured Hallucinogen: Marijuana </a:t>
            </a:r>
            <a:endParaRPr lang="en-US"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802105632"/>
              </p:ext>
            </p:extLst>
          </p:nvPr>
        </p:nvGraphicFramePr>
        <p:xfrm>
          <a:off x="1250950" y="2286000"/>
          <a:ext cx="10179050" cy="3205480"/>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xmlns="" val="3851128430"/>
                    </a:ext>
                  </a:extLst>
                </a:gridCol>
                <a:gridCol w="2035810">
                  <a:extLst>
                    <a:ext uri="{9D8B030D-6E8A-4147-A177-3AD203B41FA5}">
                      <a16:colId xmlns:a16="http://schemas.microsoft.com/office/drawing/2014/main" xmlns="" val="1983309926"/>
                    </a:ext>
                  </a:extLst>
                </a:gridCol>
                <a:gridCol w="2035810">
                  <a:extLst>
                    <a:ext uri="{9D8B030D-6E8A-4147-A177-3AD203B41FA5}">
                      <a16:colId xmlns:a16="http://schemas.microsoft.com/office/drawing/2014/main" xmlns="" val="2743722227"/>
                    </a:ext>
                  </a:extLst>
                </a:gridCol>
                <a:gridCol w="2035810">
                  <a:extLst>
                    <a:ext uri="{9D8B030D-6E8A-4147-A177-3AD203B41FA5}">
                      <a16:colId xmlns:a16="http://schemas.microsoft.com/office/drawing/2014/main" xmlns="" val="3648025065"/>
                    </a:ext>
                  </a:extLst>
                </a:gridCol>
                <a:gridCol w="2035810">
                  <a:extLst>
                    <a:ext uri="{9D8B030D-6E8A-4147-A177-3AD203B41FA5}">
                      <a16:colId xmlns:a16="http://schemas.microsoft.com/office/drawing/2014/main" xmlns="" val="1901762445"/>
                    </a:ext>
                  </a:extLst>
                </a:gridCol>
              </a:tblGrid>
              <a:tr h="370840">
                <a:tc>
                  <a:txBody>
                    <a:bodyPr/>
                    <a:lstStyle/>
                    <a:p>
                      <a:r>
                        <a:rPr lang="en-US" dirty="0" smtClean="0"/>
                        <a:t>Type of Drug </a:t>
                      </a:r>
                      <a:endParaRPr lang="en-US" dirty="0"/>
                    </a:p>
                  </a:txBody>
                  <a:tcPr/>
                </a:tc>
                <a:tc>
                  <a:txBody>
                    <a:bodyPr/>
                    <a:lstStyle/>
                    <a:p>
                      <a:r>
                        <a:rPr lang="en-US" dirty="0" smtClean="0"/>
                        <a:t>Definition</a:t>
                      </a:r>
                      <a:endParaRPr lang="en-US" dirty="0"/>
                    </a:p>
                  </a:txBody>
                  <a:tcPr/>
                </a:tc>
                <a:tc>
                  <a:txBody>
                    <a:bodyPr/>
                    <a:lstStyle/>
                    <a:p>
                      <a:r>
                        <a:rPr lang="en-US" dirty="0" smtClean="0"/>
                        <a:t>Example</a:t>
                      </a:r>
                      <a:endParaRPr lang="en-US" dirty="0"/>
                    </a:p>
                  </a:txBody>
                  <a:tcPr/>
                </a:tc>
                <a:tc>
                  <a:txBody>
                    <a:bodyPr/>
                    <a:lstStyle/>
                    <a:p>
                      <a:r>
                        <a:rPr lang="en-US" dirty="0" smtClean="0"/>
                        <a:t>Effects</a:t>
                      </a:r>
                      <a:endParaRPr lang="en-US" dirty="0"/>
                    </a:p>
                  </a:txBody>
                  <a:tcPr/>
                </a:tc>
                <a:tc>
                  <a:txBody>
                    <a:bodyPr/>
                    <a:lstStyle/>
                    <a:p>
                      <a:r>
                        <a:rPr lang="en-US" dirty="0" smtClean="0"/>
                        <a:t>Possible Uses </a:t>
                      </a:r>
                      <a:endParaRPr lang="en-US" dirty="0"/>
                    </a:p>
                  </a:txBody>
                  <a:tcPr/>
                </a:tc>
                <a:extLst>
                  <a:ext uri="{0D108BD9-81ED-4DB2-BD59-A6C34878D82A}">
                    <a16:rowId xmlns:a16="http://schemas.microsoft.com/office/drawing/2014/main" xmlns="" val="2129982566"/>
                  </a:ext>
                </a:extLst>
              </a:tr>
              <a:tr h="370840">
                <a:tc>
                  <a:txBody>
                    <a:bodyPr/>
                    <a:lstStyle/>
                    <a:p>
                      <a:r>
                        <a:rPr lang="en-US" dirty="0" smtClean="0"/>
                        <a:t>Marijuana</a:t>
                      </a:r>
                      <a:endParaRPr lang="en-US" dirty="0"/>
                    </a:p>
                  </a:txBody>
                  <a:tcPr/>
                </a:tc>
                <a:tc>
                  <a:txBody>
                    <a:bodyPr/>
                    <a:lstStyle/>
                    <a:p>
                      <a:r>
                        <a:rPr lang="en-US" dirty="0" smtClean="0"/>
                        <a:t>Mild hallucinogen derived from the leaves and flowers of a particular type</a:t>
                      </a:r>
                      <a:r>
                        <a:rPr lang="en-US" baseline="0" dirty="0" smtClean="0"/>
                        <a:t> of hemp plant</a:t>
                      </a:r>
                      <a:endParaRPr lang="en-US" dirty="0"/>
                    </a:p>
                  </a:txBody>
                  <a:tcPr/>
                </a:tc>
                <a:tc>
                  <a:txBody>
                    <a:bodyPr/>
                    <a:lstStyle/>
                    <a:p>
                      <a:r>
                        <a:rPr lang="en-US" dirty="0" smtClean="0"/>
                        <a:t>Solid</a:t>
                      </a:r>
                      <a:r>
                        <a:rPr lang="en-US" baseline="0" dirty="0" smtClean="0"/>
                        <a:t> form. Normally smoked but can also be baked into foods </a:t>
                      </a:r>
                      <a:endParaRPr lang="en-US" dirty="0"/>
                    </a:p>
                  </a:txBody>
                  <a:tcPr/>
                </a:tc>
                <a:tc>
                  <a:txBody>
                    <a:bodyPr/>
                    <a:lstStyle/>
                    <a:p>
                      <a:r>
                        <a:rPr lang="en-US" dirty="0" smtClean="0"/>
                        <a:t>Euphoria</a:t>
                      </a:r>
                      <a:r>
                        <a:rPr lang="en-US" baseline="0" dirty="0" smtClean="0"/>
                        <a:t> or relaxation, increased appetite, altered sense of time, mild visual distortions, delusions, paranoia, irritability, memory loss, sleep difficulties</a:t>
                      </a:r>
                      <a:endParaRPr lang="en-US" dirty="0"/>
                    </a:p>
                  </a:txBody>
                  <a:tcPr/>
                </a:tc>
                <a:tc>
                  <a:txBody>
                    <a:bodyPr/>
                    <a:lstStyle/>
                    <a:p>
                      <a:r>
                        <a:rPr lang="en-US" dirty="0" smtClean="0"/>
                        <a:t>Recreational Drug. Medical uses including pain relief for diseases such as cancer</a:t>
                      </a:r>
                      <a:r>
                        <a:rPr lang="en-US" baseline="0" dirty="0" smtClean="0"/>
                        <a:t> and glaucoma</a:t>
                      </a:r>
                      <a:endParaRPr lang="en-US" dirty="0"/>
                    </a:p>
                  </a:txBody>
                  <a:tcPr/>
                </a:tc>
                <a:extLst>
                  <a:ext uri="{0D108BD9-81ED-4DB2-BD59-A6C34878D82A}">
                    <a16:rowId xmlns:a16="http://schemas.microsoft.com/office/drawing/2014/main" xmlns="" val="2128822397"/>
                  </a:ext>
                </a:extLst>
              </a:tr>
            </a:tbl>
          </a:graphicData>
        </a:graphic>
      </p:graphicFrame>
      <p:pic>
        <p:nvPicPr>
          <p:cNvPr id="5" name="Picture 4"/>
          <p:cNvPicPr>
            <a:picLocks noChangeAspect="1"/>
          </p:cNvPicPr>
          <p:nvPr/>
        </p:nvPicPr>
        <p:blipFill>
          <a:blip r:embed="rId2"/>
          <a:stretch>
            <a:fillRect/>
          </a:stretch>
        </p:blipFill>
        <p:spPr>
          <a:xfrm>
            <a:off x="481013" y="3338513"/>
            <a:ext cx="2286000" cy="1524000"/>
          </a:xfrm>
          <a:prstGeom prst="rect">
            <a:avLst/>
          </a:prstGeom>
        </p:spPr>
      </p:pic>
    </p:spTree>
    <p:extLst>
      <p:ext uri="{BB962C8B-B14F-4D97-AF65-F5344CB8AC3E}">
        <p14:creationId xmlns:p14="http://schemas.microsoft.com/office/powerpoint/2010/main" xmlns="" val="24902390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Your brain on drugs </a:t>
            </a:r>
            <a:r>
              <a:rPr lang="en-US" b="1" u="sng" dirty="0" err="1" smtClean="0"/>
              <a:t>pt</a:t>
            </a:r>
            <a:r>
              <a:rPr lang="en-US" b="1" u="sng" dirty="0" smtClean="0"/>
              <a:t> II</a:t>
            </a:r>
            <a:endParaRPr lang="en-US" b="1" u="sng" dirty="0"/>
          </a:p>
        </p:txBody>
      </p:sp>
      <p:sp>
        <p:nvSpPr>
          <p:cNvPr id="3" name="Content Placeholder 2"/>
          <p:cNvSpPr>
            <a:spLocks noGrp="1"/>
          </p:cNvSpPr>
          <p:nvPr>
            <p:ph idx="1"/>
          </p:nvPr>
        </p:nvSpPr>
        <p:spPr>
          <a:xfrm>
            <a:off x="2638696" y="2286001"/>
            <a:ext cx="3030583" cy="640079"/>
          </a:xfrm>
        </p:spPr>
        <p:txBody>
          <a:bodyPr/>
          <a:lstStyle/>
          <a:p>
            <a:r>
              <a:rPr lang="en-US" b="1" u="sng" dirty="0" smtClean="0"/>
              <a:t>Opiates: Heroin </a:t>
            </a:r>
            <a:endParaRPr lang="en-US" b="1" u="sng" dirty="0"/>
          </a:p>
        </p:txBody>
      </p:sp>
      <p:cxnSp>
        <p:nvCxnSpPr>
          <p:cNvPr id="4" name="Straight Connector 3"/>
          <p:cNvCxnSpPr/>
          <p:nvPr/>
        </p:nvCxnSpPr>
        <p:spPr>
          <a:xfrm flipV="1">
            <a:off x="1711234" y="3161211"/>
            <a:ext cx="9405257" cy="261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78732" y="2358499"/>
            <a:ext cx="26125" cy="344859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31429" y="2063931"/>
            <a:ext cx="4075611" cy="646331"/>
          </a:xfrm>
          <a:prstGeom prst="rect">
            <a:avLst/>
          </a:prstGeom>
          <a:noFill/>
        </p:spPr>
        <p:txBody>
          <a:bodyPr wrap="square" rtlCol="0">
            <a:spAutoFit/>
          </a:bodyPr>
          <a:lstStyle/>
          <a:p>
            <a:pPr algn="ctr"/>
            <a:r>
              <a:rPr lang="en-US" b="1" u="sng" dirty="0" smtClean="0"/>
              <a:t>Hallucinogens: MDMA and Marijuana </a:t>
            </a:r>
            <a:endParaRPr lang="en-US" b="1" u="sng" dirty="0"/>
          </a:p>
        </p:txBody>
      </p:sp>
    </p:spTree>
    <p:extLst>
      <p:ext uri="{BB962C8B-B14F-4D97-AF65-F5344CB8AC3E}">
        <p14:creationId xmlns:p14="http://schemas.microsoft.com/office/powerpoint/2010/main" xmlns="" val="2149949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9326" y="3944983"/>
            <a:ext cx="8733701" cy="832398"/>
          </a:xfrm>
        </p:spPr>
        <p:txBody>
          <a:bodyPr>
            <a:normAutofit fontScale="90000"/>
          </a:bodyPr>
          <a:lstStyle/>
          <a:p>
            <a:pPr algn="ctr"/>
            <a:r>
              <a:rPr lang="en-US" b="1" dirty="0" smtClean="0"/>
              <a:t>4.2: Altered States of Consciousness: Sleep </a:t>
            </a:r>
            <a:endParaRPr lang="en-US" b="1" dirty="0"/>
          </a:p>
        </p:txBody>
      </p:sp>
      <p:sp>
        <p:nvSpPr>
          <p:cNvPr id="3" name="Text Placeholder 2"/>
          <p:cNvSpPr>
            <a:spLocks noGrp="1"/>
          </p:cNvSpPr>
          <p:nvPr>
            <p:ph type="body" idx="1"/>
          </p:nvPr>
        </p:nvSpPr>
        <p:spPr/>
        <p:txBody>
          <a:bodyPr/>
          <a:lstStyle/>
          <a:p>
            <a:pPr algn="ctr"/>
            <a:r>
              <a:rPr lang="en-US" dirty="0" smtClean="0"/>
              <a:t>Why do people need to sleep and how does sleep work? </a:t>
            </a:r>
            <a:endParaRPr lang="en-US" dirty="0"/>
          </a:p>
        </p:txBody>
      </p:sp>
      <p:pic>
        <p:nvPicPr>
          <p:cNvPr id="5" name="Picture 4"/>
          <p:cNvPicPr>
            <a:picLocks noChangeAspect="1"/>
          </p:cNvPicPr>
          <p:nvPr/>
        </p:nvPicPr>
        <p:blipFill>
          <a:blip r:embed="rId2"/>
          <a:stretch>
            <a:fillRect/>
          </a:stretch>
        </p:blipFill>
        <p:spPr>
          <a:xfrm>
            <a:off x="185715" y="40812"/>
            <a:ext cx="3304672" cy="2475314"/>
          </a:xfrm>
          <a:prstGeom prst="rect">
            <a:avLst/>
          </a:prstGeom>
        </p:spPr>
      </p:pic>
    </p:spTree>
    <p:extLst>
      <p:ext uri="{BB962C8B-B14F-4D97-AF65-F5344CB8AC3E}">
        <p14:creationId xmlns:p14="http://schemas.microsoft.com/office/powerpoint/2010/main" xmlns="" val="19351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Activity: The psychology of drugs and disorders </a:t>
            </a:r>
            <a:endParaRPr lang="en-US" dirty="0"/>
          </a:p>
        </p:txBody>
      </p:sp>
      <p:sp>
        <p:nvSpPr>
          <p:cNvPr id="3" name="Content Placeholder 2"/>
          <p:cNvSpPr>
            <a:spLocks noGrp="1"/>
          </p:cNvSpPr>
          <p:nvPr>
            <p:ph idx="1"/>
          </p:nvPr>
        </p:nvSpPr>
        <p:spPr/>
        <p:txBody>
          <a:bodyPr/>
          <a:lstStyle/>
          <a:p>
            <a:r>
              <a:rPr lang="en-US" dirty="0" smtClean="0"/>
              <a:t>The handout you have been provided gives a list of 12 hypothetical scenarios involving the use of psychoactive drugs. </a:t>
            </a:r>
          </a:p>
          <a:p>
            <a:r>
              <a:rPr lang="en-US" dirty="0" smtClean="0"/>
              <a:t>Your job is to use your knowledge from chapters 4-7-4.9 to answer questions and help to diagnose the drug disorders and problems faced by the case studies provided. Answer these in your notebook and we will discuss the answers in class on Monday. </a:t>
            </a:r>
          </a:p>
          <a:p>
            <a:r>
              <a:rPr lang="en-US" dirty="0" smtClean="0"/>
              <a:t>It is possible that there will be more than one way to answer the question, so what is most important is that you can JUSTIFY your answers with facts and information from the notes and videos. </a:t>
            </a:r>
            <a:endParaRPr lang="en-US" dirty="0"/>
          </a:p>
        </p:txBody>
      </p:sp>
    </p:spTree>
    <p:extLst>
      <p:ext uri="{BB962C8B-B14F-4D97-AF65-F5344CB8AC3E}">
        <p14:creationId xmlns:p14="http://schemas.microsoft.com/office/powerpoint/2010/main" xmlns="" val="27887362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States of consciousness Charades! </a:t>
            </a:r>
            <a:endParaRPr lang="en-US" dirty="0"/>
          </a:p>
        </p:txBody>
      </p:sp>
      <p:sp>
        <p:nvSpPr>
          <p:cNvPr id="3" name="Content Placeholder 2"/>
          <p:cNvSpPr>
            <a:spLocks noGrp="1"/>
          </p:cNvSpPr>
          <p:nvPr>
            <p:ph idx="1"/>
          </p:nvPr>
        </p:nvSpPr>
        <p:spPr/>
        <p:txBody>
          <a:bodyPr>
            <a:normAutofit fontScale="92500"/>
          </a:bodyPr>
          <a:lstStyle/>
          <a:p>
            <a:r>
              <a:rPr lang="en-US" dirty="0" smtClean="0"/>
              <a:t>Game Time!!!!!: Time to put your Chapter 4 Knowledge to the test (and compete for bonus points)</a:t>
            </a:r>
          </a:p>
          <a:p>
            <a:r>
              <a:rPr lang="en-US" dirty="0" smtClean="0"/>
              <a:t>The class will be divided into two teams. Each team will send one representative at a time to the front of the class. The representative will pick a vocabulary term that they will need to act out and give clues.  The representative may act out, give examples, clues or suggestions to help their team guess the vocabulary term. They may not spell the term or use the word in their description. </a:t>
            </a:r>
          </a:p>
          <a:p>
            <a:r>
              <a:rPr lang="en-US" dirty="0" smtClean="0"/>
              <a:t>If the team does not guess after 90 seconds the second team will have the opportunity to steal. </a:t>
            </a:r>
          </a:p>
          <a:p>
            <a:r>
              <a:rPr lang="en-US" dirty="0" smtClean="0"/>
              <a:t>The team with the most points at the end of the period win 5 bonus points applied towards the final exam. </a:t>
            </a:r>
            <a:endParaRPr lang="en-US" dirty="0"/>
          </a:p>
          <a:p>
            <a:endParaRPr lang="en-US" dirty="0"/>
          </a:p>
        </p:txBody>
      </p:sp>
    </p:spTree>
    <p:extLst>
      <p:ext uri="{BB962C8B-B14F-4D97-AF65-F5344CB8AC3E}">
        <p14:creationId xmlns:p14="http://schemas.microsoft.com/office/powerpoint/2010/main" xmlns="" val="30317555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Homework </a:t>
            </a:r>
            <a:endParaRPr lang="en-US" dirty="0"/>
          </a:p>
        </p:txBody>
      </p:sp>
      <p:sp>
        <p:nvSpPr>
          <p:cNvPr id="3" name="Content Placeholder 2"/>
          <p:cNvSpPr>
            <a:spLocks noGrp="1"/>
          </p:cNvSpPr>
          <p:nvPr>
            <p:ph idx="1"/>
          </p:nvPr>
        </p:nvSpPr>
        <p:spPr/>
        <p:txBody>
          <a:bodyPr>
            <a:normAutofit/>
          </a:bodyPr>
          <a:lstStyle/>
          <a:p>
            <a:r>
              <a:rPr lang="en-US" sz="2400" dirty="0" smtClean="0"/>
              <a:t>Notes on Chapter 4-10 (Sleep Deprivation) </a:t>
            </a:r>
          </a:p>
          <a:p>
            <a:r>
              <a:rPr lang="en-US" sz="2400" dirty="0" smtClean="0"/>
              <a:t>Finish Drugs and Disorders Assignment if not completed in class. </a:t>
            </a:r>
          </a:p>
          <a:p>
            <a:r>
              <a:rPr lang="en-US" sz="2400" dirty="0" smtClean="0"/>
              <a:t>Vocab 4-9 and 4-10 </a:t>
            </a:r>
          </a:p>
          <a:p>
            <a:pPr lvl="1"/>
            <a:r>
              <a:rPr lang="en-US" sz="2400" dirty="0" smtClean="0"/>
              <a:t>Vocab cards </a:t>
            </a:r>
            <a:r>
              <a:rPr lang="en-US" sz="2400" dirty="0" err="1" smtClean="0"/>
              <a:t>Ch</a:t>
            </a:r>
            <a:r>
              <a:rPr lang="en-US" sz="2400" dirty="0" smtClean="0"/>
              <a:t> 3 and 4 due next class</a:t>
            </a:r>
          </a:p>
          <a:p>
            <a:r>
              <a:rPr lang="en-US" sz="2400" dirty="0" smtClean="0"/>
              <a:t>Dream Journal/Reflections</a:t>
            </a:r>
          </a:p>
          <a:p>
            <a:pPr lvl="1"/>
            <a:r>
              <a:rPr lang="en-US" sz="2400" dirty="0" smtClean="0"/>
              <a:t>Due 12/15 (A) and 12/16 (B) </a:t>
            </a:r>
            <a:endParaRPr lang="en-US" sz="2400" dirty="0"/>
          </a:p>
        </p:txBody>
      </p:sp>
    </p:spTree>
    <p:extLst>
      <p:ext uri="{BB962C8B-B14F-4D97-AF65-F5344CB8AC3E}">
        <p14:creationId xmlns:p14="http://schemas.microsoft.com/office/powerpoint/2010/main" xmlns="" val="1959344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4.10: Sleep Deprivation</a:t>
            </a:r>
            <a:endParaRPr lang="en-US" dirty="0"/>
          </a:p>
        </p:txBody>
      </p:sp>
      <p:sp>
        <p:nvSpPr>
          <p:cNvPr id="3" name="Text Placeholder 2"/>
          <p:cNvSpPr>
            <a:spLocks noGrp="1"/>
          </p:cNvSpPr>
          <p:nvPr>
            <p:ph type="body" idx="1"/>
          </p:nvPr>
        </p:nvSpPr>
        <p:spPr/>
        <p:txBody>
          <a:bodyPr/>
          <a:lstStyle/>
          <a:p>
            <a:r>
              <a:rPr lang="en-US" dirty="0" smtClean="0"/>
              <a:t>How serious is the problem of sleep deprivation?</a:t>
            </a:r>
            <a:endParaRPr lang="en-US" dirty="0"/>
          </a:p>
        </p:txBody>
      </p:sp>
      <p:pic>
        <p:nvPicPr>
          <p:cNvPr id="4" name="Picture 3"/>
          <p:cNvPicPr>
            <a:picLocks noChangeAspect="1"/>
          </p:cNvPicPr>
          <p:nvPr/>
        </p:nvPicPr>
        <p:blipFill>
          <a:blip r:embed="rId2"/>
          <a:stretch>
            <a:fillRect/>
          </a:stretch>
        </p:blipFill>
        <p:spPr>
          <a:xfrm>
            <a:off x="385762" y="114300"/>
            <a:ext cx="4048125" cy="2571750"/>
          </a:xfrm>
          <a:prstGeom prst="rect">
            <a:avLst/>
          </a:prstGeom>
        </p:spPr>
      </p:pic>
      <p:pic>
        <p:nvPicPr>
          <p:cNvPr id="5" name="Picture 4"/>
          <p:cNvPicPr>
            <a:picLocks noChangeAspect="1"/>
          </p:cNvPicPr>
          <p:nvPr/>
        </p:nvPicPr>
        <p:blipFill>
          <a:blip r:embed="rId3"/>
          <a:stretch>
            <a:fillRect/>
          </a:stretch>
        </p:blipFill>
        <p:spPr>
          <a:xfrm>
            <a:off x="5081253" y="162976"/>
            <a:ext cx="3405521" cy="2480746"/>
          </a:xfrm>
          <a:prstGeom prst="rect">
            <a:avLst/>
          </a:prstGeom>
        </p:spPr>
      </p:pic>
      <p:pic>
        <p:nvPicPr>
          <p:cNvPr id="6" name="Picture 5"/>
          <p:cNvPicPr>
            <a:picLocks noChangeAspect="1"/>
          </p:cNvPicPr>
          <p:nvPr/>
        </p:nvPicPr>
        <p:blipFill>
          <a:blip r:embed="rId4"/>
          <a:stretch>
            <a:fillRect/>
          </a:stretch>
        </p:blipFill>
        <p:spPr>
          <a:xfrm>
            <a:off x="9010650" y="162976"/>
            <a:ext cx="2965987" cy="3437474"/>
          </a:xfrm>
          <a:prstGeom prst="rect">
            <a:avLst/>
          </a:prstGeom>
        </p:spPr>
      </p:pic>
    </p:spTree>
    <p:extLst>
      <p:ext uri="{BB962C8B-B14F-4D97-AF65-F5344CB8AC3E}">
        <p14:creationId xmlns:p14="http://schemas.microsoft.com/office/powerpoint/2010/main" xmlns="" val="22259663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Signs of Sleep Deprivation</a:t>
            </a:r>
            <a:endParaRPr lang="en-US" b="1" u="sng" dirty="0"/>
          </a:p>
        </p:txBody>
      </p:sp>
      <p:sp>
        <p:nvSpPr>
          <p:cNvPr id="3" name="Content Placeholder 2"/>
          <p:cNvSpPr>
            <a:spLocks noGrp="1"/>
          </p:cNvSpPr>
          <p:nvPr>
            <p:ph idx="1"/>
          </p:nvPr>
        </p:nvSpPr>
        <p:spPr>
          <a:xfrm>
            <a:off x="1251678" y="1428751"/>
            <a:ext cx="7320822" cy="5286374"/>
          </a:xfrm>
        </p:spPr>
        <p:txBody>
          <a:bodyPr>
            <a:noAutofit/>
          </a:bodyPr>
          <a:lstStyle/>
          <a:p>
            <a:r>
              <a:rPr lang="en-US" sz="2400" dirty="0" smtClean="0"/>
              <a:t>You may be sleep deprived if: </a:t>
            </a:r>
          </a:p>
          <a:p>
            <a:pPr lvl="1"/>
            <a:r>
              <a:rPr lang="en-US" sz="2400" dirty="0" smtClean="0"/>
              <a:t>You actually need your alarm clock to wake up </a:t>
            </a:r>
          </a:p>
          <a:p>
            <a:pPr lvl="1"/>
            <a:r>
              <a:rPr lang="en-US" sz="2400" dirty="0" smtClean="0"/>
              <a:t>Find getting out of bed in the morning as a struggle</a:t>
            </a:r>
          </a:p>
          <a:p>
            <a:pPr lvl="1"/>
            <a:r>
              <a:rPr lang="en-US" sz="2400" dirty="0" smtClean="0"/>
              <a:t>Feel tired, irritable or stressed out for much of the day </a:t>
            </a:r>
          </a:p>
          <a:p>
            <a:pPr lvl="1"/>
            <a:r>
              <a:rPr lang="en-US" sz="2400" dirty="0" smtClean="0"/>
              <a:t>Struggle to concentrate or remember things</a:t>
            </a:r>
          </a:p>
          <a:p>
            <a:pPr lvl="1"/>
            <a:r>
              <a:rPr lang="en-US" sz="2400" dirty="0" smtClean="0"/>
              <a:t>Fall asleep watching TC, in meetings, lectures or warm rooms</a:t>
            </a:r>
          </a:p>
          <a:p>
            <a:pPr lvl="1"/>
            <a:r>
              <a:rPr lang="en-US" sz="2400" dirty="0" smtClean="0"/>
              <a:t>Fall asleep after heavy meals or a low dose of alcohol</a:t>
            </a:r>
          </a:p>
          <a:p>
            <a:pPr lvl="1"/>
            <a:r>
              <a:rPr lang="en-US" sz="2400" dirty="0" smtClean="0"/>
              <a:t>Fall asleep within 5 minutes of getting into bed</a:t>
            </a:r>
            <a:endParaRPr lang="en-US" sz="2400" dirty="0"/>
          </a:p>
        </p:txBody>
      </p:sp>
      <p:pic>
        <p:nvPicPr>
          <p:cNvPr id="4" name="Picture 3"/>
          <p:cNvPicPr>
            <a:picLocks noChangeAspect="1"/>
          </p:cNvPicPr>
          <p:nvPr/>
        </p:nvPicPr>
        <p:blipFill>
          <a:blip r:embed="rId2"/>
          <a:stretch>
            <a:fillRect/>
          </a:stretch>
        </p:blipFill>
        <p:spPr>
          <a:xfrm>
            <a:off x="8758237" y="1428751"/>
            <a:ext cx="2857500" cy="2625481"/>
          </a:xfrm>
          <a:prstGeom prst="rect">
            <a:avLst/>
          </a:prstGeom>
        </p:spPr>
      </p:pic>
      <p:pic>
        <p:nvPicPr>
          <p:cNvPr id="5" name="Picture 4"/>
          <p:cNvPicPr>
            <a:picLocks noChangeAspect="1"/>
          </p:cNvPicPr>
          <p:nvPr/>
        </p:nvPicPr>
        <p:blipFill>
          <a:blip r:embed="rId3"/>
          <a:stretch>
            <a:fillRect/>
          </a:stretch>
        </p:blipFill>
        <p:spPr>
          <a:xfrm>
            <a:off x="8181974" y="4229060"/>
            <a:ext cx="3749475" cy="2486065"/>
          </a:xfrm>
          <a:prstGeom prst="rect">
            <a:avLst/>
          </a:prstGeom>
        </p:spPr>
      </p:pic>
    </p:spTree>
    <p:extLst>
      <p:ext uri="{BB962C8B-B14F-4D97-AF65-F5344CB8AC3E}">
        <p14:creationId xmlns:p14="http://schemas.microsoft.com/office/powerpoint/2010/main" xmlns="" val="20417588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Causes of Sleep Deprivation</a:t>
            </a:r>
            <a:endParaRPr lang="en-US" u="sng" dirty="0"/>
          </a:p>
        </p:txBody>
      </p:sp>
      <p:sp>
        <p:nvSpPr>
          <p:cNvPr id="3" name="Content Placeholder 2"/>
          <p:cNvSpPr>
            <a:spLocks noGrp="1"/>
          </p:cNvSpPr>
          <p:nvPr>
            <p:ph idx="1"/>
          </p:nvPr>
        </p:nvSpPr>
        <p:spPr>
          <a:xfrm>
            <a:off x="6029324" y="1714500"/>
            <a:ext cx="5400675" cy="4529137"/>
          </a:xfrm>
        </p:spPr>
        <p:txBody>
          <a:bodyPr>
            <a:noAutofit/>
          </a:bodyPr>
          <a:lstStyle/>
          <a:p>
            <a:r>
              <a:rPr lang="en-US" sz="2800" dirty="0" smtClean="0"/>
              <a:t>Sleep disorders (sleep apnea, narcolepsy, night terrors etc…) </a:t>
            </a:r>
          </a:p>
          <a:p>
            <a:r>
              <a:rPr lang="en-US" sz="2800" dirty="0" smtClean="0"/>
              <a:t>Refusing to go to sleep at a reasonable time so you can get 8+ hours of sleep </a:t>
            </a:r>
          </a:p>
          <a:p>
            <a:r>
              <a:rPr lang="en-US" sz="2800" dirty="0" smtClean="0"/>
              <a:t>Worry, Stress, anxiety</a:t>
            </a:r>
          </a:p>
          <a:p>
            <a:r>
              <a:rPr lang="en-US" sz="2800" dirty="0" smtClean="0"/>
              <a:t>Some medications interfere with sleep  (ex: Decongestants, </a:t>
            </a:r>
            <a:endParaRPr lang="en-US" sz="2800" dirty="0"/>
          </a:p>
        </p:txBody>
      </p:sp>
      <p:pic>
        <p:nvPicPr>
          <p:cNvPr id="4" name="Picture 3"/>
          <p:cNvPicPr>
            <a:picLocks noChangeAspect="1"/>
          </p:cNvPicPr>
          <p:nvPr/>
        </p:nvPicPr>
        <p:blipFill>
          <a:blip r:embed="rId2"/>
          <a:stretch>
            <a:fillRect/>
          </a:stretch>
        </p:blipFill>
        <p:spPr>
          <a:xfrm>
            <a:off x="0" y="3979068"/>
            <a:ext cx="3767138" cy="2821717"/>
          </a:xfrm>
          <a:prstGeom prst="rect">
            <a:avLst/>
          </a:prstGeom>
        </p:spPr>
      </p:pic>
      <p:pic>
        <p:nvPicPr>
          <p:cNvPr id="5" name="Picture 4"/>
          <p:cNvPicPr>
            <a:picLocks noChangeAspect="1"/>
          </p:cNvPicPr>
          <p:nvPr/>
        </p:nvPicPr>
        <p:blipFill>
          <a:blip r:embed="rId3"/>
          <a:stretch>
            <a:fillRect/>
          </a:stretch>
        </p:blipFill>
        <p:spPr>
          <a:xfrm>
            <a:off x="3571878" y="4088671"/>
            <a:ext cx="2457445" cy="2569304"/>
          </a:xfrm>
          <a:prstGeom prst="rect">
            <a:avLst/>
          </a:prstGeom>
        </p:spPr>
      </p:pic>
      <p:pic>
        <p:nvPicPr>
          <p:cNvPr id="6" name="Picture 5"/>
          <p:cNvPicPr>
            <a:picLocks noChangeAspect="1"/>
          </p:cNvPicPr>
          <p:nvPr/>
        </p:nvPicPr>
        <p:blipFill>
          <a:blip r:embed="rId4"/>
          <a:stretch>
            <a:fillRect/>
          </a:stretch>
        </p:blipFill>
        <p:spPr>
          <a:xfrm>
            <a:off x="0" y="1422121"/>
            <a:ext cx="2757488" cy="2414137"/>
          </a:xfrm>
          <a:prstGeom prst="rect">
            <a:avLst/>
          </a:prstGeom>
        </p:spPr>
      </p:pic>
      <p:pic>
        <p:nvPicPr>
          <p:cNvPr id="7" name="Picture 6"/>
          <p:cNvPicPr>
            <a:picLocks noChangeAspect="1"/>
          </p:cNvPicPr>
          <p:nvPr/>
        </p:nvPicPr>
        <p:blipFill>
          <a:blip r:embed="rId5"/>
          <a:stretch>
            <a:fillRect/>
          </a:stretch>
        </p:blipFill>
        <p:spPr>
          <a:xfrm>
            <a:off x="2757487" y="1422120"/>
            <a:ext cx="3271835" cy="2414137"/>
          </a:xfrm>
          <a:prstGeom prst="rect">
            <a:avLst/>
          </a:prstGeom>
        </p:spPr>
      </p:pic>
    </p:spTree>
    <p:extLst>
      <p:ext uri="{BB962C8B-B14F-4D97-AF65-F5344CB8AC3E}">
        <p14:creationId xmlns:p14="http://schemas.microsoft.com/office/powerpoint/2010/main" xmlns="" val="23599957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How widespread is sleep deprivation?</a:t>
            </a:r>
            <a:endParaRPr lang="en-US" u="sng" dirty="0"/>
          </a:p>
        </p:txBody>
      </p:sp>
      <p:sp>
        <p:nvSpPr>
          <p:cNvPr id="3" name="Content Placeholder 2"/>
          <p:cNvSpPr>
            <a:spLocks noGrp="1"/>
          </p:cNvSpPr>
          <p:nvPr>
            <p:ph idx="1"/>
          </p:nvPr>
        </p:nvSpPr>
        <p:spPr>
          <a:xfrm>
            <a:off x="3814763" y="2286001"/>
            <a:ext cx="7615237" cy="3593591"/>
          </a:xfrm>
        </p:spPr>
        <p:txBody>
          <a:bodyPr>
            <a:noAutofit/>
          </a:bodyPr>
          <a:lstStyle/>
          <a:p>
            <a:r>
              <a:rPr lang="en-US" sz="2400" dirty="0" smtClean="0"/>
              <a:t>55% of drowsy driving fatalities occur under the age of 25</a:t>
            </a:r>
          </a:p>
          <a:p>
            <a:r>
              <a:rPr lang="en-US" sz="2400" dirty="0" smtClean="0"/>
              <a:t>56% of the adult population reports that daytime drowsiness is a problem</a:t>
            </a:r>
          </a:p>
          <a:p>
            <a:r>
              <a:rPr lang="en-US" sz="2400" dirty="0" smtClean="0"/>
              <a:t>In a study of 1,000 people who reported daytime drowsiness, 34% were found to be dangerously sleepy</a:t>
            </a:r>
          </a:p>
          <a:p>
            <a:r>
              <a:rPr lang="en-US" sz="2400" dirty="0" smtClean="0"/>
              <a:t>30-40% of heavy truck accidents are linked to driver fatigue</a:t>
            </a:r>
          </a:p>
          <a:p>
            <a:r>
              <a:rPr lang="en-US" sz="2400" dirty="0" smtClean="0"/>
              <a:t>Sleep deprivation was one of the main factors in such disasters such as: The Challenger Explosion, The Exxon Valdez Oil Spill and the Chernobyl explosion</a:t>
            </a:r>
            <a:endParaRPr lang="en-US" sz="2400" dirty="0"/>
          </a:p>
        </p:txBody>
      </p:sp>
      <p:pic>
        <p:nvPicPr>
          <p:cNvPr id="4" name="Picture 3"/>
          <p:cNvPicPr>
            <a:picLocks noChangeAspect="1"/>
          </p:cNvPicPr>
          <p:nvPr/>
        </p:nvPicPr>
        <p:blipFill>
          <a:blip r:embed="rId2"/>
          <a:stretch>
            <a:fillRect/>
          </a:stretch>
        </p:blipFill>
        <p:spPr>
          <a:xfrm>
            <a:off x="242887" y="1874517"/>
            <a:ext cx="3596036" cy="2683196"/>
          </a:xfrm>
          <a:prstGeom prst="rect">
            <a:avLst/>
          </a:prstGeom>
        </p:spPr>
      </p:pic>
      <p:pic>
        <p:nvPicPr>
          <p:cNvPr id="5" name="Picture 4"/>
          <p:cNvPicPr>
            <a:picLocks noChangeAspect="1"/>
          </p:cNvPicPr>
          <p:nvPr/>
        </p:nvPicPr>
        <p:blipFill>
          <a:blip r:embed="rId3"/>
          <a:stretch>
            <a:fillRect/>
          </a:stretch>
        </p:blipFill>
        <p:spPr>
          <a:xfrm>
            <a:off x="242887" y="4710111"/>
            <a:ext cx="3571876" cy="2053229"/>
          </a:xfrm>
          <a:prstGeom prst="rect">
            <a:avLst/>
          </a:prstGeom>
        </p:spPr>
      </p:pic>
    </p:spTree>
    <p:extLst>
      <p:ext uri="{BB962C8B-B14F-4D97-AF65-F5344CB8AC3E}">
        <p14:creationId xmlns:p14="http://schemas.microsoft.com/office/powerpoint/2010/main" xmlns="" val="1890162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17957</TotalTime>
  <Words>6047</Words>
  <Application>Microsoft Office PowerPoint</Application>
  <PresentationFormat>Custom</PresentationFormat>
  <Paragraphs>641</Paragraphs>
  <Slides>96</Slides>
  <Notes>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Badge</vt:lpstr>
      <vt:lpstr>Do NOW</vt:lpstr>
      <vt:lpstr>Chapter 4: Consciousness: Sleep, Dreams Hypnosis and Drugs </vt:lpstr>
      <vt:lpstr>Slide 3</vt:lpstr>
      <vt:lpstr>Chapter 4-1: What Is Consciousness?</vt:lpstr>
      <vt:lpstr>What is Consciousness?</vt:lpstr>
      <vt:lpstr>What Does Your Conscious Do?</vt:lpstr>
      <vt:lpstr>What does your Conscious Do? (Continued) </vt:lpstr>
      <vt:lpstr>Altered States of Consciousness</vt:lpstr>
      <vt:lpstr>4.2: Altered States of Consciousness: Sleep </vt:lpstr>
      <vt:lpstr>The Biology of Sleep</vt:lpstr>
      <vt:lpstr>Sleep and the Hypothalamus: The Mighty Mite </vt:lpstr>
      <vt:lpstr>The Price of Not Sleeping</vt:lpstr>
      <vt:lpstr>Sleep Theories </vt:lpstr>
      <vt:lpstr>How Much Sleep do We Need?</vt:lpstr>
      <vt:lpstr>Ted Talk: Why do we sleep? Questions</vt:lpstr>
      <vt:lpstr>Brain Games: Sleep </vt:lpstr>
      <vt:lpstr>Homework</vt:lpstr>
      <vt:lpstr>Ted Talks Questions: How do you explain Consciousness?</vt:lpstr>
      <vt:lpstr>Chapter 4-3: Stages of Sleep </vt:lpstr>
      <vt:lpstr>The Stages of Sleep </vt:lpstr>
      <vt:lpstr>Types of Sleep </vt:lpstr>
      <vt:lpstr>Stages of Sleep: Brain Waves </vt:lpstr>
      <vt:lpstr>Stages of Sleep: Stage One</vt:lpstr>
      <vt:lpstr>Stages of Sleep: Stage Two </vt:lpstr>
      <vt:lpstr>Stages three and four </vt:lpstr>
      <vt:lpstr>REM Sleep </vt:lpstr>
      <vt:lpstr>The need for REM Sleep </vt:lpstr>
      <vt:lpstr>Do Now </vt:lpstr>
      <vt:lpstr>Video Questions: Top 10 Sleep bizarre sleep Disorders </vt:lpstr>
      <vt:lpstr>4.4: Sleep Disorders </vt:lpstr>
      <vt:lpstr>Nightmares and REM Behavior Disorder </vt:lpstr>
      <vt:lpstr>Stage four sleep Disorders</vt:lpstr>
      <vt:lpstr>Nightmare vs night terrors: What’s the difference?</vt:lpstr>
      <vt:lpstr>Insomnia </vt:lpstr>
      <vt:lpstr>Sleep Apnea</vt:lpstr>
      <vt:lpstr>Narcolepsy</vt:lpstr>
      <vt:lpstr>Sleep disorders Chart </vt:lpstr>
      <vt:lpstr>IS it real? Extreme Sleepwalking and Sleep Homicide? </vt:lpstr>
      <vt:lpstr>Example Evidence Chart: Is sleep homicide real? </vt:lpstr>
      <vt:lpstr>Homework</vt:lpstr>
      <vt:lpstr>Do Now </vt:lpstr>
      <vt:lpstr>Video Questions: Why do we dream? </vt:lpstr>
      <vt:lpstr>4.5: Dreams </vt:lpstr>
      <vt:lpstr>Why do we dream?: theories </vt:lpstr>
      <vt:lpstr>Freud’s interpretation: Dreams as wish fulfillment </vt:lpstr>
      <vt:lpstr>Dreams: Information Processing </vt:lpstr>
      <vt:lpstr>Activation-synthesis Hypothesis </vt:lpstr>
      <vt:lpstr>What do people dream about?</vt:lpstr>
      <vt:lpstr>Gender differences in dreams </vt:lpstr>
      <vt:lpstr>Most Common Dreams and meanings </vt:lpstr>
      <vt:lpstr>In Class: Dream Interpretation</vt:lpstr>
      <vt:lpstr>Homework </vt:lpstr>
      <vt:lpstr>4.6: Altered States: Hypnosis </vt:lpstr>
      <vt:lpstr>Steps in Hypnotic induction</vt:lpstr>
      <vt:lpstr>hypnotic Susceptibility </vt:lpstr>
      <vt:lpstr>Stanford Hypnotic susceptibility scale (Form A) </vt:lpstr>
      <vt:lpstr>Fact or myth: What can Hypnosis really do?</vt:lpstr>
      <vt:lpstr>Theories of Hypnosis </vt:lpstr>
      <vt:lpstr>Do Now</vt:lpstr>
      <vt:lpstr>Video questions: TED talk Everything you think you know about addiction is wrong</vt:lpstr>
      <vt:lpstr>4.7: Altered States- Psychoactive Drugs</vt:lpstr>
      <vt:lpstr>Psychoactive Drugs: AN Overview</vt:lpstr>
      <vt:lpstr>Physical vs psychological dependencies </vt:lpstr>
      <vt:lpstr>Withdrawal Symptoms Video </vt:lpstr>
      <vt:lpstr>Major drug categories </vt:lpstr>
      <vt:lpstr>4.8: Stimulants and depressants</vt:lpstr>
      <vt:lpstr>Stimulants: Amphetamines</vt:lpstr>
      <vt:lpstr>Stimulants: Cocaine </vt:lpstr>
      <vt:lpstr>Signs of physical dependency: Cocaine </vt:lpstr>
      <vt:lpstr>Stimulants: Nicotine and Caffeine </vt:lpstr>
      <vt:lpstr>Depressants: Barbiturates and benzodiazepines</vt:lpstr>
      <vt:lpstr>Depressants: Alcohol</vt:lpstr>
      <vt:lpstr>Blood Alcohol level and behaviors</vt:lpstr>
      <vt:lpstr>Blood alcohol levels and behaviors (Continued) </vt:lpstr>
      <vt:lpstr>Homework </vt:lpstr>
      <vt:lpstr>Stimulants and depressants: Case study questions</vt:lpstr>
      <vt:lpstr>Do now </vt:lpstr>
      <vt:lpstr>Graphic Organizer: Your Brain on Drugs </vt:lpstr>
      <vt:lpstr>Why are opiods so addicting? </vt:lpstr>
      <vt:lpstr>4.9: Narcotics and hallucinogens </vt:lpstr>
      <vt:lpstr>Narcotics and opium</vt:lpstr>
      <vt:lpstr>Narcotics: Morphine and Heroin </vt:lpstr>
      <vt:lpstr>A day in the life of a heroin addict: Video </vt:lpstr>
      <vt:lpstr>Hallucinogens: </vt:lpstr>
      <vt:lpstr>Manufactured Hallucinogens: LSD and PCP</vt:lpstr>
      <vt:lpstr>Manufactured Hallucinogens: MDMA (Ecstasy) </vt:lpstr>
      <vt:lpstr>Non manufactured Hallucinogens: Mescaline and Psilocybin </vt:lpstr>
      <vt:lpstr>Non-manufactured Hallucinogen: Marijuana </vt:lpstr>
      <vt:lpstr>Your brain on drugs pt II</vt:lpstr>
      <vt:lpstr>Activity: The psychology of drugs and disorders </vt:lpstr>
      <vt:lpstr>States of consciousness Charades! </vt:lpstr>
      <vt:lpstr>Homework </vt:lpstr>
      <vt:lpstr>4.10: Sleep Deprivation</vt:lpstr>
      <vt:lpstr>Signs of Sleep Deprivation</vt:lpstr>
      <vt:lpstr>Causes of Sleep Deprivation</vt:lpstr>
      <vt:lpstr>How widespread is sleep deprivation?</vt:lpstr>
    </vt:vector>
  </TitlesOfParts>
  <Company>St. Louis Public 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Consciousness: Sleep, Dreams Hypnosis and Drugs</dc:title>
  <dc:creator>Eplin, Sara P.</dc:creator>
  <cp:lastModifiedBy>echamber7423</cp:lastModifiedBy>
  <cp:revision>104</cp:revision>
  <dcterms:created xsi:type="dcterms:W3CDTF">2016-11-10T15:37:21Z</dcterms:created>
  <dcterms:modified xsi:type="dcterms:W3CDTF">2016-12-08T17:52:01Z</dcterms:modified>
</cp:coreProperties>
</file>