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1"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earing, Victoria V." initials="SV" lastIdx="1" clrIdx="0">
    <p:extLst>
      <p:ext uri="{19B8F6BF-5375-455C-9EA6-DF929625EA0E}">
        <p15:presenceInfo xmlns:p15="http://schemas.microsoft.com/office/powerpoint/2012/main" userId="S::vshearin5216@slps.org::7a05dc39-a2f0-49f2-be51-ea05369437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42" y="11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25T11:14:03.617" idx="1">
    <p:pos x="5995" y="2490"/>
    <p:text>Please download this template and make individual edits.  Please keep this template clear of editing for others.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AA1B304-1159-4E26-BAD7-D76E8F3F1286}" type="datetimeFigureOut">
              <a:rPr lang="en-US" smtClean="0"/>
              <a:t>8/30/2020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2E35433-4C54-4D35-B47D-29A78364BBB4}"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88782977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A1B304-1159-4E26-BAD7-D76E8F3F1286}" type="datetimeFigureOut">
              <a:rPr lang="en-US" smtClean="0"/>
              <a:t>8/30/2020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35433-4C54-4D35-B47D-29A78364BBB4}" type="slidenum">
              <a:rPr lang="en-US" smtClean="0"/>
              <a:t>‹#›</a:t>
            </a:fld>
            <a:endParaRPr lang="en-US"/>
          </a:p>
        </p:txBody>
      </p:sp>
    </p:spTree>
    <p:extLst>
      <p:ext uri="{BB962C8B-B14F-4D97-AF65-F5344CB8AC3E}">
        <p14:creationId xmlns:p14="http://schemas.microsoft.com/office/powerpoint/2010/main" val="1135647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A1B304-1159-4E26-BAD7-D76E8F3F1286}" type="datetimeFigureOut">
              <a:rPr lang="en-US" smtClean="0"/>
              <a:t>8/30/2020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35433-4C54-4D35-B47D-29A78364BBB4}" type="slidenum">
              <a:rPr lang="en-US" smtClean="0"/>
              <a:t>‹#›</a:t>
            </a:fld>
            <a:endParaRPr lang="en-US"/>
          </a:p>
        </p:txBody>
      </p:sp>
    </p:spTree>
    <p:extLst>
      <p:ext uri="{BB962C8B-B14F-4D97-AF65-F5344CB8AC3E}">
        <p14:creationId xmlns:p14="http://schemas.microsoft.com/office/powerpoint/2010/main" val="971937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A1B304-1159-4E26-BAD7-D76E8F3F1286}" type="datetimeFigureOut">
              <a:rPr lang="en-US" smtClean="0"/>
              <a:t>8/30/2020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35433-4C54-4D35-B47D-29A78364BBB4}" type="slidenum">
              <a:rPr lang="en-US" smtClean="0"/>
              <a:t>‹#›</a:t>
            </a:fld>
            <a:endParaRPr lang="en-US"/>
          </a:p>
        </p:txBody>
      </p:sp>
    </p:spTree>
    <p:extLst>
      <p:ext uri="{BB962C8B-B14F-4D97-AF65-F5344CB8AC3E}">
        <p14:creationId xmlns:p14="http://schemas.microsoft.com/office/powerpoint/2010/main" val="2582600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AA1B304-1159-4E26-BAD7-D76E8F3F1286}" type="datetimeFigureOut">
              <a:rPr lang="en-US" smtClean="0"/>
              <a:t>8/30/2020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2E35433-4C54-4D35-B47D-29A78364BBB4}"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2314269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A1B304-1159-4E26-BAD7-D76E8F3F1286}" type="datetimeFigureOut">
              <a:rPr lang="en-US" smtClean="0"/>
              <a:t>8/30/2020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E35433-4C54-4D35-B47D-29A78364BBB4}" type="slidenum">
              <a:rPr lang="en-US" smtClean="0"/>
              <a:t>‹#›</a:t>
            </a:fld>
            <a:endParaRPr lang="en-US"/>
          </a:p>
        </p:txBody>
      </p:sp>
    </p:spTree>
    <p:extLst>
      <p:ext uri="{BB962C8B-B14F-4D97-AF65-F5344CB8AC3E}">
        <p14:creationId xmlns:p14="http://schemas.microsoft.com/office/powerpoint/2010/main" val="2278062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A1B304-1159-4E26-BAD7-D76E8F3F1286}" type="datetimeFigureOut">
              <a:rPr lang="en-US" smtClean="0"/>
              <a:t>8/30/2020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E35433-4C54-4D35-B47D-29A78364BBB4}" type="slidenum">
              <a:rPr lang="en-US" smtClean="0"/>
              <a:t>‹#›</a:t>
            </a:fld>
            <a:endParaRPr lang="en-US"/>
          </a:p>
        </p:txBody>
      </p:sp>
    </p:spTree>
    <p:extLst>
      <p:ext uri="{BB962C8B-B14F-4D97-AF65-F5344CB8AC3E}">
        <p14:creationId xmlns:p14="http://schemas.microsoft.com/office/powerpoint/2010/main" val="2889251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A1B304-1159-4E26-BAD7-D76E8F3F1286}" type="datetimeFigureOut">
              <a:rPr lang="en-US" smtClean="0"/>
              <a:t>8/30/2020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E35433-4C54-4D35-B47D-29A78364BBB4}" type="slidenum">
              <a:rPr lang="en-US" smtClean="0"/>
              <a:t>‹#›</a:t>
            </a:fld>
            <a:endParaRPr lang="en-US"/>
          </a:p>
        </p:txBody>
      </p:sp>
    </p:spTree>
    <p:extLst>
      <p:ext uri="{BB962C8B-B14F-4D97-AF65-F5344CB8AC3E}">
        <p14:creationId xmlns:p14="http://schemas.microsoft.com/office/powerpoint/2010/main" val="76386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1B304-1159-4E26-BAD7-D76E8F3F1286}" type="datetimeFigureOut">
              <a:rPr lang="en-US" smtClean="0"/>
              <a:t>8/30/2020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E35433-4C54-4D35-B47D-29A78364BBB4}" type="slidenum">
              <a:rPr lang="en-US" smtClean="0"/>
              <a:t>‹#›</a:t>
            </a:fld>
            <a:endParaRPr lang="en-US"/>
          </a:p>
        </p:txBody>
      </p:sp>
    </p:spTree>
    <p:extLst>
      <p:ext uri="{BB962C8B-B14F-4D97-AF65-F5344CB8AC3E}">
        <p14:creationId xmlns:p14="http://schemas.microsoft.com/office/powerpoint/2010/main" val="111052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AA1B304-1159-4E26-BAD7-D76E8F3F1286}" type="datetimeFigureOut">
              <a:rPr lang="en-US" smtClean="0"/>
              <a:t>8/30/2020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2E35433-4C54-4D35-B47D-29A78364BBB4}"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45107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AA1B304-1159-4E26-BAD7-D76E8F3F1286}" type="datetimeFigureOut">
              <a:rPr lang="en-US" smtClean="0"/>
              <a:t>8/30/2020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2E35433-4C54-4D35-B47D-29A78364BBB4}"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057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AA1B304-1159-4E26-BAD7-D76E8F3F1286}" type="datetimeFigureOut">
              <a:rPr lang="en-US" smtClean="0"/>
              <a:t>8/30/2020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2E35433-4C54-4D35-B47D-29A78364BBB4}"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9857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sis.slps.org/SLPS360x3/login" TargetMode="External"/><Relationship Id="rId3" Type="http://schemas.microsoft.com/office/2007/relationships/hdphoto" Target="../media/hdphoto1.wdp"/><Relationship Id="rId7" Type="http://schemas.openxmlformats.org/officeDocument/2006/relationships/hyperlink" Target="https://code.org/"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portal.mypearson.com/login" TargetMode="External"/><Relationship Id="rId5" Type="http://schemas.openxmlformats.org/officeDocument/2006/relationships/hyperlink" Target="https://teams.microsoft.com/" TargetMode="External"/><Relationship Id="rId4" Type="http://schemas.openxmlformats.org/officeDocument/2006/relationships/hyperlink" Target="https://www.slps.org/Domain/589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0028581" y="-313508"/>
            <a:ext cx="2351314" cy="2351314"/>
          </a:xfrm>
          <a:prstGeom prst="rect">
            <a:avLst/>
          </a:prstGeom>
        </p:spPr>
      </p:pic>
      <p:sp>
        <p:nvSpPr>
          <p:cNvPr id="2" name="Title 1"/>
          <p:cNvSpPr>
            <a:spLocks noGrp="1"/>
          </p:cNvSpPr>
          <p:nvPr>
            <p:ph type="ctrTitle"/>
          </p:nvPr>
        </p:nvSpPr>
        <p:spPr/>
        <p:txBody>
          <a:bodyPr/>
          <a:lstStyle/>
          <a:p>
            <a:r>
              <a:rPr lang="en-US"/>
              <a:t>Cleveland open house</a:t>
            </a:r>
          </a:p>
        </p:txBody>
      </p:sp>
      <p:sp>
        <p:nvSpPr>
          <p:cNvPr id="3" name="Subtitle 2"/>
          <p:cNvSpPr>
            <a:spLocks noGrp="1"/>
          </p:cNvSpPr>
          <p:nvPr>
            <p:ph type="subTitle" idx="1"/>
          </p:nvPr>
        </p:nvSpPr>
        <p:spPr>
          <a:xfrm>
            <a:off x="1515340" y="3956279"/>
            <a:ext cx="7996239" cy="2322689"/>
          </a:xfrm>
        </p:spPr>
        <p:txBody>
          <a:bodyPr vert="horz" lIns="91440" tIns="45720" rIns="91440" bIns="45720" rtlCol="0" anchor="t">
            <a:normAutofit/>
          </a:bodyPr>
          <a:lstStyle/>
          <a:p>
            <a:pPr algn="l"/>
            <a:endParaRPr lang="en-US" dirty="0"/>
          </a:p>
          <a:p>
            <a:pPr algn="l"/>
            <a:r>
              <a:rPr lang="en-US" dirty="0"/>
              <a:t>Teacher Name:  Dr. Joshua Hovis</a:t>
            </a:r>
          </a:p>
          <a:p>
            <a:pPr algn="l"/>
            <a:r>
              <a:rPr lang="en-US" dirty="0"/>
              <a:t>Subject: Algebra 2 / College Algebra / Coding</a:t>
            </a:r>
          </a:p>
          <a:p>
            <a:pPr algn="l"/>
            <a:endParaRPr lang="en-US" dirty="0"/>
          </a:p>
          <a:p>
            <a:pPr algn="l"/>
            <a:endParaRPr lang="en-US" dirty="0"/>
          </a:p>
        </p:txBody>
      </p:sp>
    </p:spTree>
    <p:extLst>
      <p:ext uri="{BB962C8B-B14F-4D97-AF65-F5344CB8AC3E}">
        <p14:creationId xmlns:p14="http://schemas.microsoft.com/office/powerpoint/2010/main" val="26893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0015518" y="4691743"/>
            <a:ext cx="2351314" cy="2351314"/>
          </a:xfrm>
          <a:prstGeom prst="rect">
            <a:avLst/>
          </a:prstGeom>
        </p:spPr>
      </p:pic>
      <p:sp>
        <p:nvSpPr>
          <p:cNvPr id="2" name="Title 1"/>
          <p:cNvSpPr>
            <a:spLocks noGrp="1"/>
          </p:cNvSpPr>
          <p:nvPr>
            <p:ph type="title"/>
          </p:nvPr>
        </p:nvSpPr>
        <p:spPr/>
        <p:txBody>
          <a:bodyPr/>
          <a:lstStyle/>
          <a:p>
            <a:r>
              <a:rPr lang="en-US"/>
              <a:t>About Teacher</a:t>
            </a:r>
          </a:p>
        </p:txBody>
      </p:sp>
      <p:sp>
        <p:nvSpPr>
          <p:cNvPr id="3" name="Subtitle 2"/>
          <p:cNvSpPr>
            <a:spLocks noGrp="1"/>
          </p:cNvSpPr>
          <p:nvPr>
            <p:ph idx="1"/>
          </p:nvPr>
        </p:nvSpPr>
        <p:spPr/>
        <p:txBody>
          <a:bodyPr vert="horz" lIns="91440" tIns="45720" rIns="91440" bIns="45720" rtlCol="0" anchor="t">
            <a:normAutofit lnSpcReduction="10000"/>
          </a:bodyPr>
          <a:lstStyle/>
          <a:p>
            <a:pPr marL="383540" indent="-383540"/>
            <a:r>
              <a:rPr lang="en-US" dirty="0"/>
              <a:t>Teacher Name: Dr. Joshua Hovis</a:t>
            </a:r>
          </a:p>
          <a:p>
            <a:r>
              <a:rPr lang="en-US" dirty="0"/>
              <a:t>Subject: Algebra 2 / College Algebra / Coding</a:t>
            </a:r>
          </a:p>
          <a:p>
            <a:pPr marL="383540" indent="-383540"/>
            <a:r>
              <a:rPr lang="en-US" dirty="0"/>
              <a:t>Short Biographical Information: Dr. Hovis has a BS in Information Technology, a masters in Math Education, and a PhD in </a:t>
            </a:r>
            <a:r>
              <a:rPr lang="en-US" dirty="0" err="1"/>
              <a:t>Educaiton</a:t>
            </a:r>
            <a:r>
              <a:rPr lang="en-US" dirty="0"/>
              <a:t>. This is his 20</a:t>
            </a:r>
            <a:r>
              <a:rPr lang="en-US" baseline="30000" dirty="0"/>
              <a:t>th</a:t>
            </a:r>
            <a:r>
              <a:rPr lang="en-US" dirty="0"/>
              <a:t> year teaching. He has taught every grade level Pre-K through Master level Mathematics. He develops math curriculum for local colleges. His free time is spent outdoors with his family.</a:t>
            </a:r>
          </a:p>
          <a:p>
            <a:pPr marL="383540" indent="-383540"/>
            <a:r>
              <a:rPr lang="en-US" dirty="0"/>
              <a:t>Virtual Office Hours:  Fridays 10AM – 11AM</a:t>
            </a:r>
          </a:p>
          <a:p>
            <a:pPr marL="383540" indent="-383540"/>
            <a:r>
              <a:rPr lang="en-US" dirty="0"/>
              <a:t>Tutoring and Help: Please set up a meeting with me Monday-Friday for extra tutoring and help, we can find out what works best with both our schedules of teaching and learning.  Thank you!</a:t>
            </a:r>
          </a:p>
          <a:p>
            <a:pPr marL="383540" indent="-383540"/>
            <a:endParaRPr lang="en-US" dirty="0"/>
          </a:p>
          <a:p>
            <a:pPr marL="383540" indent="-383540" algn="l"/>
            <a:endParaRPr lang="en-US" dirty="0"/>
          </a:p>
        </p:txBody>
      </p:sp>
    </p:spTree>
    <p:extLst>
      <p:ext uri="{BB962C8B-B14F-4D97-AF65-F5344CB8AC3E}">
        <p14:creationId xmlns:p14="http://schemas.microsoft.com/office/powerpoint/2010/main" val="533939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0015518" y="4691743"/>
            <a:ext cx="2351314" cy="2351314"/>
          </a:xfrm>
          <a:prstGeom prst="rect">
            <a:avLst/>
          </a:prstGeom>
        </p:spPr>
      </p:pic>
      <p:sp>
        <p:nvSpPr>
          <p:cNvPr id="2" name="Title 1"/>
          <p:cNvSpPr>
            <a:spLocks noGrp="1"/>
          </p:cNvSpPr>
          <p:nvPr>
            <p:ph type="title"/>
          </p:nvPr>
        </p:nvSpPr>
        <p:spPr/>
        <p:txBody>
          <a:bodyPr/>
          <a:lstStyle/>
          <a:p>
            <a:r>
              <a:rPr lang="en-US"/>
              <a:t>Virtual Classroom Expectations</a:t>
            </a:r>
          </a:p>
        </p:txBody>
      </p:sp>
      <p:sp>
        <p:nvSpPr>
          <p:cNvPr id="3" name="Subtitle 2"/>
          <p:cNvSpPr>
            <a:spLocks noGrp="1"/>
          </p:cNvSpPr>
          <p:nvPr>
            <p:ph idx="1"/>
          </p:nvPr>
        </p:nvSpPr>
        <p:spPr/>
        <p:txBody>
          <a:bodyPr vert="horz" lIns="91440" tIns="45720" rIns="91440" bIns="45720" rtlCol="0" anchor="t">
            <a:normAutofit lnSpcReduction="10000"/>
          </a:bodyPr>
          <a:lstStyle/>
          <a:p>
            <a:pPr marL="383540" indent="-383540"/>
            <a:r>
              <a:rPr lang="en-US" dirty="0"/>
              <a:t>Attendance: Attendance will be taken each live class period. Please Be On Time!</a:t>
            </a:r>
          </a:p>
          <a:p>
            <a:pPr marL="383540" indent="-383540"/>
            <a:r>
              <a:rPr lang="en-US" dirty="0"/>
              <a:t>Grading: </a:t>
            </a:r>
          </a:p>
          <a:p>
            <a:pPr marL="0" indent="0">
              <a:buNone/>
            </a:pPr>
            <a:r>
              <a:rPr lang="en-US" dirty="0"/>
              <a:t>		A  90-100%</a:t>
            </a:r>
          </a:p>
          <a:p>
            <a:pPr marL="0" indent="0">
              <a:buNone/>
            </a:pPr>
            <a:r>
              <a:rPr lang="en-US" dirty="0"/>
              <a:t>		B  80-89%</a:t>
            </a:r>
          </a:p>
          <a:p>
            <a:pPr marL="0" indent="0">
              <a:buNone/>
            </a:pPr>
            <a:r>
              <a:rPr lang="en-US" dirty="0"/>
              <a:t>		C  70-79%</a:t>
            </a:r>
          </a:p>
          <a:p>
            <a:pPr marL="0" indent="0">
              <a:buNone/>
            </a:pPr>
            <a:r>
              <a:rPr lang="en-US" dirty="0"/>
              <a:t>		D  60-69%</a:t>
            </a:r>
          </a:p>
          <a:p>
            <a:pPr marL="0" indent="0">
              <a:buNone/>
            </a:pPr>
            <a:r>
              <a:rPr lang="en-US" dirty="0"/>
              <a:t>		F    0-59%</a:t>
            </a:r>
          </a:p>
          <a:p>
            <a:pPr marL="383540" indent="-383540"/>
            <a:r>
              <a:rPr lang="en-US" dirty="0"/>
              <a:t>Participation:  Students are asked to participate in live class sessions using discussion, small groups, and written assessments.</a:t>
            </a:r>
          </a:p>
          <a:p>
            <a:pPr marL="383540" indent="-383540" algn="l"/>
            <a:endParaRPr lang="en-US" dirty="0"/>
          </a:p>
        </p:txBody>
      </p:sp>
    </p:spTree>
    <p:extLst>
      <p:ext uri="{BB962C8B-B14F-4D97-AF65-F5344CB8AC3E}">
        <p14:creationId xmlns:p14="http://schemas.microsoft.com/office/powerpoint/2010/main" val="712093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0015518" y="4691743"/>
            <a:ext cx="2351314" cy="2351314"/>
          </a:xfrm>
          <a:prstGeom prst="rect">
            <a:avLst/>
          </a:prstGeom>
        </p:spPr>
      </p:pic>
      <p:sp>
        <p:nvSpPr>
          <p:cNvPr id="2" name="Title 1"/>
          <p:cNvSpPr>
            <a:spLocks noGrp="1"/>
          </p:cNvSpPr>
          <p:nvPr>
            <p:ph type="title"/>
          </p:nvPr>
        </p:nvSpPr>
        <p:spPr/>
        <p:txBody>
          <a:bodyPr/>
          <a:lstStyle/>
          <a:p>
            <a:r>
              <a:rPr lang="en-US"/>
              <a:t>Course Expectations Outline</a:t>
            </a:r>
          </a:p>
        </p:txBody>
      </p:sp>
      <p:sp>
        <p:nvSpPr>
          <p:cNvPr id="3" name="Subtitle 2"/>
          <p:cNvSpPr>
            <a:spLocks noGrp="1"/>
          </p:cNvSpPr>
          <p:nvPr>
            <p:ph idx="1"/>
          </p:nvPr>
        </p:nvSpPr>
        <p:spPr/>
        <p:txBody>
          <a:bodyPr vert="horz" lIns="91440" tIns="45720" rIns="91440" bIns="45720" rtlCol="0" anchor="t">
            <a:normAutofit/>
          </a:bodyPr>
          <a:lstStyle/>
          <a:p>
            <a:pPr marL="383540" indent="-383540" algn="l"/>
            <a:r>
              <a:rPr lang="en-US" dirty="0"/>
              <a:t>Online Platform: Microsoft Teams and </a:t>
            </a:r>
            <a:r>
              <a:rPr lang="en-US" dirty="0" err="1"/>
              <a:t>MyMathLab</a:t>
            </a:r>
            <a:endParaRPr lang="en-US" dirty="0"/>
          </a:p>
          <a:p>
            <a:pPr marL="383540" indent="-383540"/>
            <a:r>
              <a:rPr lang="en-US" dirty="0"/>
              <a:t>Course Expectations/Goals: Both Algebra 2 and College Algebra advance students' knowledge of the fundamental theory and structure of Algebra and builds a foundation for all higher-level math classes. The content of the course includes the study of the four fundamental operations with rational numbers, the study of solving equations and systems of equations, inequalities, quadratics, word problems, and the study of graphs.</a:t>
            </a:r>
          </a:p>
          <a:p>
            <a:pPr marL="383540" indent="-383540"/>
            <a:r>
              <a:rPr lang="en-US" dirty="0"/>
              <a:t>Weekly Schedule:</a:t>
            </a:r>
          </a:p>
          <a:p>
            <a:pPr marL="0" indent="0">
              <a:buNone/>
            </a:pPr>
            <a:r>
              <a:rPr lang="en-US" dirty="0"/>
              <a:t>			</a:t>
            </a:r>
          </a:p>
        </p:txBody>
      </p:sp>
      <p:graphicFrame>
        <p:nvGraphicFramePr>
          <p:cNvPr id="5" name="Table 4"/>
          <p:cNvGraphicFramePr>
            <a:graphicFrameLocks noGrp="1"/>
          </p:cNvGraphicFramePr>
          <p:nvPr>
            <p:extLst>
              <p:ext uri="{D42A27DB-BD31-4B8C-83A1-F6EECF244321}">
                <p14:modId xmlns:p14="http://schemas.microsoft.com/office/powerpoint/2010/main" val="3055706170"/>
              </p:ext>
            </p:extLst>
          </p:nvPr>
        </p:nvGraphicFramePr>
        <p:xfrm>
          <a:off x="2654708" y="4953000"/>
          <a:ext cx="7829756" cy="1828800"/>
        </p:xfrm>
        <a:graphic>
          <a:graphicData uri="http://schemas.openxmlformats.org/drawingml/2006/table">
            <a:tbl>
              <a:tblPr firstRow="1" bandRow="1">
                <a:tableStyleId>{5C22544A-7EE6-4342-B048-85BDC9FD1C3A}</a:tableStyleId>
              </a:tblPr>
              <a:tblGrid>
                <a:gridCol w="3914878">
                  <a:extLst>
                    <a:ext uri="{9D8B030D-6E8A-4147-A177-3AD203B41FA5}">
                      <a16:colId xmlns:a16="http://schemas.microsoft.com/office/drawing/2014/main" val="2994664613"/>
                    </a:ext>
                  </a:extLst>
                </a:gridCol>
                <a:gridCol w="3914878">
                  <a:extLst>
                    <a:ext uri="{9D8B030D-6E8A-4147-A177-3AD203B41FA5}">
                      <a16:colId xmlns:a16="http://schemas.microsoft.com/office/drawing/2014/main" val="562386017"/>
                    </a:ext>
                  </a:extLst>
                </a:gridCol>
              </a:tblGrid>
              <a:tr h="256154">
                <a:tc>
                  <a:txBody>
                    <a:bodyPr/>
                    <a:lstStyle/>
                    <a:p>
                      <a:pPr algn="ctr"/>
                      <a:r>
                        <a:rPr lang="en-US" dirty="0"/>
                        <a:t>A-Day</a:t>
                      </a:r>
                    </a:p>
                  </a:txBody>
                  <a:tcPr/>
                </a:tc>
                <a:tc>
                  <a:txBody>
                    <a:bodyPr/>
                    <a:lstStyle/>
                    <a:p>
                      <a:pPr algn="ctr"/>
                      <a:r>
                        <a:rPr lang="en-US" dirty="0"/>
                        <a:t>B-Day</a:t>
                      </a:r>
                    </a:p>
                  </a:txBody>
                  <a:tcPr/>
                </a:tc>
                <a:extLst>
                  <a:ext uri="{0D108BD9-81ED-4DB2-BD59-A6C34878D82A}">
                    <a16:rowId xmlns:a16="http://schemas.microsoft.com/office/drawing/2014/main" val="3909635437"/>
                  </a:ext>
                </a:extLst>
              </a:tr>
              <a:tr h="256154">
                <a:tc>
                  <a:txBody>
                    <a:bodyPr/>
                    <a:lstStyle/>
                    <a:p>
                      <a:pPr algn="ctr"/>
                      <a:r>
                        <a:rPr lang="en-US" dirty="0"/>
                        <a:t>1</a:t>
                      </a:r>
                      <a:r>
                        <a:rPr lang="en-US" baseline="30000" dirty="0"/>
                        <a:t>st</a:t>
                      </a:r>
                      <a:r>
                        <a:rPr lang="en-US" dirty="0"/>
                        <a:t> Period: College Algebra</a:t>
                      </a:r>
                    </a:p>
                  </a:txBody>
                  <a:tcPr/>
                </a:tc>
                <a:tc>
                  <a:txBody>
                    <a:bodyPr/>
                    <a:lstStyle/>
                    <a:p>
                      <a:pPr algn="ctr"/>
                      <a:r>
                        <a:rPr lang="en-US" dirty="0"/>
                        <a:t>5</a:t>
                      </a:r>
                      <a:r>
                        <a:rPr lang="en-US" baseline="30000" dirty="0"/>
                        <a:t>TH</a:t>
                      </a:r>
                      <a:r>
                        <a:rPr lang="en-US" dirty="0"/>
                        <a:t> Period:</a:t>
                      </a:r>
                      <a:r>
                        <a:rPr lang="en-US" baseline="0" dirty="0"/>
                        <a:t> </a:t>
                      </a:r>
                      <a:r>
                        <a:rPr lang="en-US" dirty="0"/>
                        <a:t>Algebra 2</a:t>
                      </a:r>
                    </a:p>
                  </a:txBody>
                  <a:tcPr/>
                </a:tc>
                <a:extLst>
                  <a:ext uri="{0D108BD9-81ED-4DB2-BD59-A6C34878D82A}">
                    <a16:rowId xmlns:a16="http://schemas.microsoft.com/office/drawing/2014/main" val="335362238"/>
                  </a:ext>
                </a:extLst>
              </a:tr>
              <a:tr h="256154">
                <a:tc>
                  <a:txBody>
                    <a:bodyPr/>
                    <a:lstStyle/>
                    <a:p>
                      <a:pPr algn="ctr"/>
                      <a:r>
                        <a:rPr lang="en-US" dirty="0"/>
                        <a:t>2</a:t>
                      </a:r>
                      <a:r>
                        <a:rPr lang="en-US" baseline="30000" dirty="0"/>
                        <a:t>nd</a:t>
                      </a:r>
                      <a:r>
                        <a:rPr lang="en-US" dirty="0"/>
                        <a:t> Period: Plan</a:t>
                      </a:r>
                    </a:p>
                  </a:txBody>
                  <a:tcPr/>
                </a:tc>
                <a:tc>
                  <a:txBody>
                    <a:bodyPr/>
                    <a:lstStyle/>
                    <a:p>
                      <a:pPr algn="ctr"/>
                      <a:r>
                        <a:rPr lang="en-US" dirty="0"/>
                        <a:t>6</a:t>
                      </a:r>
                      <a:r>
                        <a:rPr lang="en-US" baseline="30000" dirty="0"/>
                        <a:t>th</a:t>
                      </a:r>
                      <a:r>
                        <a:rPr lang="en-US" dirty="0"/>
                        <a:t> Period: Plan</a:t>
                      </a:r>
                    </a:p>
                  </a:txBody>
                  <a:tcPr/>
                </a:tc>
                <a:extLst>
                  <a:ext uri="{0D108BD9-81ED-4DB2-BD59-A6C34878D82A}">
                    <a16:rowId xmlns:a16="http://schemas.microsoft.com/office/drawing/2014/main" val="3553389596"/>
                  </a:ext>
                </a:extLst>
              </a:tr>
              <a:tr h="256154">
                <a:tc>
                  <a:txBody>
                    <a:bodyPr/>
                    <a:lstStyle/>
                    <a:p>
                      <a:pPr algn="ctr"/>
                      <a:r>
                        <a:rPr lang="en-US" dirty="0"/>
                        <a:t>3</a:t>
                      </a:r>
                      <a:r>
                        <a:rPr lang="en-US" baseline="30000" dirty="0"/>
                        <a:t>rd</a:t>
                      </a:r>
                      <a:r>
                        <a:rPr lang="en-US" dirty="0"/>
                        <a:t> Period: Coding</a:t>
                      </a:r>
                    </a:p>
                  </a:txBody>
                  <a:tcPr/>
                </a:tc>
                <a:tc>
                  <a:txBody>
                    <a:bodyPr/>
                    <a:lstStyle/>
                    <a:p>
                      <a:pPr algn="ctr"/>
                      <a:r>
                        <a:rPr lang="en-US" dirty="0"/>
                        <a:t>7</a:t>
                      </a:r>
                      <a:r>
                        <a:rPr lang="en-US" baseline="30000" dirty="0"/>
                        <a:t>th</a:t>
                      </a:r>
                      <a:r>
                        <a:rPr lang="en-US" baseline="0" dirty="0"/>
                        <a:t> Period: College Algebra</a:t>
                      </a:r>
                      <a:endParaRPr lang="en-US" dirty="0"/>
                    </a:p>
                  </a:txBody>
                  <a:tcPr/>
                </a:tc>
                <a:extLst>
                  <a:ext uri="{0D108BD9-81ED-4DB2-BD59-A6C34878D82A}">
                    <a16:rowId xmlns:a16="http://schemas.microsoft.com/office/drawing/2014/main" val="1601860555"/>
                  </a:ext>
                </a:extLst>
              </a:tr>
              <a:tr h="256154">
                <a:tc>
                  <a:txBody>
                    <a:bodyPr/>
                    <a:lstStyle/>
                    <a:p>
                      <a:pPr algn="ctr"/>
                      <a:r>
                        <a:rPr lang="en-US" dirty="0"/>
                        <a:t>4</a:t>
                      </a:r>
                      <a:r>
                        <a:rPr lang="en-US" baseline="30000" dirty="0"/>
                        <a:t>th</a:t>
                      </a:r>
                      <a:r>
                        <a:rPr lang="en-US" dirty="0"/>
                        <a:t> Period: Algebra 2</a:t>
                      </a:r>
                    </a:p>
                  </a:txBody>
                  <a:tcPr/>
                </a:tc>
                <a:tc>
                  <a:txBody>
                    <a:bodyPr/>
                    <a:lstStyle/>
                    <a:p>
                      <a:pPr algn="ctr"/>
                      <a:r>
                        <a:rPr lang="en-US" dirty="0"/>
                        <a:t>8</a:t>
                      </a:r>
                      <a:r>
                        <a:rPr lang="en-US" baseline="30000" dirty="0"/>
                        <a:t>th</a:t>
                      </a:r>
                      <a:r>
                        <a:rPr lang="en-US" dirty="0"/>
                        <a:t> Period: Algebra 2</a:t>
                      </a:r>
                    </a:p>
                  </a:txBody>
                  <a:tcPr/>
                </a:tc>
                <a:extLst>
                  <a:ext uri="{0D108BD9-81ED-4DB2-BD59-A6C34878D82A}">
                    <a16:rowId xmlns:a16="http://schemas.microsoft.com/office/drawing/2014/main" val="1282681659"/>
                  </a:ext>
                </a:extLst>
              </a:tr>
            </a:tbl>
          </a:graphicData>
        </a:graphic>
      </p:graphicFrame>
    </p:spTree>
    <p:extLst>
      <p:ext uri="{BB962C8B-B14F-4D97-AF65-F5344CB8AC3E}">
        <p14:creationId xmlns:p14="http://schemas.microsoft.com/office/powerpoint/2010/main" val="2150704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0015518" y="4691743"/>
            <a:ext cx="2351314" cy="2351314"/>
          </a:xfrm>
          <a:prstGeom prst="rect">
            <a:avLst/>
          </a:prstGeom>
        </p:spPr>
      </p:pic>
      <p:sp>
        <p:nvSpPr>
          <p:cNvPr id="2" name="Title 1"/>
          <p:cNvSpPr>
            <a:spLocks noGrp="1"/>
          </p:cNvSpPr>
          <p:nvPr>
            <p:ph type="title"/>
          </p:nvPr>
        </p:nvSpPr>
        <p:spPr/>
        <p:txBody>
          <a:bodyPr/>
          <a:lstStyle/>
          <a:p>
            <a:r>
              <a:rPr lang="en-US"/>
              <a:t>Communication Plan</a:t>
            </a:r>
          </a:p>
        </p:txBody>
      </p:sp>
      <p:sp>
        <p:nvSpPr>
          <p:cNvPr id="3" name="Subtitle 2"/>
          <p:cNvSpPr>
            <a:spLocks noGrp="1"/>
          </p:cNvSpPr>
          <p:nvPr>
            <p:ph idx="1"/>
          </p:nvPr>
        </p:nvSpPr>
        <p:spPr/>
        <p:txBody>
          <a:bodyPr>
            <a:normAutofit/>
          </a:bodyPr>
          <a:lstStyle/>
          <a:p>
            <a:pPr algn="l"/>
            <a:r>
              <a:rPr lang="en-US" sz="2800" dirty="0"/>
              <a:t>Preferred Contact Method: Email Joshua.hovis@slps.org</a:t>
            </a:r>
          </a:p>
          <a:p>
            <a:pPr algn="l"/>
            <a:r>
              <a:rPr lang="en-US" sz="2800" dirty="0"/>
              <a:t>Where to find your updates?: School Website and Microsoft Teams</a:t>
            </a:r>
          </a:p>
          <a:p>
            <a:r>
              <a:rPr lang="en-US" sz="2800" dirty="0"/>
              <a:t>How often will you communicate student’s progress: I will put grades in weekly, but you are more then welcome to email me at anytime to ask for an updated report.  </a:t>
            </a:r>
          </a:p>
        </p:txBody>
      </p:sp>
    </p:spTree>
    <p:extLst>
      <p:ext uri="{BB962C8B-B14F-4D97-AF65-F5344CB8AC3E}">
        <p14:creationId xmlns:p14="http://schemas.microsoft.com/office/powerpoint/2010/main" val="3827878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0015518" y="4691743"/>
            <a:ext cx="2351314" cy="2351314"/>
          </a:xfrm>
          <a:prstGeom prst="rect">
            <a:avLst/>
          </a:prstGeom>
        </p:spPr>
      </p:pic>
      <p:sp>
        <p:nvSpPr>
          <p:cNvPr id="2" name="Title 1"/>
          <p:cNvSpPr>
            <a:spLocks noGrp="1"/>
          </p:cNvSpPr>
          <p:nvPr>
            <p:ph type="title"/>
          </p:nvPr>
        </p:nvSpPr>
        <p:spPr/>
        <p:txBody>
          <a:bodyPr/>
          <a:lstStyle/>
          <a:p>
            <a:r>
              <a:rPr lang="en-US"/>
              <a:t>Resources and Links</a:t>
            </a:r>
          </a:p>
        </p:txBody>
      </p:sp>
      <p:sp>
        <p:nvSpPr>
          <p:cNvPr id="3" name="Subtitle 2"/>
          <p:cNvSpPr>
            <a:spLocks noGrp="1"/>
          </p:cNvSpPr>
          <p:nvPr>
            <p:ph idx="1"/>
          </p:nvPr>
        </p:nvSpPr>
        <p:spPr/>
        <p:txBody>
          <a:bodyPr>
            <a:normAutofit fontScale="92500" lnSpcReduction="10000"/>
          </a:bodyPr>
          <a:lstStyle/>
          <a:p>
            <a:r>
              <a:rPr lang="en-US" dirty="0"/>
              <a:t>Website: </a:t>
            </a:r>
            <a:r>
              <a:rPr lang="en-US" dirty="0">
                <a:hlinkClick r:id="rId4"/>
              </a:rPr>
              <a:t>https://www.slps.org/Domain/5893</a:t>
            </a:r>
            <a:endParaRPr lang="en-US" dirty="0"/>
          </a:p>
          <a:p>
            <a:endParaRPr lang="en-US" dirty="0"/>
          </a:p>
          <a:p>
            <a:r>
              <a:rPr lang="en-US" dirty="0"/>
              <a:t>Microsoft Teams: </a:t>
            </a:r>
            <a:r>
              <a:rPr lang="en-US" dirty="0">
                <a:hlinkClick r:id="rId5"/>
              </a:rPr>
              <a:t>https://</a:t>
            </a:r>
            <a:r>
              <a:rPr lang="en-US" b="1" dirty="0">
                <a:hlinkClick r:id="rId5"/>
              </a:rPr>
              <a:t>teams</a:t>
            </a:r>
            <a:r>
              <a:rPr lang="en-US" dirty="0">
                <a:hlinkClick r:id="rId5"/>
              </a:rPr>
              <a:t>.</a:t>
            </a:r>
            <a:r>
              <a:rPr lang="en-US" b="1" dirty="0">
                <a:hlinkClick r:id="rId5"/>
              </a:rPr>
              <a:t>microsoft</a:t>
            </a:r>
            <a:r>
              <a:rPr lang="en-US" dirty="0">
                <a:hlinkClick r:id="rId5"/>
              </a:rPr>
              <a:t>.com</a:t>
            </a:r>
            <a:r>
              <a:rPr lang="en-US" dirty="0"/>
              <a:t> </a:t>
            </a:r>
          </a:p>
          <a:p>
            <a:endParaRPr lang="en-US" dirty="0"/>
          </a:p>
          <a:p>
            <a:r>
              <a:rPr lang="en-US" dirty="0" err="1"/>
              <a:t>MyMathLab</a:t>
            </a:r>
            <a:r>
              <a:rPr lang="en-US" dirty="0"/>
              <a:t>: </a:t>
            </a:r>
            <a:r>
              <a:rPr lang="en-US" dirty="0">
                <a:hlinkClick r:id="rId6"/>
              </a:rPr>
              <a:t>MML</a:t>
            </a:r>
            <a:r>
              <a:rPr lang="en-US" dirty="0"/>
              <a:t> </a:t>
            </a:r>
          </a:p>
          <a:p>
            <a:endParaRPr lang="en-US" dirty="0"/>
          </a:p>
          <a:p>
            <a:r>
              <a:rPr lang="en-US" dirty="0"/>
              <a:t>Code.org: </a:t>
            </a:r>
            <a:r>
              <a:rPr lang="en-US" dirty="0">
                <a:hlinkClick r:id="rId7"/>
              </a:rPr>
              <a:t>www.code.org</a:t>
            </a:r>
            <a:endParaRPr lang="en-US" dirty="0"/>
          </a:p>
          <a:p>
            <a:endParaRPr lang="en-US" dirty="0"/>
          </a:p>
          <a:p>
            <a:r>
              <a:rPr lang="en-US" dirty="0"/>
              <a:t>Parent Portal: </a:t>
            </a:r>
            <a:r>
              <a:rPr lang="en-US" u="sng" dirty="0">
                <a:hlinkClick r:id="rId8"/>
              </a:rPr>
              <a:t>https://sis.slps.org/SLPS360x3/login</a:t>
            </a:r>
            <a:endParaRPr lang="en-US" dirty="0"/>
          </a:p>
        </p:txBody>
      </p:sp>
    </p:spTree>
    <p:extLst>
      <p:ext uri="{BB962C8B-B14F-4D97-AF65-F5344CB8AC3E}">
        <p14:creationId xmlns:p14="http://schemas.microsoft.com/office/powerpoint/2010/main" val="1786856335"/>
      </p:ext>
    </p:extLst>
  </p:cSld>
  <p:clrMapOvr>
    <a:masterClrMapping/>
  </p:clrMapOvr>
</p:sld>
</file>

<file path=ppt/theme/theme1.xml><?xml version="1.0" encoding="utf-8"?>
<a:theme xmlns:a="http://schemas.openxmlformats.org/drawingml/2006/main" name="Crop">
  <a:themeElements>
    <a:clrScheme name="Cleveland 2">
      <a:dk1>
        <a:srgbClr val="08394E"/>
      </a:dk1>
      <a:lt1>
        <a:sysClr val="window" lastClr="FFFFFF"/>
      </a:lt1>
      <a:dk2>
        <a:srgbClr val="002060"/>
      </a:dk2>
      <a:lt2>
        <a:srgbClr val="FFFFFF"/>
      </a:lt2>
      <a:accent1>
        <a:srgbClr val="12749C"/>
      </a:accent1>
      <a:accent2>
        <a:srgbClr val="6D982C"/>
      </a:accent2>
      <a:accent3>
        <a:srgbClr val="D6231F"/>
      </a:accent3>
      <a:accent4>
        <a:srgbClr val="E5E500"/>
      </a:accent4>
      <a:accent5>
        <a:srgbClr val="2BAFE6"/>
      </a:accent5>
      <a:accent6>
        <a:srgbClr val="08394E"/>
      </a:accent6>
      <a:hlink>
        <a:srgbClr val="199BD0"/>
      </a:hlink>
      <a:folHlink>
        <a:srgbClr val="956AAC"/>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elf_Registration_Enabled xmlns="546784d4-27f5-4ac9-bfa5-42682f46b9f3" xsi:nil="true"/>
    <CultureName xmlns="546784d4-27f5-4ac9-bfa5-42682f46b9f3" xsi:nil="true"/>
    <Templates xmlns="546784d4-27f5-4ac9-bfa5-42682f46b9f3" xsi:nil="true"/>
    <Is_Collaboration_Space_Locked xmlns="546784d4-27f5-4ac9-bfa5-42682f46b9f3" xsi:nil="true"/>
    <Owner xmlns="546784d4-27f5-4ac9-bfa5-42682f46b9f3">
      <UserInfo>
        <DisplayName/>
        <AccountId xsi:nil="true"/>
        <AccountType/>
      </UserInfo>
    </Owner>
    <DefaultSectionNames xmlns="546784d4-27f5-4ac9-bfa5-42682f46b9f3" xsi:nil="true"/>
    <NotebookType xmlns="546784d4-27f5-4ac9-bfa5-42682f46b9f3" xsi:nil="true"/>
    <FolderType xmlns="546784d4-27f5-4ac9-bfa5-42682f46b9f3" xsi:nil="true"/>
    <AppVersion xmlns="546784d4-27f5-4ac9-bfa5-42682f46b9f3" xsi:nil="true"/>
    <TeamsChannelId xmlns="546784d4-27f5-4ac9-bfa5-42682f46b9f3" xsi:nil="true"/>
    <IsNotebookLocked xmlns="546784d4-27f5-4ac9-bfa5-42682f46b9f3" xsi:nil="true"/>
    <Has_Leaders_Only_SectionGroup xmlns="546784d4-27f5-4ac9-bfa5-42682f46b9f3" xsi:nil="true"/>
    <Math_Settings xmlns="546784d4-27f5-4ac9-bfa5-42682f46b9f3" xsi:nil="true"/>
    <Distribution_Groups xmlns="546784d4-27f5-4ac9-bfa5-42682f46b9f3" xsi:nil="true"/>
    <LMS_Mappings xmlns="546784d4-27f5-4ac9-bfa5-42682f46b9f3" xsi:nil="true"/>
    <Invited_Leaders xmlns="546784d4-27f5-4ac9-bfa5-42682f46b9f3" xsi:nil="true"/>
    <Invited_Members xmlns="546784d4-27f5-4ac9-bfa5-42682f46b9f3" xsi:nil="true"/>
    <Members xmlns="546784d4-27f5-4ac9-bfa5-42682f46b9f3">
      <UserInfo>
        <DisplayName/>
        <AccountId xsi:nil="true"/>
        <AccountType/>
      </UserInfo>
    </Members>
    <Member_Groups xmlns="546784d4-27f5-4ac9-bfa5-42682f46b9f3">
      <UserInfo>
        <DisplayName/>
        <AccountId xsi:nil="true"/>
        <AccountType/>
      </UserInfo>
    </Member_Groups>
    <Leaders xmlns="546784d4-27f5-4ac9-bfa5-42682f46b9f3">
      <UserInfo>
        <DisplayName/>
        <AccountId xsi:nil="true"/>
        <AccountType/>
      </UserInfo>
    </Lead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2D37FAC958A6C459DEC5044E7DBB7CA" ma:contentTypeVersion="26" ma:contentTypeDescription="Create a new document." ma:contentTypeScope="" ma:versionID="752027955914b69545ca78dcd5484930">
  <xsd:schema xmlns:xsd="http://www.w3.org/2001/XMLSchema" xmlns:xs="http://www.w3.org/2001/XMLSchema" xmlns:p="http://schemas.microsoft.com/office/2006/metadata/properties" xmlns:ns2="546784d4-27f5-4ac9-bfa5-42682f46b9f3" xmlns:ns3="917363a3-c40e-44ff-b85c-990bbca1db34" targetNamespace="http://schemas.microsoft.com/office/2006/metadata/properties" ma:root="true" ma:fieldsID="996054124307bb80188bef52ba74cdb3" ns2:_="" ns3:_="">
    <xsd:import namespace="546784d4-27f5-4ac9-bfa5-42682f46b9f3"/>
    <xsd:import namespace="917363a3-c40e-44ff-b85c-990bbca1db34"/>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6784d4-27f5-4ac9-bfa5-42682f46b9f3"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KeyPoints" ma:index="32" nillable="true" ma:displayName="MediaServiceAutoKeyPoints" ma:hidden="true" ma:internalName="MediaServiceAutoKeyPoints" ma:readOnly="true">
      <xsd:simpleType>
        <xsd:restriction base="dms:Note"/>
      </xsd:simpleType>
    </xsd:element>
    <xsd:element name="MediaServiceKeyPoints" ma:index="3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7363a3-c40e-44ff-b85c-990bbca1db34" elementFormDefault="qualified">
    <xsd:import namespace="http://schemas.microsoft.com/office/2006/documentManagement/types"/>
    <xsd:import namespace="http://schemas.microsoft.com/office/infopath/2007/PartnerControls"/>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A95628-612A-4D53-AD4F-0CFD6A052D3E}">
  <ds:schemaRefs>
    <ds:schemaRef ds:uri="http://schemas.microsoft.com/sharepoint/v3/contenttype/forms"/>
  </ds:schemaRefs>
</ds:datastoreItem>
</file>

<file path=customXml/itemProps2.xml><?xml version="1.0" encoding="utf-8"?>
<ds:datastoreItem xmlns:ds="http://schemas.openxmlformats.org/officeDocument/2006/customXml" ds:itemID="{8ABD603A-5504-4D6F-838E-72D1AD17405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46784d4-27f5-4ac9-bfa5-42682f46b9f3"/>
    <ds:schemaRef ds:uri="917363a3-c40e-44ff-b85c-990bbca1db34"/>
    <ds:schemaRef ds:uri="http://www.w3.org/XML/1998/namespace"/>
    <ds:schemaRef ds:uri="http://purl.org/dc/dcmitype/"/>
  </ds:schemaRefs>
</ds:datastoreItem>
</file>

<file path=customXml/itemProps3.xml><?xml version="1.0" encoding="utf-8"?>
<ds:datastoreItem xmlns:ds="http://schemas.openxmlformats.org/officeDocument/2006/customXml" ds:itemID="{EC44AD2B-8273-44BC-A3AA-E17D4514C166}">
  <ds:schemaRefs>
    <ds:schemaRef ds:uri="546784d4-27f5-4ac9-bfa5-42682f46b9f3"/>
    <ds:schemaRef ds:uri="917363a3-c40e-44ff-b85c-990bbca1db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TM10001105[[fn=Crop]]</Template>
  <TotalTime>83</TotalTime>
  <Words>450</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Franklin Gothic Book</vt:lpstr>
      <vt:lpstr>Crop</vt:lpstr>
      <vt:lpstr>Cleveland open house</vt:lpstr>
      <vt:lpstr>About Teacher</vt:lpstr>
      <vt:lpstr>Virtual Classroom Expectations</vt:lpstr>
      <vt:lpstr>Course Expectations Outline</vt:lpstr>
      <vt:lpstr>Communication Plan</vt:lpstr>
      <vt:lpstr>Resources and Links</vt:lpstr>
    </vt:vector>
  </TitlesOfParts>
  <Company>St.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Cleveland open house</dc:title>
  <dc:creator>Shearing, Victoria V.</dc:creator>
  <cp:lastModifiedBy>Joshua Hovis</cp:lastModifiedBy>
  <cp:revision>10</cp:revision>
  <dcterms:created xsi:type="dcterms:W3CDTF">2020-08-20T19:45:44Z</dcterms:created>
  <dcterms:modified xsi:type="dcterms:W3CDTF">2020-08-30T16:38:38Z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0x01010082D37FAC958A6C459DEC5044E7DBB7CA</vt:lpwstr>
  </property>
</Properties>
</file>