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1" r:id="rId1"/>
  </p:sldMasterIdLst>
  <p:sldIdLst>
    <p:sldId id="307" r:id="rId2"/>
    <p:sldId id="308" r:id="rId3"/>
    <p:sldId id="256" r:id="rId4"/>
    <p:sldId id="258" r:id="rId5"/>
    <p:sldId id="257" r:id="rId6"/>
    <p:sldId id="259" r:id="rId7"/>
    <p:sldId id="260" r:id="rId8"/>
    <p:sldId id="263" r:id="rId9"/>
    <p:sldId id="261" r:id="rId10"/>
    <p:sldId id="264" r:id="rId11"/>
    <p:sldId id="262" r:id="rId12"/>
    <p:sldId id="309" r:id="rId13"/>
    <p:sldId id="265" r:id="rId14"/>
    <p:sldId id="266" r:id="rId15"/>
    <p:sldId id="267" r:id="rId16"/>
    <p:sldId id="268" r:id="rId17"/>
    <p:sldId id="269" r:id="rId18"/>
    <p:sldId id="310" r:id="rId19"/>
    <p:sldId id="317" r:id="rId20"/>
    <p:sldId id="270" r:id="rId21"/>
    <p:sldId id="271" r:id="rId22"/>
    <p:sldId id="272" r:id="rId23"/>
    <p:sldId id="273" r:id="rId24"/>
    <p:sldId id="274" r:id="rId25"/>
    <p:sldId id="275" r:id="rId26"/>
    <p:sldId id="276" r:id="rId27"/>
    <p:sldId id="312" r:id="rId28"/>
    <p:sldId id="313" r:id="rId29"/>
    <p:sldId id="315" r:id="rId30"/>
    <p:sldId id="314" r:id="rId31"/>
    <p:sldId id="277" r:id="rId32"/>
    <p:sldId id="278" r:id="rId33"/>
    <p:sldId id="279" r:id="rId34"/>
    <p:sldId id="280" r:id="rId35"/>
    <p:sldId id="281" r:id="rId36"/>
    <p:sldId id="282" r:id="rId37"/>
    <p:sldId id="283" r:id="rId38"/>
    <p:sldId id="284" r:id="rId39"/>
    <p:sldId id="311" r:id="rId40"/>
    <p:sldId id="316" r:id="rId41"/>
    <p:sldId id="285" r:id="rId42"/>
    <p:sldId id="286" r:id="rId43"/>
    <p:sldId id="287" r:id="rId44"/>
    <p:sldId id="288" r:id="rId45"/>
    <p:sldId id="289" r:id="rId46"/>
    <p:sldId id="290" r:id="rId47"/>
    <p:sldId id="292" r:id="rId48"/>
    <p:sldId id="291" r:id="rId49"/>
    <p:sldId id="293" r:id="rId50"/>
    <p:sldId id="320" r:id="rId51"/>
    <p:sldId id="322" r:id="rId52"/>
    <p:sldId id="323" r:id="rId53"/>
    <p:sldId id="295" r:id="rId54"/>
    <p:sldId id="294" r:id="rId55"/>
    <p:sldId id="296" r:id="rId56"/>
    <p:sldId id="297" r:id="rId57"/>
    <p:sldId id="298" r:id="rId58"/>
    <p:sldId id="328" r:id="rId59"/>
    <p:sldId id="318" r:id="rId60"/>
    <p:sldId id="324" r:id="rId61"/>
    <p:sldId id="325" r:id="rId62"/>
    <p:sldId id="300" r:id="rId63"/>
    <p:sldId id="299" r:id="rId64"/>
    <p:sldId id="302" r:id="rId65"/>
    <p:sldId id="301" r:id="rId66"/>
    <p:sldId id="303" r:id="rId67"/>
    <p:sldId id="304" r:id="rId68"/>
    <p:sldId id="305" r:id="rId69"/>
    <p:sldId id="306" r:id="rId70"/>
    <p:sldId id="326" r:id="rId71"/>
    <p:sldId id="327" r:id="rId72"/>
    <p:sldId id="319"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7" d="100"/>
          <a:sy n="117" d="100"/>
        </p:scale>
        <p:origin x="-12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20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300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837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459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97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74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387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45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10/31/2018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800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483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10/31/2018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52837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Do </a:t>
            </a:r>
            <a:r>
              <a:rPr lang="en-US" b="1" u="sng" dirty="0" smtClean="0"/>
              <a:t>Now: FRQ Practice (Learning)  </a:t>
            </a:r>
            <a:endParaRPr lang="en-US" b="1" u="sng" dirty="0"/>
          </a:p>
        </p:txBody>
      </p:sp>
      <p:sp>
        <p:nvSpPr>
          <p:cNvPr id="3" name="Content Placeholder 2"/>
          <p:cNvSpPr>
            <a:spLocks noGrp="1"/>
          </p:cNvSpPr>
          <p:nvPr>
            <p:ph idx="1"/>
          </p:nvPr>
        </p:nvSpPr>
        <p:spPr/>
        <p:txBody>
          <a:bodyPr/>
          <a:lstStyle/>
          <a:p>
            <a:r>
              <a:rPr lang="en-US" dirty="0" smtClean="0"/>
              <a:t>1. Renee is interested in trying out for the soccer team. Explain how each of the following learning concepts </a:t>
            </a:r>
            <a:r>
              <a:rPr lang="en-US" dirty="0" smtClean="0"/>
              <a:t>could positively or negatively  </a:t>
            </a:r>
            <a:r>
              <a:rPr lang="en-US" dirty="0" smtClean="0"/>
              <a:t>influence Renee’s participation in tryouts for the team. </a:t>
            </a:r>
          </a:p>
          <a:p>
            <a:pPr lvl="1">
              <a:buFont typeface="Wingdings" panose="05000000000000000000" pitchFamily="2" charset="2"/>
              <a:buChar char="q"/>
            </a:pPr>
            <a:endParaRPr lang="en-US" dirty="0" smtClean="0"/>
          </a:p>
          <a:p>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1949784119"/>
              </p:ext>
            </p:extLst>
          </p:nvPr>
        </p:nvGraphicFramePr>
        <p:xfrm>
          <a:off x="366486" y="2767693"/>
          <a:ext cx="11553371" cy="3169133"/>
        </p:xfrm>
        <a:graphic>
          <a:graphicData uri="http://schemas.openxmlformats.org/drawingml/2006/table">
            <a:tbl>
              <a:tblPr firstRow="1" bandRow="1">
                <a:tableStyleId>{5C22544A-7EE6-4342-B048-85BDC9FD1C3A}</a:tableStyleId>
              </a:tblPr>
              <a:tblGrid>
                <a:gridCol w="2032000"/>
                <a:gridCol w="2451099"/>
                <a:gridCol w="1967593"/>
                <a:gridCol w="5102679"/>
              </a:tblGrid>
              <a:tr h="608813">
                <a:tc>
                  <a:txBody>
                    <a:bodyPr/>
                    <a:lstStyle/>
                    <a:p>
                      <a:pPr algn="ctr"/>
                      <a:r>
                        <a:rPr lang="en-US" u="sng" dirty="0" smtClean="0"/>
                        <a:t>Term </a:t>
                      </a:r>
                      <a:endParaRPr lang="en-US" u="sng" dirty="0"/>
                    </a:p>
                  </a:txBody>
                  <a:tcPr/>
                </a:tc>
                <a:tc>
                  <a:txBody>
                    <a:bodyPr/>
                    <a:lstStyle/>
                    <a:p>
                      <a:pPr algn="ctr"/>
                      <a:r>
                        <a:rPr lang="en-US" u="sng" dirty="0" smtClean="0"/>
                        <a:t>Definition</a:t>
                      </a:r>
                      <a:r>
                        <a:rPr lang="en-US" u="sng" baseline="0" dirty="0" smtClean="0"/>
                        <a:t> </a:t>
                      </a:r>
                      <a:endParaRPr lang="en-US" u="sng" dirty="0"/>
                    </a:p>
                  </a:txBody>
                  <a:tcPr/>
                </a:tc>
                <a:tc>
                  <a:txBody>
                    <a:bodyPr/>
                    <a:lstStyle/>
                    <a:p>
                      <a:pPr algn="ctr"/>
                      <a:r>
                        <a:rPr lang="en-US" u="sng" dirty="0" smtClean="0"/>
                        <a:t>Positive/Negative</a:t>
                      </a:r>
                      <a:r>
                        <a:rPr lang="en-US" u="sng" baseline="0" dirty="0" smtClean="0"/>
                        <a:t> </a:t>
                      </a:r>
                      <a:endParaRPr lang="en-US" u="sng" dirty="0"/>
                    </a:p>
                  </a:txBody>
                  <a:tcPr/>
                </a:tc>
                <a:tc>
                  <a:txBody>
                    <a:bodyPr/>
                    <a:lstStyle/>
                    <a:p>
                      <a:pPr algn="ctr"/>
                      <a:r>
                        <a:rPr lang="en-US" u="sng" dirty="0" smtClean="0"/>
                        <a:t>Explanation </a:t>
                      </a:r>
                      <a:endParaRPr lang="en-US" u="sng" dirty="0"/>
                    </a:p>
                  </a:txBody>
                  <a:tcPr/>
                </a:tc>
              </a:tr>
              <a:tr h="370840">
                <a:tc>
                  <a:txBody>
                    <a:bodyPr/>
                    <a:lstStyle/>
                    <a:p>
                      <a:pPr algn="ctr"/>
                      <a:r>
                        <a:rPr lang="en-US" b="1" u="sng" dirty="0" smtClean="0"/>
                        <a:t>Positive Reinforcement</a:t>
                      </a:r>
                      <a:r>
                        <a:rPr lang="en-US" b="1" u="sng" baseline="0" dirty="0" smtClean="0"/>
                        <a:t> </a:t>
                      </a:r>
                      <a:endParaRPr lang="en-US" b="1" u="sng"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pPr algn="ctr"/>
                      <a:r>
                        <a:rPr lang="en-US" b="1" u="sng" dirty="0" smtClean="0"/>
                        <a:t>Negative Reinforcement </a:t>
                      </a:r>
                      <a:endParaRPr lang="en-US" b="1" u="sng"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pPr algn="ctr"/>
                      <a:r>
                        <a:rPr lang="en-US" b="1" u="sng" dirty="0" smtClean="0"/>
                        <a:t>Observational Learning </a:t>
                      </a:r>
                      <a:endParaRPr lang="en-US" b="1" u="sng"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pPr algn="ctr"/>
                      <a:r>
                        <a:rPr lang="en-US" b="1" u="sng" dirty="0" smtClean="0"/>
                        <a:t>Classical Conditioning </a:t>
                      </a:r>
                      <a:endParaRPr lang="en-US" b="1" u="sng"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5162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Models of Memory: Parallel Distributed Processing (PDP) Model </a:t>
            </a:r>
            <a:endParaRPr lang="en-US" b="1" u="sng" dirty="0"/>
          </a:p>
        </p:txBody>
      </p:sp>
      <p:sp>
        <p:nvSpPr>
          <p:cNvPr id="3" name="Content Placeholder 2"/>
          <p:cNvSpPr>
            <a:spLocks noGrp="1"/>
          </p:cNvSpPr>
          <p:nvPr>
            <p:ph idx="1"/>
          </p:nvPr>
        </p:nvSpPr>
        <p:spPr>
          <a:xfrm>
            <a:off x="4806778" y="1845734"/>
            <a:ext cx="7385222" cy="4493282"/>
          </a:xfrm>
        </p:spPr>
        <p:txBody>
          <a:bodyPr>
            <a:normAutofit/>
          </a:bodyPr>
          <a:lstStyle/>
          <a:p>
            <a:pPr>
              <a:buFont typeface="Wingdings" panose="05000000000000000000" pitchFamily="2" charset="2"/>
              <a:buChar char="q"/>
            </a:pPr>
            <a:r>
              <a:rPr lang="en-US" altLang="en-US" sz="2400" b="1" u="sng" dirty="0"/>
              <a:t>Parallel distributed processing (PDP) model</a:t>
            </a:r>
            <a:r>
              <a:rPr lang="en-US" altLang="en-US" sz="2400" b="1" dirty="0"/>
              <a:t> </a:t>
            </a:r>
            <a:r>
              <a:rPr lang="en-US" altLang="en-US" sz="2400" dirty="0"/>
              <a:t>- a model of memory in which memory processes are proposed to take place at the same time over a large network of neural </a:t>
            </a:r>
            <a:r>
              <a:rPr lang="en-US" altLang="en-US" sz="2400" dirty="0" smtClean="0"/>
              <a:t>connections</a:t>
            </a:r>
          </a:p>
          <a:p>
            <a:pPr lvl="1">
              <a:buFont typeface="Wingdings" panose="05000000000000000000" pitchFamily="2" charset="2"/>
              <a:buChar char="q"/>
            </a:pPr>
            <a:r>
              <a:rPr lang="en-US" altLang="en-US" sz="2200" dirty="0" smtClean="0"/>
              <a:t>Supporters of this model base their viewpoint on the way neural processing actually takes place in the brain. </a:t>
            </a:r>
          </a:p>
          <a:p>
            <a:pPr lvl="1">
              <a:buFont typeface="Wingdings" panose="05000000000000000000" pitchFamily="2" charset="2"/>
              <a:buChar char="q"/>
            </a:pPr>
            <a:r>
              <a:rPr lang="en-US" altLang="en-US" sz="2200" dirty="0" smtClean="0"/>
              <a:t>In </a:t>
            </a:r>
            <a:r>
              <a:rPr lang="en-US" altLang="en-US" sz="2200" dirty="0" smtClean="0"/>
              <a:t>this model, instead of processing information in a simple series of steps, it suggests that the brain performs several processes all at the same time, spreading the information across an entire neural network. </a:t>
            </a:r>
          </a:p>
          <a:p>
            <a:pPr lvl="1">
              <a:buFont typeface="Wingdings" panose="05000000000000000000" pitchFamily="2" charset="2"/>
              <a:buChar char="q"/>
            </a:pPr>
            <a:r>
              <a:rPr lang="en-US" altLang="en-US" sz="2200" dirty="0" smtClean="0"/>
              <a:t>The PDP model is the model used from constructing </a:t>
            </a:r>
            <a:r>
              <a:rPr lang="en-US" altLang="en-US" sz="2200" b="1" u="sng" dirty="0" smtClean="0"/>
              <a:t>artificial intelligence</a:t>
            </a:r>
          </a:p>
          <a:p>
            <a:endParaRPr lang="en-US" dirty="0"/>
          </a:p>
        </p:txBody>
      </p:sp>
      <p:pic>
        <p:nvPicPr>
          <p:cNvPr id="4" name="Picture 3"/>
          <p:cNvPicPr>
            <a:picLocks noChangeAspect="1"/>
          </p:cNvPicPr>
          <p:nvPr/>
        </p:nvPicPr>
        <p:blipFill>
          <a:blip r:embed="rId2"/>
          <a:stretch>
            <a:fillRect/>
          </a:stretch>
        </p:blipFill>
        <p:spPr>
          <a:xfrm>
            <a:off x="247135" y="2032171"/>
            <a:ext cx="4296290" cy="3837287"/>
          </a:xfrm>
          <a:prstGeom prst="rect">
            <a:avLst/>
          </a:prstGeom>
        </p:spPr>
      </p:pic>
    </p:spTree>
    <p:extLst>
      <p:ext uri="{BB962C8B-B14F-4D97-AF65-F5344CB8AC3E}">
        <p14:creationId xmlns:p14="http://schemas.microsoft.com/office/powerpoint/2010/main" val="421261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Models: Parallel Distributed Processing Model </a:t>
            </a:r>
            <a:endParaRPr lang="en-US" b="1" u="sng" dirty="0"/>
          </a:p>
        </p:txBody>
      </p:sp>
      <p:pic>
        <p:nvPicPr>
          <p:cNvPr id="4" name="Content Placeholder 3"/>
          <p:cNvPicPr>
            <a:picLocks noGrp="1" noChangeAspect="1"/>
          </p:cNvPicPr>
          <p:nvPr>
            <p:ph idx="1"/>
          </p:nvPr>
        </p:nvPicPr>
        <p:blipFill>
          <a:blip r:embed="rId2"/>
          <a:stretch>
            <a:fillRect/>
          </a:stretch>
        </p:blipFill>
        <p:spPr>
          <a:xfrm>
            <a:off x="2224216" y="1816245"/>
            <a:ext cx="7154562" cy="4511733"/>
          </a:xfrm>
          <a:prstGeom prst="rect">
            <a:avLst/>
          </a:prstGeom>
        </p:spPr>
      </p:pic>
    </p:spTree>
    <p:extLst>
      <p:ext uri="{BB962C8B-B14F-4D97-AF65-F5344CB8AC3E}">
        <p14:creationId xmlns:p14="http://schemas.microsoft.com/office/powerpoint/2010/main" val="301732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Brain Games: Memory Episode Questions</a:t>
            </a:r>
            <a:endParaRPr lang="en-US" b="1" u="sng" dirty="0"/>
          </a:p>
        </p:txBody>
      </p:sp>
      <p:sp>
        <p:nvSpPr>
          <p:cNvPr id="3" name="Content Placeholder 2"/>
          <p:cNvSpPr>
            <a:spLocks noGrp="1"/>
          </p:cNvSpPr>
          <p:nvPr>
            <p:ph idx="1"/>
          </p:nvPr>
        </p:nvSpPr>
        <p:spPr/>
        <p:txBody>
          <a:bodyPr/>
          <a:lstStyle/>
          <a:p>
            <a:r>
              <a:rPr lang="en-US" dirty="0" smtClean="0"/>
              <a:t>1. How does the episode explain how memory works? </a:t>
            </a:r>
          </a:p>
          <a:p>
            <a:endParaRPr lang="en-US" dirty="0"/>
          </a:p>
          <a:p>
            <a:r>
              <a:rPr lang="en-US" dirty="0" smtClean="0"/>
              <a:t>2. Why do we have a memory? </a:t>
            </a:r>
          </a:p>
          <a:p>
            <a:endParaRPr lang="en-US" dirty="0"/>
          </a:p>
          <a:p>
            <a:r>
              <a:rPr lang="en-US" dirty="0" smtClean="0"/>
              <a:t>3. Describe one of the “Brain Games” used to test or explain memory. </a:t>
            </a:r>
          </a:p>
          <a:p>
            <a:endParaRPr lang="en-US" dirty="0"/>
          </a:p>
          <a:p>
            <a:r>
              <a:rPr lang="en-US" dirty="0" smtClean="0"/>
              <a:t>4. How does forgetting work? Why do we forget things? </a:t>
            </a:r>
            <a:endParaRPr lang="en-US" dirty="0"/>
          </a:p>
        </p:txBody>
      </p:sp>
    </p:spTree>
    <p:extLst>
      <p:ext uri="{BB962C8B-B14F-4D97-AF65-F5344CB8AC3E}">
        <p14:creationId xmlns:p14="http://schemas.microsoft.com/office/powerpoint/2010/main" val="363261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6.2: Sensory Memory</a:t>
            </a:r>
            <a:endParaRPr lang="en-US" sz="4400" b="1" u="sng" dirty="0"/>
          </a:p>
        </p:txBody>
      </p:sp>
      <p:sp>
        <p:nvSpPr>
          <p:cNvPr id="3" name="Text Placeholder 2"/>
          <p:cNvSpPr>
            <a:spLocks noGrp="1"/>
          </p:cNvSpPr>
          <p:nvPr>
            <p:ph type="body" idx="1"/>
          </p:nvPr>
        </p:nvSpPr>
        <p:spPr/>
        <p:txBody>
          <a:bodyPr/>
          <a:lstStyle/>
          <a:p>
            <a:pPr algn="ctr"/>
            <a:r>
              <a:rPr lang="en-US" dirty="0" smtClean="0"/>
              <a:t>How does sensory memory work? </a:t>
            </a:r>
            <a:endParaRPr lang="en-US" dirty="0"/>
          </a:p>
        </p:txBody>
      </p:sp>
      <p:pic>
        <p:nvPicPr>
          <p:cNvPr id="4" name="Picture 3"/>
          <p:cNvPicPr>
            <a:picLocks noChangeAspect="1"/>
          </p:cNvPicPr>
          <p:nvPr/>
        </p:nvPicPr>
        <p:blipFill>
          <a:blip r:embed="rId2"/>
          <a:stretch>
            <a:fillRect/>
          </a:stretch>
        </p:blipFill>
        <p:spPr>
          <a:xfrm>
            <a:off x="1771262" y="174538"/>
            <a:ext cx="3813991" cy="3355439"/>
          </a:xfrm>
          <a:prstGeom prst="rect">
            <a:avLst/>
          </a:prstGeom>
        </p:spPr>
      </p:pic>
      <p:pic>
        <p:nvPicPr>
          <p:cNvPr id="5" name="Picture 4"/>
          <p:cNvPicPr>
            <a:picLocks noChangeAspect="1"/>
          </p:cNvPicPr>
          <p:nvPr/>
        </p:nvPicPr>
        <p:blipFill>
          <a:blip r:embed="rId3"/>
          <a:stretch>
            <a:fillRect/>
          </a:stretch>
        </p:blipFill>
        <p:spPr>
          <a:xfrm>
            <a:off x="6126479" y="174538"/>
            <a:ext cx="3400579" cy="3355439"/>
          </a:xfrm>
          <a:prstGeom prst="rect">
            <a:avLst/>
          </a:prstGeom>
        </p:spPr>
      </p:pic>
    </p:spTree>
    <p:extLst>
      <p:ext uri="{BB962C8B-B14F-4D97-AF65-F5344CB8AC3E}">
        <p14:creationId xmlns:p14="http://schemas.microsoft.com/office/powerpoint/2010/main" val="411454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Sensory Memory </a:t>
            </a:r>
            <a:endParaRPr lang="en-US" b="1" u="sng" dirty="0"/>
          </a:p>
        </p:txBody>
      </p:sp>
      <p:sp>
        <p:nvSpPr>
          <p:cNvPr id="3" name="Content Placeholder 2"/>
          <p:cNvSpPr>
            <a:spLocks noGrp="1"/>
          </p:cNvSpPr>
          <p:nvPr>
            <p:ph idx="1"/>
          </p:nvPr>
        </p:nvSpPr>
        <p:spPr>
          <a:xfrm>
            <a:off x="617838" y="1845733"/>
            <a:ext cx="6524367" cy="4369715"/>
          </a:xfrm>
        </p:spPr>
        <p:txBody>
          <a:bodyPr/>
          <a:lstStyle/>
          <a:p>
            <a:pPr>
              <a:buFont typeface="Wingdings" panose="05000000000000000000" pitchFamily="2" charset="2"/>
              <a:buChar char="q"/>
            </a:pPr>
            <a:r>
              <a:rPr lang="en-US" altLang="en-US" sz="2800" b="1" u="sng" dirty="0"/>
              <a:t>Sensory memory </a:t>
            </a:r>
            <a:r>
              <a:rPr lang="en-US" altLang="en-US" sz="2800" dirty="0"/>
              <a:t>- the very first stage of memory, the point at which information enters the nervous system through the sensory systems</a:t>
            </a:r>
            <a:r>
              <a:rPr lang="en-US" altLang="en-US" sz="2800" dirty="0" smtClean="0"/>
              <a:t>.</a:t>
            </a:r>
          </a:p>
          <a:p>
            <a:pPr>
              <a:buFont typeface="Wingdings" panose="05000000000000000000" pitchFamily="2" charset="2"/>
              <a:buChar char="q"/>
            </a:pPr>
            <a:r>
              <a:rPr lang="en-US" altLang="en-US" sz="2800" dirty="0" smtClean="0"/>
              <a:t>Information is encoded into sensory memory as neural messages are traveling through the system. </a:t>
            </a:r>
            <a:endParaRPr lang="en-US" altLang="en-US" sz="2800" dirty="0"/>
          </a:p>
          <a:p>
            <a:pPr>
              <a:buFont typeface="Wingdings" panose="05000000000000000000" pitchFamily="2" charset="2"/>
              <a:buChar char="q"/>
            </a:pPr>
            <a:r>
              <a:rPr lang="en-US" sz="2800" dirty="0" smtClean="0"/>
              <a:t>There are two types of sensory memory that have been studied extensively: </a:t>
            </a:r>
            <a:r>
              <a:rPr lang="en-US" sz="2800" b="1" u="sng" dirty="0" smtClean="0"/>
              <a:t>Iconic (Visual) </a:t>
            </a:r>
            <a:r>
              <a:rPr lang="en-US" sz="2800" dirty="0" smtClean="0"/>
              <a:t>and </a:t>
            </a:r>
            <a:r>
              <a:rPr lang="en-US" sz="2800" b="1" u="sng" dirty="0" smtClean="0"/>
              <a:t>Echoic (Hearing)</a:t>
            </a:r>
          </a:p>
          <a:p>
            <a:pPr marL="201168" lvl="1" indent="0">
              <a:lnSpc>
                <a:spcPct val="80000"/>
              </a:lnSpc>
              <a:buClr>
                <a:schemeClr val="tx1"/>
              </a:buClr>
              <a:buNone/>
            </a:pPr>
            <a:endParaRPr lang="en-US" b="1" u="sng" dirty="0"/>
          </a:p>
        </p:txBody>
      </p:sp>
      <p:pic>
        <p:nvPicPr>
          <p:cNvPr id="4" name="Picture 3"/>
          <p:cNvPicPr>
            <a:picLocks noChangeAspect="1"/>
          </p:cNvPicPr>
          <p:nvPr/>
        </p:nvPicPr>
        <p:blipFill>
          <a:blip r:embed="rId2"/>
          <a:stretch>
            <a:fillRect/>
          </a:stretch>
        </p:blipFill>
        <p:spPr>
          <a:xfrm>
            <a:off x="7354200" y="1845733"/>
            <a:ext cx="4184539" cy="4317081"/>
          </a:xfrm>
          <a:prstGeom prst="rect">
            <a:avLst/>
          </a:prstGeom>
        </p:spPr>
      </p:pic>
    </p:spTree>
    <p:extLst>
      <p:ext uri="{BB962C8B-B14F-4D97-AF65-F5344CB8AC3E}">
        <p14:creationId xmlns:p14="http://schemas.microsoft.com/office/powerpoint/2010/main" val="64538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Iconic Sensory Memory </a:t>
            </a:r>
            <a:endParaRPr lang="en-US" b="1" u="sng" dirty="0"/>
          </a:p>
        </p:txBody>
      </p:sp>
      <p:sp>
        <p:nvSpPr>
          <p:cNvPr id="3" name="Content Placeholder 2"/>
          <p:cNvSpPr>
            <a:spLocks noGrp="1"/>
          </p:cNvSpPr>
          <p:nvPr>
            <p:ph idx="1"/>
          </p:nvPr>
        </p:nvSpPr>
        <p:spPr>
          <a:xfrm>
            <a:off x="123568" y="1845734"/>
            <a:ext cx="7228702" cy="4517996"/>
          </a:xfrm>
        </p:spPr>
        <p:txBody>
          <a:bodyPr>
            <a:normAutofit/>
          </a:bodyPr>
          <a:lstStyle/>
          <a:p>
            <a:pPr>
              <a:buFont typeface="Wingdings" panose="05000000000000000000" pitchFamily="2" charset="2"/>
              <a:buChar char="q"/>
            </a:pPr>
            <a:r>
              <a:rPr lang="en-US" dirty="0" smtClean="0"/>
              <a:t> </a:t>
            </a:r>
            <a:r>
              <a:rPr lang="en-US" altLang="en-US" sz="2400" b="1" u="sng" dirty="0"/>
              <a:t>Iconic memory</a:t>
            </a:r>
            <a:r>
              <a:rPr lang="en-US" altLang="en-US" sz="2400" b="1" dirty="0"/>
              <a:t> </a:t>
            </a:r>
            <a:r>
              <a:rPr lang="en-US" altLang="en-US" sz="2400" dirty="0"/>
              <a:t>- visual sensory memory, lasting only a fraction of a second</a:t>
            </a:r>
            <a:r>
              <a:rPr lang="en-US" altLang="en-US" sz="2400" dirty="0" smtClean="0"/>
              <a:t>.</a:t>
            </a:r>
          </a:p>
          <a:p>
            <a:pPr lvl="2">
              <a:lnSpc>
                <a:spcPct val="80000"/>
              </a:lnSpc>
              <a:buClr>
                <a:schemeClr val="tx1"/>
              </a:buClr>
            </a:pPr>
            <a:r>
              <a:rPr lang="en-US" altLang="en-US" sz="2400" b="1" dirty="0"/>
              <a:t>Capacity</a:t>
            </a:r>
            <a:r>
              <a:rPr lang="en-US" altLang="en-US" sz="2400" dirty="0"/>
              <a:t> – everything that can be seen at one time.</a:t>
            </a:r>
          </a:p>
          <a:p>
            <a:pPr lvl="2">
              <a:lnSpc>
                <a:spcPct val="80000"/>
              </a:lnSpc>
              <a:buClr>
                <a:schemeClr val="tx1"/>
              </a:buClr>
            </a:pPr>
            <a:r>
              <a:rPr lang="en-US" altLang="en-US" sz="2400" b="1" dirty="0"/>
              <a:t>Duration</a:t>
            </a:r>
            <a:r>
              <a:rPr lang="en-US" altLang="en-US" sz="2400" dirty="0"/>
              <a:t> - information that has just entered iconic memory will be pushed out very quickly by new information, a process called masking.</a:t>
            </a:r>
          </a:p>
          <a:p>
            <a:pPr lvl="2">
              <a:lnSpc>
                <a:spcPct val="80000"/>
              </a:lnSpc>
              <a:buClr>
                <a:schemeClr val="tx1"/>
              </a:buClr>
            </a:pPr>
            <a:r>
              <a:rPr lang="en-US" altLang="en-US" sz="2400" b="1" u="sng" dirty="0"/>
              <a:t>Eidetic imagery</a:t>
            </a:r>
            <a:r>
              <a:rPr lang="en-US" altLang="en-US" sz="2400" b="1" dirty="0"/>
              <a:t> </a:t>
            </a:r>
            <a:r>
              <a:rPr lang="en-US" altLang="en-US" sz="2400" dirty="0"/>
              <a:t>- the rare ability to access a visual memory for 30 seconds or more</a:t>
            </a:r>
            <a:r>
              <a:rPr lang="en-US" altLang="en-US" sz="2400" dirty="0" smtClean="0"/>
              <a:t>. (Sometimes called a photographic memory) </a:t>
            </a:r>
          </a:p>
          <a:p>
            <a:pPr lvl="2">
              <a:lnSpc>
                <a:spcPct val="80000"/>
              </a:lnSpc>
              <a:buClr>
                <a:schemeClr val="tx1"/>
              </a:buClr>
            </a:pPr>
            <a:r>
              <a:rPr lang="en-US" altLang="en-US" sz="2400" b="1" dirty="0" smtClean="0"/>
              <a:t>Function </a:t>
            </a:r>
            <a:r>
              <a:rPr lang="en-US" altLang="en-US" sz="2400" dirty="0" smtClean="0"/>
              <a:t>– Helps the visual system to view its surroundings as continuous and stable and allows time for the brain stem to decide if information is important enough to be brought into consciousness. </a:t>
            </a:r>
            <a:endParaRPr lang="en-US" altLang="en-US" sz="2400" b="1" dirty="0"/>
          </a:p>
          <a:p>
            <a:pPr>
              <a:buFont typeface="Wingdings" panose="05000000000000000000" pitchFamily="2" charset="2"/>
              <a:buChar char="q"/>
            </a:pPr>
            <a:endParaRPr lang="en-US" altLang="en-US" dirty="0"/>
          </a:p>
          <a:p>
            <a:pP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7584344" y="1948377"/>
            <a:ext cx="4265785" cy="2279747"/>
          </a:xfrm>
          <a:prstGeom prst="rect">
            <a:avLst/>
          </a:prstGeom>
        </p:spPr>
      </p:pic>
      <p:pic>
        <p:nvPicPr>
          <p:cNvPr id="5" name="Picture 4"/>
          <p:cNvPicPr>
            <a:picLocks noChangeAspect="1"/>
          </p:cNvPicPr>
          <p:nvPr/>
        </p:nvPicPr>
        <p:blipFill>
          <a:blip r:embed="rId3"/>
          <a:stretch>
            <a:fillRect/>
          </a:stretch>
        </p:blipFill>
        <p:spPr>
          <a:xfrm>
            <a:off x="7584343" y="4324865"/>
            <a:ext cx="4265785" cy="1866876"/>
          </a:xfrm>
          <a:prstGeom prst="rect">
            <a:avLst/>
          </a:prstGeom>
        </p:spPr>
      </p:pic>
    </p:spTree>
    <p:extLst>
      <p:ext uri="{BB962C8B-B14F-4D97-AF65-F5344CB8AC3E}">
        <p14:creationId xmlns:p14="http://schemas.microsoft.com/office/powerpoint/2010/main" val="427793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40" y="200539"/>
            <a:ext cx="5418438" cy="653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984" y="1627020"/>
            <a:ext cx="4763582" cy="329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88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Echoic Sensory Memory </a:t>
            </a:r>
            <a:endParaRPr lang="en-US" b="1" u="sng" dirty="0"/>
          </a:p>
        </p:txBody>
      </p:sp>
      <p:sp>
        <p:nvSpPr>
          <p:cNvPr id="3" name="Content Placeholder 2"/>
          <p:cNvSpPr>
            <a:spLocks noGrp="1"/>
          </p:cNvSpPr>
          <p:nvPr>
            <p:ph idx="1"/>
          </p:nvPr>
        </p:nvSpPr>
        <p:spPr>
          <a:xfrm>
            <a:off x="345990" y="1845734"/>
            <a:ext cx="7451124" cy="4431498"/>
          </a:xfrm>
        </p:spPr>
        <p:txBody>
          <a:bodyPr>
            <a:noAutofit/>
          </a:bodyPr>
          <a:lstStyle/>
          <a:p>
            <a:pPr lvl="1">
              <a:lnSpc>
                <a:spcPct val="80000"/>
              </a:lnSpc>
              <a:buClr>
                <a:schemeClr val="tx1"/>
              </a:buClr>
            </a:pPr>
            <a:r>
              <a:rPr lang="en-US" altLang="en-US" sz="2800" b="1" u="sng" dirty="0"/>
              <a:t>Echoic memory</a:t>
            </a:r>
            <a:r>
              <a:rPr lang="en-US" altLang="en-US" sz="2800" b="1" dirty="0"/>
              <a:t> </a:t>
            </a:r>
            <a:r>
              <a:rPr lang="en-US" altLang="en-US" sz="2800" dirty="0"/>
              <a:t>- the brief memory of something a person has just heard.</a:t>
            </a:r>
          </a:p>
          <a:p>
            <a:pPr lvl="2">
              <a:lnSpc>
                <a:spcPct val="80000"/>
              </a:lnSpc>
              <a:buClr>
                <a:schemeClr val="tx1"/>
              </a:buClr>
            </a:pPr>
            <a:r>
              <a:rPr lang="en-US" altLang="en-US" sz="2800" b="1" u="sng" dirty="0"/>
              <a:t>Capacity</a:t>
            </a:r>
            <a:r>
              <a:rPr lang="en-US" altLang="en-US" sz="2800" dirty="0"/>
              <a:t> - limited to what can be heard at any one moment and is smaller than the capacity of iconic memory</a:t>
            </a:r>
          </a:p>
          <a:p>
            <a:pPr lvl="2">
              <a:lnSpc>
                <a:spcPct val="80000"/>
              </a:lnSpc>
              <a:buClr>
                <a:schemeClr val="tx1"/>
              </a:buClr>
            </a:pPr>
            <a:r>
              <a:rPr lang="en-US" altLang="en-US" sz="2800" b="1" u="sng" dirty="0"/>
              <a:t>Duration</a:t>
            </a:r>
            <a:r>
              <a:rPr lang="en-US" altLang="en-US" sz="2800" dirty="0"/>
              <a:t> – lasts longer that iconic — about 2 to 4 </a:t>
            </a:r>
            <a:r>
              <a:rPr lang="en-US" altLang="en-US" sz="2800" dirty="0" smtClean="0"/>
              <a:t>seconds</a:t>
            </a:r>
          </a:p>
          <a:p>
            <a:pPr lvl="2">
              <a:lnSpc>
                <a:spcPct val="80000"/>
              </a:lnSpc>
              <a:buClr>
                <a:schemeClr val="tx1"/>
              </a:buClr>
            </a:pPr>
            <a:r>
              <a:rPr lang="en-US" altLang="en-US" sz="2800" b="1" u="sng" dirty="0" smtClean="0"/>
              <a:t>Function</a:t>
            </a:r>
            <a:r>
              <a:rPr lang="en-US" altLang="en-US" sz="2800" dirty="0" smtClean="0"/>
              <a:t> --- Allows people to remember words and convert them into meaning and hold onto auditory information long enough for lower brain centers to decide if the information is important enough to become conscious</a:t>
            </a:r>
            <a:endParaRPr lang="en-US" altLang="en-US" sz="28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724" y="4411361"/>
            <a:ext cx="3912973" cy="187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060723" y="1845734"/>
            <a:ext cx="3912973" cy="2361667"/>
          </a:xfrm>
          <a:prstGeom prst="rect">
            <a:avLst/>
          </a:prstGeom>
        </p:spPr>
      </p:pic>
    </p:spTree>
    <p:extLst>
      <p:ext uri="{BB962C8B-B14F-4D97-AF65-F5344CB8AC3E}">
        <p14:creationId xmlns:p14="http://schemas.microsoft.com/office/powerpoint/2010/main" val="8294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Do Now: Memory Processing  </a:t>
            </a:r>
            <a:endParaRPr lang="en-US" b="1" u="sng" dirty="0"/>
          </a:p>
        </p:txBody>
      </p:sp>
      <p:sp>
        <p:nvSpPr>
          <p:cNvPr id="3" name="Content Placeholder 2"/>
          <p:cNvSpPr>
            <a:spLocks noGrp="1"/>
          </p:cNvSpPr>
          <p:nvPr>
            <p:ph idx="1"/>
          </p:nvPr>
        </p:nvSpPr>
        <p:spPr/>
        <p:txBody>
          <a:bodyPr/>
          <a:lstStyle/>
          <a:p>
            <a:r>
              <a:rPr lang="en-US" dirty="0" smtClean="0"/>
              <a:t>1) What are the 3 Processes of Memory? Provide a brief definition/example of each </a:t>
            </a:r>
          </a:p>
          <a:p>
            <a:r>
              <a:rPr lang="en-US" dirty="0" smtClean="0"/>
              <a:t>2) Fill in the following chart to complete the components of the “Information Processing Model of Memory” </a:t>
            </a:r>
          </a:p>
          <a:p>
            <a:endParaRPr lang="en-US" dirty="0"/>
          </a:p>
          <a:p>
            <a:endParaRPr lang="en-US" dirty="0"/>
          </a:p>
        </p:txBody>
      </p:sp>
      <p:sp>
        <p:nvSpPr>
          <p:cNvPr id="4" name="Rectangle 3"/>
          <p:cNvSpPr/>
          <p:nvPr/>
        </p:nvSpPr>
        <p:spPr>
          <a:xfrm>
            <a:off x="400050" y="2835711"/>
            <a:ext cx="3000375" cy="2771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8624" y="2835711"/>
            <a:ext cx="2943225" cy="2585323"/>
          </a:xfrm>
          <a:prstGeom prst="rect">
            <a:avLst/>
          </a:prstGeom>
          <a:noFill/>
        </p:spPr>
        <p:txBody>
          <a:bodyPr wrap="square" rtlCol="0">
            <a:spAutoFit/>
          </a:bodyPr>
          <a:lstStyle/>
          <a:p>
            <a:r>
              <a:rPr lang="en-US" dirty="0" smtClean="0"/>
              <a:t>_____________ Memory </a:t>
            </a:r>
          </a:p>
          <a:p>
            <a:endParaRPr lang="en-US" dirty="0"/>
          </a:p>
          <a:p>
            <a:r>
              <a:rPr lang="en-US" dirty="0" smtClean="0"/>
              <a:t>Encoding: </a:t>
            </a:r>
          </a:p>
          <a:p>
            <a:endParaRPr lang="en-US" dirty="0"/>
          </a:p>
          <a:p>
            <a:endParaRPr lang="en-US" dirty="0" smtClean="0"/>
          </a:p>
          <a:p>
            <a:r>
              <a:rPr lang="en-US" dirty="0" smtClean="0"/>
              <a:t>Storage( How long?): </a:t>
            </a:r>
          </a:p>
          <a:p>
            <a:endParaRPr lang="en-US" dirty="0"/>
          </a:p>
          <a:p>
            <a:endParaRPr lang="en-US" dirty="0"/>
          </a:p>
          <a:p>
            <a:r>
              <a:rPr lang="en-US" dirty="0" smtClean="0"/>
              <a:t>Retrieval: </a:t>
            </a:r>
            <a:endParaRPr lang="en-US" dirty="0"/>
          </a:p>
        </p:txBody>
      </p:sp>
      <p:sp>
        <p:nvSpPr>
          <p:cNvPr id="6" name="Right Arrow 5"/>
          <p:cNvSpPr/>
          <p:nvPr/>
        </p:nvSpPr>
        <p:spPr>
          <a:xfrm>
            <a:off x="3577589" y="4007284"/>
            <a:ext cx="757237" cy="4286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p:cNvSpPr/>
          <p:nvPr/>
        </p:nvSpPr>
        <p:spPr>
          <a:xfrm>
            <a:off x="4556998" y="2746232"/>
            <a:ext cx="3138964" cy="29507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4654867" y="2835711"/>
            <a:ext cx="2943225" cy="2585323"/>
          </a:xfrm>
          <a:prstGeom prst="rect">
            <a:avLst/>
          </a:prstGeom>
          <a:noFill/>
        </p:spPr>
        <p:txBody>
          <a:bodyPr wrap="square" rtlCol="0">
            <a:spAutoFit/>
          </a:bodyPr>
          <a:lstStyle/>
          <a:p>
            <a:r>
              <a:rPr lang="en-US" dirty="0" smtClean="0"/>
              <a:t>_____________ Memory </a:t>
            </a:r>
          </a:p>
          <a:p>
            <a:endParaRPr lang="en-US" dirty="0"/>
          </a:p>
          <a:p>
            <a:r>
              <a:rPr lang="en-US" dirty="0" smtClean="0"/>
              <a:t>Encoding: </a:t>
            </a:r>
          </a:p>
          <a:p>
            <a:endParaRPr lang="en-US" dirty="0"/>
          </a:p>
          <a:p>
            <a:endParaRPr lang="en-US" dirty="0" smtClean="0"/>
          </a:p>
          <a:p>
            <a:r>
              <a:rPr lang="en-US" dirty="0" smtClean="0"/>
              <a:t>Storage( How long?): </a:t>
            </a:r>
          </a:p>
          <a:p>
            <a:endParaRPr lang="en-US" dirty="0"/>
          </a:p>
          <a:p>
            <a:endParaRPr lang="en-US" dirty="0"/>
          </a:p>
          <a:p>
            <a:r>
              <a:rPr lang="en-US" dirty="0" smtClean="0"/>
              <a:t>Retrieval: </a:t>
            </a:r>
            <a:endParaRPr lang="en-US" dirty="0"/>
          </a:p>
        </p:txBody>
      </p:sp>
      <p:sp>
        <p:nvSpPr>
          <p:cNvPr id="9" name="Right Arrow 8"/>
          <p:cNvSpPr/>
          <p:nvPr/>
        </p:nvSpPr>
        <p:spPr>
          <a:xfrm>
            <a:off x="7912420" y="4007284"/>
            <a:ext cx="757237" cy="4286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p:nvSpPr>
        <p:spPr>
          <a:xfrm>
            <a:off x="8748242" y="2621548"/>
            <a:ext cx="3104668" cy="3013648"/>
          </a:xfrm>
          <a:prstGeom prst="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9042563" y="2746232"/>
            <a:ext cx="2943225" cy="2585323"/>
          </a:xfrm>
          <a:prstGeom prst="rect">
            <a:avLst/>
          </a:prstGeom>
          <a:noFill/>
        </p:spPr>
        <p:txBody>
          <a:bodyPr wrap="square" rtlCol="0">
            <a:spAutoFit/>
          </a:bodyPr>
          <a:lstStyle/>
          <a:p>
            <a:r>
              <a:rPr lang="en-US" dirty="0" smtClean="0"/>
              <a:t>_____________ Memory </a:t>
            </a:r>
          </a:p>
          <a:p>
            <a:endParaRPr lang="en-US" dirty="0"/>
          </a:p>
          <a:p>
            <a:r>
              <a:rPr lang="en-US" dirty="0" smtClean="0"/>
              <a:t>Encoding: </a:t>
            </a:r>
          </a:p>
          <a:p>
            <a:endParaRPr lang="en-US" dirty="0"/>
          </a:p>
          <a:p>
            <a:endParaRPr lang="en-US" dirty="0" smtClean="0"/>
          </a:p>
          <a:p>
            <a:r>
              <a:rPr lang="en-US" dirty="0" smtClean="0"/>
              <a:t>Storage( How long?): </a:t>
            </a:r>
          </a:p>
          <a:p>
            <a:endParaRPr lang="en-US" dirty="0"/>
          </a:p>
          <a:p>
            <a:endParaRPr lang="en-US" dirty="0"/>
          </a:p>
          <a:p>
            <a:r>
              <a:rPr lang="en-US" dirty="0" smtClean="0"/>
              <a:t>Retrieval: </a:t>
            </a:r>
            <a:endParaRPr lang="en-US" dirty="0"/>
          </a:p>
        </p:txBody>
      </p:sp>
    </p:spTree>
    <p:extLst>
      <p:ext uri="{BB962C8B-B14F-4D97-AF65-F5344CB8AC3E}">
        <p14:creationId xmlns:p14="http://schemas.microsoft.com/office/powerpoint/2010/main" val="178960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Video Questions: 10 Things You Didn’t Know About Human Memory</a:t>
            </a:r>
            <a:endParaRPr lang="en-US" b="1" u="sng"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t>While the video outlines this Top 10 list, create a list in your notebook with a brief summary of each fact. Circle the one that surprised you the most </a:t>
            </a:r>
            <a:endParaRPr lang="en-US" sz="2800" dirty="0"/>
          </a:p>
        </p:txBody>
      </p:sp>
    </p:spTree>
    <p:extLst>
      <p:ext uri="{BB962C8B-B14F-4D97-AF65-F5344CB8AC3E}">
        <p14:creationId xmlns:p14="http://schemas.microsoft.com/office/powerpoint/2010/main" val="351709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 Video Questions: How does Memory Work? </a:t>
            </a:r>
            <a:endParaRPr lang="en-US" b="1" u="sng" dirty="0"/>
          </a:p>
        </p:txBody>
      </p:sp>
      <p:sp>
        <p:nvSpPr>
          <p:cNvPr id="3" name="Content Placeholder 2"/>
          <p:cNvSpPr>
            <a:spLocks noGrp="1"/>
          </p:cNvSpPr>
          <p:nvPr>
            <p:ph idx="1"/>
          </p:nvPr>
        </p:nvSpPr>
        <p:spPr/>
        <p:txBody>
          <a:bodyPr/>
          <a:lstStyle/>
          <a:p>
            <a:r>
              <a:rPr lang="en-US" dirty="0" smtClean="0"/>
              <a:t>1. What is your “memory network”? </a:t>
            </a:r>
          </a:p>
          <a:p>
            <a:endParaRPr lang="en-US" dirty="0"/>
          </a:p>
          <a:p>
            <a:r>
              <a:rPr lang="en-US" dirty="0" smtClean="0"/>
              <a:t>2. Draw and label a picture of how memory works, based on the information provided in the video. </a:t>
            </a:r>
            <a:endParaRPr lang="en-US" dirty="0"/>
          </a:p>
        </p:txBody>
      </p:sp>
    </p:spTree>
    <p:extLst>
      <p:ext uri="{BB962C8B-B14F-4D97-AF65-F5344CB8AC3E}">
        <p14:creationId xmlns:p14="http://schemas.microsoft.com/office/powerpoint/2010/main" val="169303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6.3: Short Term and Working Memory</a:t>
            </a:r>
            <a:endParaRPr lang="en-US" sz="4400" b="1" u="sng" dirty="0"/>
          </a:p>
        </p:txBody>
      </p:sp>
      <p:sp>
        <p:nvSpPr>
          <p:cNvPr id="3" name="Text Placeholder 2"/>
          <p:cNvSpPr>
            <a:spLocks noGrp="1"/>
          </p:cNvSpPr>
          <p:nvPr>
            <p:ph type="body" idx="1"/>
          </p:nvPr>
        </p:nvSpPr>
        <p:spPr/>
        <p:txBody>
          <a:bodyPr/>
          <a:lstStyle/>
          <a:p>
            <a:pPr algn="ctr"/>
            <a:r>
              <a:rPr lang="en-US" dirty="0" smtClean="0"/>
              <a:t>What is short term memory, and how does it differ from working memory? </a:t>
            </a:r>
            <a:endParaRPr lang="en-US" dirty="0"/>
          </a:p>
        </p:txBody>
      </p:sp>
      <p:pic>
        <p:nvPicPr>
          <p:cNvPr id="4" name="Picture 3"/>
          <p:cNvPicPr>
            <a:picLocks noChangeAspect="1"/>
          </p:cNvPicPr>
          <p:nvPr/>
        </p:nvPicPr>
        <p:blipFill>
          <a:blip r:embed="rId2"/>
          <a:stretch>
            <a:fillRect/>
          </a:stretch>
        </p:blipFill>
        <p:spPr>
          <a:xfrm>
            <a:off x="3200400" y="99540"/>
            <a:ext cx="2817341" cy="3039076"/>
          </a:xfrm>
          <a:prstGeom prst="rect">
            <a:avLst/>
          </a:prstGeom>
        </p:spPr>
      </p:pic>
      <p:pic>
        <p:nvPicPr>
          <p:cNvPr id="5" name="Picture 4"/>
          <p:cNvPicPr>
            <a:picLocks noChangeAspect="1"/>
          </p:cNvPicPr>
          <p:nvPr/>
        </p:nvPicPr>
        <p:blipFill>
          <a:blip r:embed="rId3"/>
          <a:stretch>
            <a:fillRect/>
          </a:stretch>
        </p:blipFill>
        <p:spPr>
          <a:xfrm>
            <a:off x="6252134" y="67729"/>
            <a:ext cx="3114288" cy="3070887"/>
          </a:xfrm>
          <a:prstGeom prst="rect">
            <a:avLst/>
          </a:prstGeom>
        </p:spPr>
      </p:pic>
    </p:spTree>
    <p:extLst>
      <p:ext uri="{BB962C8B-B14F-4D97-AF65-F5344CB8AC3E}">
        <p14:creationId xmlns:p14="http://schemas.microsoft.com/office/powerpoint/2010/main" val="6970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Short Term Memory</a:t>
            </a:r>
            <a:endParaRPr lang="en-US" b="1" u="sng" dirty="0"/>
          </a:p>
        </p:txBody>
      </p:sp>
      <p:sp>
        <p:nvSpPr>
          <p:cNvPr id="3" name="Content Placeholder 2"/>
          <p:cNvSpPr>
            <a:spLocks noGrp="1"/>
          </p:cNvSpPr>
          <p:nvPr>
            <p:ph idx="1"/>
          </p:nvPr>
        </p:nvSpPr>
        <p:spPr>
          <a:xfrm>
            <a:off x="4580943" y="1845733"/>
            <a:ext cx="7429825" cy="4480925"/>
          </a:xfrm>
        </p:spPr>
        <p:txBody>
          <a:bodyPr>
            <a:normAutofit lnSpcReduction="10000"/>
          </a:bodyPr>
          <a:lstStyle/>
          <a:p>
            <a:pPr>
              <a:buFont typeface="Wingdings" panose="05000000000000000000" pitchFamily="2" charset="2"/>
              <a:buChar char="q"/>
            </a:pPr>
            <a:r>
              <a:rPr lang="en-US" altLang="en-US" b="1" u="sng" dirty="0"/>
              <a:t>Short-term memory (STM) (working memory)</a:t>
            </a:r>
            <a:r>
              <a:rPr lang="en-US" altLang="en-US" b="1" dirty="0"/>
              <a:t> </a:t>
            </a:r>
            <a:r>
              <a:rPr lang="en-US" altLang="en-US" dirty="0"/>
              <a:t>- the memory system in which information is held for brief periods of time while being used</a:t>
            </a:r>
            <a:r>
              <a:rPr lang="en-US" altLang="en-US" dirty="0" smtClean="0"/>
              <a:t>.</a:t>
            </a:r>
          </a:p>
          <a:p>
            <a:pPr>
              <a:buFont typeface="Wingdings" panose="05000000000000000000" pitchFamily="2" charset="2"/>
              <a:buChar char="q"/>
            </a:pPr>
            <a:r>
              <a:rPr lang="en-US" altLang="en-US" b="1" u="sng" dirty="0" smtClean="0"/>
              <a:t>Working Memory</a:t>
            </a:r>
            <a:r>
              <a:rPr lang="en-US" altLang="en-US" dirty="0" smtClean="0"/>
              <a:t>: An active system that processes the information in short term memory. </a:t>
            </a:r>
            <a:endParaRPr lang="en-US" altLang="en-US" dirty="0"/>
          </a:p>
          <a:p>
            <a:pPr lvl="1">
              <a:buFont typeface="Wingdings" panose="05000000000000000000" pitchFamily="2" charset="2"/>
              <a:buChar char="q"/>
            </a:pPr>
            <a:r>
              <a:rPr lang="en-US" altLang="en-US" sz="2000" b="1" u="sng" dirty="0"/>
              <a:t>Selective attention </a:t>
            </a:r>
            <a:r>
              <a:rPr lang="en-US" altLang="en-US" sz="2000" dirty="0"/>
              <a:t>– the ability to focus on only one stimulus from among all sensory input</a:t>
            </a:r>
            <a:r>
              <a:rPr lang="en-US" altLang="en-US" sz="2000" dirty="0" smtClean="0"/>
              <a:t>.</a:t>
            </a:r>
          </a:p>
          <a:p>
            <a:pPr lvl="1">
              <a:buFont typeface="Wingdings" panose="05000000000000000000" pitchFamily="2" charset="2"/>
              <a:buChar char="q"/>
            </a:pPr>
            <a:r>
              <a:rPr lang="en-US" altLang="en-US" sz="2000" b="1" u="sng" dirty="0" smtClean="0"/>
              <a:t>Example: </a:t>
            </a:r>
            <a:r>
              <a:rPr lang="en-US" altLang="en-US" sz="2000" dirty="0" smtClean="0"/>
              <a:t>A mother of a new baby can sleep through a passing train but immediately awakens at the sound of her baby crying (even if the train is much louder) </a:t>
            </a:r>
          </a:p>
          <a:p>
            <a:pPr lvl="1">
              <a:buFont typeface="Wingdings" panose="05000000000000000000" pitchFamily="2" charset="2"/>
              <a:buChar char="q"/>
            </a:pPr>
            <a:r>
              <a:rPr lang="en-US" altLang="en-US" sz="2000" b="1" u="sng" dirty="0" smtClean="0"/>
              <a:t>Divided attention</a:t>
            </a:r>
            <a:r>
              <a:rPr lang="en-US" altLang="en-US" sz="2000" dirty="0" smtClean="0"/>
              <a:t>: When focus is divided or split between multiple tasks. Negatively affects memory. </a:t>
            </a:r>
          </a:p>
          <a:p>
            <a:pPr lvl="1">
              <a:buFont typeface="Wingdings" panose="05000000000000000000" pitchFamily="2" charset="2"/>
              <a:buChar char="q"/>
            </a:pPr>
            <a:r>
              <a:rPr lang="en-US" altLang="en-US" sz="2000" b="1" u="sng" dirty="0" smtClean="0"/>
              <a:t>Example</a:t>
            </a:r>
            <a:r>
              <a:rPr lang="en-US" altLang="en-US" sz="2000" dirty="0" smtClean="0"/>
              <a:t>: Listening to music while trying to memorize lines for a play</a:t>
            </a:r>
            <a:endParaRPr lang="en-US" altLang="en-US" sz="2000" dirty="0"/>
          </a:p>
          <a:p>
            <a:pPr>
              <a:buFont typeface="Wingdings" panose="05000000000000000000" pitchFamily="2" charset="2"/>
              <a:buChar char="q"/>
            </a:pPr>
            <a:r>
              <a:rPr lang="en-US" dirty="0" smtClean="0"/>
              <a:t>It is easier to form memories around things we have </a:t>
            </a:r>
            <a:r>
              <a:rPr lang="en-US" b="1" u="sng" dirty="0" smtClean="0"/>
              <a:t>selective attention</a:t>
            </a:r>
            <a:r>
              <a:rPr lang="en-US" u="sng" dirty="0" smtClean="0"/>
              <a:t> </a:t>
            </a:r>
            <a:r>
              <a:rPr lang="en-US" dirty="0" smtClean="0"/>
              <a:t>focus on </a:t>
            </a:r>
            <a:endParaRPr lang="en-US" dirty="0"/>
          </a:p>
        </p:txBody>
      </p:sp>
      <p:pic>
        <p:nvPicPr>
          <p:cNvPr id="5" name="Picture 4"/>
          <p:cNvPicPr>
            <a:picLocks noChangeAspect="1"/>
          </p:cNvPicPr>
          <p:nvPr/>
        </p:nvPicPr>
        <p:blipFill>
          <a:blip r:embed="rId2"/>
          <a:stretch>
            <a:fillRect/>
          </a:stretch>
        </p:blipFill>
        <p:spPr>
          <a:xfrm>
            <a:off x="531341" y="1845734"/>
            <a:ext cx="3645243" cy="2380278"/>
          </a:xfrm>
          <a:prstGeom prst="rect">
            <a:avLst/>
          </a:prstGeom>
        </p:spPr>
      </p:pic>
      <p:pic>
        <p:nvPicPr>
          <p:cNvPr id="6" name="Picture 5"/>
          <p:cNvPicPr>
            <a:picLocks noChangeAspect="1"/>
          </p:cNvPicPr>
          <p:nvPr/>
        </p:nvPicPr>
        <p:blipFill>
          <a:blip r:embed="rId3"/>
          <a:stretch>
            <a:fillRect/>
          </a:stretch>
        </p:blipFill>
        <p:spPr>
          <a:xfrm>
            <a:off x="729049" y="4334386"/>
            <a:ext cx="3101546" cy="2219325"/>
          </a:xfrm>
          <a:prstGeom prst="rect">
            <a:avLst/>
          </a:prstGeom>
        </p:spPr>
      </p:pic>
    </p:spTree>
    <p:extLst>
      <p:ext uri="{BB962C8B-B14F-4D97-AF65-F5344CB8AC3E}">
        <p14:creationId xmlns:p14="http://schemas.microsoft.com/office/powerpoint/2010/main" val="2989650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Short Term Memory</a:t>
            </a:r>
            <a:endParaRPr lang="en-US" b="1" u="sng" dirty="0"/>
          </a:p>
        </p:txBody>
      </p:sp>
      <p:sp>
        <p:nvSpPr>
          <p:cNvPr id="3" name="Content Placeholder 2"/>
          <p:cNvSpPr>
            <a:spLocks noGrp="1"/>
          </p:cNvSpPr>
          <p:nvPr>
            <p:ph idx="1"/>
          </p:nvPr>
        </p:nvSpPr>
        <p:spPr>
          <a:xfrm>
            <a:off x="3361037" y="1845733"/>
            <a:ext cx="8830963" cy="4726517"/>
          </a:xfrm>
        </p:spPr>
        <p:txBody>
          <a:bodyPr>
            <a:normAutofit fontScale="92500"/>
          </a:bodyPr>
          <a:lstStyle/>
          <a:p>
            <a:pPr>
              <a:buClr>
                <a:schemeClr val="tx1"/>
              </a:buClr>
              <a:buFont typeface="Wingdings" panose="05000000000000000000" pitchFamily="2" charset="2"/>
              <a:buChar char="q"/>
            </a:pPr>
            <a:r>
              <a:rPr lang="en-US" altLang="en-US" sz="2400" b="1" u="sng" dirty="0" smtClean="0"/>
              <a:t>Digit-span </a:t>
            </a:r>
            <a:r>
              <a:rPr lang="en-US" altLang="en-US" sz="2400" b="1" u="sng" dirty="0"/>
              <a:t>test</a:t>
            </a:r>
            <a:r>
              <a:rPr lang="en-US" altLang="en-US" sz="2400" b="1" i="1" dirty="0"/>
              <a:t> </a:t>
            </a:r>
            <a:r>
              <a:rPr lang="en-US" altLang="en-US" sz="2400" dirty="0"/>
              <a:t>– memory test in which a series of numbers is read to subjects in the experiment who are then asked to recall the numbers in order.</a:t>
            </a:r>
          </a:p>
          <a:p>
            <a:pPr lvl="1">
              <a:buClr>
                <a:schemeClr val="tx1"/>
              </a:buClr>
            </a:pPr>
            <a:r>
              <a:rPr lang="en-US" altLang="en-US" sz="2400" dirty="0"/>
              <a:t>Conclusions are that the capacity of STM is about seven items or pieces of information, plus or minus two items, or </a:t>
            </a:r>
            <a:r>
              <a:rPr lang="en-US" altLang="en-US" sz="2400" dirty="0" smtClean="0"/>
              <a:t>from </a:t>
            </a:r>
            <a:r>
              <a:rPr lang="en-US" altLang="en-US" sz="2400" dirty="0"/>
              <a:t>five to nine bits of information.</a:t>
            </a:r>
          </a:p>
          <a:p>
            <a:pPr lvl="3">
              <a:buClr>
                <a:schemeClr val="tx1"/>
              </a:buClr>
            </a:pPr>
            <a:r>
              <a:rPr lang="en-US" altLang="en-US" sz="2400" dirty="0"/>
              <a:t>“magical number” = 7</a:t>
            </a:r>
          </a:p>
          <a:p>
            <a:pPr>
              <a:buFont typeface="Wingdings" panose="05000000000000000000" pitchFamily="2" charset="2"/>
              <a:buChar char="q"/>
            </a:pPr>
            <a:r>
              <a:rPr lang="en-US" altLang="en-US" sz="2400" b="1" u="sng" dirty="0"/>
              <a:t>Chunking</a:t>
            </a:r>
            <a:r>
              <a:rPr lang="en-US" altLang="en-US" sz="2400" b="1" dirty="0"/>
              <a:t> </a:t>
            </a:r>
            <a:r>
              <a:rPr lang="en-US" altLang="en-US" sz="2400" dirty="0"/>
              <a:t>– bits of information are combined into meaningful units, or chunks, so that more information can be held </a:t>
            </a:r>
            <a:r>
              <a:rPr lang="en-US" altLang="en-US" sz="2400" dirty="0" smtClean="0"/>
              <a:t>in</a:t>
            </a:r>
          </a:p>
          <a:p>
            <a:pPr>
              <a:buFont typeface="Wingdings" panose="05000000000000000000" pitchFamily="2" charset="2"/>
              <a:buChar char="q"/>
            </a:pPr>
            <a:r>
              <a:rPr lang="en-US" sz="2400" dirty="0" smtClean="0"/>
              <a:t>Short term memory lasts from about 12-30 seconds without rehearsal </a:t>
            </a:r>
          </a:p>
          <a:p>
            <a:pPr>
              <a:buFont typeface="Wingdings" panose="05000000000000000000" pitchFamily="2" charset="2"/>
              <a:buChar char="q"/>
            </a:pPr>
            <a:r>
              <a:rPr lang="en-US" sz="2400" b="1" u="sng" dirty="0" smtClean="0"/>
              <a:t>Maintenance Rehearsal: </a:t>
            </a:r>
            <a:r>
              <a:rPr lang="en-US" sz="2400" dirty="0" smtClean="0"/>
              <a:t>Practice of saying some information to be remembered over and over in one’s head in order to maintain it in short term memory</a:t>
            </a:r>
            <a:r>
              <a:rPr lang="en-US" dirty="0" smtClean="0"/>
              <a:t>. </a:t>
            </a:r>
            <a:endParaRPr lang="en-US" dirty="0"/>
          </a:p>
        </p:txBody>
      </p:sp>
      <p:pic>
        <p:nvPicPr>
          <p:cNvPr id="4" name="Picture 8"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37360"/>
            <a:ext cx="3212757" cy="224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 y="4073838"/>
            <a:ext cx="3361037" cy="2067469"/>
          </a:xfrm>
          <a:prstGeom prst="rect">
            <a:avLst/>
          </a:prstGeom>
        </p:spPr>
      </p:pic>
    </p:spTree>
    <p:extLst>
      <p:ext uri="{BB962C8B-B14F-4D97-AF65-F5344CB8AC3E}">
        <p14:creationId xmlns:p14="http://schemas.microsoft.com/office/powerpoint/2010/main" val="36730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Example: Digit Span Test </a:t>
            </a:r>
            <a:endParaRPr lang="en-US" b="1" u="sng"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4213" y="1959190"/>
            <a:ext cx="2241549" cy="4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2699952"/>
            <a:ext cx="3333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92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Example: Chunking</a:t>
            </a:r>
            <a:endParaRPr lang="en-US" b="1" u="sng" dirty="0"/>
          </a:p>
        </p:txBody>
      </p:sp>
      <p:pic>
        <p:nvPicPr>
          <p:cNvPr id="1026" name="Picture 2" descr="Image result for chunking memory examp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175" y="1876426"/>
            <a:ext cx="5770563" cy="42100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586537" y="1876426"/>
            <a:ext cx="4929188" cy="4386142"/>
          </a:xfrm>
          <a:prstGeom prst="rect">
            <a:avLst/>
          </a:prstGeom>
        </p:spPr>
      </p:pic>
    </p:spTree>
    <p:extLst>
      <p:ext uri="{BB962C8B-B14F-4D97-AF65-F5344CB8AC3E}">
        <p14:creationId xmlns:p14="http://schemas.microsoft.com/office/powerpoint/2010/main" val="132411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6.4: Long Term Memory</a:t>
            </a:r>
            <a:endParaRPr lang="en-US" sz="4400" b="1" u="sng" dirty="0"/>
          </a:p>
        </p:txBody>
      </p:sp>
      <p:sp>
        <p:nvSpPr>
          <p:cNvPr id="3" name="Text Placeholder 2"/>
          <p:cNvSpPr>
            <a:spLocks noGrp="1"/>
          </p:cNvSpPr>
          <p:nvPr>
            <p:ph type="body" idx="1"/>
          </p:nvPr>
        </p:nvSpPr>
        <p:spPr/>
        <p:txBody>
          <a:bodyPr/>
          <a:lstStyle/>
          <a:p>
            <a:pPr algn="ctr"/>
            <a:r>
              <a:rPr lang="en-US" dirty="0" smtClean="0"/>
              <a:t>How is long-term memory different from other types of memory? </a:t>
            </a:r>
            <a:endParaRPr lang="en-US" dirty="0"/>
          </a:p>
        </p:txBody>
      </p:sp>
      <p:pic>
        <p:nvPicPr>
          <p:cNvPr id="4" name="Picture 3"/>
          <p:cNvPicPr>
            <a:picLocks noChangeAspect="1"/>
          </p:cNvPicPr>
          <p:nvPr/>
        </p:nvPicPr>
        <p:blipFill>
          <a:blip r:embed="rId2"/>
          <a:stretch>
            <a:fillRect/>
          </a:stretch>
        </p:blipFill>
        <p:spPr>
          <a:xfrm>
            <a:off x="3515496" y="261938"/>
            <a:ext cx="4874741" cy="3315541"/>
          </a:xfrm>
          <a:prstGeom prst="rect">
            <a:avLst/>
          </a:prstGeom>
        </p:spPr>
      </p:pic>
    </p:spTree>
    <p:extLst>
      <p:ext uri="{BB962C8B-B14F-4D97-AF65-F5344CB8AC3E}">
        <p14:creationId xmlns:p14="http://schemas.microsoft.com/office/powerpoint/2010/main" val="24385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675120" cy="1450757"/>
          </a:xfrm>
        </p:spPr>
        <p:txBody>
          <a:bodyPr/>
          <a:lstStyle/>
          <a:p>
            <a:pPr algn="ctr"/>
            <a:r>
              <a:rPr lang="en-US" b="1" u="sng" dirty="0" smtClean="0"/>
              <a:t>Long Term Memory</a:t>
            </a:r>
            <a:endParaRPr lang="en-US" b="1" u="sng" dirty="0"/>
          </a:p>
        </p:txBody>
      </p:sp>
      <p:sp>
        <p:nvSpPr>
          <p:cNvPr id="3" name="Content Placeholder 2"/>
          <p:cNvSpPr>
            <a:spLocks noGrp="1"/>
          </p:cNvSpPr>
          <p:nvPr>
            <p:ph idx="1"/>
          </p:nvPr>
        </p:nvSpPr>
        <p:spPr>
          <a:xfrm>
            <a:off x="0" y="1737359"/>
            <a:ext cx="8031892" cy="4774651"/>
          </a:xfrm>
        </p:spPr>
        <p:txBody>
          <a:bodyPr>
            <a:normAutofit fontScale="92500"/>
          </a:bodyPr>
          <a:lstStyle/>
          <a:p>
            <a:pPr>
              <a:buFont typeface="Wingdings" panose="05000000000000000000" pitchFamily="2" charset="2"/>
              <a:buChar char="q"/>
            </a:pPr>
            <a:r>
              <a:rPr lang="en-US" altLang="en-US" sz="2400" b="1" u="sng" dirty="0"/>
              <a:t>Long-term memory (LTM)</a:t>
            </a:r>
            <a:r>
              <a:rPr lang="en-US" altLang="en-US" sz="2400" b="1" dirty="0"/>
              <a:t> </a:t>
            </a:r>
            <a:r>
              <a:rPr lang="en-US" altLang="en-US" sz="2400" dirty="0"/>
              <a:t>- the system of memory into which all the information is placed to be kept more or less permanently</a:t>
            </a:r>
            <a:r>
              <a:rPr lang="en-US" altLang="en-US" sz="2400" dirty="0" smtClean="0"/>
              <a:t>.</a:t>
            </a:r>
          </a:p>
          <a:p>
            <a:pPr>
              <a:buFont typeface="Wingdings" panose="05000000000000000000" pitchFamily="2" charset="2"/>
              <a:buChar char="q"/>
            </a:pPr>
            <a:r>
              <a:rPr lang="en-US" altLang="en-US" sz="2400" dirty="0" smtClean="0"/>
              <a:t>LTM seems to be </a:t>
            </a:r>
            <a:r>
              <a:rPr lang="en-US" altLang="en-US" sz="2400" b="1" u="sng" dirty="0" smtClean="0"/>
              <a:t>unlimited</a:t>
            </a:r>
            <a:r>
              <a:rPr lang="en-US" altLang="en-US" sz="2400" dirty="0" smtClean="0"/>
              <a:t> and forms permanent physical changes in the brain. </a:t>
            </a:r>
          </a:p>
          <a:p>
            <a:pPr>
              <a:buFont typeface="Wingdings" panose="05000000000000000000" pitchFamily="2" charset="2"/>
              <a:buChar char="q"/>
            </a:pPr>
            <a:r>
              <a:rPr lang="en-US" altLang="en-US" sz="2400" dirty="0" smtClean="0"/>
              <a:t>While LTM memories are always available, they are not always accessible (retrieval!). </a:t>
            </a:r>
          </a:p>
          <a:p>
            <a:pPr>
              <a:buFont typeface="Wingdings" panose="05000000000000000000" pitchFamily="2" charset="2"/>
              <a:buChar char="q"/>
            </a:pPr>
            <a:r>
              <a:rPr lang="en-US" altLang="en-US" sz="2400" dirty="0" smtClean="0"/>
              <a:t>LTM includes not only “Visual” memories, but sounds, smells and tastes and also combinations of these memories </a:t>
            </a:r>
          </a:p>
          <a:p>
            <a:pPr lvl="1">
              <a:buFont typeface="Wingdings" panose="05000000000000000000" pitchFamily="2" charset="2"/>
              <a:buChar char="q"/>
            </a:pPr>
            <a:r>
              <a:rPr lang="en-US" altLang="en-US" sz="2400" dirty="0" smtClean="0"/>
              <a:t>LTM is like your brain’s filing cabinet. You store things in it that you may or may not need and retrieve from it “When needed”</a:t>
            </a:r>
          </a:p>
          <a:p>
            <a:pPr>
              <a:buFont typeface="Wingdings" panose="05000000000000000000" pitchFamily="2" charset="2"/>
              <a:buChar char="q"/>
            </a:pPr>
            <a:r>
              <a:rPr lang="en-US" altLang="en-US" sz="2400" b="1" u="sng" dirty="0" smtClean="0"/>
              <a:t>Elaborative Rehearsal</a:t>
            </a:r>
            <a:r>
              <a:rPr lang="en-US" altLang="en-US" sz="2400" u="sng" dirty="0" smtClean="0"/>
              <a:t>: </a:t>
            </a:r>
            <a:r>
              <a:rPr lang="en-US" altLang="en-US" sz="2400" dirty="0" smtClean="0"/>
              <a:t>a method of transferring information from STM into LTM by making that information meaningful in some way</a:t>
            </a:r>
            <a:endParaRPr lang="en-US" altLang="en-US" sz="2400" u="sng" dirty="0"/>
          </a:p>
          <a:p>
            <a:endParaRPr lang="en-US" dirty="0"/>
          </a:p>
        </p:txBody>
      </p:sp>
      <p:pic>
        <p:nvPicPr>
          <p:cNvPr id="4" name="Picture 3"/>
          <p:cNvPicPr>
            <a:picLocks noChangeAspect="1"/>
          </p:cNvPicPr>
          <p:nvPr/>
        </p:nvPicPr>
        <p:blipFill>
          <a:blip r:embed="rId2"/>
          <a:stretch>
            <a:fillRect/>
          </a:stretch>
        </p:blipFill>
        <p:spPr>
          <a:xfrm>
            <a:off x="7881169" y="286603"/>
            <a:ext cx="4310831" cy="5916489"/>
          </a:xfrm>
          <a:prstGeom prst="rect">
            <a:avLst/>
          </a:prstGeom>
        </p:spPr>
      </p:pic>
    </p:spTree>
    <p:extLst>
      <p:ext uri="{BB962C8B-B14F-4D97-AF65-F5344CB8AC3E}">
        <p14:creationId xmlns:p14="http://schemas.microsoft.com/office/powerpoint/2010/main" val="810880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In Class Experiment: </a:t>
            </a:r>
            <a:br>
              <a:rPr lang="en-US" b="1" u="sng" dirty="0" smtClean="0"/>
            </a:br>
            <a:r>
              <a:rPr lang="en-US" b="1" u="sng" dirty="0" smtClean="0"/>
              <a:t>Sensory Memory LTM and STM Lab</a:t>
            </a:r>
            <a:endParaRPr lang="en-US" b="1" u="sng" dirty="0"/>
          </a:p>
        </p:txBody>
      </p:sp>
      <p:sp>
        <p:nvSpPr>
          <p:cNvPr id="3" name="Content Placeholder 2"/>
          <p:cNvSpPr>
            <a:spLocks noGrp="1"/>
          </p:cNvSpPr>
          <p:nvPr>
            <p:ph idx="1"/>
          </p:nvPr>
        </p:nvSpPr>
        <p:spPr/>
        <p:txBody>
          <a:bodyPr>
            <a:noAutofit/>
          </a:bodyPr>
          <a:lstStyle/>
          <a:p>
            <a:r>
              <a:rPr lang="en-US" sz="2400" dirty="0" smtClean="0"/>
              <a:t>1. You will be completing the following lab in pairs/groups of 2. Select one person to be the “experimenter” and another to be the subject or “</a:t>
            </a:r>
            <a:r>
              <a:rPr lang="en-US" sz="2400" dirty="0" err="1" smtClean="0"/>
              <a:t>experimentee</a:t>
            </a:r>
            <a:r>
              <a:rPr lang="en-US" sz="2400" dirty="0" smtClean="0"/>
              <a:t>” </a:t>
            </a:r>
          </a:p>
          <a:p>
            <a:r>
              <a:rPr lang="en-US" sz="2400" dirty="0" smtClean="0"/>
              <a:t>2. The </a:t>
            </a:r>
            <a:r>
              <a:rPr lang="en-US" sz="2400" dirty="0" err="1" smtClean="0"/>
              <a:t>experimentee</a:t>
            </a:r>
            <a:r>
              <a:rPr lang="en-US" sz="2400" dirty="0" smtClean="0"/>
              <a:t> will be blindfolded throughout the experiment and must be blindfolded before the teacher can hand out the components needed for each group. </a:t>
            </a:r>
          </a:p>
          <a:p>
            <a:r>
              <a:rPr lang="en-US" sz="2400" dirty="0" smtClean="0"/>
              <a:t>3. The experiment does deal with food, so be sure to question your </a:t>
            </a:r>
            <a:r>
              <a:rPr lang="en-US" sz="2400" dirty="0" err="1" smtClean="0"/>
              <a:t>experimentee</a:t>
            </a:r>
            <a:r>
              <a:rPr lang="en-US" sz="2400" dirty="0" smtClean="0"/>
              <a:t> if they have any significant allergies from either tasting or touching certain foods. </a:t>
            </a:r>
          </a:p>
          <a:p>
            <a:r>
              <a:rPr lang="en-US" sz="2400" dirty="0"/>
              <a:t>4</a:t>
            </a:r>
            <a:r>
              <a:rPr lang="en-US" sz="2400" dirty="0" smtClean="0"/>
              <a:t>. Please keep the master sheet face down on the desk until you are told to begin</a:t>
            </a:r>
          </a:p>
        </p:txBody>
      </p:sp>
    </p:spTree>
    <p:extLst>
      <p:ext uri="{BB962C8B-B14F-4D97-AF65-F5344CB8AC3E}">
        <p14:creationId xmlns:p14="http://schemas.microsoft.com/office/powerpoint/2010/main" val="2987973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Once Blindfolded: </a:t>
            </a:r>
            <a:endParaRPr lang="en-US" b="1" u="sng" dirty="0"/>
          </a:p>
        </p:txBody>
      </p:sp>
      <p:sp>
        <p:nvSpPr>
          <p:cNvPr id="3" name="Content Placeholder 2"/>
          <p:cNvSpPr>
            <a:spLocks noGrp="1"/>
          </p:cNvSpPr>
          <p:nvPr>
            <p:ph idx="1"/>
          </p:nvPr>
        </p:nvSpPr>
        <p:spPr/>
        <p:txBody>
          <a:bodyPr>
            <a:normAutofit/>
          </a:bodyPr>
          <a:lstStyle/>
          <a:p>
            <a:r>
              <a:rPr lang="en-US" sz="2800" dirty="0" smtClean="0"/>
              <a:t>1. Experimenters must come to the front of class and take 2-4 foods as listed for their partner to try. You must also grab a card from the desk. </a:t>
            </a:r>
          </a:p>
          <a:p>
            <a:r>
              <a:rPr lang="en-US" sz="2800" dirty="0" smtClean="0"/>
              <a:t>2. If your card is RED=Your partner is allowed to touch AND taste the objects in the experiment. If your card is BLACK=Your partner is only allowed to touch each item</a:t>
            </a:r>
          </a:p>
          <a:p>
            <a:r>
              <a:rPr lang="en-US" sz="2800" dirty="0" smtClean="0"/>
              <a:t>3. Read the master handout CAREFULLY and be sure to strictly follow the instructions </a:t>
            </a:r>
          </a:p>
        </p:txBody>
      </p:sp>
    </p:spTree>
    <p:extLst>
      <p:ext uri="{BB962C8B-B14F-4D97-AF65-F5344CB8AC3E}">
        <p14:creationId xmlns:p14="http://schemas.microsoft.com/office/powerpoint/2010/main" val="60009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Lab Reflection Questions</a:t>
            </a:r>
            <a:endParaRPr lang="en-US" b="1" u="sng" dirty="0"/>
          </a:p>
        </p:txBody>
      </p:sp>
      <p:sp>
        <p:nvSpPr>
          <p:cNvPr id="3" name="Content Placeholder 2"/>
          <p:cNvSpPr>
            <a:spLocks noGrp="1"/>
          </p:cNvSpPr>
          <p:nvPr>
            <p:ph idx="1"/>
          </p:nvPr>
        </p:nvSpPr>
        <p:spPr>
          <a:xfrm>
            <a:off x="185351" y="1845733"/>
            <a:ext cx="10970329" cy="4369715"/>
          </a:xfrm>
        </p:spPr>
        <p:txBody>
          <a:bodyPr>
            <a:normAutofit fontScale="92500" lnSpcReduction="20000"/>
          </a:bodyPr>
          <a:lstStyle/>
          <a:p>
            <a:r>
              <a:rPr lang="en-US" dirty="0" smtClean="0"/>
              <a:t>Once your lab is complete you and your partner may work together to complete the reflection questions </a:t>
            </a:r>
            <a:r>
              <a:rPr lang="en-US" b="1" i="1" dirty="0" smtClean="0"/>
              <a:t>in your notebooks</a:t>
            </a:r>
            <a:r>
              <a:rPr lang="en-US" dirty="0" smtClean="0"/>
              <a:t>: </a:t>
            </a:r>
          </a:p>
          <a:p>
            <a:r>
              <a:rPr lang="en-US" dirty="0" smtClean="0"/>
              <a:t>1. </a:t>
            </a:r>
            <a:r>
              <a:rPr lang="en-US" dirty="0"/>
              <a:t>1. Blindfolded partner, how many associations did you make with the item and the new word that it was called?</a:t>
            </a:r>
          </a:p>
          <a:p>
            <a:r>
              <a:rPr lang="en-US" dirty="0"/>
              <a:t>2. Give some examples of associations that you made so that you could remember and recall the “new” item</a:t>
            </a:r>
            <a:r>
              <a:rPr lang="en-US" dirty="0" smtClean="0"/>
              <a:t>.</a:t>
            </a:r>
            <a:endParaRPr lang="en-US" dirty="0"/>
          </a:p>
          <a:p>
            <a:r>
              <a:rPr lang="en-US" dirty="0"/>
              <a:t>3. Was it harder for you to make associations if you were only allowed to touch the items compared to someone who was allowed to touch and taste the items/Was it harder for you to make associations if you were allowed to touch and taste the items?  Explain your answer</a:t>
            </a:r>
            <a:r>
              <a:rPr lang="en-US" dirty="0" smtClean="0"/>
              <a:t>.</a:t>
            </a:r>
            <a:endParaRPr lang="en-US" dirty="0"/>
          </a:p>
          <a:p>
            <a:r>
              <a:rPr lang="en-US" dirty="0"/>
              <a:t>4. What is the model of memory that requires you to make deeper associations or understanding to move memories of from STM to LTM</a:t>
            </a:r>
            <a:r>
              <a:rPr lang="en-US" dirty="0" smtClean="0"/>
              <a:t>,</a:t>
            </a:r>
            <a:endParaRPr lang="en-US" dirty="0"/>
          </a:p>
          <a:p>
            <a:r>
              <a:rPr lang="en-US" dirty="0"/>
              <a:t>5. What is the method of transferring information from STM into LTM by making information meaningful in some way?</a:t>
            </a:r>
          </a:p>
          <a:p>
            <a:r>
              <a:rPr lang="en-US" dirty="0"/>
              <a:t>6. Does making more associations to remember apply to STM or LTM or both? Explain your answer.</a:t>
            </a:r>
          </a:p>
          <a:p>
            <a:r>
              <a:rPr lang="en-US" dirty="0" smtClean="0"/>
              <a:t> </a:t>
            </a:r>
            <a:endParaRPr lang="en-US" dirty="0"/>
          </a:p>
        </p:txBody>
      </p:sp>
    </p:spTree>
    <p:extLst>
      <p:ext uri="{BB962C8B-B14F-4D97-AF65-F5344CB8AC3E}">
        <p14:creationId xmlns:p14="http://schemas.microsoft.com/office/powerpoint/2010/main" val="259866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u="sng" dirty="0" smtClean="0"/>
              <a:t>Chapter 6: Memory </a:t>
            </a:r>
            <a:endParaRPr lang="en-US" sz="4800" b="1" u="sng" dirty="0"/>
          </a:p>
        </p:txBody>
      </p:sp>
      <p:sp>
        <p:nvSpPr>
          <p:cNvPr id="3" name="Subtitle 2"/>
          <p:cNvSpPr>
            <a:spLocks noGrp="1"/>
          </p:cNvSpPr>
          <p:nvPr>
            <p:ph type="subTitle" idx="1"/>
          </p:nvPr>
        </p:nvSpPr>
        <p:spPr/>
        <p:txBody>
          <a:bodyPr/>
          <a:lstStyle/>
          <a:p>
            <a:pPr algn="ctr"/>
            <a:r>
              <a:rPr lang="en-US" dirty="0" smtClean="0"/>
              <a:t>WHY STUDY Memory? </a:t>
            </a:r>
            <a:endParaRPr lang="en-US" dirty="0"/>
          </a:p>
        </p:txBody>
      </p:sp>
      <p:pic>
        <p:nvPicPr>
          <p:cNvPr id="4" name="Picture 3"/>
          <p:cNvPicPr>
            <a:picLocks noChangeAspect="1"/>
          </p:cNvPicPr>
          <p:nvPr/>
        </p:nvPicPr>
        <p:blipFill>
          <a:blip r:embed="rId2"/>
          <a:stretch>
            <a:fillRect/>
          </a:stretch>
        </p:blipFill>
        <p:spPr>
          <a:xfrm>
            <a:off x="1251507" y="469041"/>
            <a:ext cx="4000114" cy="3050671"/>
          </a:xfrm>
          <a:prstGeom prst="rect">
            <a:avLst/>
          </a:prstGeom>
        </p:spPr>
      </p:pic>
      <p:pic>
        <p:nvPicPr>
          <p:cNvPr id="5" name="Picture 4"/>
          <p:cNvPicPr>
            <a:picLocks noChangeAspect="1"/>
          </p:cNvPicPr>
          <p:nvPr/>
        </p:nvPicPr>
        <p:blipFill>
          <a:blip r:embed="rId3"/>
          <a:stretch>
            <a:fillRect/>
          </a:stretch>
        </p:blipFill>
        <p:spPr>
          <a:xfrm>
            <a:off x="5405848" y="478551"/>
            <a:ext cx="4570051" cy="3041161"/>
          </a:xfrm>
          <a:prstGeom prst="rect">
            <a:avLst/>
          </a:prstGeom>
        </p:spPr>
      </p:pic>
    </p:spTree>
    <p:extLst>
      <p:ext uri="{BB962C8B-B14F-4D97-AF65-F5344CB8AC3E}">
        <p14:creationId xmlns:p14="http://schemas.microsoft.com/office/powerpoint/2010/main" val="3191280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Homework </a:t>
            </a:r>
            <a:endParaRPr lang="en-US" b="1" u="sng"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smtClean="0"/>
              <a:t>Finish Lab Reflection Questions </a:t>
            </a:r>
          </a:p>
          <a:p>
            <a:pPr>
              <a:buFont typeface="Wingdings" panose="05000000000000000000" pitchFamily="2" charset="2"/>
              <a:buChar char="q"/>
            </a:pPr>
            <a:r>
              <a:rPr lang="en-US" sz="3200" dirty="0" smtClean="0"/>
              <a:t>Chapter 6-5 Notes Types of Long Term Information (Quiz next class) </a:t>
            </a:r>
          </a:p>
          <a:p>
            <a:pPr>
              <a:buFont typeface="Wingdings" panose="05000000000000000000" pitchFamily="2" charset="2"/>
              <a:buChar char="q"/>
            </a:pPr>
            <a:r>
              <a:rPr lang="en-US" sz="3200" dirty="0" smtClean="0"/>
              <a:t>ACE Vocab 6-3- 6-5 </a:t>
            </a:r>
          </a:p>
          <a:p>
            <a:pPr>
              <a:buFont typeface="Wingdings" panose="05000000000000000000" pitchFamily="2" charset="2"/>
              <a:buChar char="q"/>
            </a:pPr>
            <a:r>
              <a:rPr lang="en-US" sz="3200" dirty="0" smtClean="0"/>
              <a:t>Memory Map due Friday (B) or Monday (A) </a:t>
            </a:r>
            <a:endParaRPr lang="en-US" sz="3200" dirty="0"/>
          </a:p>
        </p:txBody>
      </p:sp>
    </p:spTree>
    <p:extLst>
      <p:ext uri="{BB962C8B-B14F-4D97-AF65-F5344CB8AC3E}">
        <p14:creationId xmlns:p14="http://schemas.microsoft.com/office/powerpoint/2010/main" val="2121945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6.5: Types of Long-Term Information</a:t>
            </a:r>
            <a:endParaRPr lang="en-US" sz="4400" b="1" u="sng" dirty="0"/>
          </a:p>
        </p:txBody>
      </p:sp>
      <p:sp>
        <p:nvSpPr>
          <p:cNvPr id="3" name="Text Placeholder 2"/>
          <p:cNvSpPr>
            <a:spLocks noGrp="1"/>
          </p:cNvSpPr>
          <p:nvPr>
            <p:ph type="body" idx="1"/>
          </p:nvPr>
        </p:nvSpPr>
        <p:spPr/>
        <p:txBody>
          <a:bodyPr/>
          <a:lstStyle/>
          <a:p>
            <a:pPr algn="ctr"/>
            <a:r>
              <a:rPr lang="en-US" dirty="0" smtClean="0"/>
              <a:t>What are the various types of Long-term memory, and how is information stored in long-term memory organized?</a:t>
            </a:r>
            <a:endParaRPr lang="en-US" dirty="0"/>
          </a:p>
        </p:txBody>
      </p:sp>
      <p:pic>
        <p:nvPicPr>
          <p:cNvPr id="4" name="Picture 3"/>
          <p:cNvPicPr>
            <a:picLocks noChangeAspect="1"/>
          </p:cNvPicPr>
          <p:nvPr/>
        </p:nvPicPr>
        <p:blipFill>
          <a:blip r:embed="rId2"/>
          <a:stretch>
            <a:fillRect/>
          </a:stretch>
        </p:blipFill>
        <p:spPr>
          <a:xfrm>
            <a:off x="2471352" y="193615"/>
            <a:ext cx="6870356" cy="3295393"/>
          </a:xfrm>
          <a:prstGeom prst="rect">
            <a:avLst/>
          </a:prstGeom>
        </p:spPr>
      </p:pic>
    </p:spTree>
    <p:extLst>
      <p:ext uri="{BB962C8B-B14F-4D97-AF65-F5344CB8AC3E}">
        <p14:creationId xmlns:p14="http://schemas.microsoft.com/office/powerpoint/2010/main" val="2104702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Types of Long-Term Information</a:t>
            </a:r>
            <a:endParaRPr lang="en-US" b="1" u="sng" dirty="0"/>
          </a:p>
        </p:txBody>
      </p:sp>
      <p:sp>
        <p:nvSpPr>
          <p:cNvPr id="3" name="Content Placeholder 2"/>
          <p:cNvSpPr>
            <a:spLocks noGrp="1"/>
          </p:cNvSpPr>
          <p:nvPr>
            <p:ph idx="1"/>
          </p:nvPr>
        </p:nvSpPr>
        <p:spPr>
          <a:xfrm>
            <a:off x="1097280" y="1845734"/>
            <a:ext cx="6032183" cy="4371024"/>
          </a:xfrm>
        </p:spPr>
        <p:txBody>
          <a:bodyPr>
            <a:normAutofit lnSpcReduction="10000"/>
          </a:bodyPr>
          <a:lstStyle/>
          <a:p>
            <a:pPr>
              <a:buFont typeface="Wingdings" panose="05000000000000000000" pitchFamily="2" charset="2"/>
              <a:buChar char="q"/>
            </a:pPr>
            <a:r>
              <a:rPr lang="en-US" sz="3200" dirty="0" smtClean="0"/>
              <a:t>Long term information can be sorted into 2 categories: </a:t>
            </a:r>
          </a:p>
          <a:p>
            <a:pPr marL="0" indent="0">
              <a:buNone/>
            </a:pPr>
            <a:endParaRPr lang="en-US" sz="3200" dirty="0" smtClean="0"/>
          </a:p>
          <a:p>
            <a:pPr lvl="1">
              <a:buFont typeface="Wingdings" panose="05000000000000000000" pitchFamily="2" charset="2"/>
              <a:buChar char="q"/>
            </a:pPr>
            <a:r>
              <a:rPr lang="en-US" sz="3200" b="1" u="sng" dirty="0" smtClean="0"/>
              <a:t>Procedural Memory (Non-declarative): </a:t>
            </a:r>
            <a:r>
              <a:rPr lang="en-US" sz="3200" dirty="0" smtClean="0"/>
              <a:t>Involving series of steps or procedures </a:t>
            </a:r>
          </a:p>
          <a:p>
            <a:pPr marL="201168" lvl="1" indent="0">
              <a:buNone/>
            </a:pPr>
            <a:endParaRPr lang="en-US" sz="3200" dirty="0" smtClean="0"/>
          </a:p>
          <a:p>
            <a:pPr lvl="1">
              <a:buFont typeface="Wingdings" panose="05000000000000000000" pitchFamily="2" charset="2"/>
              <a:buChar char="q"/>
            </a:pPr>
            <a:r>
              <a:rPr lang="en-US" sz="3200" b="1" u="sng" dirty="0" smtClean="0"/>
              <a:t>Declarative Memory</a:t>
            </a:r>
            <a:r>
              <a:rPr lang="en-US" sz="3200" dirty="0" smtClean="0"/>
              <a:t>: Facts that can be stated outright </a:t>
            </a:r>
          </a:p>
          <a:p>
            <a:pPr marL="201168" lvl="1" indent="0">
              <a:buNone/>
            </a:pPr>
            <a:endParaRPr lang="en-US" dirty="0"/>
          </a:p>
        </p:txBody>
      </p:sp>
      <p:pic>
        <p:nvPicPr>
          <p:cNvPr id="4" name="Picture 3"/>
          <p:cNvPicPr>
            <a:picLocks noChangeAspect="1"/>
          </p:cNvPicPr>
          <p:nvPr/>
        </p:nvPicPr>
        <p:blipFill>
          <a:blip r:embed="rId2"/>
          <a:stretch>
            <a:fillRect/>
          </a:stretch>
        </p:blipFill>
        <p:spPr>
          <a:xfrm>
            <a:off x="7577136" y="1845734"/>
            <a:ext cx="4410077" cy="2328863"/>
          </a:xfrm>
          <a:prstGeom prst="rect">
            <a:avLst/>
          </a:prstGeom>
        </p:spPr>
      </p:pic>
      <p:pic>
        <p:nvPicPr>
          <p:cNvPr id="5" name="Picture 4"/>
          <p:cNvPicPr>
            <a:picLocks noChangeAspect="1"/>
          </p:cNvPicPr>
          <p:nvPr/>
        </p:nvPicPr>
        <p:blipFill>
          <a:blip r:embed="rId3"/>
          <a:stretch>
            <a:fillRect/>
          </a:stretch>
        </p:blipFill>
        <p:spPr>
          <a:xfrm>
            <a:off x="7577135" y="4354619"/>
            <a:ext cx="4410078" cy="1862139"/>
          </a:xfrm>
          <a:prstGeom prst="rect">
            <a:avLst/>
          </a:prstGeom>
        </p:spPr>
      </p:pic>
    </p:spTree>
    <p:extLst>
      <p:ext uri="{BB962C8B-B14F-4D97-AF65-F5344CB8AC3E}">
        <p14:creationId xmlns:p14="http://schemas.microsoft.com/office/powerpoint/2010/main" val="269253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Procedural (</a:t>
            </a:r>
            <a:r>
              <a:rPr lang="en-US" b="1" u="sng" dirty="0" err="1" smtClean="0"/>
              <a:t>Nondeclarative</a:t>
            </a:r>
            <a:r>
              <a:rPr lang="en-US" b="1" u="sng" dirty="0" smtClean="0"/>
              <a:t>) LTM</a:t>
            </a:r>
            <a:endParaRPr lang="en-US" b="1" u="sng" dirty="0"/>
          </a:p>
        </p:txBody>
      </p:sp>
      <p:sp>
        <p:nvSpPr>
          <p:cNvPr id="3" name="Content Placeholder 2"/>
          <p:cNvSpPr>
            <a:spLocks noGrp="1"/>
          </p:cNvSpPr>
          <p:nvPr>
            <p:ph idx="1"/>
          </p:nvPr>
        </p:nvSpPr>
        <p:spPr>
          <a:xfrm>
            <a:off x="4324864" y="1845733"/>
            <a:ext cx="7867135" cy="4802202"/>
          </a:xfrm>
        </p:spPr>
        <p:txBody>
          <a:bodyPr>
            <a:normAutofit fontScale="92500" lnSpcReduction="10000"/>
          </a:bodyPr>
          <a:lstStyle/>
          <a:p>
            <a:pPr>
              <a:buFont typeface="Wingdings" panose="05000000000000000000" pitchFamily="2" charset="2"/>
              <a:buChar char="q"/>
            </a:pPr>
            <a:r>
              <a:rPr lang="en-US" sz="2400" b="1" u="sng" dirty="0" smtClean="0"/>
              <a:t>Procedural (</a:t>
            </a:r>
            <a:r>
              <a:rPr lang="en-US" sz="2400" b="1" u="sng" dirty="0" err="1" smtClean="0"/>
              <a:t>Nondeclarative</a:t>
            </a:r>
            <a:r>
              <a:rPr lang="en-US" sz="2400" b="1" u="sng" dirty="0" smtClean="0"/>
              <a:t>) Memory</a:t>
            </a:r>
            <a:r>
              <a:rPr lang="en-US" sz="2400" dirty="0" smtClean="0"/>
              <a:t>: A type of long term memory including memory for skills, procedures, habits and conditioned responses. These memories are not conscious, but are implied to exist because they affect conscious behavior. </a:t>
            </a:r>
          </a:p>
          <a:p>
            <a:pPr lvl="1">
              <a:buFont typeface="Wingdings" panose="05000000000000000000" pitchFamily="2" charset="2"/>
              <a:buChar char="q"/>
            </a:pPr>
            <a:r>
              <a:rPr lang="en-US" sz="2400" dirty="0" smtClean="0"/>
              <a:t>Procedural memories also include emotionally associated memories </a:t>
            </a:r>
          </a:p>
          <a:p>
            <a:pPr lvl="1">
              <a:buFont typeface="Wingdings" panose="05000000000000000000" pitchFamily="2" charset="2"/>
              <a:buChar char="q"/>
            </a:pPr>
            <a:r>
              <a:rPr lang="en-US" sz="2400" dirty="0" smtClean="0"/>
              <a:t>Example: Tying your shoes, Riding a Bike, Driving a car are all procedural memories </a:t>
            </a:r>
          </a:p>
          <a:p>
            <a:pPr>
              <a:buFont typeface="Wingdings" panose="05000000000000000000" pitchFamily="2" charset="2"/>
              <a:buChar char="q"/>
            </a:pPr>
            <a:r>
              <a:rPr lang="en-US" sz="2400" b="1" u="sng" dirty="0" smtClean="0"/>
              <a:t>Anterograde Amnesia</a:t>
            </a:r>
            <a:r>
              <a:rPr lang="en-US" sz="2400" dirty="0" smtClean="0"/>
              <a:t>: Loss of memory from the point of injury or trauma forward, or the inability to form new long-term message. </a:t>
            </a:r>
            <a:endParaRPr lang="en-US" sz="2400" dirty="0"/>
          </a:p>
          <a:p>
            <a:pPr lvl="1">
              <a:buFont typeface="Wingdings" panose="05000000000000000000" pitchFamily="2" charset="2"/>
              <a:buChar char="q"/>
            </a:pPr>
            <a:r>
              <a:rPr lang="en-US" sz="2400" dirty="0" smtClean="0"/>
              <a:t>Famous case study H.M suffered from anterograde amnesia </a:t>
            </a:r>
          </a:p>
          <a:p>
            <a:pPr>
              <a:buFont typeface="Wingdings" panose="05000000000000000000" pitchFamily="2" charset="2"/>
              <a:buChar char="q"/>
            </a:pPr>
            <a:r>
              <a:rPr lang="en-US" sz="2400" b="1" u="sng" dirty="0" smtClean="0"/>
              <a:t>Implicit Memory</a:t>
            </a:r>
            <a:r>
              <a:rPr lang="en-US" sz="2400" dirty="0" smtClean="0"/>
              <a:t>: Memory that is not easily brought into conscious awareness. Memory that is IMPLIED (i.e. tying shoes , fear of dogs, etc….) </a:t>
            </a:r>
          </a:p>
          <a:p>
            <a:pP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142875" y="1845733"/>
            <a:ext cx="4057650" cy="2454805"/>
          </a:xfrm>
          <a:prstGeom prst="rect">
            <a:avLst/>
          </a:prstGeom>
        </p:spPr>
      </p:pic>
      <p:pic>
        <p:nvPicPr>
          <p:cNvPr id="5" name="Picture 4"/>
          <p:cNvPicPr>
            <a:picLocks noChangeAspect="1"/>
          </p:cNvPicPr>
          <p:nvPr/>
        </p:nvPicPr>
        <p:blipFill>
          <a:blip r:embed="rId3"/>
          <a:stretch>
            <a:fillRect/>
          </a:stretch>
        </p:blipFill>
        <p:spPr>
          <a:xfrm>
            <a:off x="142875" y="4408911"/>
            <a:ext cx="4057650" cy="2129721"/>
          </a:xfrm>
          <a:prstGeom prst="rect">
            <a:avLst/>
          </a:prstGeom>
        </p:spPr>
      </p:pic>
    </p:spTree>
    <p:extLst>
      <p:ext uri="{BB962C8B-B14F-4D97-AF65-F5344CB8AC3E}">
        <p14:creationId xmlns:p14="http://schemas.microsoft.com/office/powerpoint/2010/main" val="94627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Declarative LTM</a:t>
            </a:r>
            <a:endParaRPr lang="en-US" b="1" u="sng" dirty="0"/>
          </a:p>
        </p:txBody>
      </p:sp>
      <p:sp>
        <p:nvSpPr>
          <p:cNvPr id="3" name="Content Placeholder 2"/>
          <p:cNvSpPr>
            <a:spLocks noGrp="1"/>
          </p:cNvSpPr>
          <p:nvPr>
            <p:ph idx="1"/>
          </p:nvPr>
        </p:nvSpPr>
        <p:spPr>
          <a:xfrm>
            <a:off x="5758248" y="1845734"/>
            <a:ext cx="5397431" cy="4023360"/>
          </a:xfrm>
        </p:spPr>
        <p:txBody>
          <a:bodyPr>
            <a:noAutofit/>
          </a:bodyPr>
          <a:lstStyle/>
          <a:p>
            <a:pPr>
              <a:buFont typeface="Wingdings" panose="05000000000000000000" pitchFamily="2" charset="2"/>
              <a:buChar char="q"/>
            </a:pPr>
            <a:r>
              <a:rPr lang="en-US" sz="2400" b="1" u="sng" dirty="0" smtClean="0"/>
              <a:t>Declarative Memory</a:t>
            </a:r>
            <a:r>
              <a:rPr lang="en-US" sz="2400" dirty="0" smtClean="0"/>
              <a:t>: Type of long term memory containing information that is conscious and known. These are the facts and information that we learn, rather than the skills we learn </a:t>
            </a:r>
          </a:p>
          <a:p>
            <a:pPr lvl="1">
              <a:buFont typeface="Wingdings" panose="05000000000000000000" pitchFamily="2" charset="2"/>
              <a:buChar char="q"/>
            </a:pPr>
            <a:r>
              <a:rPr lang="en-US" sz="2400" b="1" u="sng" dirty="0" smtClean="0"/>
              <a:t>Example</a:t>
            </a:r>
            <a:r>
              <a:rPr lang="en-US" sz="2400" dirty="0" smtClean="0"/>
              <a:t>: Information that you learn such as, how many planets are in the solar system, addition, grammar rules. </a:t>
            </a:r>
          </a:p>
          <a:p>
            <a:pPr lvl="1">
              <a:buFont typeface="Wingdings" panose="05000000000000000000" pitchFamily="2" charset="2"/>
              <a:buChar char="q"/>
            </a:pPr>
            <a:r>
              <a:rPr lang="en-US" sz="2400" b="1" u="sng" dirty="0" smtClean="0"/>
              <a:t>Example</a:t>
            </a:r>
            <a:r>
              <a:rPr lang="en-US" sz="2400" dirty="0" smtClean="0"/>
              <a:t>: Things that have happened personally such as what you ate for breakfast, something you saw on your way to school </a:t>
            </a:r>
            <a:endParaRPr lang="en-US" sz="2400" dirty="0"/>
          </a:p>
        </p:txBody>
      </p:sp>
      <p:pic>
        <p:nvPicPr>
          <p:cNvPr id="4" name="Picture 3"/>
          <p:cNvPicPr>
            <a:picLocks noChangeAspect="1"/>
          </p:cNvPicPr>
          <p:nvPr/>
        </p:nvPicPr>
        <p:blipFill>
          <a:blip r:embed="rId2"/>
          <a:stretch>
            <a:fillRect/>
          </a:stretch>
        </p:blipFill>
        <p:spPr>
          <a:xfrm>
            <a:off x="395287" y="1845734"/>
            <a:ext cx="5076826" cy="2458974"/>
          </a:xfrm>
          <a:prstGeom prst="rect">
            <a:avLst/>
          </a:prstGeom>
        </p:spPr>
      </p:pic>
      <p:pic>
        <p:nvPicPr>
          <p:cNvPr id="5" name="Picture 4"/>
          <p:cNvPicPr>
            <a:picLocks noChangeAspect="1"/>
          </p:cNvPicPr>
          <p:nvPr/>
        </p:nvPicPr>
        <p:blipFill>
          <a:blip r:embed="rId3"/>
          <a:stretch>
            <a:fillRect/>
          </a:stretch>
        </p:blipFill>
        <p:spPr>
          <a:xfrm>
            <a:off x="395287" y="4413082"/>
            <a:ext cx="2262188" cy="2233613"/>
          </a:xfrm>
          <a:prstGeom prst="rect">
            <a:avLst/>
          </a:prstGeom>
        </p:spPr>
      </p:pic>
      <p:pic>
        <p:nvPicPr>
          <p:cNvPr id="6" name="Picture 5"/>
          <p:cNvPicPr>
            <a:picLocks noChangeAspect="1"/>
          </p:cNvPicPr>
          <p:nvPr/>
        </p:nvPicPr>
        <p:blipFill>
          <a:blip r:embed="rId4"/>
          <a:stretch>
            <a:fillRect/>
          </a:stretch>
        </p:blipFill>
        <p:spPr>
          <a:xfrm>
            <a:off x="2839780" y="4464591"/>
            <a:ext cx="2632334" cy="2130593"/>
          </a:xfrm>
          <a:prstGeom prst="rect">
            <a:avLst/>
          </a:prstGeom>
        </p:spPr>
      </p:pic>
    </p:spTree>
    <p:extLst>
      <p:ext uri="{BB962C8B-B14F-4D97-AF65-F5344CB8AC3E}">
        <p14:creationId xmlns:p14="http://schemas.microsoft.com/office/powerpoint/2010/main" val="1520372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Types of Declarative LTM</a:t>
            </a:r>
            <a:endParaRPr lang="en-US" b="1" u="sng" dirty="0"/>
          </a:p>
        </p:txBody>
      </p:sp>
      <p:sp>
        <p:nvSpPr>
          <p:cNvPr id="3" name="Content Placeholder 2"/>
          <p:cNvSpPr>
            <a:spLocks noGrp="1"/>
          </p:cNvSpPr>
          <p:nvPr>
            <p:ph idx="1"/>
          </p:nvPr>
        </p:nvSpPr>
        <p:spPr>
          <a:xfrm>
            <a:off x="1" y="1845734"/>
            <a:ext cx="9366422" cy="4579780"/>
          </a:xfrm>
        </p:spPr>
        <p:txBody>
          <a:bodyPr>
            <a:noAutofit/>
          </a:bodyPr>
          <a:lstStyle/>
          <a:p>
            <a:pPr>
              <a:buFont typeface="Wingdings" panose="05000000000000000000" pitchFamily="2" charset="2"/>
              <a:buChar char="q"/>
            </a:pPr>
            <a:r>
              <a:rPr lang="en-US" sz="2200" dirty="0" smtClean="0"/>
              <a:t>1. </a:t>
            </a:r>
            <a:r>
              <a:rPr lang="en-US" sz="2200" b="1" u="sng" dirty="0" smtClean="0"/>
              <a:t>Semantic Memory</a:t>
            </a:r>
            <a:r>
              <a:rPr lang="en-US" sz="2200" b="1" i="1" dirty="0" smtClean="0"/>
              <a:t>: </a:t>
            </a:r>
            <a:r>
              <a:rPr lang="en-US" sz="2200" dirty="0" smtClean="0"/>
              <a:t>Type of declarative memory containing general knowledge such as knowledge of language and information learned in formal education</a:t>
            </a:r>
          </a:p>
          <a:p>
            <a:pPr lvl="1">
              <a:buFont typeface="Wingdings" panose="05000000000000000000" pitchFamily="2" charset="2"/>
              <a:buChar char="q"/>
            </a:pPr>
            <a:r>
              <a:rPr lang="en-US" sz="2200" b="1" u="sng" dirty="0" smtClean="0"/>
              <a:t>Example</a:t>
            </a:r>
            <a:r>
              <a:rPr lang="en-US" sz="2200" dirty="0" smtClean="0"/>
              <a:t>: Word meanings, math skills, names for objects, “Trivia” or “Game Show” knowledge</a:t>
            </a:r>
          </a:p>
          <a:p>
            <a:pPr>
              <a:buFont typeface="Wingdings" panose="05000000000000000000" pitchFamily="2" charset="2"/>
              <a:buChar char="q"/>
            </a:pPr>
            <a:r>
              <a:rPr lang="en-US" sz="2200" dirty="0" smtClean="0"/>
              <a:t>2. </a:t>
            </a:r>
            <a:r>
              <a:rPr lang="en-US" sz="2200" b="1" u="sng" dirty="0" smtClean="0"/>
              <a:t>Episodic Memory</a:t>
            </a:r>
            <a:r>
              <a:rPr lang="en-US" sz="2200" dirty="0" smtClean="0"/>
              <a:t>: Type of declarative memory containing personal information not readily available to others such as daily information and events</a:t>
            </a:r>
          </a:p>
          <a:p>
            <a:pPr lvl="1">
              <a:buFont typeface="Wingdings" panose="05000000000000000000" pitchFamily="2" charset="2"/>
              <a:buChar char="q"/>
            </a:pPr>
            <a:r>
              <a:rPr lang="en-US" sz="2200" b="1" u="sng" dirty="0" smtClean="0"/>
              <a:t>Example: </a:t>
            </a:r>
            <a:r>
              <a:rPr lang="en-US" sz="2200" dirty="0" smtClean="0"/>
              <a:t>Recent things in your life (what you ate for breakfast or saw on your way to school), Meaningful events in your life (first date, first day of school, wedding day) </a:t>
            </a:r>
          </a:p>
          <a:p>
            <a:pPr lvl="1">
              <a:buFont typeface="Wingdings" panose="05000000000000000000" pitchFamily="2" charset="2"/>
              <a:buChar char="q"/>
            </a:pPr>
            <a:r>
              <a:rPr lang="en-US" sz="2200" dirty="0" smtClean="0"/>
              <a:t>These memories are not always completely accurate</a:t>
            </a:r>
          </a:p>
          <a:p>
            <a:pPr marL="0" indent="0">
              <a:buNone/>
            </a:pPr>
            <a:r>
              <a:rPr lang="en-US" sz="2200" dirty="0" smtClean="0"/>
              <a:t>Semantic and Episodic Memories are both forms of </a:t>
            </a:r>
            <a:r>
              <a:rPr lang="en-US" sz="2200" b="1" u="sng" dirty="0" smtClean="0"/>
              <a:t>Explicit Memory: </a:t>
            </a:r>
            <a:r>
              <a:rPr lang="en-US" sz="2200" dirty="0" smtClean="0"/>
              <a:t>Memory that is consciously known, such as declarative memory</a:t>
            </a:r>
          </a:p>
        </p:txBody>
      </p:sp>
      <p:pic>
        <p:nvPicPr>
          <p:cNvPr id="4" name="Picture 3"/>
          <p:cNvPicPr>
            <a:picLocks noChangeAspect="1"/>
          </p:cNvPicPr>
          <p:nvPr/>
        </p:nvPicPr>
        <p:blipFill>
          <a:blip r:embed="rId2"/>
          <a:stretch>
            <a:fillRect/>
          </a:stretch>
        </p:blipFill>
        <p:spPr>
          <a:xfrm>
            <a:off x="9252123" y="1000126"/>
            <a:ext cx="2807957" cy="2709862"/>
          </a:xfrm>
          <a:prstGeom prst="rect">
            <a:avLst/>
          </a:prstGeom>
        </p:spPr>
      </p:pic>
      <p:pic>
        <p:nvPicPr>
          <p:cNvPr id="5" name="Picture 4"/>
          <p:cNvPicPr>
            <a:picLocks noChangeAspect="1"/>
          </p:cNvPicPr>
          <p:nvPr/>
        </p:nvPicPr>
        <p:blipFill>
          <a:blip r:embed="rId3"/>
          <a:stretch>
            <a:fillRect/>
          </a:stretch>
        </p:blipFill>
        <p:spPr>
          <a:xfrm>
            <a:off x="9363565" y="3818362"/>
            <a:ext cx="2696515" cy="2607151"/>
          </a:xfrm>
          <a:prstGeom prst="rect">
            <a:avLst/>
          </a:prstGeom>
        </p:spPr>
      </p:pic>
    </p:spTree>
    <p:extLst>
      <p:ext uri="{BB962C8B-B14F-4D97-AF65-F5344CB8AC3E}">
        <p14:creationId xmlns:p14="http://schemas.microsoft.com/office/powerpoint/2010/main" val="1370317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56" y="1489760"/>
            <a:ext cx="3076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249" y="111211"/>
            <a:ext cx="7776519" cy="607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24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Organization of Long Term Memory</a:t>
            </a:r>
            <a:endParaRPr lang="en-US" b="1" u="sng" dirty="0"/>
          </a:p>
        </p:txBody>
      </p:sp>
      <p:sp>
        <p:nvSpPr>
          <p:cNvPr id="3" name="Content Placeholder 2"/>
          <p:cNvSpPr>
            <a:spLocks noGrp="1"/>
          </p:cNvSpPr>
          <p:nvPr>
            <p:ph idx="1"/>
          </p:nvPr>
        </p:nvSpPr>
        <p:spPr>
          <a:xfrm>
            <a:off x="135924" y="1845733"/>
            <a:ext cx="8081319" cy="4443855"/>
          </a:xfrm>
        </p:spPr>
        <p:txBody>
          <a:bodyPr>
            <a:noAutofit/>
          </a:bodyPr>
          <a:lstStyle/>
          <a:p>
            <a:pPr>
              <a:buFont typeface="Wingdings" panose="05000000000000000000" pitchFamily="2" charset="2"/>
              <a:buChar char="q"/>
            </a:pPr>
            <a:r>
              <a:rPr lang="en-US" sz="2800" dirty="0" smtClean="0"/>
              <a:t>LTM needs to be well organized in order for memory retrieval to be so fast. </a:t>
            </a:r>
          </a:p>
          <a:p>
            <a:pPr>
              <a:buFont typeface="Wingdings" panose="05000000000000000000" pitchFamily="2" charset="2"/>
              <a:buChar char="q"/>
            </a:pPr>
            <a:r>
              <a:rPr lang="en-US" sz="2800" dirty="0" smtClean="0"/>
              <a:t>Research (Collins &amp; Loftus 1975) suggests that LTM is organized according to related meanings and concepts.</a:t>
            </a:r>
          </a:p>
          <a:p>
            <a:pPr>
              <a:buFont typeface="Wingdings" panose="05000000000000000000" pitchFamily="2" charset="2"/>
              <a:buChar char="q"/>
            </a:pPr>
            <a:r>
              <a:rPr lang="en-US" sz="2800" dirty="0" smtClean="0"/>
              <a:t>This models is known as </a:t>
            </a:r>
            <a:r>
              <a:rPr lang="en-US" sz="2800" b="1" u="sng" dirty="0" smtClean="0"/>
              <a:t>The Semantic Network Model: </a:t>
            </a:r>
            <a:r>
              <a:rPr lang="en-US" sz="2800" dirty="0" smtClean="0"/>
              <a:t>Model of memory organization that assumes information is storied in the brain in a connected fashion, with concepts that are related stored physically closer to each other than concepts that are not highly related </a:t>
            </a:r>
          </a:p>
        </p:txBody>
      </p:sp>
      <p:pic>
        <p:nvPicPr>
          <p:cNvPr id="4" name="Picture 3"/>
          <p:cNvPicPr>
            <a:picLocks noChangeAspect="1"/>
          </p:cNvPicPr>
          <p:nvPr/>
        </p:nvPicPr>
        <p:blipFill>
          <a:blip r:embed="rId2"/>
          <a:stretch>
            <a:fillRect/>
          </a:stretch>
        </p:blipFill>
        <p:spPr>
          <a:xfrm>
            <a:off x="8343899" y="1845732"/>
            <a:ext cx="3743325" cy="4412193"/>
          </a:xfrm>
          <a:prstGeom prst="rect">
            <a:avLst/>
          </a:prstGeom>
        </p:spPr>
      </p:pic>
    </p:spTree>
    <p:extLst>
      <p:ext uri="{BB962C8B-B14F-4D97-AF65-F5344CB8AC3E}">
        <p14:creationId xmlns:p14="http://schemas.microsoft.com/office/powerpoint/2010/main" val="1941766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An Example of a Semantic Network </a:t>
            </a:r>
            <a:endParaRPr lang="en-US" b="1" u="sng" dirty="0"/>
          </a:p>
        </p:txBody>
      </p:sp>
      <p:pic>
        <p:nvPicPr>
          <p:cNvPr id="4"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37359"/>
            <a:ext cx="7404348" cy="467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42493"/>
            <a:ext cx="3230880" cy="332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468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Do Now: Provide an Example of each type of memory</a:t>
            </a:r>
            <a:endParaRPr lang="en-US" b="1" u="sng" dirty="0"/>
          </a:p>
        </p:txBody>
      </p:sp>
      <p:sp>
        <p:nvSpPr>
          <p:cNvPr id="4" name="Rounded Rectangle 3"/>
          <p:cNvSpPr/>
          <p:nvPr/>
        </p:nvSpPr>
        <p:spPr>
          <a:xfrm>
            <a:off x="3757611" y="2028826"/>
            <a:ext cx="3257550"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Long Term Memories </a:t>
            </a:r>
            <a:endParaRPr lang="en-US" sz="2400" b="1" dirty="0"/>
          </a:p>
        </p:txBody>
      </p:sp>
      <p:cxnSp>
        <p:nvCxnSpPr>
          <p:cNvPr id="6" name="Elbow Connector 5"/>
          <p:cNvCxnSpPr/>
          <p:nvPr/>
        </p:nvCxnSpPr>
        <p:spPr>
          <a:xfrm rot="5400000">
            <a:off x="2664619" y="2538890"/>
            <a:ext cx="1157288" cy="714375"/>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198720" y="3591879"/>
            <a:ext cx="2643188" cy="571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Procedural</a:t>
            </a:r>
            <a:endParaRPr lang="en-US" b="1" dirty="0"/>
          </a:p>
        </p:txBody>
      </p:sp>
      <p:sp>
        <p:nvSpPr>
          <p:cNvPr id="8" name="Rounded Rectangle 7"/>
          <p:cNvSpPr/>
          <p:nvPr/>
        </p:nvSpPr>
        <p:spPr>
          <a:xfrm>
            <a:off x="911542" y="4249104"/>
            <a:ext cx="3217545" cy="204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cxnSp>
        <p:nvCxnSpPr>
          <p:cNvPr id="10" name="Elbow Connector 9"/>
          <p:cNvCxnSpPr/>
          <p:nvPr/>
        </p:nvCxnSpPr>
        <p:spPr>
          <a:xfrm rot="16200000" flipH="1">
            <a:off x="6895857" y="2641045"/>
            <a:ext cx="1110141" cy="557213"/>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928960" y="3537586"/>
            <a:ext cx="2643188" cy="571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Declarative </a:t>
            </a:r>
            <a:endParaRPr lang="en-US" b="1" dirty="0"/>
          </a:p>
        </p:txBody>
      </p:sp>
      <p:sp>
        <p:nvSpPr>
          <p:cNvPr id="14" name="Rounded Rectangle 13"/>
          <p:cNvSpPr/>
          <p:nvPr/>
        </p:nvSpPr>
        <p:spPr>
          <a:xfrm>
            <a:off x="4792980" y="4249104"/>
            <a:ext cx="3217545" cy="204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Rounded Rectangle 14"/>
          <p:cNvSpPr/>
          <p:nvPr/>
        </p:nvSpPr>
        <p:spPr>
          <a:xfrm>
            <a:off x="8264842" y="4249104"/>
            <a:ext cx="3217545" cy="204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TextBox 17"/>
          <p:cNvSpPr txBox="1"/>
          <p:nvPr/>
        </p:nvSpPr>
        <p:spPr>
          <a:xfrm>
            <a:off x="1097280" y="4304827"/>
            <a:ext cx="3031807" cy="646331"/>
          </a:xfrm>
          <a:prstGeom prst="rect">
            <a:avLst/>
          </a:prstGeom>
          <a:noFill/>
        </p:spPr>
        <p:txBody>
          <a:bodyPr wrap="square" rtlCol="0">
            <a:spAutoFit/>
          </a:bodyPr>
          <a:lstStyle/>
          <a:p>
            <a:pPr algn="ctr"/>
            <a:r>
              <a:rPr lang="en-US" b="1" u="sng" dirty="0" smtClean="0"/>
              <a:t>Example of a Procedural Memory</a:t>
            </a:r>
            <a:endParaRPr lang="en-US" b="1" u="sng" dirty="0"/>
          </a:p>
        </p:txBody>
      </p:sp>
      <p:sp>
        <p:nvSpPr>
          <p:cNvPr id="19" name="TextBox 18"/>
          <p:cNvSpPr txBox="1"/>
          <p:nvPr/>
        </p:nvSpPr>
        <p:spPr>
          <a:xfrm>
            <a:off x="4777741" y="4377157"/>
            <a:ext cx="3031807" cy="646331"/>
          </a:xfrm>
          <a:prstGeom prst="rect">
            <a:avLst/>
          </a:prstGeom>
          <a:noFill/>
        </p:spPr>
        <p:txBody>
          <a:bodyPr wrap="square" rtlCol="0">
            <a:spAutoFit/>
          </a:bodyPr>
          <a:lstStyle/>
          <a:p>
            <a:pPr algn="ctr"/>
            <a:r>
              <a:rPr lang="en-US" b="1" u="sng" dirty="0" smtClean="0"/>
              <a:t>Example of an Episodic Memory</a:t>
            </a:r>
            <a:endParaRPr lang="en-US" b="1" u="sng" dirty="0"/>
          </a:p>
        </p:txBody>
      </p:sp>
      <p:sp>
        <p:nvSpPr>
          <p:cNvPr id="20" name="TextBox 19"/>
          <p:cNvSpPr txBox="1"/>
          <p:nvPr/>
        </p:nvSpPr>
        <p:spPr>
          <a:xfrm>
            <a:off x="8250554" y="4377156"/>
            <a:ext cx="3031807" cy="646331"/>
          </a:xfrm>
          <a:prstGeom prst="rect">
            <a:avLst/>
          </a:prstGeom>
          <a:noFill/>
        </p:spPr>
        <p:txBody>
          <a:bodyPr wrap="square" rtlCol="0">
            <a:spAutoFit/>
          </a:bodyPr>
          <a:lstStyle/>
          <a:p>
            <a:pPr algn="ctr"/>
            <a:r>
              <a:rPr lang="en-US" b="1" u="sng" dirty="0" smtClean="0"/>
              <a:t>Example of a Semantic Memory </a:t>
            </a:r>
            <a:endParaRPr lang="en-US" b="1" u="sng" dirty="0"/>
          </a:p>
        </p:txBody>
      </p:sp>
    </p:spTree>
    <p:extLst>
      <p:ext uri="{BB962C8B-B14F-4D97-AF65-F5344CB8AC3E}">
        <p14:creationId xmlns:p14="http://schemas.microsoft.com/office/powerpoint/2010/main" val="324911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6.1: Memory</a:t>
            </a:r>
            <a:endParaRPr lang="en-US" sz="4400" b="1" u="sng" dirty="0"/>
          </a:p>
        </p:txBody>
      </p:sp>
      <p:sp>
        <p:nvSpPr>
          <p:cNvPr id="3" name="Text Placeholder 2"/>
          <p:cNvSpPr>
            <a:spLocks noGrp="1"/>
          </p:cNvSpPr>
          <p:nvPr>
            <p:ph type="body" idx="1"/>
          </p:nvPr>
        </p:nvSpPr>
        <p:spPr/>
        <p:txBody>
          <a:bodyPr/>
          <a:lstStyle/>
          <a:p>
            <a:pPr algn="ctr"/>
            <a:r>
              <a:rPr lang="en-US" dirty="0" smtClean="0"/>
              <a:t>What are the three processes of memory and the different models of how memory works? </a:t>
            </a:r>
            <a:endParaRPr lang="en-US" dirty="0"/>
          </a:p>
        </p:txBody>
      </p:sp>
      <p:pic>
        <p:nvPicPr>
          <p:cNvPr id="4" name="Picture 3"/>
          <p:cNvPicPr>
            <a:picLocks noChangeAspect="1"/>
          </p:cNvPicPr>
          <p:nvPr/>
        </p:nvPicPr>
        <p:blipFill>
          <a:blip r:embed="rId2"/>
          <a:stretch>
            <a:fillRect/>
          </a:stretch>
        </p:blipFill>
        <p:spPr>
          <a:xfrm>
            <a:off x="1476761" y="458764"/>
            <a:ext cx="3972569" cy="2975592"/>
          </a:xfrm>
          <a:prstGeom prst="rect">
            <a:avLst/>
          </a:prstGeom>
        </p:spPr>
      </p:pic>
      <p:pic>
        <p:nvPicPr>
          <p:cNvPr id="5" name="Picture 4"/>
          <p:cNvPicPr>
            <a:picLocks noChangeAspect="1"/>
          </p:cNvPicPr>
          <p:nvPr/>
        </p:nvPicPr>
        <p:blipFill>
          <a:blip r:embed="rId3"/>
          <a:stretch>
            <a:fillRect/>
          </a:stretch>
        </p:blipFill>
        <p:spPr>
          <a:xfrm>
            <a:off x="5828811" y="458764"/>
            <a:ext cx="5331739" cy="2975592"/>
          </a:xfrm>
          <a:prstGeom prst="rect">
            <a:avLst/>
          </a:prstGeom>
        </p:spPr>
      </p:pic>
    </p:spTree>
    <p:extLst>
      <p:ext uri="{BB962C8B-B14F-4D97-AF65-F5344CB8AC3E}">
        <p14:creationId xmlns:p14="http://schemas.microsoft.com/office/powerpoint/2010/main" val="2058791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Ted Talk Question: Feats of Memory Anyone Can Do</a:t>
            </a:r>
            <a:endParaRPr lang="en-US" u="sng" dirty="0"/>
          </a:p>
        </p:txBody>
      </p:sp>
      <p:sp>
        <p:nvSpPr>
          <p:cNvPr id="3" name="Content Placeholder 2"/>
          <p:cNvSpPr>
            <a:spLocks noGrp="1"/>
          </p:cNvSpPr>
          <p:nvPr>
            <p:ph idx="1"/>
          </p:nvPr>
        </p:nvSpPr>
        <p:spPr>
          <a:xfrm>
            <a:off x="1097280" y="1845734"/>
            <a:ext cx="10058400" cy="4283604"/>
          </a:xfrm>
        </p:spPr>
        <p:txBody>
          <a:bodyPr>
            <a:normAutofit/>
          </a:bodyPr>
          <a:lstStyle/>
          <a:p>
            <a:r>
              <a:rPr lang="en-US" sz="2400" dirty="0" smtClean="0"/>
              <a:t>1. What are some of the feats of memory performed at the United States memory championship? </a:t>
            </a:r>
          </a:p>
          <a:p>
            <a:r>
              <a:rPr lang="en-US" sz="2400" dirty="0" smtClean="0"/>
              <a:t>2. Joshua Foer explains that humans have throughout history used technology to “externalize” their memories. What does this mean? Why is it important? </a:t>
            </a:r>
          </a:p>
          <a:p>
            <a:r>
              <a:rPr lang="en-US" sz="2400" dirty="0" smtClean="0"/>
              <a:t>3. What is “Elaborative encoding”? How does it work? </a:t>
            </a:r>
          </a:p>
          <a:p>
            <a:r>
              <a:rPr lang="en-US" sz="2400" dirty="0" smtClean="0"/>
              <a:t>4. Describe the Baker/baker paradox and how it relates to memory. </a:t>
            </a:r>
          </a:p>
          <a:p>
            <a:r>
              <a:rPr lang="en-US" sz="2400" dirty="0" smtClean="0"/>
              <a:t>5. Are “Great Memories” genetic or are they learned? Explain….</a:t>
            </a:r>
          </a:p>
          <a:p>
            <a:r>
              <a:rPr lang="en-US" sz="2400" dirty="0" smtClean="0"/>
              <a:t>6. How can you use the information and tricks from this TED talk in your real life? Do you believe his arguments about memory? Why or why not…explain. </a:t>
            </a:r>
            <a:endParaRPr lang="en-US" sz="2400" dirty="0"/>
          </a:p>
        </p:txBody>
      </p:sp>
    </p:spTree>
    <p:extLst>
      <p:ext uri="{BB962C8B-B14F-4D97-AF65-F5344CB8AC3E}">
        <p14:creationId xmlns:p14="http://schemas.microsoft.com/office/powerpoint/2010/main" val="3633564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Chapter 6.6: Retrieval of Long-Term Memories</a:t>
            </a:r>
            <a:endParaRPr lang="en-US" sz="4800" b="1" dirty="0"/>
          </a:p>
        </p:txBody>
      </p:sp>
      <p:sp>
        <p:nvSpPr>
          <p:cNvPr id="3" name="Text Placeholder 2"/>
          <p:cNvSpPr>
            <a:spLocks noGrp="1"/>
          </p:cNvSpPr>
          <p:nvPr>
            <p:ph type="body" idx="1"/>
          </p:nvPr>
        </p:nvSpPr>
        <p:spPr/>
        <p:txBody>
          <a:bodyPr/>
          <a:lstStyle/>
          <a:p>
            <a:pPr algn="ctr"/>
            <a:r>
              <a:rPr lang="en-US" dirty="0" smtClean="0"/>
              <a:t>What kinds of cues help people remember? </a:t>
            </a:r>
            <a:endParaRPr lang="en-US" dirty="0"/>
          </a:p>
        </p:txBody>
      </p:sp>
      <p:pic>
        <p:nvPicPr>
          <p:cNvPr id="4" name="Picture 3"/>
          <p:cNvPicPr>
            <a:picLocks noChangeAspect="1"/>
          </p:cNvPicPr>
          <p:nvPr/>
        </p:nvPicPr>
        <p:blipFill>
          <a:blip r:embed="rId2"/>
          <a:stretch>
            <a:fillRect/>
          </a:stretch>
        </p:blipFill>
        <p:spPr>
          <a:xfrm>
            <a:off x="1941193" y="142873"/>
            <a:ext cx="3043238" cy="2647617"/>
          </a:xfrm>
          <a:prstGeom prst="rect">
            <a:avLst/>
          </a:prstGeom>
        </p:spPr>
      </p:pic>
      <p:pic>
        <p:nvPicPr>
          <p:cNvPr id="5" name="Picture 4"/>
          <p:cNvPicPr>
            <a:picLocks noChangeAspect="1"/>
          </p:cNvPicPr>
          <p:nvPr/>
        </p:nvPicPr>
        <p:blipFill>
          <a:blip r:embed="rId3"/>
          <a:stretch>
            <a:fillRect/>
          </a:stretch>
        </p:blipFill>
        <p:spPr>
          <a:xfrm>
            <a:off x="5341143" y="142873"/>
            <a:ext cx="1819275" cy="2595499"/>
          </a:xfrm>
          <a:prstGeom prst="rect">
            <a:avLst/>
          </a:prstGeom>
        </p:spPr>
      </p:pic>
      <p:pic>
        <p:nvPicPr>
          <p:cNvPr id="6" name="Picture 5"/>
          <p:cNvPicPr>
            <a:picLocks noChangeAspect="1"/>
          </p:cNvPicPr>
          <p:nvPr/>
        </p:nvPicPr>
        <p:blipFill>
          <a:blip r:embed="rId4"/>
          <a:stretch>
            <a:fillRect/>
          </a:stretch>
        </p:blipFill>
        <p:spPr>
          <a:xfrm>
            <a:off x="7396162" y="142872"/>
            <a:ext cx="3548063" cy="2595499"/>
          </a:xfrm>
          <a:prstGeom prst="rect">
            <a:avLst/>
          </a:prstGeom>
        </p:spPr>
      </p:pic>
    </p:spTree>
    <p:extLst>
      <p:ext uri="{BB962C8B-B14F-4D97-AF65-F5344CB8AC3E}">
        <p14:creationId xmlns:p14="http://schemas.microsoft.com/office/powerpoint/2010/main" val="14339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112" y="286603"/>
            <a:ext cx="6826567" cy="1450757"/>
          </a:xfrm>
        </p:spPr>
        <p:txBody>
          <a:bodyPr/>
          <a:lstStyle/>
          <a:p>
            <a:pPr algn="ctr"/>
            <a:r>
              <a:rPr lang="en-US" b="1" u="sng" dirty="0" smtClean="0"/>
              <a:t>Retrieval Cues </a:t>
            </a:r>
            <a:endParaRPr lang="en-US" b="1" u="sng" dirty="0"/>
          </a:p>
        </p:txBody>
      </p:sp>
      <p:sp>
        <p:nvSpPr>
          <p:cNvPr id="3" name="Content Placeholder 2"/>
          <p:cNvSpPr>
            <a:spLocks noGrp="1"/>
          </p:cNvSpPr>
          <p:nvPr>
            <p:ph idx="1"/>
          </p:nvPr>
        </p:nvSpPr>
        <p:spPr>
          <a:xfrm>
            <a:off x="4547285" y="2113005"/>
            <a:ext cx="7525265" cy="4114799"/>
          </a:xfrm>
        </p:spPr>
        <p:txBody>
          <a:bodyPr/>
          <a:lstStyle/>
          <a:p>
            <a:pPr>
              <a:buFont typeface="Wingdings" panose="05000000000000000000" pitchFamily="2" charset="2"/>
              <a:buChar char="q"/>
            </a:pPr>
            <a:r>
              <a:rPr lang="en-US" dirty="0" smtClean="0"/>
              <a:t>A </a:t>
            </a:r>
            <a:r>
              <a:rPr lang="en-US" sz="2400" b="1" u="sng" dirty="0" smtClean="0"/>
              <a:t>retrieval cue </a:t>
            </a:r>
            <a:r>
              <a:rPr lang="en-US" sz="2400" dirty="0" smtClean="0"/>
              <a:t>is a stimulus for remembering</a:t>
            </a:r>
          </a:p>
          <a:p>
            <a:pPr lvl="1">
              <a:buFont typeface="Wingdings" panose="05000000000000000000" pitchFamily="2" charset="2"/>
              <a:buChar char="q"/>
            </a:pPr>
            <a:r>
              <a:rPr lang="en-US" sz="2400" dirty="0" smtClean="0"/>
              <a:t>The more cues stored with a piece of information the easier the retrieval of that information will be </a:t>
            </a:r>
          </a:p>
          <a:p>
            <a:pPr lvl="1">
              <a:buFont typeface="Wingdings" panose="05000000000000000000" pitchFamily="2" charset="2"/>
              <a:buChar char="q"/>
            </a:pPr>
            <a:r>
              <a:rPr lang="en-US" altLang="en-US" sz="2400" dirty="0"/>
              <a:t>Some memories are </a:t>
            </a:r>
            <a:r>
              <a:rPr lang="en-US" altLang="en-US" sz="2400" b="1" dirty="0"/>
              <a:t>easily remembered</a:t>
            </a:r>
            <a:r>
              <a:rPr lang="en-US" altLang="en-US" sz="2400" dirty="0"/>
              <a:t>, while others are much harder to bring up. For example, if you draw a blank on a test, it may be a result of the wording on the test not being the same as the wording you used while studying</a:t>
            </a:r>
            <a:endParaRPr lang="en-US" sz="2400" dirty="0" smtClean="0"/>
          </a:p>
          <a:p>
            <a:pPr lvl="1">
              <a:buFont typeface="Wingdings" panose="05000000000000000000" pitchFamily="2" charset="2"/>
              <a:buChar char="q"/>
            </a:pPr>
            <a:r>
              <a:rPr lang="en-US" sz="2400" b="1" u="sng" dirty="0" smtClean="0"/>
              <a:t>Example</a:t>
            </a:r>
            <a:r>
              <a:rPr lang="en-US" sz="2400" dirty="0" smtClean="0"/>
              <a:t>: A song you hear reminds you of a specific moment (First Dance, a date, Senior Prom). The song acts as a retrieval cue for the event  </a:t>
            </a:r>
            <a:endParaRPr lang="en-US" sz="2400" dirty="0"/>
          </a:p>
        </p:txBody>
      </p:sp>
      <p:pic>
        <p:nvPicPr>
          <p:cNvPr id="5" name="Picture 4"/>
          <p:cNvPicPr>
            <a:picLocks noChangeAspect="1"/>
          </p:cNvPicPr>
          <p:nvPr/>
        </p:nvPicPr>
        <p:blipFill>
          <a:blip r:embed="rId2"/>
          <a:stretch>
            <a:fillRect/>
          </a:stretch>
        </p:blipFill>
        <p:spPr>
          <a:xfrm>
            <a:off x="11081950" y="232398"/>
            <a:ext cx="990600" cy="1524000"/>
          </a:xfrm>
          <a:prstGeom prst="rect">
            <a:avLst/>
          </a:prstGeom>
        </p:spPr>
      </p:pic>
      <p:pic>
        <p:nvPicPr>
          <p:cNvPr id="6" name="Picture 5"/>
          <p:cNvPicPr>
            <a:picLocks noChangeAspect="1"/>
          </p:cNvPicPr>
          <p:nvPr/>
        </p:nvPicPr>
        <p:blipFill>
          <a:blip r:embed="rId3"/>
          <a:stretch>
            <a:fillRect/>
          </a:stretch>
        </p:blipFill>
        <p:spPr>
          <a:xfrm>
            <a:off x="166686" y="3443287"/>
            <a:ext cx="4576763" cy="2784517"/>
          </a:xfrm>
          <a:prstGeom prst="rect">
            <a:avLst/>
          </a:prstGeom>
        </p:spPr>
      </p:pic>
      <p:pic>
        <p:nvPicPr>
          <p:cNvPr id="7" name="Picture 6"/>
          <p:cNvPicPr>
            <a:picLocks noChangeAspect="1"/>
          </p:cNvPicPr>
          <p:nvPr/>
        </p:nvPicPr>
        <p:blipFill>
          <a:blip r:embed="rId4"/>
          <a:stretch>
            <a:fillRect/>
          </a:stretch>
        </p:blipFill>
        <p:spPr>
          <a:xfrm>
            <a:off x="623886" y="213360"/>
            <a:ext cx="3548064" cy="3086077"/>
          </a:xfrm>
          <a:prstGeom prst="rect">
            <a:avLst/>
          </a:prstGeom>
        </p:spPr>
      </p:pic>
    </p:spTree>
    <p:extLst>
      <p:ext uri="{BB962C8B-B14F-4D97-AF65-F5344CB8AC3E}">
        <p14:creationId xmlns:p14="http://schemas.microsoft.com/office/powerpoint/2010/main" val="33426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1000"/>
                                        <p:tgtEl>
                                          <p:spTgt spid="3">
                                            <p:txEl>
                                              <p:pRg st="3" end="3"/>
                                            </p:txEl>
                                          </p:spTgt>
                                        </p:tgtEl>
                                      </p:cBhvr>
                                    </p:animEffect>
                                    <p:anim calcmode="lin" valueType="num">
                                      <p:cBhvr>
                                        <p:cTn id="5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0106"/>
            <a:ext cx="10058400" cy="1450757"/>
          </a:xfrm>
        </p:spPr>
        <p:txBody>
          <a:bodyPr/>
          <a:lstStyle/>
          <a:p>
            <a:pPr algn="ctr"/>
            <a:r>
              <a:rPr lang="en-US" b="1" u="sng" dirty="0" smtClean="0"/>
              <a:t>Encoding Specificity and State Dependent Learning </a:t>
            </a:r>
            <a:endParaRPr lang="en-US" b="1" u="sng" dirty="0"/>
          </a:p>
        </p:txBody>
      </p:sp>
      <p:sp>
        <p:nvSpPr>
          <p:cNvPr id="3" name="Content Placeholder 2"/>
          <p:cNvSpPr>
            <a:spLocks noGrp="1"/>
          </p:cNvSpPr>
          <p:nvPr>
            <p:ph idx="1"/>
          </p:nvPr>
        </p:nvSpPr>
        <p:spPr>
          <a:xfrm>
            <a:off x="1" y="1759237"/>
            <a:ext cx="8760940" cy="4567422"/>
          </a:xfrm>
        </p:spPr>
        <p:txBody>
          <a:bodyPr>
            <a:normAutofit fontScale="92500"/>
          </a:bodyPr>
          <a:lstStyle/>
          <a:p>
            <a:pPr>
              <a:buFont typeface="Wingdings" panose="05000000000000000000" pitchFamily="2" charset="2"/>
              <a:buChar char="q"/>
            </a:pPr>
            <a:r>
              <a:rPr lang="en-US" altLang="en-US" sz="2400" b="1" u="sng" dirty="0"/>
              <a:t>Encoding specificity </a:t>
            </a:r>
            <a:r>
              <a:rPr lang="en-US" altLang="en-US" sz="2400" dirty="0"/>
              <a:t>- the tendency for memory of information to be improved if related information (such as surroundings or physiological state) available when the memory is first formed is also available when the memory is being </a:t>
            </a:r>
            <a:r>
              <a:rPr lang="en-US" altLang="en-US" sz="2400" dirty="0" smtClean="0"/>
              <a:t>retrieved.</a:t>
            </a:r>
          </a:p>
          <a:p>
            <a:pPr lvl="1">
              <a:buFont typeface="Wingdings" panose="05000000000000000000" pitchFamily="2" charset="2"/>
              <a:buChar char="q"/>
            </a:pPr>
            <a:r>
              <a:rPr lang="en-US" altLang="en-US" sz="2400" b="1" u="sng" dirty="0"/>
              <a:t>Example</a:t>
            </a:r>
            <a:r>
              <a:rPr lang="en-US" altLang="en-US" sz="2400" dirty="0"/>
              <a:t>: Take a test in a classroom different from the one where the material was learned and normally your performance will be slightly worse. </a:t>
            </a:r>
            <a:endParaRPr lang="en-US" altLang="en-US" sz="2400" dirty="0" smtClean="0"/>
          </a:p>
          <a:p>
            <a:pPr>
              <a:buFont typeface="Wingdings" panose="05000000000000000000" pitchFamily="2" charset="2"/>
              <a:buChar char="q"/>
            </a:pPr>
            <a:r>
              <a:rPr lang="en-US" altLang="en-US" sz="2400" b="1" u="sng" dirty="0" smtClean="0"/>
              <a:t>State Dependent Learning: </a:t>
            </a:r>
            <a:r>
              <a:rPr lang="en-US" altLang="en-US" sz="2400" dirty="0" smtClean="0"/>
              <a:t>Memories formed in a specific psychological or physiological state will be easier to remember while in a similar state  </a:t>
            </a:r>
          </a:p>
          <a:p>
            <a:pPr lvl="1">
              <a:buFont typeface="Wingdings" panose="05000000000000000000" pitchFamily="2" charset="2"/>
              <a:buChar char="q"/>
            </a:pPr>
            <a:r>
              <a:rPr lang="en-US" altLang="en-US" sz="2400" b="1" u="sng" dirty="0" smtClean="0"/>
              <a:t>Example</a:t>
            </a:r>
            <a:r>
              <a:rPr lang="en-US" altLang="en-US" sz="2400" dirty="0" smtClean="0"/>
              <a:t>: When you are fighting with someone it is easier to remember all the bad things that person has done rather than the good things </a:t>
            </a:r>
          </a:p>
          <a:p>
            <a:pPr lvl="1">
              <a:buFont typeface="Wingdings" panose="05000000000000000000" pitchFamily="2" charset="2"/>
              <a:buChar char="q"/>
            </a:pPr>
            <a:r>
              <a:rPr lang="en-US" altLang="en-US" sz="2400" b="1" u="sng" dirty="0" smtClean="0"/>
              <a:t>Example: </a:t>
            </a:r>
            <a:r>
              <a:rPr lang="en-US" altLang="en-US" sz="2400" dirty="0" smtClean="0"/>
              <a:t>Listening to happy music while studying psychology can put you in a good mood </a:t>
            </a:r>
            <a:r>
              <a:rPr lang="en-US" altLang="en-US" sz="2400" dirty="0" err="1" smtClean="0"/>
              <a:t>everytime</a:t>
            </a:r>
            <a:r>
              <a:rPr lang="en-US" altLang="en-US" sz="2400" dirty="0" smtClean="0"/>
              <a:t> you study for psychology. </a:t>
            </a:r>
            <a:endParaRPr lang="en-US" altLang="en-US" sz="2400" b="1" u="sng" dirty="0"/>
          </a:p>
          <a:p>
            <a:endParaRPr lang="en-US" dirty="0"/>
          </a:p>
        </p:txBody>
      </p:sp>
      <p:pic>
        <p:nvPicPr>
          <p:cNvPr id="4" name="Picture 3"/>
          <p:cNvPicPr>
            <a:picLocks noChangeAspect="1"/>
          </p:cNvPicPr>
          <p:nvPr/>
        </p:nvPicPr>
        <p:blipFill>
          <a:blip r:embed="rId2"/>
          <a:stretch>
            <a:fillRect/>
          </a:stretch>
        </p:blipFill>
        <p:spPr>
          <a:xfrm>
            <a:off x="8760941" y="1414461"/>
            <a:ext cx="3284955" cy="2557463"/>
          </a:xfrm>
          <a:prstGeom prst="rect">
            <a:avLst/>
          </a:prstGeom>
        </p:spPr>
      </p:pic>
      <p:pic>
        <p:nvPicPr>
          <p:cNvPr id="5" name="Picture 4"/>
          <p:cNvPicPr>
            <a:picLocks noChangeAspect="1"/>
          </p:cNvPicPr>
          <p:nvPr/>
        </p:nvPicPr>
        <p:blipFill>
          <a:blip r:embed="rId3"/>
          <a:stretch>
            <a:fillRect/>
          </a:stretch>
        </p:blipFill>
        <p:spPr>
          <a:xfrm>
            <a:off x="8760941" y="4184306"/>
            <a:ext cx="3431059" cy="2673694"/>
          </a:xfrm>
          <a:prstGeom prst="rect">
            <a:avLst/>
          </a:prstGeom>
        </p:spPr>
      </p:pic>
    </p:spTree>
    <p:extLst>
      <p:ext uri="{BB962C8B-B14F-4D97-AF65-F5344CB8AC3E}">
        <p14:creationId xmlns:p14="http://schemas.microsoft.com/office/powerpoint/2010/main" val="29178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smtClean="0"/>
              <a:t>Chapter 6.7: Recall (Hmm…Let Me Think) </a:t>
            </a:r>
            <a:endParaRPr lang="en-US" sz="4800" b="1" u="sng" dirty="0"/>
          </a:p>
        </p:txBody>
      </p:sp>
      <p:sp>
        <p:nvSpPr>
          <p:cNvPr id="3" name="Text Placeholder 2"/>
          <p:cNvSpPr>
            <a:spLocks noGrp="1"/>
          </p:cNvSpPr>
          <p:nvPr>
            <p:ph type="body" idx="1"/>
          </p:nvPr>
        </p:nvSpPr>
        <p:spPr/>
        <p:txBody>
          <a:bodyPr/>
          <a:lstStyle/>
          <a:p>
            <a:pPr algn="ctr"/>
            <a:r>
              <a:rPr lang="en-US" dirty="0" smtClean="0"/>
              <a:t>How do the retrieval processes of recall and recognition differ, and how reliable are our memories of events? </a:t>
            </a:r>
            <a:endParaRPr lang="en-US" dirty="0"/>
          </a:p>
        </p:txBody>
      </p:sp>
      <p:pic>
        <p:nvPicPr>
          <p:cNvPr id="4" name="Picture 3"/>
          <p:cNvPicPr>
            <a:picLocks noChangeAspect="1"/>
          </p:cNvPicPr>
          <p:nvPr/>
        </p:nvPicPr>
        <p:blipFill>
          <a:blip r:embed="rId2"/>
          <a:stretch>
            <a:fillRect/>
          </a:stretch>
        </p:blipFill>
        <p:spPr>
          <a:xfrm>
            <a:off x="0" y="0"/>
            <a:ext cx="5204734" cy="2914651"/>
          </a:xfrm>
          <a:prstGeom prst="rect">
            <a:avLst/>
          </a:prstGeom>
        </p:spPr>
      </p:pic>
      <p:pic>
        <p:nvPicPr>
          <p:cNvPr id="5" name="Picture 4"/>
          <p:cNvPicPr>
            <a:picLocks noChangeAspect="1"/>
          </p:cNvPicPr>
          <p:nvPr/>
        </p:nvPicPr>
        <p:blipFill>
          <a:blip r:embed="rId3"/>
          <a:stretch>
            <a:fillRect/>
          </a:stretch>
        </p:blipFill>
        <p:spPr>
          <a:xfrm>
            <a:off x="5256728" y="-614855"/>
            <a:ext cx="2575286" cy="3591846"/>
          </a:xfrm>
          <a:prstGeom prst="rect">
            <a:avLst/>
          </a:prstGeom>
        </p:spPr>
      </p:pic>
      <p:pic>
        <p:nvPicPr>
          <p:cNvPr id="6" name="Picture 5"/>
          <p:cNvPicPr>
            <a:picLocks noChangeAspect="1"/>
          </p:cNvPicPr>
          <p:nvPr/>
        </p:nvPicPr>
        <p:blipFill>
          <a:blip r:embed="rId4"/>
          <a:stretch>
            <a:fillRect/>
          </a:stretch>
        </p:blipFill>
        <p:spPr>
          <a:xfrm>
            <a:off x="8104725" y="0"/>
            <a:ext cx="3822382" cy="2751240"/>
          </a:xfrm>
          <a:prstGeom prst="rect">
            <a:avLst/>
          </a:prstGeom>
        </p:spPr>
      </p:pic>
    </p:spTree>
    <p:extLst>
      <p:ext uri="{BB962C8B-B14F-4D97-AF65-F5344CB8AC3E}">
        <p14:creationId xmlns:p14="http://schemas.microsoft.com/office/powerpoint/2010/main" val="38037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Recall vs Recognition</a:t>
            </a:r>
            <a:endParaRPr lang="en-US" b="1" u="sng" dirty="0"/>
          </a:p>
        </p:txBody>
      </p:sp>
      <p:sp>
        <p:nvSpPr>
          <p:cNvPr id="3" name="Content Placeholder 2"/>
          <p:cNvSpPr>
            <a:spLocks noGrp="1"/>
          </p:cNvSpPr>
          <p:nvPr>
            <p:ph idx="1"/>
          </p:nvPr>
        </p:nvSpPr>
        <p:spPr>
          <a:xfrm>
            <a:off x="5029200" y="1845733"/>
            <a:ext cx="7018638" cy="4468569"/>
          </a:xfrm>
        </p:spPr>
        <p:txBody>
          <a:bodyPr>
            <a:normAutofit/>
          </a:bodyPr>
          <a:lstStyle/>
          <a:p>
            <a:pPr>
              <a:buFont typeface="Wingdings" panose="05000000000000000000" pitchFamily="2" charset="2"/>
              <a:buChar char="q"/>
            </a:pPr>
            <a:r>
              <a:rPr lang="en-US" sz="2800" b="1" u="sng" dirty="0" smtClean="0"/>
              <a:t>Recall</a:t>
            </a:r>
            <a:r>
              <a:rPr lang="en-US" sz="2800" dirty="0" smtClean="0"/>
              <a:t>: Type of memory retrieval in which the information to be retrieved must be “pulled” from memory with very few external cues. </a:t>
            </a:r>
          </a:p>
          <a:p>
            <a:pPr lvl="1">
              <a:buFont typeface="Wingdings" panose="05000000000000000000" pitchFamily="2" charset="2"/>
              <a:buChar char="q"/>
            </a:pPr>
            <a:r>
              <a:rPr lang="en-US" sz="2800" b="1" u="sng" dirty="0" smtClean="0"/>
              <a:t>Example</a:t>
            </a:r>
            <a:r>
              <a:rPr lang="en-US" sz="2800" dirty="0" smtClean="0"/>
              <a:t>: Filling in the blanks on an application form, taking an essay test </a:t>
            </a:r>
          </a:p>
          <a:p>
            <a:pPr>
              <a:buFont typeface="Wingdings" panose="05000000000000000000" pitchFamily="2" charset="2"/>
              <a:buChar char="q"/>
            </a:pPr>
            <a:r>
              <a:rPr lang="en-US" sz="2800" b="1" u="sng" dirty="0" smtClean="0"/>
              <a:t>Recognition</a:t>
            </a:r>
            <a:r>
              <a:rPr lang="en-US" sz="2800" dirty="0" smtClean="0"/>
              <a:t>: The ability to match a piece of information or a stimulus to a stored image or fact</a:t>
            </a:r>
          </a:p>
          <a:p>
            <a:pPr lvl="1">
              <a:buFont typeface="Wingdings" panose="05000000000000000000" pitchFamily="2" charset="2"/>
              <a:buChar char="q"/>
            </a:pPr>
            <a:r>
              <a:rPr lang="en-US" sz="2800" b="1" u="sng" dirty="0" smtClean="0"/>
              <a:t>Example: </a:t>
            </a:r>
            <a:r>
              <a:rPr lang="en-US" sz="2800" dirty="0" smtClean="0"/>
              <a:t>Completing a word search or fill in the blank puzzle, taking a multiple choice test  </a:t>
            </a:r>
          </a:p>
        </p:txBody>
      </p:sp>
      <p:pic>
        <p:nvPicPr>
          <p:cNvPr id="4" name="Picture 3"/>
          <p:cNvPicPr>
            <a:picLocks noChangeAspect="1"/>
          </p:cNvPicPr>
          <p:nvPr/>
        </p:nvPicPr>
        <p:blipFill>
          <a:blip r:embed="rId2"/>
          <a:stretch>
            <a:fillRect/>
          </a:stretch>
        </p:blipFill>
        <p:spPr>
          <a:xfrm>
            <a:off x="0" y="1845733"/>
            <a:ext cx="4943475" cy="2440841"/>
          </a:xfrm>
          <a:prstGeom prst="rect">
            <a:avLst/>
          </a:prstGeom>
        </p:spPr>
      </p:pic>
      <p:pic>
        <p:nvPicPr>
          <p:cNvPr id="5" name="Picture 4"/>
          <p:cNvPicPr>
            <a:picLocks noChangeAspect="1"/>
          </p:cNvPicPr>
          <p:nvPr/>
        </p:nvPicPr>
        <p:blipFill>
          <a:blip r:embed="rId3"/>
          <a:stretch>
            <a:fillRect/>
          </a:stretch>
        </p:blipFill>
        <p:spPr>
          <a:xfrm>
            <a:off x="0" y="4394947"/>
            <a:ext cx="4943475" cy="2101199"/>
          </a:xfrm>
          <a:prstGeom prst="rect">
            <a:avLst/>
          </a:prstGeom>
        </p:spPr>
      </p:pic>
    </p:spTree>
    <p:extLst>
      <p:ext uri="{BB962C8B-B14F-4D97-AF65-F5344CB8AC3E}">
        <p14:creationId xmlns:p14="http://schemas.microsoft.com/office/powerpoint/2010/main" val="90220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Issues with Recall </a:t>
            </a:r>
            <a:endParaRPr lang="en-US" b="1" u="sng" dirty="0"/>
          </a:p>
        </p:txBody>
      </p:sp>
      <p:sp>
        <p:nvSpPr>
          <p:cNvPr id="3" name="Content Placeholder 2"/>
          <p:cNvSpPr>
            <a:spLocks noGrp="1"/>
          </p:cNvSpPr>
          <p:nvPr>
            <p:ph idx="1"/>
          </p:nvPr>
        </p:nvSpPr>
        <p:spPr>
          <a:xfrm>
            <a:off x="3842951" y="1865870"/>
            <a:ext cx="8349048" cy="4744995"/>
          </a:xfrm>
        </p:spPr>
        <p:txBody>
          <a:bodyPr>
            <a:normAutofit lnSpcReduction="10000"/>
          </a:bodyPr>
          <a:lstStyle/>
          <a:p>
            <a:pPr>
              <a:buFont typeface="Wingdings" panose="05000000000000000000" pitchFamily="2" charset="2"/>
              <a:buChar char="q"/>
            </a:pPr>
            <a:r>
              <a:rPr lang="en-US" sz="2400" b="1" u="sng" dirty="0" smtClean="0"/>
              <a:t>Retrieval Failure</a:t>
            </a:r>
            <a:r>
              <a:rPr lang="en-US" sz="2400" dirty="0" smtClean="0"/>
              <a:t>: Known as the “Tip of your Tongue” phenomenon. When you can recall names or letters associated with the word/concept but not the word/concept itself</a:t>
            </a:r>
          </a:p>
          <a:p>
            <a:pPr lvl="1">
              <a:buFont typeface="Wingdings" panose="05000000000000000000" pitchFamily="2" charset="2"/>
              <a:buChar char="q"/>
            </a:pPr>
            <a:r>
              <a:rPr lang="en-US" sz="2400" dirty="0" smtClean="0"/>
              <a:t>Best way to overcome TOT phenomena is to “forget about it” and allow the word to surface naturally or through retrieval cues  </a:t>
            </a:r>
          </a:p>
          <a:p>
            <a:pPr>
              <a:buFont typeface="Wingdings" panose="05000000000000000000" pitchFamily="2" charset="2"/>
              <a:buChar char="q"/>
            </a:pPr>
            <a:r>
              <a:rPr lang="en-US" sz="2400" b="1" u="sng" dirty="0" smtClean="0"/>
              <a:t>Serial Position Effect: </a:t>
            </a:r>
            <a:r>
              <a:rPr lang="en-US" sz="2400" dirty="0" smtClean="0"/>
              <a:t>Tendency of information at the beginning and end of a body of information be remembered more accurately than information in the middle of the body of information </a:t>
            </a:r>
          </a:p>
          <a:p>
            <a:pPr lvl="1">
              <a:buFont typeface="Wingdings" panose="05000000000000000000" pitchFamily="2" charset="2"/>
              <a:buChar char="q"/>
            </a:pPr>
            <a:r>
              <a:rPr lang="en-US" sz="2400" b="1" u="sng" dirty="0" smtClean="0"/>
              <a:t>Primacy Effect: </a:t>
            </a:r>
            <a:r>
              <a:rPr lang="en-US" sz="2400" dirty="0" smtClean="0"/>
              <a:t>Tendency to remember things at the beginning of a body of information better than the information that follows </a:t>
            </a:r>
          </a:p>
          <a:p>
            <a:pPr lvl="1">
              <a:buFont typeface="Wingdings" panose="05000000000000000000" pitchFamily="2" charset="2"/>
              <a:buChar char="q"/>
            </a:pPr>
            <a:r>
              <a:rPr lang="en-US" sz="2400" b="1" u="sng" dirty="0" err="1" smtClean="0"/>
              <a:t>Recency</a:t>
            </a:r>
            <a:r>
              <a:rPr lang="en-US" sz="2400" b="1" u="sng" dirty="0" smtClean="0"/>
              <a:t> Effect: </a:t>
            </a:r>
            <a:r>
              <a:rPr lang="en-US" sz="2400" dirty="0" smtClean="0"/>
              <a:t>Tendency to remember things at the end of a body of information better than the information at the beginning of it. </a:t>
            </a:r>
            <a:endParaRPr lang="en-US" sz="2400" dirty="0"/>
          </a:p>
        </p:txBody>
      </p:sp>
      <p:pic>
        <p:nvPicPr>
          <p:cNvPr id="4" name="Picture 3"/>
          <p:cNvPicPr>
            <a:picLocks noChangeAspect="1"/>
          </p:cNvPicPr>
          <p:nvPr/>
        </p:nvPicPr>
        <p:blipFill>
          <a:blip r:embed="rId2"/>
          <a:stretch>
            <a:fillRect/>
          </a:stretch>
        </p:blipFill>
        <p:spPr>
          <a:xfrm>
            <a:off x="166686" y="1865870"/>
            <a:ext cx="3562351" cy="4434917"/>
          </a:xfrm>
          <a:prstGeom prst="rect">
            <a:avLst/>
          </a:prstGeom>
        </p:spPr>
      </p:pic>
    </p:spTree>
    <p:extLst>
      <p:ext uri="{BB962C8B-B14F-4D97-AF65-F5344CB8AC3E}">
        <p14:creationId xmlns:p14="http://schemas.microsoft.com/office/powerpoint/2010/main" val="7733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Serial Position Effect </a:t>
            </a:r>
            <a:endParaRPr lang="en-US" b="1" u="sng"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461" y="1994544"/>
            <a:ext cx="4575025" cy="419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79" y="1994544"/>
            <a:ext cx="4557257" cy="36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3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Issues with Recognition</a:t>
            </a:r>
            <a:endParaRPr lang="en-US" b="1" u="sng" dirty="0"/>
          </a:p>
        </p:txBody>
      </p:sp>
      <p:sp>
        <p:nvSpPr>
          <p:cNvPr id="3" name="Content Placeholder 2"/>
          <p:cNvSpPr>
            <a:spLocks noGrp="1"/>
          </p:cNvSpPr>
          <p:nvPr>
            <p:ph idx="1"/>
          </p:nvPr>
        </p:nvSpPr>
        <p:spPr>
          <a:xfrm>
            <a:off x="5832388" y="1845734"/>
            <a:ext cx="6011950" cy="4493282"/>
          </a:xfrm>
        </p:spPr>
        <p:txBody>
          <a:bodyPr>
            <a:noAutofit/>
          </a:bodyPr>
          <a:lstStyle/>
          <a:p>
            <a:pPr>
              <a:buFont typeface="Wingdings" panose="05000000000000000000" pitchFamily="2" charset="2"/>
              <a:buChar char="q"/>
            </a:pPr>
            <a:r>
              <a:rPr lang="en-US" sz="2800" dirty="0" smtClean="0"/>
              <a:t>Recognition is generally easier and more accurate than recall, however it is not without issues </a:t>
            </a:r>
          </a:p>
          <a:p>
            <a:pPr>
              <a:buFont typeface="Wingdings" panose="05000000000000000000" pitchFamily="2" charset="2"/>
              <a:buChar char="q"/>
            </a:pPr>
            <a:r>
              <a:rPr lang="en-US" sz="2800" b="1" u="sng" dirty="0" smtClean="0"/>
              <a:t>False Positives: </a:t>
            </a:r>
            <a:r>
              <a:rPr lang="en-US" sz="2800" dirty="0" smtClean="0"/>
              <a:t>Error of recognition in which people think that they recognize some stimulus that is not actually in negative. </a:t>
            </a:r>
          </a:p>
          <a:p>
            <a:pPr lvl="1">
              <a:buFont typeface="Wingdings" panose="05000000000000000000" pitchFamily="2" charset="2"/>
              <a:buChar char="q"/>
            </a:pPr>
            <a:r>
              <a:rPr lang="en-US" sz="2800" dirty="0" smtClean="0"/>
              <a:t>Can be especially dangerous and damaging when dealing with criminal justice (lineups, eyewitness statements) </a:t>
            </a:r>
          </a:p>
        </p:txBody>
      </p:sp>
      <p:pic>
        <p:nvPicPr>
          <p:cNvPr id="4" name="Picture 3"/>
          <p:cNvPicPr>
            <a:picLocks noChangeAspect="1"/>
          </p:cNvPicPr>
          <p:nvPr/>
        </p:nvPicPr>
        <p:blipFill>
          <a:blip r:embed="rId2"/>
          <a:stretch>
            <a:fillRect/>
          </a:stretch>
        </p:blipFill>
        <p:spPr>
          <a:xfrm>
            <a:off x="414337" y="1976436"/>
            <a:ext cx="5100638" cy="4138613"/>
          </a:xfrm>
          <a:prstGeom prst="rect">
            <a:avLst/>
          </a:prstGeom>
        </p:spPr>
      </p:pic>
    </p:spTree>
    <p:extLst>
      <p:ext uri="{BB962C8B-B14F-4D97-AF65-F5344CB8AC3E}">
        <p14:creationId xmlns:p14="http://schemas.microsoft.com/office/powerpoint/2010/main" val="35663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Automatic Encoding and Flashbulb </a:t>
            </a:r>
            <a:r>
              <a:rPr lang="en-US" b="1" u="sng" dirty="0"/>
              <a:t>M</a:t>
            </a:r>
            <a:r>
              <a:rPr lang="en-US" b="1" u="sng" dirty="0" smtClean="0"/>
              <a:t>emories</a:t>
            </a:r>
            <a:endParaRPr lang="en-US" b="1" u="sng" dirty="0"/>
          </a:p>
        </p:txBody>
      </p:sp>
      <p:sp>
        <p:nvSpPr>
          <p:cNvPr id="3" name="Content Placeholder 2"/>
          <p:cNvSpPr>
            <a:spLocks noGrp="1"/>
          </p:cNvSpPr>
          <p:nvPr>
            <p:ph idx="1"/>
          </p:nvPr>
        </p:nvSpPr>
        <p:spPr>
          <a:xfrm>
            <a:off x="234777" y="1845734"/>
            <a:ext cx="8625018" cy="4332644"/>
          </a:xfrm>
        </p:spPr>
        <p:txBody>
          <a:bodyPr>
            <a:noAutofit/>
          </a:bodyPr>
          <a:lstStyle/>
          <a:p>
            <a:pPr>
              <a:buFont typeface="Wingdings" panose="05000000000000000000" pitchFamily="2" charset="2"/>
              <a:buChar char="q"/>
            </a:pPr>
            <a:r>
              <a:rPr lang="en-US" sz="2400" dirty="0" smtClean="0"/>
              <a:t>While some memories need extensive maintenance and rehearsal (Think: Studying for your AP Psychology test), other LTM seem to enter permanent storage with little to no effort at all. This is known as </a:t>
            </a:r>
            <a:r>
              <a:rPr lang="en-US" sz="2400" b="1" u="sng" dirty="0" smtClean="0"/>
              <a:t>Automatic Encoding. </a:t>
            </a:r>
          </a:p>
          <a:p>
            <a:pPr>
              <a:buFont typeface="Wingdings" panose="05000000000000000000" pitchFamily="2" charset="2"/>
              <a:buChar char="q"/>
            </a:pPr>
            <a:r>
              <a:rPr lang="en-US" sz="2400" b="1" u="sng" dirty="0" smtClean="0"/>
              <a:t>Flashbulb Memories: </a:t>
            </a:r>
            <a:r>
              <a:rPr lang="en-US" sz="2400" dirty="0" smtClean="0"/>
              <a:t>Type of automatic encoding that occurs because of an unexpected event has strong emotional associations for the person remembering it.</a:t>
            </a:r>
          </a:p>
          <a:p>
            <a:pPr lvl="1">
              <a:buFont typeface="Wingdings" panose="05000000000000000000" pitchFamily="2" charset="2"/>
              <a:buChar char="q"/>
            </a:pPr>
            <a:r>
              <a:rPr lang="en-US" sz="2400" b="1" u="sng" dirty="0" smtClean="0"/>
              <a:t>Example: </a:t>
            </a:r>
            <a:r>
              <a:rPr lang="en-US" sz="2400" dirty="0" smtClean="0"/>
              <a:t>People can remember exactly where they were during traumatic national events (9/11, JFK Assassination) or even major emotional events (wedding, first date, embarrassing event) </a:t>
            </a:r>
          </a:p>
          <a:p>
            <a:pPr lvl="1">
              <a:buFont typeface="Wingdings" panose="05000000000000000000" pitchFamily="2" charset="2"/>
              <a:buChar char="q"/>
            </a:pPr>
            <a:r>
              <a:rPr lang="en-US" sz="2400" dirty="0" smtClean="0"/>
              <a:t>These memories are generally more vivid because they are enhanced by emotions and hormones</a:t>
            </a:r>
            <a:endParaRPr lang="en-US" sz="2400" dirty="0"/>
          </a:p>
        </p:txBody>
      </p:sp>
      <p:pic>
        <p:nvPicPr>
          <p:cNvPr id="4" name="Picture 3"/>
          <p:cNvPicPr>
            <a:picLocks noChangeAspect="1"/>
          </p:cNvPicPr>
          <p:nvPr/>
        </p:nvPicPr>
        <p:blipFill>
          <a:blip r:embed="rId2"/>
          <a:stretch>
            <a:fillRect/>
          </a:stretch>
        </p:blipFill>
        <p:spPr>
          <a:xfrm>
            <a:off x="8859795" y="1845734"/>
            <a:ext cx="3220995" cy="4441018"/>
          </a:xfrm>
          <a:prstGeom prst="rect">
            <a:avLst/>
          </a:prstGeom>
        </p:spPr>
      </p:pic>
    </p:spTree>
    <p:extLst>
      <p:ext uri="{BB962C8B-B14F-4D97-AF65-F5344CB8AC3E}">
        <p14:creationId xmlns:p14="http://schemas.microsoft.com/office/powerpoint/2010/main" val="10123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and Its Processes </a:t>
            </a:r>
            <a:endParaRPr lang="en-US" b="1" u="sng" dirty="0"/>
          </a:p>
        </p:txBody>
      </p:sp>
      <p:sp>
        <p:nvSpPr>
          <p:cNvPr id="3" name="Content Placeholder 2"/>
          <p:cNvSpPr>
            <a:spLocks noGrp="1"/>
          </p:cNvSpPr>
          <p:nvPr>
            <p:ph idx="1"/>
          </p:nvPr>
        </p:nvSpPr>
        <p:spPr>
          <a:xfrm>
            <a:off x="0" y="1845734"/>
            <a:ext cx="8526162" cy="4592136"/>
          </a:xfrm>
        </p:spPr>
        <p:txBody>
          <a:bodyPr>
            <a:normAutofit lnSpcReduction="10000"/>
          </a:bodyPr>
          <a:lstStyle/>
          <a:p>
            <a:r>
              <a:rPr lang="en-US" sz="2400" b="1" u="sng" dirty="0" smtClean="0"/>
              <a:t>Memory: </a:t>
            </a:r>
            <a:r>
              <a:rPr lang="en-US" altLang="en-US" sz="2400" dirty="0"/>
              <a:t>an active system that receives information from the senses, organizes and alters it as it stores it away, and then retrieves the information from storage</a:t>
            </a:r>
            <a:r>
              <a:rPr lang="en-US" altLang="en-US" sz="2400" dirty="0" smtClean="0"/>
              <a:t>.</a:t>
            </a:r>
          </a:p>
          <a:p>
            <a:r>
              <a:rPr lang="en-US" altLang="en-US" sz="2400" dirty="0" smtClean="0"/>
              <a:t>There are many “models” of memory, but they all deal with the same three processes: </a:t>
            </a:r>
          </a:p>
          <a:p>
            <a:pPr>
              <a:buClr>
                <a:schemeClr val="tx1"/>
              </a:buClr>
            </a:pPr>
            <a:r>
              <a:rPr lang="en-US" altLang="en-US" sz="2400" b="1" u="sng" dirty="0">
                <a:solidFill>
                  <a:schemeClr val="tx1"/>
                </a:solidFill>
              </a:rPr>
              <a:t>Processes of Memory:</a:t>
            </a:r>
          </a:p>
          <a:p>
            <a:pPr lvl="3">
              <a:buClr>
                <a:schemeClr val="tx1"/>
              </a:buClr>
            </a:pPr>
            <a:r>
              <a:rPr lang="en-US" altLang="en-US" sz="2400" b="1" u="sng" dirty="0"/>
              <a:t>Encoding</a:t>
            </a:r>
            <a:r>
              <a:rPr lang="en-US" altLang="en-US" sz="2400" b="1" dirty="0"/>
              <a:t> </a:t>
            </a:r>
            <a:r>
              <a:rPr lang="en-US" altLang="en-US" sz="2400" dirty="0"/>
              <a:t>- the set of mental operations that people perform on sensory information to convert that information into a form that is usable in the brain’s storage systems.</a:t>
            </a:r>
            <a:endParaRPr lang="en-US" altLang="en-US" sz="2400" u="sng" dirty="0"/>
          </a:p>
          <a:p>
            <a:pPr lvl="3">
              <a:buClr>
                <a:schemeClr val="tx1"/>
              </a:buClr>
            </a:pPr>
            <a:r>
              <a:rPr lang="en-US" altLang="en-US" sz="2400" b="1" u="sng" dirty="0"/>
              <a:t>Storage</a:t>
            </a:r>
            <a:r>
              <a:rPr lang="en-US" altLang="en-US" sz="2400" dirty="0"/>
              <a:t> - holding onto information for some period of time.</a:t>
            </a:r>
            <a:endParaRPr lang="en-US" altLang="en-US" sz="2400" u="sng" dirty="0"/>
          </a:p>
          <a:p>
            <a:pPr lvl="3">
              <a:buClr>
                <a:schemeClr val="tx1"/>
              </a:buClr>
            </a:pPr>
            <a:r>
              <a:rPr lang="en-US" altLang="en-US" sz="2400" b="1" u="sng" dirty="0"/>
              <a:t>Retrieval</a:t>
            </a:r>
            <a:r>
              <a:rPr lang="en-US" altLang="en-US" sz="2400" dirty="0"/>
              <a:t> - getting information that is in storage into a form that can be used.</a:t>
            </a:r>
          </a:p>
          <a:p>
            <a:endParaRPr lang="en-US" altLang="en-US" dirty="0"/>
          </a:p>
          <a:p>
            <a:endParaRPr lang="en-US" b="1" u="sng" dirty="0"/>
          </a:p>
        </p:txBody>
      </p:sp>
      <p:pic>
        <p:nvPicPr>
          <p:cNvPr id="4" name="Picture 3"/>
          <p:cNvPicPr>
            <a:picLocks noChangeAspect="1"/>
          </p:cNvPicPr>
          <p:nvPr/>
        </p:nvPicPr>
        <p:blipFill>
          <a:blip r:embed="rId2"/>
          <a:stretch>
            <a:fillRect/>
          </a:stretch>
        </p:blipFill>
        <p:spPr>
          <a:xfrm>
            <a:off x="8526162" y="1949250"/>
            <a:ext cx="3376512" cy="3895496"/>
          </a:xfrm>
          <a:prstGeom prst="rect">
            <a:avLst/>
          </a:prstGeom>
        </p:spPr>
      </p:pic>
    </p:spTree>
    <p:extLst>
      <p:ext uri="{BB962C8B-B14F-4D97-AF65-F5344CB8AC3E}">
        <p14:creationId xmlns:p14="http://schemas.microsoft.com/office/powerpoint/2010/main" val="1087641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Practicing Recall and Recognition: Celebrity Yearbook Photos </a:t>
            </a:r>
            <a:endParaRPr lang="en-US" b="1" u="sn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To practice the terms Recall and Recognition I am going to show you a series of celebrity yearbook photos. The first will be an exercise in Recall and the second will be in Recognition. </a:t>
            </a:r>
          </a:p>
          <a:p>
            <a:pPr>
              <a:buFont typeface="Wingdings" panose="05000000000000000000" pitchFamily="2" charset="2"/>
              <a:buChar char="q"/>
            </a:pPr>
            <a:endParaRPr lang="en-US" dirty="0"/>
          </a:p>
          <a:p>
            <a:pPr>
              <a:buFont typeface="Wingdings" panose="05000000000000000000" pitchFamily="2" charset="2"/>
              <a:buChar char="q"/>
            </a:pPr>
            <a:r>
              <a:rPr lang="en-US" dirty="0" smtClean="0"/>
              <a:t>Let’s see which is easier.  </a:t>
            </a:r>
            <a:endParaRPr lang="en-US" dirty="0"/>
          </a:p>
        </p:txBody>
      </p:sp>
    </p:spTree>
    <p:extLst>
      <p:ext uri="{BB962C8B-B14F-4D97-AF65-F5344CB8AC3E}">
        <p14:creationId xmlns:p14="http://schemas.microsoft.com/office/powerpoint/2010/main" val="626428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a:t>
            </a:r>
            <a:r>
              <a:rPr lang="en-US" b="1" u="sng" dirty="0" err="1" smtClean="0"/>
              <a:t>Cuppy</a:t>
            </a:r>
            <a:r>
              <a:rPr lang="en-US" b="1" u="sng" dirty="0" smtClean="0"/>
              <a:t> Cake Song: FRQ Practice </a:t>
            </a:r>
            <a:endParaRPr lang="en-US" b="1" u="sng" dirty="0"/>
          </a:p>
        </p:txBody>
      </p:sp>
      <p:sp>
        <p:nvSpPr>
          <p:cNvPr id="3" name="Content Placeholder 2"/>
          <p:cNvSpPr>
            <a:spLocks noGrp="1"/>
          </p:cNvSpPr>
          <p:nvPr>
            <p:ph idx="1"/>
          </p:nvPr>
        </p:nvSpPr>
        <p:spPr/>
        <p:txBody>
          <a:bodyPr/>
          <a:lstStyle/>
          <a:p>
            <a:r>
              <a:rPr lang="en-US" dirty="0" smtClean="0"/>
              <a:t>To help practice your understanding of the memory terms we’ve learned so far, we’re going to listen to an awesome song and then practice applying terms to your own attempt to remember the lyrics of the song. </a:t>
            </a:r>
          </a:p>
          <a:p>
            <a:r>
              <a:rPr lang="en-US" dirty="0" smtClean="0"/>
              <a:t>Listen to the words (DO NOT write them down) and when the song is over try to write as many lyrics as you can remember in the box. </a:t>
            </a:r>
            <a:endParaRPr lang="en-US" dirty="0"/>
          </a:p>
        </p:txBody>
      </p:sp>
    </p:spTree>
    <p:extLst>
      <p:ext uri="{BB962C8B-B14F-4D97-AF65-F5344CB8AC3E}">
        <p14:creationId xmlns:p14="http://schemas.microsoft.com/office/powerpoint/2010/main" val="827963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Homework</a:t>
            </a:r>
            <a:endParaRPr lang="en-US" b="1" u="sn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Finish </a:t>
            </a:r>
            <a:r>
              <a:rPr lang="en-US" dirty="0" err="1" smtClean="0"/>
              <a:t>Cuppycake</a:t>
            </a:r>
            <a:r>
              <a:rPr lang="en-US" dirty="0" smtClean="0"/>
              <a:t> song worksheet/FRQ practice </a:t>
            </a:r>
          </a:p>
          <a:p>
            <a:pPr>
              <a:buFont typeface="Wingdings" panose="05000000000000000000" pitchFamily="2" charset="2"/>
              <a:buChar char="q"/>
            </a:pPr>
            <a:r>
              <a:rPr lang="en-US" dirty="0" smtClean="0"/>
              <a:t>Read and take notes on </a:t>
            </a:r>
            <a:r>
              <a:rPr lang="en-US" b="1" dirty="0" smtClean="0"/>
              <a:t>6.8 (Constructive Processing of Memories</a:t>
            </a:r>
            <a:r>
              <a:rPr lang="en-US" dirty="0" smtClean="0"/>
              <a:t>) and </a:t>
            </a:r>
            <a:r>
              <a:rPr lang="en-US" b="1" dirty="0" smtClean="0"/>
              <a:t>6.9 (Reliability of Memory Retrieval)</a:t>
            </a:r>
          </a:p>
          <a:p>
            <a:pPr lvl="1">
              <a:buFont typeface="Wingdings" panose="05000000000000000000" pitchFamily="2" charset="2"/>
              <a:buChar char="q"/>
            </a:pPr>
            <a:r>
              <a:rPr lang="en-US" dirty="0" smtClean="0"/>
              <a:t> </a:t>
            </a:r>
            <a:r>
              <a:rPr lang="en-US" b="1" u="sng" dirty="0" smtClean="0"/>
              <a:t>Quiz Tuesday !! </a:t>
            </a:r>
          </a:p>
          <a:p>
            <a:pPr>
              <a:buFont typeface="Wingdings" panose="05000000000000000000" pitchFamily="2" charset="2"/>
              <a:buChar char="q"/>
            </a:pPr>
            <a:r>
              <a:rPr lang="en-US" dirty="0" smtClean="0"/>
              <a:t>Memory maps due Friday (B Day) or Monday (A Day) </a:t>
            </a:r>
          </a:p>
          <a:p>
            <a:pPr>
              <a:buFont typeface="Wingdings" panose="05000000000000000000" pitchFamily="2" charset="2"/>
              <a:buChar char="q"/>
            </a:pPr>
            <a:r>
              <a:rPr lang="en-US" dirty="0" smtClean="0"/>
              <a:t>Vocab cards 6.6-6.9 (</a:t>
            </a:r>
            <a:r>
              <a:rPr lang="en-US" dirty="0" err="1" smtClean="0"/>
              <a:t>Ch</a:t>
            </a:r>
            <a:r>
              <a:rPr lang="en-US" dirty="0" smtClean="0"/>
              <a:t> 5 &amp; 6 due February 7</a:t>
            </a:r>
            <a:r>
              <a:rPr lang="en-US" baseline="30000" dirty="0" smtClean="0"/>
              <a:t>th</a:t>
            </a:r>
            <a:r>
              <a:rPr lang="en-US" dirty="0" smtClean="0"/>
              <a:t>) </a:t>
            </a:r>
          </a:p>
          <a:p>
            <a:pPr>
              <a:buFont typeface="Wingdings" panose="05000000000000000000" pitchFamily="2" charset="2"/>
              <a:buChar char="q"/>
            </a:pPr>
            <a:r>
              <a:rPr lang="en-US" dirty="0" smtClean="0"/>
              <a:t>Unit Test/Notebook Check February 7</a:t>
            </a:r>
            <a:r>
              <a:rPr lang="en-US" baseline="30000" dirty="0" smtClean="0"/>
              <a:t>th</a:t>
            </a:r>
            <a:r>
              <a:rPr lang="en-US" dirty="0" smtClean="0"/>
              <a:t>  (B Day) and February 6</a:t>
            </a:r>
            <a:r>
              <a:rPr lang="en-US" baseline="30000" dirty="0" smtClean="0"/>
              <a:t>th</a:t>
            </a:r>
            <a:r>
              <a:rPr lang="en-US" dirty="0" smtClean="0"/>
              <a:t> (A) </a:t>
            </a:r>
            <a:endParaRPr lang="en-US" dirty="0"/>
          </a:p>
        </p:txBody>
      </p:sp>
    </p:spTree>
    <p:extLst>
      <p:ext uri="{BB962C8B-B14F-4D97-AF65-F5344CB8AC3E}">
        <p14:creationId xmlns:p14="http://schemas.microsoft.com/office/powerpoint/2010/main" val="32605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smtClean="0"/>
              <a:t>Chapter 6.8: Constructive Processing of Memories </a:t>
            </a:r>
            <a:endParaRPr lang="en-US" sz="4800" b="1" u="sng" dirty="0"/>
          </a:p>
        </p:txBody>
      </p:sp>
      <p:sp>
        <p:nvSpPr>
          <p:cNvPr id="3" name="Text Placeholder 2"/>
          <p:cNvSpPr>
            <a:spLocks noGrp="1"/>
          </p:cNvSpPr>
          <p:nvPr>
            <p:ph type="body" idx="1"/>
          </p:nvPr>
        </p:nvSpPr>
        <p:spPr/>
        <p:txBody>
          <a:bodyPr/>
          <a:lstStyle/>
          <a:p>
            <a:pPr algn="ctr"/>
            <a:r>
              <a:rPr lang="en-US" dirty="0" smtClean="0"/>
              <a:t>How are long-term memories formed, and what kinds of problems do people experience as a result? </a:t>
            </a:r>
            <a:endParaRPr lang="en-US" dirty="0"/>
          </a:p>
        </p:txBody>
      </p:sp>
      <p:pic>
        <p:nvPicPr>
          <p:cNvPr id="4" name="Picture 3"/>
          <p:cNvPicPr>
            <a:picLocks noChangeAspect="1"/>
          </p:cNvPicPr>
          <p:nvPr/>
        </p:nvPicPr>
        <p:blipFill>
          <a:blip r:embed="rId2"/>
          <a:stretch>
            <a:fillRect/>
          </a:stretch>
        </p:blipFill>
        <p:spPr>
          <a:xfrm>
            <a:off x="1783080" y="128588"/>
            <a:ext cx="3246120" cy="2840355"/>
          </a:xfrm>
          <a:prstGeom prst="rect">
            <a:avLst/>
          </a:prstGeom>
        </p:spPr>
      </p:pic>
      <p:pic>
        <p:nvPicPr>
          <p:cNvPr id="5" name="Picture 4"/>
          <p:cNvPicPr>
            <a:picLocks noChangeAspect="1"/>
          </p:cNvPicPr>
          <p:nvPr/>
        </p:nvPicPr>
        <p:blipFill>
          <a:blip r:embed="rId3"/>
          <a:stretch>
            <a:fillRect/>
          </a:stretch>
        </p:blipFill>
        <p:spPr>
          <a:xfrm>
            <a:off x="5249227" y="128588"/>
            <a:ext cx="1895475" cy="2849118"/>
          </a:xfrm>
          <a:prstGeom prst="rect">
            <a:avLst/>
          </a:prstGeom>
        </p:spPr>
      </p:pic>
      <p:pic>
        <p:nvPicPr>
          <p:cNvPr id="6" name="Picture 5"/>
          <p:cNvPicPr>
            <a:picLocks noChangeAspect="1"/>
          </p:cNvPicPr>
          <p:nvPr/>
        </p:nvPicPr>
        <p:blipFill>
          <a:blip r:embed="rId4"/>
          <a:stretch>
            <a:fillRect/>
          </a:stretch>
        </p:blipFill>
        <p:spPr>
          <a:xfrm>
            <a:off x="7364729" y="128587"/>
            <a:ext cx="2665096" cy="2920653"/>
          </a:xfrm>
          <a:prstGeom prst="rect">
            <a:avLst/>
          </a:prstGeom>
        </p:spPr>
      </p:pic>
    </p:spTree>
    <p:extLst>
      <p:ext uri="{BB962C8B-B14F-4D97-AF65-F5344CB8AC3E}">
        <p14:creationId xmlns:p14="http://schemas.microsoft.com/office/powerpoint/2010/main" val="2652380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How LTM’s Are Formed</a:t>
            </a:r>
            <a:endParaRPr lang="en-US" b="1" u="sng" dirty="0"/>
          </a:p>
        </p:txBody>
      </p:sp>
      <p:sp>
        <p:nvSpPr>
          <p:cNvPr id="3" name="Content Placeholder 2"/>
          <p:cNvSpPr>
            <a:spLocks noGrp="1"/>
          </p:cNvSpPr>
          <p:nvPr>
            <p:ph idx="1"/>
          </p:nvPr>
        </p:nvSpPr>
        <p:spPr>
          <a:xfrm>
            <a:off x="4633784" y="1845733"/>
            <a:ext cx="7558215" cy="4567423"/>
          </a:xfrm>
        </p:spPr>
        <p:txBody>
          <a:bodyPr>
            <a:normAutofit fontScale="92500" lnSpcReduction="20000"/>
          </a:bodyPr>
          <a:lstStyle/>
          <a:p>
            <a:pPr>
              <a:buFont typeface="Wingdings" panose="05000000000000000000" pitchFamily="2" charset="2"/>
              <a:buChar char="q"/>
            </a:pPr>
            <a:r>
              <a:rPr lang="en-US" sz="2600" dirty="0" smtClean="0"/>
              <a:t>While people often describe their memories as an “instant replay” of an event, more often, our memories are a blend of </a:t>
            </a:r>
            <a:r>
              <a:rPr lang="en-US" sz="2600" b="1" dirty="0" smtClean="0"/>
              <a:t>knowledge</a:t>
            </a:r>
            <a:r>
              <a:rPr lang="en-US" sz="2600" dirty="0" smtClean="0"/>
              <a:t> and </a:t>
            </a:r>
            <a:r>
              <a:rPr lang="en-US" sz="2600" b="1" dirty="0" smtClean="0"/>
              <a:t>inference. </a:t>
            </a:r>
          </a:p>
          <a:p>
            <a:pPr>
              <a:buFont typeface="Wingdings" panose="05000000000000000000" pitchFamily="2" charset="2"/>
              <a:buChar char="q"/>
            </a:pPr>
            <a:r>
              <a:rPr lang="en-US" sz="2600" b="1" u="sng" dirty="0" smtClean="0"/>
              <a:t>Constructive Processing</a:t>
            </a:r>
            <a:r>
              <a:rPr lang="en-US" sz="2600" b="1" dirty="0" smtClean="0"/>
              <a:t>: </a:t>
            </a:r>
            <a:r>
              <a:rPr lang="en-US" sz="2600" dirty="0" smtClean="0"/>
              <a:t>Referring to the retrieval of memories in which those memories are altered, revised or influenced by newer information </a:t>
            </a:r>
          </a:p>
          <a:p>
            <a:pPr lvl="1">
              <a:buFont typeface="Wingdings" panose="05000000000000000000" pitchFamily="2" charset="2"/>
              <a:buChar char="q"/>
            </a:pPr>
            <a:r>
              <a:rPr lang="en-US" sz="2600" dirty="0" smtClean="0"/>
              <a:t>This view describes memories as being “built” from the pieces stored away in our LTM. </a:t>
            </a:r>
          </a:p>
          <a:p>
            <a:pPr lvl="1">
              <a:buFont typeface="Wingdings" panose="05000000000000000000" pitchFamily="2" charset="2"/>
              <a:buChar char="q"/>
            </a:pPr>
            <a:r>
              <a:rPr lang="en-US" sz="2600" dirty="0" smtClean="0"/>
              <a:t>Each time a memory is retrieved, it may be altered or revised in some way to include new information or details that were there at encoding but left out at retrieval. </a:t>
            </a:r>
          </a:p>
          <a:p>
            <a:pPr>
              <a:buFont typeface="Wingdings" panose="05000000000000000000" pitchFamily="2" charset="2"/>
              <a:buChar char="q"/>
            </a:pPr>
            <a:r>
              <a:rPr lang="en-US" sz="2600" b="1" u="sng" dirty="0" smtClean="0"/>
              <a:t>Hindsight Bias: </a:t>
            </a:r>
            <a:r>
              <a:rPr lang="en-US" sz="2600" dirty="0" smtClean="0"/>
              <a:t>The Tendency to falsely believe, through revision of older memories to include newer information, that one could have correctly predicted the outcome of an event </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71450" y="1845733"/>
            <a:ext cx="4462334" cy="4312180"/>
          </a:xfrm>
          <a:prstGeom prst="rect">
            <a:avLst/>
          </a:prstGeom>
        </p:spPr>
      </p:pic>
    </p:spTree>
    <p:extLst>
      <p:ext uri="{BB962C8B-B14F-4D97-AF65-F5344CB8AC3E}">
        <p14:creationId xmlns:p14="http://schemas.microsoft.com/office/powerpoint/2010/main" val="2442013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Retrieval Problems: The Misinformation Effect  </a:t>
            </a:r>
            <a:endParaRPr lang="en-US" b="1" u="sng" dirty="0"/>
          </a:p>
        </p:txBody>
      </p:sp>
      <p:sp>
        <p:nvSpPr>
          <p:cNvPr id="3" name="Content Placeholder 2"/>
          <p:cNvSpPr>
            <a:spLocks noGrp="1"/>
          </p:cNvSpPr>
          <p:nvPr>
            <p:ph idx="1"/>
          </p:nvPr>
        </p:nvSpPr>
        <p:spPr>
          <a:xfrm>
            <a:off x="961355" y="2340004"/>
            <a:ext cx="4685682" cy="3960784"/>
          </a:xfrm>
        </p:spPr>
        <p:txBody>
          <a:bodyPr>
            <a:noAutofit/>
          </a:bodyPr>
          <a:lstStyle/>
          <a:p>
            <a:pPr>
              <a:buFont typeface="Wingdings" panose="05000000000000000000" pitchFamily="2" charset="2"/>
              <a:buChar char="q"/>
            </a:pPr>
            <a:r>
              <a:rPr lang="en-US" sz="2800" b="1" u="sng" dirty="0" smtClean="0"/>
              <a:t>Misinformation Effect: </a:t>
            </a:r>
            <a:r>
              <a:rPr lang="en-US" sz="2800" dirty="0" smtClean="0"/>
              <a:t>The tendency of misleading information presented after an event to alter the memories of the event itself. </a:t>
            </a:r>
          </a:p>
          <a:p>
            <a:pPr lvl="1">
              <a:buFont typeface="Wingdings" panose="05000000000000000000" pitchFamily="2" charset="2"/>
              <a:buChar char="q"/>
            </a:pPr>
            <a:r>
              <a:rPr lang="en-US" sz="2800" dirty="0" smtClean="0"/>
              <a:t>This problem is the reason that police investigators try to keep eye witnesses to crimes or accidents from talking with each other. </a:t>
            </a:r>
            <a:endParaRPr lang="en-US" sz="2800" dirty="0"/>
          </a:p>
        </p:txBody>
      </p:sp>
      <p:pic>
        <p:nvPicPr>
          <p:cNvPr id="4" name="Picture 3"/>
          <p:cNvPicPr>
            <a:picLocks noChangeAspect="1"/>
          </p:cNvPicPr>
          <p:nvPr/>
        </p:nvPicPr>
        <p:blipFill>
          <a:blip r:embed="rId2"/>
          <a:stretch>
            <a:fillRect/>
          </a:stretch>
        </p:blipFill>
        <p:spPr>
          <a:xfrm>
            <a:off x="6615112" y="2100262"/>
            <a:ext cx="5086351" cy="3983891"/>
          </a:xfrm>
          <a:prstGeom prst="rect">
            <a:avLst/>
          </a:prstGeom>
        </p:spPr>
      </p:pic>
    </p:spTree>
    <p:extLst>
      <p:ext uri="{BB962C8B-B14F-4D97-AF65-F5344CB8AC3E}">
        <p14:creationId xmlns:p14="http://schemas.microsoft.com/office/powerpoint/2010/main" val="2780787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6.9: Reliability of Memory Retrieval </a:t>
            </a:r>
            <a:endParaRPr lang="en-US" sz="4400" b="1" u="sng" dirty="0"/>
          </a:p>
        </p:txBody>
      </p:sp>
      <p:sp>
        <p:nvSpPr>
          <p:cNvPr id="3" name="Text Placeholder 2"/>
          <p:cNvSpPr>
            <a:spLocks noGrp="1"/>
          </p:cNvSpPr>
          <p:nvPr>
            <p:ph type="body" idx="1"/>
          </p:nvPr>
        </p:nvSpPr>
        <p:spPr/>
        <p:txBody>
          <a:bodyPr/>
          <a:lstStyle/>
          <a:p>
            <a:pPr algn="ctr"/>
            <a:r>
              <a:rPr lang="en-US" dirty="0" smtClean="0"/>
              <a:t>What is false memory syndrome? </a:t>
            </a:r>
            <a:endParaRPr lang="en-US" dirty="0"/>
          </a:p>
        </p:txBody>
      </p:sp>
      <p:pic>
        <p:nvPicPr>
          <p:cNvPr id="4" name="Picture 3"/>
          <p:cNvPicPr>
            <a:picLocks noChangeAspect="1"/>
          </p:cNvPicPr>
          <p:nvPr/>
        </p:nvPicPr>
        <p:blipFill>
          <a:blip r:embed="rId2"/>
          <a:stretch>
            <a:fillRect/>
          </a:stretch>
        </p:blipFill>
        <p:spPr>
          <a:xfrm>
            <a:off x="3414711" y="530922"/>
            <a:ext cx="5586414" cy="2909965"/>
          </a:xfrm>
          <a:prstGeom prst="rect">
            <a:avLst/>
          </a:prstGeom>
        </p:spPr>
      </p:pic>
    </p:spTree>
    <p:extLst>
      <p:ext uri="{BB962C8B-B14F-4D97-AF65-F5344CB8AC3E}">
        <p14:creationId xmlns:p14="http://schemas.microsoft.com/office/powerpoint/2010/main" val="32847998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False Memory Syndrome</a:t>
            </a:r>
            <a:endParaRPr lang="en-US" b="1" u="sng" dirty="0"/>
          </a:p>
        </p:txBody>
      </p:sp>
      <p:sp>
        <p:nvSpPr>
          <p:cNvPr id="3" name="Content Placeholder 2"/>
          <p:cNvSpPr>
            <a:spLocks noGrp="1"/>
          </p:cNvSpPr>
          <p:nvPr>
            <p:ph idx="1"/>
          </p:nvPr>
        </p:nvSpPr>
        <p:spPr>
          <a:xfrm>
            <a:off x="654908" y="1989438"/>
            <a:ext cx="6215449" cy="4114800"/>
          </a:xfrm>
        </p:spPr>
        <p:txBody>
          <a:bodyPr>
            <a:normAutofit/>
          </a:bodyPr>
          <a:lstStyle/>
          <a:p>
            <a:pPr>
              <a:buFont typeface="Wingdings" panose="05000000000000000000" pitchFamily="2" charset="2"/>
              <a:buChar char="q"/>
            </a:pPr>
            <a:r>
              <a:rPr lang="en-US" sz="2400" dirty="0" smtClean="0"/>
              <a:t>If memory is edited and changed when people are in a state of waking consciousness, how much more might memory be changed when in an altered state of consciousness? </a:t>
            </a:r>
          </a:p>
          <a:p>
            <a:pPr>
              <a:buFont typeface="Wingdings" panose="05000000000000000000" pitchFamily="2" charset="2"/>
              <a:buChar char="q"/>
            </a:pPr>
            <a:r>
              <a:rPr lang="en-US" altLang="en-US" sz="2400" b="1" u="sng" dirty="0" smtClean="0"/>
              <a:t>False </a:t>
            </a:r>
            <a:r>
              <a:rPr lang="en-US" altLang="en-US" sz="2400" b="1" u="sng" dirty="0"/>
              <a:t>memory syndrome</a:t>
            </a:r>
            <a:r>
              <a:rPr lang="en-US" altLang="en-US" sz="2400" b="1" dirty="0"/>
              <a:t> </a:t>
            </a:r>
            <a:r>
              <a:rPr lang="en-US" altLang="en-US" sz="2400" dirty="0"/>
              <a:t>- the creation of inaccurate or false memories through the suggestion of others, often while the person is under </a:t>
            </a:r>
            <a:r>
              <a:rPr lang="en-US" altLang="en-US" sz="2400" dirty="0" smtClean="0"/>
              <a:t>hypnosis.</a:t>
            </a:r>
          </a:p>
          <a:p>
            <a:pPr lvl="1">
              <a:buFont typeface="Wingdings" panose="05000000000000000000" pitchFamily="2" charset="2"/>
              <a:buChar char="q"/>
            </a:pPr>
            <a:r>
              <a:rPr lang="en-US" altLang="en-US" sz="2400" dirty="0" smtClean="0"/>
              <a:t>Evidence </a:t>
            </a:r>
            <a:r>
              <a:rPr lang="en-US" altLang="en-US" sz="2400" dirty="0"/>
              <a:t>suggests that false memories cannot be created for just any kind of memory. </a:t>
            </a:r>
            <a:endParaRPr lang="en-US" altLang="en-US" sz="2400" dirty="0" smtClean="0"/>
          </a:p>
          <a:p>
            <a:pPr lvl="1">
              <a:buFont typeface="Wingdings" panose="05000000000000000000" pitchFamily="2" charset="2"/>
              <a:buChar char="q"/>
            </a:pPr>
            <a:r>
              <a:rPr lang="en-US" altLang="en-US" sz="2400" dirty="0" smtClean="0"/>
              <a:t>The </a:t>
            </a:r>
            <a:r>
              <a:rPr lang="en-US" altLang="en-US" sz="2400" i="1" dirty="0"/>
              <a:t>memories </a:t>
            </a:r>
            <a:r>
              <a:rPr lang="en-US" altLang="en-US" sz="2400" dirty="0"/>
              <a:t>must at least be plausible</a:t>
            </a:r>
            <a:endParaRPr lang="en-US" sz="2400" dirty="0"/>
          </a:p>
        </p:txBody>
      </p:sp>
      <p:pic>
        <p:nvPicPr>
          <p:cNvPr id="4" name="Picture 3"/>
          <p:cNvPicPr>
            <a:picLocks noChangeAspect="1"/>
          </p:cNvPicPr>
          <p:nvPr/>
        </p:nvPicPr>
        <p:blipFill>
          <a:blip r:embed="rId2"/>
          <a:stretch>
            <a:fillRect/>
          </a:stretch>
        </p:blipFill>
        <p:spPr>
          <a:xfrm>
            <a:off x="7300913" y="1787610"/>
            <a:ext cx="4386262" cy="4518456"/>
          </a:xfrm>
          <a:prstGeom prst="rect">
            <a:avLst/>
          </a:prstGeom>
        </p:spPr>
      </p:pic>
    </p:spTree>
    <p:extLst>
      <p:ext uri="{BB962C8B-B14F-4D97-AF65-F5344CB8AC3E}">
        <p14:creationId xmlns:p14="http://schemas.microsoft.com/office/powerpoint/2010/main" val="1104267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Do Now: Tip of the Tongue Phenomenon</a:t>
            </a:r>
            <a:endParaRPr lang="en-US" b="1" u="sng" dirty="0"/>
          </a:p>
        </p:txBody>
      </p:sp>
      <p:sp>
        <p:nvSpPr>
          <p:cNvPr id="3" name="Content Placeholder 2"/>
          <p:cNvSpPr>
            <a:spLocks noGrp="1"/>
          </p:cNvSpPr>
          <p:nvPr>
            <p:ph idx="1"/>
          </p:nvPr>
        </p:nvSpPr>
        <p:spPr>
          <a:xfrm>
            <a:off x="409903" y="1845733"/>
            <a:ext cx="11430000" cy="4523535"/>
          </a:xfrm>
        </p:spPr>
        <p:txBody>
          <a:bodyPr>
            <a:normAutofit fontScale="92500"/>
          </a:bodyPr>
          <a:lstStyle/>
          <a:p>
            <a:r>
              <a:rPr lang="en-US" dirty="0"/>
              <a:t>Fables, proverbs, and old sayings are usually expressed in simple words. Can you cut through the verbiage below and write the familiar maxims in third usual simple form, or is it on the tip of your tongue?</a:t>
            </a:r>
          </a:p>
          <a:p>
            <a:pPr lvl="0"/>
            <a:r>
              <a:rPr lang="en-US" dirty="0" smtClean="0"/>
              <a:t>1. </a:t>
            </a:r>
            <a:r>
              <a:rPr lang="en-US" sz="2400" dirty="0" smtClean="0"/>
              <a:t>One </a:t>
            </a:r>
            <a:r>
              <a:rPr lang="en-US" sz="2400" dirty="0"/>
              <a:t>red, spherical fruit each twenty-four hours prevents visits from the physician.</a:t>
            </a:r>
          </a:p>
          <a:p>
            <a:pPr lvl="1"/>
            <a:r>
              <a:rPr lang="en-US" sz="2400" i="1" dirty="0"/>
              <a:t>Ex:  An apple a day keeps the doctor </a:t>
            </a:r>
            <a:r>
              <a:rPr lang="en-US" sz="2400" i="1" dirty="0" smtClean="0"/>
              <a:t>away</a:t>
            </a:r>
          </a:p>
          <a:p>
            <a:pPr marL="544068" lvl="1" indent="-342900">
              <a:buAutoNum type="arabicPeriod" startAt="2"/>
            </a:pPr>
            <a:r>
              <a:rPr lang="en-US" sz="2400" dirty="0" smtClean="0"/>
              <a:t>Refrain </a:t>
            </a:r>
            <a:r>
              <a:rPr lang="en-US" sz="2400" dirty="0"/>
              <a:t>from shedding tears regarding the overturning of a liquid dairy product</a:t>
            </a:r>
            <a:r>
              <a:rPr lang="en-US" sz="2400" dirty="0" smtClean="0"/>
              <a:t>.</a:t>
            </a:r>
          </a:p>
          <a:p>
            <a:pPr marL="544068" lvl="1" indent="-342900">
              <a:buFont typeface="Calibri" pitchFamily="34" charset="0"/>
              <a:buAutoNum type="arabicPeriod" startAt="2"/>
            </a:pPr>
            <a:r>
              <a:rPr lang="en-US" sz="2400" dirty="0" smtClean="0"/>
              <a:t> </a:t>
            </a:r>
            <a:r>
              <a:rPr lang="en-US" sz="2400" dirty="0"/>
              <a:t>Each </a:t>
            </a:r>
            <a:r>
              <a:rPr lang="en-US" sz="2400" dirty="0" err="1"/>
              <a:t>fleccy</a:t>
            </a:r>
            <a:r>
              <a:rPr lang="en-US" sz="2400" dirty="0"/>
              <a:t>-white, rain bearing formation in the sky possesses an edge of shiny metal</a:t>
            </a:r>
            <a:r>
              <a:rPr lang="en-US" sz="2400" dirty="0" smtClean="0"/>
              <a:t>.</a:t>
            </a:r>
            <a:endParaRPr lang="en-US" sz="2400" dirty="0"/>
          </a:p>
          <a:p>
            <a:pPr marL="544068" lvl="1" indent="-342900">
              <a:buAutoNum type="arabicPeriod" startAt="2"/>
            </a:pPr>
            <a:r>
              <a:rPr lang="en-US" sz="2400" dirty="0"/>
              <a:t>Individuals who reside in fragile and transparent structures should never use igneous rocks as </a:t>
            </a:r>
            <a:r>
              <a:rPr lang="en-US" sz="2400" dirty="0" smtClean="0"/>
              <a:t>projectiles</a:t>
            </a:r>
          </a:p>
          <a:p>
            <a:pPr marL="544068" lvl="1" indent="-342900">
              <a:buAutoNum type="arabicPeriod" startAt="2"/>
            </a:pPr>
            <a:r>
              <a:rPr lang="en-US" sz="2400" dirty="0"/>
              <a:t>The route to a male’s pulmonary muscle is by way of his digestive </a:t>
            </a:r>
            <a:r>
              <a:rPr lang="en-US" sz="2400" dirty="0" smtClean="0"/>
              <a:t>system</a:t>
            </a:r>
          </a:p>
          <a:p>
            <a:pPr marL="544068" lvl="1" indent="-342900">
              <a:buFont typeface="Calibri" pitchFamily="34" charset="0"/>
              <a:buAutoNum type="arabicPeriod" startAt="2"/>
            </a:pPr>
            <a:r>
              <a:rPr lang="en-US" sz="2400" dirty="0"/>
              <a:t>At the point in time that the feline is absent, the small rodents will engage in sports and diversions.</a:t>
            </a:r>
          </a:p>
          <a:p>
            <a:pPr marL="544068" lvl="1" indent="-342900">
              <a:buFont typeface="Calibri" pitchFamily="34" charset="0"/>
              <a:buAutoNum type="arabicPeriod" startAt="2"/>
            </a:pPr>
            <a:r>
              <a:rPr lang="en-US" sz="2400" dirty="0"/>
              <a:t>Refrain from enumerating your fouls in advance of the time that they emerge from their eggs.</a:t>
            </a:r>
          </a:p>
          <a:p>
            <a:pPr marL="544068" lvl="1" indent="-342900">
              <a:buAutoNum type="arabicPeriod" startAt="2"/>
            </a:pPr>
            <a:endParaRPr lang="en-US" dirty="0" smtClean="0"/>
          </a:p>
          <a:p>
            <a:pPr marL="544068" lvl="1" indent="-342900">
              <a:buAutoNum type="arabicPeriod" startAt="2"/>
            </a:pPr>
            <a:endParaRPr lang="en-US" dirty="0"/>
          </a:p>
          <a:p>
            <a:pPr marL="201168" lvl="1" indent="0">
              <a:buNone/>
            </a:pPr>
            <a:endParaRPr lang="en-US" dirty="0"/>
          </a:p>
          <a:p>
            <a:endParaRPr lang="en-US" dirty="0"/>
          </a:p>
        </p:txBody>
      </p:sp>
    </p:spTree>
    <p:extLst>
      <p:ext uri="{BB962C8B-B14F-4D97-AF65-F5344CB8AC3E}">
        <p14:creationId xmlns:p14="http://schemas.microsoft.com/office/powerpoint/2010/main" val="3688627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Ted Talks Video Questions: How Reliable is Your Memory? </a:t>
            </a:r>
            <a:endParaRPr lang="en-US" dirty="0"/>
          </a:p>
        </p:txBody>
      </p:sp>
      <p:sp>
        <p:nvSpPr>
          <p:cNvPr id="3" name="Content Placeholder 2"/>
          <p:cNvSpPr>
            <a:spLocks noGrp="1"/>
          </p:cNvSpPr>
          <p:nvPr>
            <p:ph idx="1"/>
          </p:nvPr>
        </p:nvSpPr>
        <p:spPr>
          <a:xfrm>
            <a:off x="371475" y="1845734"/>
            <a:ext cx="11820525" cy="4612216"/>
          </a:xfrm>
        </p:spPr>
        <p:txBody>
          <a:bodyPr>
            <a:normAutofit/>
          </a:bodyPr>
          <a:lstStyle/>
          <a:p>
            <a:r>
              <a:rPr lang="en-US" dirty="0" smtClean="0"/>
              <a:t>1. Describe the story Loftus tells about Steve Titus and describe how it relates to the term “Reconstructive Memory”. </a:t>
            </a:r>
          </a:p>
          <a:p>
            <a:r>
              <a:rPr lang="en-US" dirty="0" smtClean="0"/>
              <a:t>2. How many people in the US  does Loftus suggest have been convicted based on “false” or “fake” memories? </a:t>
            </a:r>
          </a:p>
          <a:p>
            <a:r>
              <a:rPr lang="en-US" dirty="0" smtClean="0"/>
              <a:t>3. How is our memory like a “Wikipedia Page”?</a:t>
            </a:r>
          </a:p>
          <a:p>
            <a:r>
              <a:rPr lang="en-US" dirty="0" smtClean="0"/>
              <a:t>4. Describe Loftus’s famous memory study involving a car crash.</a:t>
            </a:r>
          </a:p>
          <a:p>
            <a:r>
              <a:rPr lang="en-US" dirty="0" smtClean="0"/>
              <a:t>5. How can providing someone with false or misinformation actually permanently impact their memory?  </a:t>
            </a:r>
          </a:p>
          <a:p>
            <a:r>
              <a:rPr lang="en-US" dirty="0" smtClean="0"/>
              <a:t>6. Describe how some types of psychotherapy actually led people to have and create false memories. </a:t>
            </a:r>
          </a:p>
          <a:p>
            <a:r>
              <a:rPr lang="en-US" dirty="0" smtClean="0"/>
              <a:t>7. How do false memories impact people’s lives and behaviors? </a:t>
            </a:r>
          </a:p>
          <a:p>
            <a:r>
              <a:rPr lang="en-US" dirty="0" smtClean="0"/>
              <a:t>8. How can this information be useful and important today? Are there instances where the media, law enforcement, politicians or even schools and communities use “false memories” or reconstructive memory tactics? What can we do moving forward to limit the impact of false memories? </a:t>
            </a:r>
          </a:p>
        </p:txBody>
      </p:sp>
    </p:spTree>
    <p:extLst>
      <p:ext uri="{BB962C8B-B14F-4D97-AF65-F5344CB8AC3E}">
        <p14:creationId xmlns:p14="http://schemas.microsoft.com/office/powerpoint/2010/main" val="2263575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Models of Memory: Information Processing Model  </a:t>
            </a:r>
            <a:endParaRPr lang="en-US" b="1" u="sng" dirty="0"/>
          </a:p>
        </p:txBody>
      </p:sp>
      <p:sp>
        <p:nvSpPr>
          <p:cNvPr id="3" name="Content Placeholder 2"/>
          <p:cNvSpPr>
            <a:spLocks noGrp="1"/>
          </p:cNvSpPr>
          <p:nvPr>
            <p:ph idx="1"/>
          </p:nvPr>
        </p:nvSpPr>
        <p:spPr>
          <a:xfrm>
            <a:off x="-1" y="1845732"/>
            <a:ext cx="6907428" cy="4493283"/>
          </a:xfrm>
        </p:spPr>
        <p:txBody>
          <a:bodyPr>
            <a:normAutofit/>
          </a:bodyPr>
          <a:lstStyle/>
          <a:p>
            <a:pPr>
              <a:buFont typeface="Wingdings" panose="05000000000000000000" pitchFamily="2" charset="2"/>
              <a:buChar char="q"/>
            </a:pPr>
            <a:r>
              <a:rPr lang="en-US" altLang="en-US" sz="2400" b="1" u="sng" dirty="0" smtClean="0"/>
              <a:t>Information-processing </a:t>
            </a:r>
            <a:r>
              <a:rPr lang="en-US" altLang="en-US" sz="2400" b="1" u="sng" dirty="0"/>
              <a:t>model</a:t>
            </a:r>
            <a:r>
              <a:rPr lang="en-US" altLang="en-US" sz="2400" b="1" dirty="0"/>
              <a:t> </a:t>
            </a:r>
            <a:r>
              <a:rPr lang="en-US" altLang="en-US" sz="2400" dirty="0"/>
              <a:t>- model of memory that assumes the processing of information for memory storage is similar to the way a computer processes memory in a series of three stages</a:t>
            </a:r>
            <a:r>
              <a:rPr lang="en-US" altLang="en-US" sz="2400" dirty="0" smtClean="0"/>
              <a:t>.</a:t>
            </a:r>
          </a:p>
          <a:p>
            <a:pPr lvl="1">
              <a:buFont typeface="Wingdings" panose="05000000000000000000" pitchFamily="2" charset="2"/>
              <a:buChar char="q"/>
            </a:pPr>
            <a:r>
              <a:rPr lang="en-US" altLang="en-US" sz="2200" dirty="0" smtClean="0"/>
              <a:t>This model focuses on the way that information is processed or “handled” through the three different stages of memory. </a:t>
            </a:r>
          </a:p>
          <a:p>
            <a:pPr lvl="1">
              <a:buFont typeface="Wingdings" panose="05000000000000000000" pitchFamily="2" charset="2"/>
              <a:buChar char="q"/>
            </a:pPr>
            <a:r>
              <a:rPr lang="en-US" altLang="en-US" sz="2200" dirty="0" smtClean="0"/>
              <a:t>Information </a:t>
            </a:r>
            <a:r>
              <a:rPr lang="en-US" altLang="en-US" sz="2200" dirty="0" smtClean="0"/>
              <a:t>Processing assumes that how long a memory is remembered and/or retained depends on the stage of memory in which it is stored </a:t>
            </a:r>
          </a:p>
          <a:p>
            <a:pPr lvl="1">
              <a:buFont typeface="Wingdings" panose="05000000000000000000" pitchFamily="2" charset="2"/>
              <a:buChar char="q"/>
            </a:pPr>
            <a:r>
              <a:rPr lang="en-US" altLang="en-US" sz="2200" dirty="0" smtClean="0"/>
              <a:t>Often known as the “Computer” or “Flash Drive” theory of memory. </a:t>
            </a:r>
            <a:endParaRPr lang="en-US" altLang="en-US" sz="2200" dirty="0"/>
          </a:p>
          <a:p>
            <a:endParaRPr lang="en-US" b="1" u="sng" dirty="0"/>
          </a:p>
        </p:txBody>
      </p:sp>
      <p:pic>
        <p:nvPicPr>
          <p:cNvPr id="4" name="Picture 3"/>
          <p:cNvPicPr>
            <a:picLocks noChangeAspect="1"/>
          </p:cNvPicPr>
          <p:nvPr/>
        </p:nvPicPr>
        <p:blipFill>
          <a:blip r:embed="rId2"/>
          <a:stretch>
            <a:fillRect/>
          </a:stretch>
        </p:blipFill>
        <p:spPr>
          <a:xfrm>
            <a:off x="6755155" y="2178493"/>
            <a:ext cx="5057775" cy="3209925"/>
          </a:xfrm>
          <a:prstGeom prst="rect">
            <a:avLst/>
          </a:prstGeom>
        </p:spPr>
      </p:pic>
    </p:spTree>
    <p:extLst>
      <p:ext uri="{BB962C8B-B14F-4D97-AF65-F5344CB8AC3E}">
        <p14:creationId xmlns:p14="http://schemas.microsoft.com/office/powerpoint/2010/main" val="606691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Eyewitness Bank Robbery Experiment</a:t>
            </a:r>
            <a:endParaRPr lang="en-US" b="1" dirty="0"/>
          </a:p>
        </p:txBody>
      </p:sp>
      <p:sp>
        <p:nvSpPr>
          <p:cNvPr id="3" name="Content Placeholder 2"/>
          <p:cNvSpPr>
            <a:spLocks noGrp="1"/>
          </p:cNvSpPr>
          <p:nvPr>
            <p:ph idx="1"/>
          </p:nvPr>
        </p:nvSpPr>
        <p:spPr/>
        <p:txBody>
          <a:bodyPr/>
          <a:lstStyle/>
          <a:p>
            <a:r>
              <a:rPr lang="en-US" dirty="0" smtClean="0"/>
              <a:t>We are going to test the reliability of the eyewitness statement. To do this you are going to watch a bank robbery in action. As if you were an actual witness you are not going to write anything down, just try your hardest to REMEMBER what you saw. When it’s over you’re going to answer some questions about the robbery in your notebook.  </a:t>
            </a:r>
            <a:endParaRPr lang="en-US" dirty="0"/>
          </a:p>
        </p:txBody>
      </p:sp>
    </p:spTree>
    <p:extLst>
      <p:ext uri="{BB962C8B-B14F-4D97-AF65-F5344CB8AC3E}">
        <p14:creationId xmlns:p14="http://schemas.microsoft.com/office/powerpoint/2010/main" val="1406318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Witness Questions</a:t>
            </a:r>
            <a:endParaRPr lang="en-US" b="1" u="sng" dirty="0"/>
          </a:p>
        </p:txBody>
      </p:sp>
      <p:sp>
        <p:nvSpPr>
          <p:cNvPr id="3" name="Content Placeholder 2"/>
          <p:cNvSpPr>
            <a:spLocks noGrp="1"/>
          </p:cNvSpPr>
          <p:nvPr>
            <p:ph idx="1"/>
          </p:nvPr>
        </p:nvSpPr>
        <p:spPr>
          <a:xfrm>
            <a:off x="172995" y="1845734"/>
            <a:ext cx="11899556" cy="4555066"/>
          </a:xfrm>
        </p:spPr>
        <p:txBody>
          <a:bodyPr>
            <a:normAutofit fontScale="92500" lnSpcReduction="20000"/>
          </a:bodyPr>
          <a:lstStyle/>
          <a:p>
            <a:r>
              <a:rPr lang="en-US" dirty="0" smtClean="0"/>
              <a:t>1. How many robbers were there? </a:t>
            </a:r>
          </a:p>
          <a:p>
            <a:r>
              <a:rPr lang="en-US" dirty="0" smtClean="0"/>
              <a:t>2. Describe the robbers in as much detail as possible: </a:t>
            </a:r>
          </a:p>
          <a:p>
            <a:r>
              <a:rPr lang="en-US" dirty="0" smtClean="0"/>
              <a:t>3. Describe the male manager in as much detail as possible: </a:t>
            </a:r>
          </a:p>
          <a:p>
            <a:r>
              <a:rPr lang="en-US" dirty="0" smtClean="0"/>
              <a:t>Hair: </a:t>
            </a:r>
          </a:p>
          <a:p>
            <a:r>
              <a:rPr lang="en-US" dirty="0" smtClean="0"/>
              <a:t>Clothes: </a:t>
            </a:r>
          </a:p>
          <a:p>
            <a:r>
              <a:rPr lang="en-US" dirty="0" smtClean="0"/>
              <a:t>Other: </a:t>
            </a:r>
          </a:p>
          <a:p>
            <a:r>
              <a:rPr lang="en-US" dirty="0" smtClean="0"/>
              <a:t>4. Describe the woman they took hostage in as much detail as possible: </a:t>
            </a:r>
          </a:p>
          <a:p>
            <a:r>
              <a:rPr lang="en-US" dirty="0" smtClean="0"/>
              <a:t>Hair: </a:t>
            </a:r>
          </a:p>
          <a:p>
            <a:r>
              <a:rPr lang="en-US" dirty="0" smtClean="0"/>
              <a:t>Clothes: </a:t>
            </a:r>
          </a:p>
          <a:p>
            <a:r>
              <a:rPr lang="en-US" dirty="0" smtClean="0"/>
              <a:t>Other: </a:t>
            </a:r>
          </a:p>
          <a:p>
            <a:r>
              <a:rPr lang="en-US" dirty="0" smtClean="0"/>
              <a:t>5. Describe the getaway car in as much detail as possible </a:t>
            </a:r>
          </a:p>
          <a:p>
            <a:r>
              <a:rPr lang="en-US" dirty="0" smtClean="0"/>
              <a:t>6. How long did the whole episode take? </a:t>
            </a:r>
            <a:endParaRPr lang="en-US" dirty="0"/>
          </a:p>
        </p:txBody>
      </p:sp>
    </p:spTree>
    <p:extLst>
      <p:ext uri="{BB962C8B-B14F-4D97-AF65-F5344CB8AC3E}">
        <p14:creationId xmlns:p14="http://schemas.microsoft.com/office/powerpoint/2010/main" val="2919966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u="sng" dirty="0" smtClean="0"/>
              <a:t>Chapter 6.10: Forgetting</a:t>
            </a:r>
            <a:endParaRPr lang="en-US" sz="4400" b="1" u="sng" dirty="0"/>
          </a:p>
        </p:txBody>
      </p:sp>
      <p:sp>
        <p:nvSpPr>
          <p:cNvPr id="3" name="Text Placeholder 2"/>
          <p:cNvSpPr>
            <a:spLocks noGrp="1"/>
          </p:cNvSpPr>
          <p:nvPr>
            <p:ph type="body" idx="1"/>
          </p:nvPr>
        </p:nvSpPr>
        <p:spPr/>
        <p:txBody>
          <a:bodyPr/>
          <a:lstStyle/>
          <a:p>
            <a:pPr algn="ctr"/>
            <a:r>
              <a:rPr lang="en-US" dirty="0" smtClean="0"/>
              <a:t>Why do we forget? </a:t>
            </a:r>
            <a:endParaRPr lang="en-US" dirty="0"/>
          </a:p>
        </p:txBody>
      </p:sp>
      <p:pic>
        <p:nvPicPr>
          <p:cNvPr id="4" name="Picture 3"/>
          <p:cNvPicPr>
            <a:picLocks noChangeAspect="1"/>
          </p:cNvPicPr>
          <p:nvPr/>
        </p:nvPicPr>
        <p:blipFill>
          <a:blip r:embed="rId2"/>
          <a:stretch>
            <a:fillRect/>
          </a:stretch>
        </p:blipFill>
        <p:spPr>
          <a:xfrm>
            <a:off x="1097280" y="361948"/>
            <a:ext cx="4286845" cy="3224213"/>
          </a:xfrm>
          <a:prstGeom prst="rect">
            <a:avLst/>
          </a:prstGeom>
        </p:spPr>
      </p:pic>
      <p:pic>
        <p:nvPicPr>
          <p:cNvPr id="5" name="Picture 4"/>
          <p:cNvPicPr>
            <a:picLocks noChangeAspect="1"/>
          </p:cNvPicPr>
          <p:nvPr/>
        </p:nvPicPr>
        <p:blipFill>
          <a:blip r:embed="rId3"/>
          <a:stretch>
            <a:fillRect/>
          </a:stretch>
        </p:blipFill>
        <p:spPr>
          <a:xfrm>
            <a:off x="5672138" y="361948"/>
            <a:ext cx="5330828" cy="3198497"/>
          </a:xfrm>
          <a:prstGeom prst="rect">
            <a:avLst/>
          </a:prstGeom>
        </p:spPr>
      </p:pic>
    </p:spTree>
    <p:extLst>
      <p:ext uri="{BB962C8B-B14F-4D97-AF65-F5344CB8AC3E}">
        <p14:creationId xmlns:p14="http://schemas.microsoft.com/office/powerpoint/2010/main" val="1307616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err="1" smtClean="0"/>
              <a:t>Ebbinghaus</a:t>
            </a:r>
            <a:r>
              <a:rPr lang="en-US" b="1" u="sng" dirty="0" smtClean="0"/>
              <a:t> and the Forgetting Curve</a:t>
            </a:r>
            <a:endParaRPr lang="en-US" b="1" u="sng" dirty="0"/>
          </a:p>
        </p:txBody>
      </p:sp>
      <p:sp>
        <p:nvSpPr>
          <p:cNvPr id="3" name="Content Placeholder 2"/>
          <p:cNvSpPr>
            <a:spLocks noGrp="1"/>
          </p:cNvSpPr>
          <p:nvPr>
            <p:ph idx="1"/>
          </p:nvPr>
        </p:nvSpPr>
        <p:spPr>
          <a:xfrm>
            <a:off x="0" y="1895161"/>
            <a:ext cx="8204886" cy="4493282"/>
          </a:xfrm>
        </p:spPr>
        <p:txBody>
          <a:bodyPr>
            <a:noAutofit/>
          </a:bodyPr>
          <a:lstStyle/>
          <a:p>
            <a:pPr>
              <a:buFont typeface="Wingdings" panose="05000000000000000000" pitchFamily="2" charset="2"/>
              <a:buChar char="q"/>
            </a:pPr>
            <a:r>
              <a:rPr lang="en-US" sz="2400" dirty="0" smtClean="0"/>
              <a:t>Hermann </a:t>
            </a:r>
            <a:r>
              <a:rPr lang="en-US" sz="2400" dirty="0" err="1" smtClean="0"/>
              <a:t>Ebbinghaus</a:t>
            </a:r>
            <a:r>
              <a:rPr lang="en-US" sz="2400" dirty="0" smtClean="0"/>
              <a:t> was one of the first researchers to study forgetting in 1913</a:t>
            </a:r>
          </a:p>
          <a:p>
            <a:pPr>
              <a:buFont typeface="Wingdings" panose="05000000000000000000" pitchFamily="2" charset="2"/>
              <a:buChar char="q"/>
            </a:pPr>
            <a:r>
              <a:rPr lang="en-US" sz="2400" dirty="0" smtClean="0"/>
              <a:t>He used a list of “nonsense syllables” (GEX, WOL, CHA) and memorized the list, waiting for a specific period of time and then tried to retrieve the list, making a graph of the results each time. </a:t>
            </a:r>
          </a:p>
          <a:p>
            <a:pPr>
              <a:buFont typeface="Wingdings" panose="05000000000000000000" pitchFamily="2" charset="2"/>
              <a:buChar char="q"/>
            </a:pPr>
            <a:r>
              <a:rPr lang="en-US" sz="2400" b="1" u="sng" dirty="0" smtClean="0"/>
              <a:t>Curve of Forgetting: </a:t>
            </a:r>
            <a:r>
              <a:rPr lang="en-US" sz="2400" dirty="0" smtClean="0"/>
              <a:t>a graph showing a distinct pattern in which forgetting is very fast within the first hour after learning a list and then tapers off gradually. </a:t>
            </a:r>
          </a:p>
          <a:p>
            <a:pPr lvl="1">
              <a:buFont typeface="Wingdings" panose="05000000000000000000" pitchFamily="2" charset="2"/>
              <a:buChar char="q"/>
            </a:pPr>
            <a:r>
              <a:rPr lang="en-US" sz="2400" dirty="0" smtClean="0"/>
              <a:t>The graph shows that forgetting happens quickly (within the first hour after learning) and tapers off gradually</a:t>
            </a:r>
          </a:p>
          <a:p>
            <a:pPr lvl="1">
              <a:buFont typeface="Wingdings" panose="05000000000000000000" pitchFamily="2" charset="2"/>
              <a:buChar char="q"/>
            </a:pPr>
            <a:r>
              <a:rPr lang="en-US" sz="2400" dirty="0" smtClean="0"/>
              <a:t>Meaningful material is forgotten more slowly and less completely than the standard curve. </a:t>
            </a:r>
            <a:endParaRPr lang="en-US" sz="2400" dirty="0"/>
          </a:p>
        </p:txBody>
      </p:sp>
      <p:pic>
        <p:nvPicPr>
          <p:cNvPr id="4" name="Picture 3"/>
          <p:cNvPicPr>
            <a:picLocks noChangeAspect="1"/>
          </p:cNvPicPr>
          <p:nvPr/>
        </p:nvPicPr>
        <p:blipFill>
          <a:blip r:embed="rId2"/>
          <a:stretch>
            <a:fillRect/>
          </a:stretch>
        </p:blipFill>
        <p:spPr>
          <a:xfrm>
            <a:off x="8405813" y="1895161"/>
            <a:ext cx="3181350" cy="1847850"/>
          </a:xfrm>
          <a:prstGeom prst="rect">
            <a:avLst/>
          </a:prstGeom>
        </p:spPr>
      </p:pic>
      <p:pic>
        <p:nvPicPr>
          <p:cNvPr id="5" name="Picture 4"/>
          <p:cNvPicPr>
            <a:picLocks noChangeAspect="1"/>
          </p:cNvPicPr>
          <p:nvPr/>
        </p:nvPicPr>
        <p:blipFill>
          <a:blip r:embed="rId3"/>
          <a:stretch>
            <a:fillRect/>
          </a:stretch>
        </p:blipFill>
        <p:spPr>
          <a:xfrm>
            <a:off x="8204886" y="3900812"/>
            <a:ext cx="3878743" cy="2338063"/>
          </a:xfrm>
          <a:prstGeom prst="rect">
            <a:avLst/>
          </a:prstGeom>
        </p:spPr>
      </p:pic>
    </p:spTree>
    <p:extLst>
      <p:ext uri="{BB962C8B-B14F-4D97-AF65-F5344CB8AC3E}">
        <p14:creationId xmlns:p14="http://schemas.microsoft.com/office/powerpoint/2010/main" val="1560003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48" y="545757"/>
            <a:ext cx="4540105" cy="201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492" y="2721060"/>
            <a:ext cx="74485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52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Distributed Practice</a:t>
            </a:r>
            <a:endParaRPr lang="en-US" b="1" u="sng" dirty="0"/>
          </a:p>
        </p:txBody>
      </p:sp>
      <p:sp>
        <p:nvSpPr>
          <p:cNvPr id="3" name="Content Placeholder 2"/>
          <p:cNvSpPr>
            <a:spLocks noGrp="1"/>
          </p:cNvSpPr>
          <p:nvPr>
            <p:ph idx="1"/>
          </p:nvPr>
        </p:nvSpPr>
        <p:spPr>
          <a:xfrm>
            <a:off x="0" y="1845734"/>
            <a:ext cx="7327557" cy="4517996"/>
          </a:xfrm>
        </p:spPr>
        <p:txBody>
          <a:bodyPr>
            <a:normAutofit lnSpcReduction="10000"/>
          </a:bodyPr>
          <a:lstStyle/>
          <a:p>
            <a:pPr>
              <a:buFont typeface="Wingdings" panose="05000000000000000000" pitchFamily="2" charset="2"/>
              <a:buChar char="q"/>
            </a:pPr>
            <a:r>
              <a:rPr lang="en-US" sz="2400" dirty="0" err="1" smtClean="0"/>
              <a:t>Ebbinghaus</a:t>
            </a:r>
            <a:r>
              <a:rPr lang="en-US" sz="2400" dirty="0" smtClean="0"/>
              <a:t> also discovered that “cramming” information was not an effective strategy for </a:t>
            </a:r>
            <a:r>
              <a:rPr lang="en-US" sz="2400" dirty="0" err="1" smtClean="0"/>
              <a:t>remembereing</a:t>
            </a:r>
            <a:r>
              <a:rPr lang="en-US" sz="2400" dirty="0" smtClean="0"/>
              <a:t>. </a:t>
            </a:r>
          </a:p>
          <a:p>
            <a:pPr>
              <a:buFont typeface="Wingdings" panose="05000000000000000000" pitchFamily="2" charset="2"/>
              <a:buChar char="q"/>
            </a:pPr>
            <a:r>
              <a:rPr lang="en-US" sz="2400" b="1" u="sng" dirty="0" smtClean="0"/>
              <a:t>Distributed Practice</a:t>
            </a:r>
            <a:r>
              <a:rPr lang="en-US" sz="2400" dirty="0" smtClean="0"/>
              <a:t>: Spacing the study of material to be remembered by including breaks between study periods </a:t>
            </a:r>
          </a:p>
          <a:p>
            <a:pPr lvl="1">
              <a:buFont typeface="Wingdings" panose="05000000000000000000" pitchFamily="2" charset="2"/>
              <a:buChar char="q"/>
            </a:pPr>
            <a:r>
              <a:rPr lang="en-US" sz="2400" b="1" u="sng" dirty="0" smtClean="0"/>
              <a:t>Example</a:t>
            </a:r>
            <a:r>
              <a:rPr lang="en-US" sz="2400" dirty="0" smtClean="0"/>
              <a:t>: Studying psychology for 30 minutes to an hour and taking several breaks over several hours in preparation for a test. </a:t>
            </a:r>
          </a:p>
          <a:p>
            <a:pPr>
              <a:buFont typeface="Wingdings" panose="05000000000000000000" pitchFamily="2" charset="2"/>
              <a:buChar char="q"/>
            </a:pPr>
            <a:r>
              <a:rPr lang="en-US" sz="2400" b="1" u="sng" dirty="0" smtClean="0"/>
              <a:t>Massed Practice</a:t>
            </a:r>
            <a:r>
              <a:rPr lang="en-US" sz="2400" dirty="0" smtClean="0"/>
              <a:t>: The attempt to study a body of material all at once </a:t>
            </a:r>
          </a:p>
          <a:p>
            <a:pPr lvl="1">
              <a:buFont typeface="Wingdings" panose="05000000000000000000" pitchFamily="2" charset="2"/>
              <a:buChar char="q"/>
            </a:pPr>
            <a:r>
              <a:rPr lang="en-US" sz="2400" b="1" u="sng" dirty="0" smtClean="0"/>
              <a:t>Example</a:t>
            </a:r>
            <a:r>
              <a:rPr lang="en-US" sz="2400" dirty="0" smtClean="0"/>
              <a:t>: Studying psychology for 3 hours right before the test</a:t>
            </a:r>
            <a:endParaRPr lang="en-US" sz="2400" dirty="0"/>
          </a:p>
        </p:txBody>
      </p:sp>
      <p:pic>
        <p:nvPicPr>
          <p:cNvPr id="4" name="Picture 3"/>
          <p:cNvPicPr>
            <a:picLocks noChangeAspect="1"/>
          </p:cNvPicPr>
          <p:nvPr/>
        </p:nvPicPr>
        <p:blipFill>
          <a:blip r:embed="rId2"/>
          <a:stretch>
            <a:fillRect/>
          </a:stretch>
        </p:blipFill>
        <p:spPr>
          <a:xfrm>
            <a:off x="7327557" y="1981199"/>
            <a:ext cx="4694717" cy="4019551"/>
          </a:xfrm>
          <a:prstGeom prst="rect">
            <a:avLst/>
          </a:prstGeom>
        </p:spPr>
      </p:pic>
    </p:spTree>
    <p:extLst>
      <p:ext uri="{BB962C8B-B14F-4D97-AF65-F5344CB8AC3E}">
        <p14:creationId xmlns:p14="http://schemas.microsoft.com/office/powerpoint/2010/main" val="18317425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Encoding Failure </a:t>
            </a:r>
            <a:endParaRPr lang="en-US" b="1" u="sng" dirty="0"/>
          </a:p>
        </p:txBody>
      </p:sp>
      <p:sp>
        <p:nvSpPr>
          <p:cNvPr id="3" name="Content Placeholder 2"/>
          <p:cNvSpPr>
            <a:spLocks noGrp="1"/>
          </p:cNvSpPr>
          <p:nvPr>
            <p:ph idx="1"/>
          </p:nvPr>
        </p:nvSpPr>
        <p:spPr>
          <a:xfrm>
            <a:off x="5004486" y="1944588"/>
            <a:ext cx="6991453" cy="4357358"/>
          </a:xfrm>
        </p:spPr>
        <p:txBody>
          <a:bodyPr>
            <a:normAutofit/>
          </a:bodyPr>
          <a:lstStyle/>
          <a:p>
            <a:pPr>
              <a:buFont typeface="Wingdings" panose="05000000000000000000" pitchFamily="2" charset="2"/>
              <a:buChar char="q"/>
            </a:pPr>
            <a:r>
              <a:rPr lang="en-US" sz="2800" dirty="0" smtClean="0"/>
              <a:t>One of the common reasons people forget things, is that they never were properly encoded in the first place. </a:t>
            </a:r>
          </a:p>
          <a:p>
            <a:pPr>
              <a:buFont typeface="Wingdings" panose="05000000000000000000" pitchFamily="2" charset="2"/>
              <a:buChar char="q"/>
            </a:pPr>
            <a:r>
              <a:rPr lang="en-US" sz="2800" b="1" u="sng" dirty="0" smtClean="0"/>
              <a:t>Encoding Failure</a:t>
            </a:r>
            <a:r>
              <a:rPr lang="en-US" sz="2800" dirty="0" smtClean="0"/>
              <a:t>: Failure to process information into memory. </a:t>
            </a:r>
          </a:p>
          <a:p>
            <a:pPr lvl="1">
              <a:buFont typeface="Wingdings" panose="05000000000000000000" pitchFamily="2" charset="2"/>
              <a:buChar char="q"/>
            </a:pPr>
            <a:r>
              <a:rPr lang="en-US" sz="2800" b="1" u="sng" dirty="0" smtClean="0"/>
              <a:t>Example: </a:t>
            </a:r>
            <a:r>
              <a:rPr lang="en-US" sz="2800" dirty="0" smtClean="0"/>
              <a:t>Your mom says something as you are walking out of the door, you heard her but you weren’t paying attention to what she said. In this case the content never gets past sensory memory. </a:t>
            </a:r>
            <a:endParaRPr lang="en-US" sz="2800" dirty="0"/>
          </a:p>
        </p:txBody>
      </p:sp>
      <p:pic>
        <p:nvPicPr>
          <p:cNvPr id="4" name="Picture 3"/>
          <p:cNvPicPr>
            <a:picLocks noChangeAspect="1"/>
          </p:cNvPicPr>
          <p:nvPr/>
        </p:nvPicPr>
        <p:blipFill>
          <a:blip r:embed="rId2"/>
          <a:stretch>
            <a:fillRect/>
          </a:stretch>
        </p:blipFill>
        <p:spPr>
          <a:xfrm>
            <a:off x="82867" y="1944588"/>
            <a:ext cx="4695142" cy="4184750"/>
          </a:xfrm>
          <a:prstGeom prst="rect">
            <a:avLst/>
          </a:prstGeom>
        </p:spPr>
      </p:pic>
    </p:spTree>
    <p:extLst>
      <p:ext uri="{BB962C8B-B14F-4D97-AF65-F5344CB8AC3E}">
        <p14:creationId xmlns:p14="http://schemas.microsoft.com/office/powerpoint/2010/main" val="27215276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Encoding Failure: Which is the correct penny? </a:t>
            </a:r>
            <a:endParaRPr lang="en-US" b="1" u="sng" dirty="0"/>
          </a:p>
        </p:txBody>
      </p:sp>
      <p:pic>
        <p:nvPicPr>
          <p:cNvPr id="4" name="Picture 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944" y="2782459"/>
            <a:ext cx="3767823" cy="19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697" y="2148788"/>
            <a:ext cx="7426052" cy="391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759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Forgetting: Memory Trace Decay Theory </a:t>
            </a:r>
            <a:endParaRPr lang="en-US" b="1" u="sng" dirty="0"/>
          </a:p>
        </p:txBody>
      </p:sp>
      <p:sp>
        <p:nvSpPr>
          <p:cNvPr id="3" name="Content Placeholder 2"/>
          <p:cNvSpPr>
            <a:spLocks noGrp="1"/>
          </p:cNvSpPr>
          <p:nvPr>
            <p:ph idx="1"/>
          </p:nvPr>
        </p:nvSpPr>
        <p:spPr>
          <a:xfrm>
            <a:off x="6126480" y="1865870"/>
            <a:ext cx="5914768" cy="4436076"/>
          </a:xfrm>
        </p:spPr>
        <p:txBody>
          <a:bodyPr>
            <a:normAutofit fontScale="92500" lnSpcReduction="20000"/>
          </a:bodyPr>
          <a:lstStyle/>
          <a:p>
            <a:pPr>
              <a:buFont typeface="Wingdings" panose="05000000000000000000" pitchFamily="2" charset="2"/>
              <a:buChar char="q"/>
            </a:pPr>
            <a:r>
              <a:rPr lang="en-US" sz="2800" b="1" u="sng" dirty="0" smtClean="0"/>
              <a:t>Memory Trace</a:t>
            </a:r>
            <a:r>
              <a:rPr lang="en-US" sz="2800" dirty="0" smtClean="0"/>
              <a:t>: Physical change in the brain that occurs when a memory is formed.</a:t>
            </a:r>
          </a:p>
          <a:p>
            <a:pPr lvl="1">
              <a:buFont typeface="Wingdings" panose="05000000000000000000" pitchFamily="2" charset="2"/>
              <a:buChar char="q"/>
            </a:pPr>
            <a:r>
              <a:rPr lang="en-US" sz="2800" b="1" u="sng" dirty="0" smtClean="0"/>
              <a:t>Decay</a:t>
            </a:r>
            <a:r>
              <a:rPr lang="en-US" sz="2800" dirty="0" smtClean="0"/>
              <a:t>: Loss of memory due to the passage of time, during which the memory trace is not used </a:t>
            </a:r>
          </a:p>
          <a:p>
            <a:pPr lvl="2">
              <a:buFont typeface="Wingdings" panose="05000000000000000000" pitchFamily="2" charset="2"/>
              <a:buChar char="q"/>
            </a:pPr>
            <a:r>
              <a:rPr lang="en-US" sz="2800" dirty="0" smtClean="0"/>
              <a:t>Decay is used to explain forgetting in sensory and short term memory</a:t>
            </a:r>
          </a:p>
          <a:p>
            <a:pPr lvl="1">
              <a:buFont typeface="Wingdings" panose="05000000000000000000" pitchFamily="2" charset="2"/>
              <a:buChar char="q"/>
            </a:pPr>
            <a:r>
              <a:rPr lang="en-US" sz="2800" b="1" u="sng" dirty="0" smtClean="0"/>
              <a:t>Disuse</a:t>
            </a:r>
            <a:r>
              <a:rPr lang="en-US" sz="2800" dirty="0" smtClean="0"/>
              <a:t>: Another name for decay, assuming that memories that are not used will eventually decay and disappear. “Use it or lose it” </a:t>
            </a:r>
          </a:p>
          <a:p>
            <a:pPr lvl="2">
              <a:buFont typeface="Wingdings" panose="05000000000000000000" pitchFamily="2" charset="2"/>
              <a:buChar char="q"/>
            </a:pPr>
            <a:r>
              <a:rPr lang="en-US" sz="2800" dirty="0" smtClean="0"/>
              <a:t>Disuse is used to explain forgetting in LTM</a:t>
            </a:r>
          </a:p>
          <a:p>
            <a:endParaRPr lang="en-US" dirty="0"/>
          </a:p>
        </p:txBody>
      </p:sp>
      <p:pic>
        <p:nvPicPr>
          <p:cNvPr id="4" name="Picture 3"/>
          <p:cNvPicPr>
            <a:picLocks noChangeAspect="1"/>
          </p:cNvPicPr>
          <p:nvPr/>
        </p:nvPicPr>
        <p:blipFill>
          <a:blip r:embed="rId2"/>
          <a:stretch>
            <a:fillRect/>
          </a:stretch>
        </p:blipFill>
        <p:spPr>
          <a:xfrm>
            <a:off x="604837" y="2038350"/>
            <a:ext cx="5281613" cy="3962400"/>
          </a:xfrm>
          <a:prstGeom prst="rect">
            <a:avLst/>
          </a:prstGeom>
        </p:spPr>
      </p:pic>
    </p:spTree>
    <p:extLst>
      <p:ext uri="{BB962C8B-B14F-4D97-AF65-F5344CB8AC3E}">
        <p14:creationId xmlns:p14="http://schemas.microsoft.com/office/powerpoint/2010/main" val="38009210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Forgetting: Interference Theory</a:t>
            </a:r>
            <a:endParaRPr lang="en-US" b="1" u="sng" dirty="0"/>
          </a:p>
        </p:txBody>
      </p:sp>
      <p:sp>
        <p:nvSpPr>
          <p:cNvPr id="3" name="Content Placeholder 2"/>
          <p:cNvSpPr>
            <a:spLocks noGrp="1"/>
          </p:cNvSpPr>
          <p:nvPr>
            <p:ph idx="1"/>
          </p:nvPr>
        </p:nvSpPr>
        <p:spPr>
          <a:xfrm>
            <a:off x="98853" y="1845733"/>
            <a:ext cx="8711515" cy="4480925"/>
          </a:xfrm>
        </p:spPr>
        <p:txBody>
          <a:bodyPr>
            <a:noAutofit/>
          </a:bodyPr>
          <a:lstStyle/>
          <a:p>
            <a:pPr>
              <a:buFont typeface="Wingdings" panose="05000000000000000000" pitchFamily="2" charset="2"/>
              <a:buChar char="q"/>
            </a:pPr>
            <a:r>
              <a:rPr lang="en-US" sz="2200" dirty="0" smtClean="0"/>
              <a:t>Another explanation of forgetting LTM is that memories not always be accessible to attempted retrieval because other information interferes with it. There are 2 different types of interference in LTM. </a:t>
            </a:r>
          </a:p>
          <a:p>
            <a:pPr>
              <a:buFont typeface="Wingdings" panose="05000000000000000000" pitchFamily="2" charset="2"/>
              <a:buChar char="q"/>
            </a:pPr>
            <a:r>
              <a:rPr lang="en-US" sz="2200" b="1" u="sng" dirty="0" smtClean="0"/>
              <a:t>Proactive Interference</a:t>
            </a:r>
            <a:r>
              <a:rPr lang="en-US" sz="2200" dirty="0" smtClean="0"/>
              <a:t>: Memory retrieval problem that occurs when older information prevents or interferes with the retrieval of newer information. </a:t>
            </a:r>
          </a:p>
          <a:p>
            <a:pPr lvl="1">
              <a:buFont typeface="Wingdings" panose="05000000000000000000" pitchFamily="2" charset="2"/>
              <a:buChar char="q"/>
            </a:pPr>
            <a:r>
              <a:rPr lang="en-US" sz="2200" b="1" u="sng" dirty="0" smtClean="0"/>
              <a:t>Example: </a:t>
            </a:r>
            <a:r>
              <a:rPr lang="en-US" sz="2200" dirty="0" smtClean="0"/>
              <a:t>When you switch from a sport you’ve been playing for years to a newer sport (soccer to field hockey) and have trouble picking up new skills or breaking old habits. </a:t>
            </a:r>
            <a:endParaRPr lang="en-US" sz="2200" dirty="0"/>
          </a:p>
          <a:p>
            <a:pPr>
              <a:buFont typeface="Wingdings" panose="05000000000000000000" pitchFamily="2" charset="2"/>
              <a:buChar char="q"/>
            </a:pPr>
            <a:r>
              <a:rPr lang="en-US" sz="2200" b="1" u="sng" dirty="0" smtClean="0"/>
              <a:t>Retroactive Interference</a:t>
            </a:r>
            <a:r>
              <a:rPr lang="en-US" sz="2200" dirty="0" smtClean="0"/>
              <a:t>: Memory retrieval problem that occurs when newer information prevents or interferes with the retrieval of older information </a:t>
            </a:r>
          </a:p>
          <a:p>
            <a:pPr lvl="1">
              <a:buFont typeface="Wingdings" panose="05000000000000000000" pitchFamily="2" charset="2"/>
              <a:buChar char="q"/>
            </a:pPr>
            <a:r>
              <a:rPr lang="en-US" sz="2200" b="1" u="sng" dirty="0" smtClean="0"/>
              <a:t>Example: </a:t>
            </a:r>
            <a:r>
              <a:rPr lang="en-US" sz="2200" dirty="0" smtClean="0"/>
              <a:t>Switching back from field hockey to soccer and having trouble recalling old soccer skills in favor of newly acquired field hockey skills. </a:t>
            </a:r>
            <a:endParaRPr lang="en-US" sz="2200" dirty="0"/>
          </a:p>
        </p:txBody>
      </p:sp>
      <p:pic>
        <p:nvPicPr>
          <p:cNvPr id="4" name="Picture 3"/>
          <p:cNvPicPr>
            <a:picLocks noChangeAspect="1"/>
          </p:cNvPicPr>
          <p:nvPr/>
        </p:nvPicPr>
        <p:blipFill>
          <a:blip r:embed="rId2"/>
          <a:stretch>
            <a:fillRect/>
          </a:stretch>
        </p:blipFill>
        <p:spPr>
          <a:xfrm>
            <a:off x="8810368" y="1845733"/>
            <a:ext cx="3381632" cy="2003822"/>
          </a:xfrm>
          <a:prstGeom prst="rect">
            <a:avLst/>
          </a:prstGeom>
        </p:spPr>
      </p:pic>
      <p:pic>
        <p:nvPicPr>
          <p:cNvPr id="5" name="Picture 4"/>
          <p:cNvPicPr>
            <a:picLocks noChangeAspect="1"/>
          </p:cNvPicPr>
          <p:nvPr/>
        </p:nvPicPr>
        <p:blipFill>
          <a:blip r:embed="rId3"/>
          <a:stretch>
            <a:fillRect/>
          </a:stretch>
        </p:blipFill>
        <p:spPr>
          <a:xfrm>
            <a:off x="8810368" y="4011781"/>
            <a:ext cx="3381632" cy="2314877"/>
          </a:xfrm>
          <a:prstGeom prst="rect">
            <a:avLst/>
          </a:prstGeom>
        </p:spPr>
      </p:pic>
    </p:spTree>
    <p:extLst>
      <p:ext uri="{BB962C8B-B14F-4D97-AF65-F5344CB8AC3E}">
        <p14:creationId xmlns:p14="http://schemas.microsoft.com/office/powerpoint/2010/main" val="2921944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Models of Memory: Information Processing Model </a:t>
            </a:r>
            <a:endParaRPr lang="en-US" b="1" u="sng" dirty="0"/>
          </a:p>
        </p:txBody>
      </p:sp>
      <p:pic>
        <p:nvPicPr>
          <p:cNvPr id="5" name="Content Placeholder 4"/>
          <p:cNvPicPr>
            <a:picLocks noGrp="1" noChangeAspect="1"/>
          </p:cNvPicPr>
          <p:nvPr>
            <p:ph idx="1"/>
          </p:nvPr>
        </p:nvPicPr>
        <p:blipFill>
          <a:blip r:embed="rId2"/>
          <a:stretch>
            <a:fillRect/>
          </a:stretch>
        </p:blipFill>
        <p:spPr>
          <a:xfrm>
            <a:off x="1396314" y="1838563"/>
            <a:ext cx="9452918" cy="4321943"/>
          </a:xfrm>
          <a:prstGeom prst="rect">
            <a:avLst/>
          </a:prstGeom>
        </p:spPr>
      </p:pic>
    </p:spTree>
    <p:extLst>
      <p:ext uri="{BB962C8B-B14F-4D97-AF65-F5344CB8AC3E}">
        <p14:creationId xmlns:p14="http://schemas.microsoft.com/office/powerpoint/2010/main" val="452674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Trade &amp; Grade: </a:t>
            </a:r>
            <a:r>
              <a:rPr lang="en-US" b="1" u="sng" dirty="0" err="1" smtClean="0"/>
              <a:t>Cuppycake</a:t>
            </a:r>
            <a:r>
              <a:rPr lang="en-US" b="1" u="sng" dirty="0" smtClean="0"/>
              <a:t> FRQ Practice </a:t>
            </a:r>
            <a:endParaRPr lang="en-US" b="1" u="sng" dirty="0"/>
          </a:p>
        </p:txBody>
      </p:sp>
      <p:sp>
        <p:nvSpPr>
          <p:cNvPr id="3" name="Content Placeholder 2"/>
          <p:cNvSpPr>
            <a:spLocks noGrp="1"/>
          </p:cNvSpPr>
          <p:nvPr>
            <p:ph idx="1"/>
          </p:nvPr>
        </p:nvSpPr>
        <p:spPr/>
        <p:txBody>
          <a:bodyPr/>
          <a:lstStyle/>
          <a:p>
            <a:r>
              <a:rPr lang="en-US" dirty="0" smtClean="0"/>
              <a:t>As we prepare for your exam over chapters 5&amp;6 we are going to review the “</a:t>
            </a:r>
            <a:r>
              <a:rPr lang="en-US" dirty="0" err="1" smtClean="0"/>
              <a:t>Cuppycake</a:t>
            </a:r>
            <a:r>
              <a:rPr lang="en-US" dirty="0" smtClean="0"/>
              <a:t> song” activity answers from last class. Your job this time will be to review the content of the responses by your classmates and evaluate them appropriately. Remember: You are graded on how you grade them, so don’t be nice just because someone is your friend. </a:t>
            </a:r>
          </a:p>
          <a:p>
            <a:r>
              <a:rPr lang="en-US" dirty="0" smtClean="0"/>
              <a:t>Follow the instructions on the sheet provided and look for both a definition AND an application of each concept. Also be sure the term is applied correctly. Also take note of any errors in content, grammar or style </a:t>
            </a:r>
          </a:p>
          <a:p>
            <a:endParaRPr lang="en-US" dirty="0"/>
          </a:p>
          <a:p>
            <a:endParaRPr lang="en-US" dirty="0"/>
          </a:p>
        </p:txBody>
      </p:sp>
    </p:spTree>
    <p:extLst>
      <p:ext uri="{BB962C8B-B14F-4D97-AF65-F5344CB8AC3E}">
        <p14:creationId xmlns:p14="http://schemas.microsoft.com/office/powerpoint/2010/main" val="22760127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Homework </a:t>
            </a:r>
            <a:endParaRPr lang="en-US" b="1" u="sng"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3200" dirty="0" smtClean="0"/>
              <a:t>Take notes 6.11 and 6.12 (No quiz but will be graded and terms will be on unit test next week) </a:t>
            </a:r>
          </a:p>
          <a:p>
            <a:pPr>
              <a:buFont typeface="Wingdings" panose="05000000000000000000" pitchFamily="2" charset="2"/>
              <a:buChar char="q"/>
            </a:pPr>
            <a:r>
              <a:rPr lang="en-US" sz="3200" dirty="0" smtClean="0"/>
              <a:t>Vocab 6.10-6.12 </a:t>
            </a:r>
          </a:p>
          <a:p>
            <a:pPr>
              <a:buFont typeface="Wingdings" panose="05000000000000000000" pitchFamily="2" charset="2"/>
              <a:buChar char="q"/>
            </a:pPr>
            <a:r>
              <a:rPr lang="en-US" sz="3200" dirty="0" smtClean="0"/>
              <a:t>Study for exam, work on Study Guide  (February 6</a:t>
            </a:r>
            <a:r>
              <a:rPr lang="en-US" sz="3200" baseline="30000" dirty="0" smtClean="0"/>
              <a:t>th</a:t>
            </a:r>
            <a:r>
              <a:rPr lang="en-US" sz="3200" dirty="0" smtClean="0"/>
              <a:t> (A)February 7</a:t>
            </a:r>
            <a:r>
              <a:rPr lang="en-US" sz="3200" baseline="30000" dirty="0" smtClean="0"/>
              <a:t>th</a:t>
            </a:r>
            <a:r>
              <a:rPr lang="en-US" sz="3200" dirty="0" smtClean="0"/>
              <a:t> (B))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0662677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Documentary: Reconstructive Memory and Eyewitnesses Video Questions  </a:t>
            </a:r>
            <a:endParaRPr lang="en-US" b="1" u="sng"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8707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Models of Memory: Levels of Processing Model </a:t>
            </a:r>
            <a:endParaRPr lang="en-US" b="1" u="sng" dirty="0"/>
          </a:p>
        </p:txBody>
      </p:sp>
      <p:sp>
        <p:nvSpPr>
          <p:cNvPr id="3" name="Content Placeholder 2"/>
          <p:cNvSpPr>
            <a:spLocks noGrp="1"/>
          </p:cNvSpPr>
          <p:nvPr>
            <p:ph idx="1"/>
          </p:nvPr>
        </p:nvSpPr>
        <p:spPr>
          <a:xfrm>
            <a:off x="123568" y="1845734"/>
            <a:ext cx="7970108" cy="4332644"/>
          </a:xfrm>
        </p:spPr>
        <p:txBody>
          <a:bodyPr>
            <a:noAutofit/>
          </a:bodyPr>
          <a:lstStyle/>
          <a:p>
            <a:pPr>
              <a:buFont typeface="Wingdings" panose="05000000000000000000" pitchFamily="2" charset="2"/>
              <a:buChar char="q"/>
            </a:pPr>
            <a:r>
              <a:rPr lang="en-US" altLang="en-US" sz="2400" b="1" u="sng" dirty="0"/>
              <a:t>Levels-of-processing model</a:t>
            </a:r>
            <a:r>
              <a:rPr lang="en-US" altLang="en-US" sz="2400" b="1" dirty="0"/>
              <a:t> </a:t>
            </a:r>
            <a:r>
              <a:rPr lang="en-US" altLang="en-US" sz="2400" dirty="0"/>
              <a:t>- model of memory that assumes information that is more “deeply processed,” or processed according to its meaning rather than just the sound or physical characteristics of the word or words, will be remembered more efficiently and for a longer period of time</a:t>
            </a:r>
            <a:r>
              <a:rPr lang="en-US" altLang="en-US" sz="2400" dirty="0" smtClean="0"/>
              <a:t>.</a:t>
            </a:r>
          </a:p>
          <a:p>
            <a:pPr lvl="1">
              <a:buFont typeface="Wingdings" panose="05000000000000000000" pitchFamily="2" charset="2"/>
              <a:buChar char="q"/>
            </a:pPr>
            <a:r>
              <a:rPr lang="en-US" altLang="en-US" sz="2200" dirty="0" smtClean="0"/>
              <a:t>This </a:t>
            </a:r>
            <a:r>
              <a:rPr lang="en-US" altLang="en-US" sz="2200" dirty="0" smtClean="0"/>
              <a:t>model suggests that how long a memory will be retained depends of the depth (</a:t>
            </a:r>
            <a:r>
              <a:rPr lang="en-US" altLang="en-US" sz="2200" dirty="0" err="1" smtClean="0"/>
              <a:t>i</a:t>
            </a:r>
            <a:r>
              <a:rPr lang="en-US" altLang="en-US" sz="2200" dirty="0" smtClean="0"/>
              <a:t>/e the effort made to understand the meaning) to which the memory was processed</a:t>
            </a:r>
          </a:p>
          <a:p>
            <a:pPr lvl="1">
              <a:buFont typeface="Wingdings" panose="05000000000000000000" pitchFamily="2" charset="2"/>
              <a:buChar char="q"/>
            </a:pPr>
            <a:r>
              <a:rPr lang="en-US" sz="2200" b="1" u="sng" dirty="0" smtClean="0"/>
              <a:t>Example</a:t>
            </a:r>
            <a:r>
              <a:rPr lang="en-US" sz="2200" dirty="0" smtClean="0"/>
              <a:t>: Asking someone to recall a word that was flashed across a screen vs asking someone how to use the same word in a sentence</a:t>
            </a:r>
            <a:endParaRPr lang="en-US" sz="2200" dirty="0"/>
          </a:p>
        </p:txBody>
      </p:sp>
      <p:pic>
        <p:nvPicPr>
          <p:cNvPr id="4" name="Picture 3"/>
          <p:cNvPicPr>
            <a:picLocks noChangeAspect="1"/>
          </p:cNvPicPr>
          <p:nvPr/>
        </p:nvPicPr>
        <p:blipFill>
          <a:blip r:embed="rId2"/>
          <a:stretch>
            <a:fillRect/>
          </a:stretch>
        </p:blipFill>
        <p:spPr>
          <a:xfrm>
            <a:off x="8312493" y="1845734"/>
            <a:ext cx="3636490" cy="4060796"/>
          </a:xfrm>
          <a:prstGeom prst="rect">
            <a:avLst/>
          </a:prstGeom>
        </p:spPr>
      </p:pic>
    </p:spTree>
    <p:extLst>
      <p:ext uri="{BB962C8B-B14F-4D97-AF65-F5344CB8AC3E}">
        <p14:creationId xmlns:p14="http://schemas.microsoft.com/office/powerpoint/2010/main" val="331235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Memory Models: Levels of Processing Model </a:t>
            </a:r>
            <a:endParaRPr lang="en-US" b="1" u="sng" dirty="0"/>
          </a:p>
        </p:txBody>
      </p:sp>
      <p:pic>
        <p:nvPicPr>
          <p:cNvPr id="6" name="Content Placeholder 5"/>
          <p:cNvPicPr>
            <a:picLocks noGrp="1" noChangeAspect="1"/>
          </p:cNvPicPr>
          <p:nvPr>
            <p:ph idx="1"/>
          </p:nvPr>
        </p:nvPicPr>
        <p:blipFill>
          <a:blip r:embed="rId2"/>
          <a:stretch>
            <a:fillRect/>
          </a:stretch>
        </p:blipFill>
        <p:spPr>
          <a:xfrm>
            <a:off x="2436752" y="1737360"/>
            <a:ext cx="7379455" cy="4522326"/>
          </a:xfrm>
          <a:prstGeom prst="rect">
            <a:avLst/>
          </a:prstGeom>
        </p:spPr>
      </p:pic>
    </p:spTree>
    <p:extLst>
      <p:ext uri="{BB962C8B-B14F-4D97-AF65-F5344CB8AC3E}">
        <p14:creationId xmlns:p14="http://schemas.microsoft.com/office/powerpoint/2010/main" val="280084546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12996</TotalTime>
  <Words>4936</Words>
  <Application>Microsoft Office PowerPoint</Application>
  <PresentationFormat>Custom</PresentationFormat>
  <Paragraphs>339</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Retrospect</vt:lpstr>
      <vt:lpstr>Do Now: FRQ Practice (Learning)  </vt:lpstr>
      <vt:lpstr> Video Questions: How does Memory Work? </vt:lpstr>
      <vt:lpstr>Chapter 6: Memory </vt:lpstr>
      <vt:lpstr>Chapter 6.1: Memory</vt:lpstr>
      <vt:lpstr>Memory and Its Processes </vt:lpstr>
      <vt:lpstr>Models of Memory: Information Processing Model  </vt:lpstr>
      <vt:lpstr>Models of Memory: Information Processing Model </vt:lpstr>
      <vt:lpstr>Models of Memory: Levels of Processing Model </vt:lpstr>
      <vt:lpstr>Memory Models: Levels of Processing Model </vt:lpstr>
      <vt:lpstr>Models of Memory: Parallel Distributed Processing (PDP) Model </vt:lpstr>
      <vt:lpstr>Memory Models: Parallel Distributed Processing Model </vt:lpstr>
      <vt:lpstr>Brain Games: Memory Episode Questions</vt:lpstr>
      <vt:lpstr>Chapter 6.2: Sensory Memory</vt:lpstr>
      <vt:lpstr>Sensory Memory </vt:lpstr>
      <vt:lpstr>Iconic Sensory Memory </vt:lpstr>
      <vt:lpstr>PowerPoint Presentation</vt:lpstr>
      <vt:lpstr>Echoic Sensory Memory </vt:lpstr>
      <vt:lpstr>Do Now: Memory Processing  </vt:lpstr>
      <vt:lpstr>Video Questions: 10 Things You Didn’t Know About Human Memory</vt:lpstr>
      <vt:lpstr>Chapter 6.3: Short Term and Working Memory</vt:lpstr>
      <vt:lpstr>Short Term Memory</vt:lpstr>
      <vt:lpstr>Short Term Memory</vt:lpstr>
      <vt:lpstr>Example: Digit Span Test </vt:lpstr>
      <vt:lpstr>Example: Chunking</vt:lpstr>
      <vt:lpstr>Chapter 6.4: Long Term Memory</vt:lpstr>
      <vt:lpstr>Long Term Memory</vt:lpstr>
      <vt:lpstr>In Class Experiment:  Sensory Memory LTM and STM Lab</vt:lpstr>
      <vt:lpstr>Once Blindfolded: </vt:lpstr>
      <vt:lpstr>Lab Reflection Questions</vt:lpstr>
      <vt:lpstr>Homework </vt:lpstr>
      <vt:lpstr>Chapter 6.5: Types of Long-Term Information</vt:lpstr>
      <vt:lpstr>Types of Long-Term Information</vt:lpstr>
      <vt:lpstr>Procedural (Nondeclarative) LTM</vt:lpstr>
      <vt:lpstr>Declarative LTM</vt:lpstr>
      <vt:lpstr>Types of Declarative LTM</vt:lpstr>
      <vt:lpstr>PowerPoint Presentation</vt:lpstr>
      <vt:lpstr>Organization of Long Term Memory</vt:lpstr>
      <vt:lpstr>An Example of a Semantic Network </vt:lpstr>
      <vt:lpstr>Do Now: Provide an Example of each type of memory</vt:lpstr>
      <vt:lpstr>Ted Talk Question: Feats of Memory Anyone Can Do</vt:lpstr>
      <vt:lpstr>Chapter 6.6: Retrieval of Long-Term Memories</vt:lpstr>
      <vt:lpstr>Retrieval Cues </vt:lpstr>
      <vt:lpstr>Encoding Specificity and State Dependent Learning </vt:lpstr>
      <vt:lpstr>Chapter 6.7: Recall (Hmm…Let Me Think) </vt:lpstr>
      <vt:lpstr>Recall vs Recognition</vt:lpstr>
      <vt:lpstr>Issues with Recall </vt:lpstr>
      <vt:lpstr>Serial Position Effect </vt:lpstr>
      <vt:lpstr>Issues with Recognition</vt:lpstr>
      <vt:lpstr>Automatic Encoding and Flashbulb Memories</vt:lpstr>
      <vt:lpstr>Practicing Recall and Recognition: Celebrity Yearbook Photos </vt:lpstr>
      <vt:lpstr>The Cuppy Cake Song: FRQ Practice </vt:lpstr>
      <vt:lpstr>Homework</vt:lpstr>
      <vt:lpstr>Chapter 6.8: Constructive Processing of Memories </vt:lpstr>
      <vt:lpstr>How LTM’s Are Formed</vt:lpstr>
      <vt:lpstr>Memory Retrieval Problems: The Misinformation Effect  </vt:lpstr>
      <vt:lpstr>Chapter 6.9: Reliability of Memory Retrieval </vt:lpstr>
      <vt:lpstr>False Memory Syndrome</vt:lpstr>
      <vt:lpstr>Do Now: Tip of the Tongue Phenomenon</vt:lpstr>
      <vt:lpstr>Ted Talks Video Questions: How Reliable is Your Memory? </vt:lpstr>
      <vt:lpstr>Eyewitness Bank Robbery Experiment</vt:lpstr>
      <vt:lpstr>Witness Questions</vt:lpstr>
      <vt:lpstr>Chapter 6.10: Forgetting</vt:lpstr>
      <vt:lpstr>Ebbinghaus and the Forgetting Curve</vt:lpstr>
      <vt:lpstr>PowerPoint Presentation</vt:lpstr>
      <vt:lpstr>Distributed Practice</vt:lpstr>
      <vt:lpstr>Encoding Failure </vt:lpstr>
      <vt:lpstr>Encoding Failure: Which is the correct penny? </vt:lpstr>
      <vt:lpstr>Forgetting: Memory Trace Decay Theory </vt:lpstr>
      <vt:lpstr>Forgetting: Interference Theory</vt:lpstr>
      <vt:lpstr>Trade &amp; Grade: Cuppycake FRQ Practice </vt:lpstr>
      <vt:lpstr>Homework </vt:lpstr>
      <vt:lpstr>Documentary: Reconstructive Memory and Eyewitnesses Video Questions  </vt:lpstr>
    </vt:vector>
  </TitlesOfParts>
  <Company>St. Louis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Memory</dc:title>
  <dc:creator>Eplin, Sara P.</dc:creator>
  <cp:lastModifiedBy>Eplin, Sara P.</cp:lastModifiedBy>
  <cp:revision>71</cp:revision>
  <dcterms:created xsi:type="dcterms:W3CDTF">2017-01-15T15:21:31Z</dcterms:created>
  <dcterms:modified xsi:type="dcterms:W3CDTF">2018-11-02T11:55:54Z</dcterms:modified>
</cp:coreProperties>
</file>