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593" r:id="rId2"/>
    <p:sldId id="594" r:id="rId3"/>
    <p:sldId id="595" r:id="rId4"/>
    <p:sldId id="596" r:id="rId5"/>
    <p:sldId id="639" r:id="rId6"/>
    <p:sldId id="598" r:id="rId7"/>
    <p:sldId id="599" r:id="rId8"/>
    <p:sldId id="600" r:id="rId9"/>
    <p:sldId id="601" r:id="rId10"/>
    <p:sldId id="602" r:id="rId11"/>
    <p:sldId id="603" r:id="rId12"/>
    <p:sldId id="604" r:id="rId13"/>
    <p:sldId id="605" r:id="rId14"/>
    <p:sldId id="606" r:id="rId15"/>
    <p:sldId id="607" r:id="rId16"/>
    <p:sldId id="608" r:id="rId17"/>
    <p:sldId id="636" r:id="rId18"/>
    <p:sldId id="638" r:id="rId19"/>
    <p:sldId id="637" r:id="rId20"/>
    <p:sldId id="635" r:id="rId21"/>
    <p:sldId id="613" r:id="rId22"/>
    <p:sldId id="616" r:id="rId23"/>
    <p:sldId id="617" r:id="rId24"/>
    <p:sldId id="618" r:id="rId25"/>
    <p:sldId id="619" r:id="rId26"/>
    <p:sldId id="620" r:id="rId27"/>
    <p:sldId id="630" r:id="rId28"/>
    <p:sldId id="621" r:id="rId29"/>
    <p:sldId id="622" r:id="rId30"/>
    <p:sldId id="623" r:id="rId31"/>
    <p:sldId id="624" r:id="rId32"/>
    <p:sldId id="625" r:id="rId33"/>
    <p:sldId id="631" r:id="rId34"/>
    <p:sldId id="629" r:id="rId35"/>
    <p:sldId id="627" r:id="rId36"/>
    <p:sldId id="628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FFFFFF"/>
    <a:srgbClr val="464646"/>
    <a:srgbClr val="008000"/>
    <a:srgbClr val="FCF5E0"/>
    <a:srgbClr val="F0E0E3"/>
    <a:srgbClr val="D1F5CF"/>
    <a:srgbClr val="D8F4EE"/>
    <a:srgbClr val="F3F9FB"/>
    <a:srgbClr val="FF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6007" autoAdjust="0"/>
  </p:normalViewPr>
  <p:slideViewPr>
    <p:cSldViewPr>
      <p:cViewPr varScale="1">
        <p:scale>
          <a:sx n="89" d="100"/>
          <a:sy n="89" d="100"/>
        </p:scale>
        <p:origin x="-129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esfsps01\slps\Offices\BOE\Budget\d.%20%205%20yr%20plan%20scenarios\Multi%20Year%20Plan_Oct%202012\Multi%20Year%20Plan_1314%20Adjustments_AB_2014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johnson9270\My%20Documents\SLPS1011\1011PresentationWork.xls" TargetMode="External"/><Relationship Id="rId1" Type="http://schemas.openxmlformats.org/officeDocument/2006/relationships/themeOverride" Target="../theme/themeOverride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johnson9270\My%20Documents\SLPS1011\1011PresentationWork.xls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966852434883191"/>
          <c:y val="3.5440994296207055E-2"/>
          <c:w val="0.40515887203023426"/>
          <c:h val="0.855938066291656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Possible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Academic Achievement</c:v>
                </c:pt>
                <c:pt idx="1">
                  <c:v>Subgroup Achievement</c:v>
                </c:pt>
                <c:pt idx="2">
                  <c:v>College &amp; Career Ready</c:v>
                </c:pt>
                <c:pt idx="3">
                  <c:v>Attendance</c:v>
                </c:pt>
                <c:pt idx="4">
                  <c:v>Graduation Rate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</c:v>
                </c:pt>
                <c:pt idx="1">
                  <c:v>14</c:v>
                </c:pt>
                <c:pt idx="2">
                  <c:v>30</c:v>
                </c:pt>
                <c:pt idx="3">
                  <c:v>10</c:v>
                </c:pt>
                <c:pt idx="4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Academic Achievement</c:v>
                </c:pt>
                <c:pt idx="1">
                  <c:v>Subgroup Achievement</c:v>
                </c:pt>
                <c:pt idx="2">
                  <c:v>College &amp; Career Ready</c:v>
                </c:pt>
                <c:pt idx="3">
                  <c:v>Attendance</c:v>
                </c:pt>
                <c:pt idx="4">
                  <c:v>Graduation Rate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4</c:v>
                </c:pt>
                <c:pt idx="4">
                  <c:v>22.5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00320"/>
        <c:axId val="42601856"/>
      </c:barChart>
      <c:catAx>
        <c:axId val="426003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2601856"/>
        <c:crosses val="autoZero"/>
        <c:auto val="1"/>
        <c:lblAlgn val="ctr"/>
        <c:lblOffset val="100"/>
        <c:noMultiLvlLbl val="0"/>
      </c:catAx>
      <c:valAx>
        <c:axId val="42601856"/>
        <c:scaling>
          <c:orientation val="minMax"/>
          <c:max val="14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26003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0817397825272"/>
          <c:y val="4.572928383952006E-2"/>
          <c:w val="0.81026746656667914"/>
          <c:h val="0.497417510311211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District</c:v>
                </c:pt>
              </c:strCache>
            </c:strRef>
          </c:tx>
          <c:dPt>
            <c:idx val="1"/>
            <c:marker>
              <c:spPr>
                <a:ln>
                  <a:solidFill>
                    <a:schemeClr val="bg1">
                      <a:lumMod val="65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bg1">
                    <a:lumMod val="65000"/>
                  </a:schemeClr>
                </a:solidFill>
              </a:ln>
            </c:spPr>
          </c:dPt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279</c:v>
                </c:pt>
                <c:pt idx="1">
                  <c:v>278</c:v>
                </c:pt>
                <c:pt idx="2">
                  <c:v>301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Carr Lane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230</c:v>
                </c:pt>
                <c:pt idx="1">
                  <c:v>255</c:v>
                </c:pt>
                <c:pt idx="2">
                  <c:v>332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Ford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214</c:v>
                </c:pt>
                <c:pt idx="1">
                  <c:v>295</c:v>
                </c:pt>
                <c:pt idx="2">
                  <c:v>305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66848"/>
        <c:axId val="44376832"/>
      </c:lineChart>
      <c:catAx>
        <c:axId val="4436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376832"/>
        <c:crosses val="autoZero"/>
        <c:auto val="1"/>
        <c:lblAlgn val="ctr"/>
        <c:lblOffset val="100"/>
        <c:noMultiLvlLbl val="0"/>
      </c:catAx>
      <c:valAx>
        <c:axId val="44376832"/>
        <c:scaling>
          <c:orientation val="minMax"/>
          <c:min val="210"/>
        </c:scaling>
        <c:delete val="0"/>
        <c:axPos val="l"/>
        <c:numFmt formatCode="General" sourceLinked="1"/>
        <c:majorTickMark val="none"/>
        <c:minorTickMark val="none"/>
        <c:tickLblPos val="nextTo"/>
        <c:crossAx val="44366848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0817397825272"/>
          <c:y val="4.572928383952006E-2"/>
          <c:w val="0.81026746656667914"/>
          <c:h val="0.497417510311211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District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pPr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278</c:v>
                </c:pt>
                <c:pt idx="1">
                  <c:v>283</c:v>
                </c:pt>
                <c:pt idx="2">
                  <c:v>300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Carr Lane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280</c:v>
                </c:pt>
                <c:pt idx="1">
                  <c:v>303</c:v>
                </c:pt>
                <c:pt idx="2">
                  <c:v>323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Lyon@Blow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270</c:v>
                </c:pt>
                <c:pt idx="1">
                  <c:v>276</c:v>
                </c:pt>
                <c:pt idx="2">
                  <c:v>311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10752"/>
        <c:axId val="44412288"/>
      </c:lineChart>
      <c:catAx>
        <c:axId val="4441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412288"/>
        <c:crosses val="autoZero"/>
        <c:auto val="1"/>
        <c:lblAlgn val="ctr"/>
        <c:lblOffset val="100"/>
        <c:noMultiLvlLbl val="0"/>
      </c:catAx>
      <c:valAx>
        <c:axId val="44412288"/>
        <c:scaling>
          <c:orientation val="minMax"/>
          <c:min val="250"/>
        </c:scaling>
        <c:delete val="0"/>
        <c:axPos val="l"/>
        <c:numFmt formatCode="General" sourceLinked="1"/>
        <c:majorTickMark val="none"/>
        <c:minorTickMark val="none"/>
        <c:tickLblPos val="nextTo"/>
        <c:crossAx val="44410752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0817397825272"/>
          <c:y val="4.572928383952006E-2"/>
          <c:w val="0.81026746656667914"/>
          <c:h val="0.497417510311211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District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pPr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242</c:v>
                </c:pt>
                <c:pt idx="1">
                  <c:v>229</c:v>
                </c:pt>
                <c:pt idx="2">
                  <c:v>268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Farragut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265</c:v>
                </c:pt>
                <c:pt idx="1">
                  <c:v>296</c:v>
                </c:pt>
                <c:pt idx="2">
                  <c:v>338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Washington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286</c:v>
                </c:pt>
                <c:pt idx="1">
                  <c:v>296</c:v>
                </c:pt>
                <c:pt idx="2">
                  <c:v>352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696576"/>
        <c:axId val="72698112"/>
      </c:lineChart>
      <c:catAx>
        <c:axId val="7269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2698112"/>
        <c:crosses val="autoZero"/>
        <c:auto val="1"/>
        <c:lblAlgn val="ctr"/>
        <c:lblOffset val="100"/>
        <c:noMultiLvlLbl val="0"/>
      </c:catAx>
      <c:valAx>
        <c:axId val="72698112"/>
        <c:scaling>
          <c:orientation val="minMax"/>
          <c:max val="360"/>
          <c:min val="200"/>
        </c:scaling>
        <c:delete val="0"/>
        <c:axPos val="l"/>
        <c:numFmt formatCode="General" sourceLinked="1"/>
        <c:majorTickMark val="none"/>
        <c:minorTickMark val="none"/>
        <c:tickLblPos val="nextTo"/>
        <c:crossAx val="72696576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0817397825272"/>
          <c:y val="4.572928383952006E-2"/>
          <c:w val="0.81026746656667914"/>
          <c:h val="0.497417510311211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District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pPr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298</c:v>
                </c:pt>
                <c:pt idx="1">
                  <c:v>299</c:v>
                </c:pt>
                <c:pt idx="2">
                  <c:v>319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Long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275</c:v>
                </c:pt>
                <c:pt idx="1">
                  <c:v>284</c:v>
                </c:pt>
                <c:pt idx="2">
                  <c:v>317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727168"/>
        <c:axId val="72728960"/>
      </c:lineChart>
      <c:catAx>
        <c:axId val="7272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2728960"/>
        <c:crosses val="autoZero"/>
        <c:auto val="1"/>
        <c:lblAlgn val="ctr"/>
        <c:lblOffset val="100"/>
        <c:noMultiLvlLbl val="0"/>
      </c:catAx>
      <c:valAx>
        <c:axId val="72728960"/>
        <c:scaling>
          <c:orientation val="minMax"/>
          <c:min val="250"/>
        </c:scaling>
        <c:delete val="0"/>
        <c:axPos val="l"/>
        <c:numFmt formatCode="General" sourceLinked="1"/>
        <c:majorTickMark val="none"/>
        <c:minorTickMark val="none"/>
        <c:tickLblPos val="nextTo"/>
        <c:crossAx val="72727168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0817397825272"/>
          <c:y val="4.572928383952006E-2"/>
          <c:w val="0.81026746656667914"/>
          <c:h val="0.497417510311211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District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pPr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281</c:v>
                </c:pt>
                <c:pt idx="1">
                  <c:v>282</c:v>
                </c:pt>
                <c:pt idx="2">
                  <c:v>299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Ford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236</c:v>
                </c:pt>
                <c:pt idx="1">
                  <c:v>279</c:v>
                </c:pt>
                <c:pt idx="2">
                  <c:v>322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Mann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294</c:v>
                </c:pt>
                <c:pt idx="1">
                  <c:v>322</c:v>
                </c:pt>
                <c:pt idx="2">
                  <c:v>401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857088"/>
        <c:axId val="72858624"/>
      </c:lineChart>
      <c:catAx>
        <c:axId val="728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2858624"/>
        <c:crosses val="autoZero"/>
        <c:auto val="1"/>
        <c:lblAlgn val="ctr"/>
        <c:lblOffset val="100"/>
        <c:noMultiLvlLbl val="0"/>
      </c:catAx>
      <c:valAx>
        <c:axId val="72858624"/>
        <c:scaling>
          <c:orientation val="minMax"/>
          <c:min val="220"/>
        </c:scaling>
        <c:delete val="0"/>
        <c:axPos val="l"/>
        <c:numFmt formatCode="General" sourceLinked="1"/>
        <c:majorTickMark val="none"/>
        <c:minorTickMark val="none"/>
        <c:tickLblPos val="nextTo"/>
        <c:crossAx val="72857088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Sheet1!$F$10</c:f>
              <c:strCache>
                <c:ptCount val="1"/>
                <c:pt idx="0">
                  <c:v>Sick Leave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Sheet1!$G$9:$L$9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Sheet1!$G$10:$L$10</c:f>
              <c:numCache>
                <c:formatCode>0.0</c:formatCode>
                <c:ptCount val="6"/>
                <c:pt idx="0">
                  <c:v>5.8</c:v>
                </c:pt>
                <c:pt idx="1">
                  <c:v>5.3</c:v>
                </c:pt>
                <c:pt idx="2">
                  <c:v>4.2</c:v>
                </c:pt>
                <c:pt idx="3">
                  <c:v>3.1</c:v>
                </c:pt>
                <c:pt idx="4">
                  <c:v>2.2000000000000002</c:v>
                </c:pt>
                <c:pt idx="5">
                  <c:v>1.6</c:v>
                </c:pt>
              </c:numCache>
            </c:numRef>
          </c:val>
        </c:ser>
        <c:ser>
          <c:idx val="1"/>
          <c:order val="1"/>
          <c:tx>
            <c:strRef>
              <c:f>Sheet1!$F$11</c:f>
              <c:strCache>
                <c:ptCount val="1"/>
                <c:pt idx="0">
                  <c:v>Pension - ARC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Sheet1!$G$9:$L$9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Sheet1!$G$11:$L$11</c:f>
              <c:numCache>
                <c:formatCode>0.0</c:formatCode>
                <c:ptCount val="6"/>
                <c:pt idx="0">
                  <c:v>19.3</c:v>
                </c:pt>
                <c:pt idx="1">
                  <c:v>16.8</c:v>
                </c:pt>
                <c:pt idx="2">
                  <c:v>19.899999999999999</c:v>
                </c:pt>
                <c:pt idx="3">
                  <c:v>20.8</c:v>
                </c:pt>
                <c:pt idx="4">
                  <c:v>28</c:v>
                </c:pt>
                <c:pt idx="5">
                  <c:v>31.6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86471040"/>
        <c:axId val="86472576"/>
        <c:axId val="0"/>
      </c:bar3DChart>
      <c:catAx>
        <c:axId val="8647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 i="0" baseline="0">
                <a:latin typeface="Arial Black" pitchFamily="34" charset="0"/>
              </a:defRPr>
            </a:pPr>
            <a:endParaRPr lang="en-US"/>
          </a:p>
        </c:txPr>
        <c:crossAx val="86472576"/>
        <c:crosses val="autoZero"/>
        <c:auto val="1"/>
        <c:lblAlgn val="ctr"/>
        <c:lblOffset val="100"/>
        <c:noMultiLvlLbl val="0"/>
      </c:catAx>
      <c:valAx>
        <c:axId val="86472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Millions</a:t>
                </a:r>
              </a:p>
            </c:rich>
          </c:tx>
          <c:layout/>
          <c:overlay val="0"/>
        </c:title>
        <c:numFmt formatCode="&quot;$&quot;#,##0" sourceLinked="0"/>
        <c:majorTickMark val="none"/>
        <c:minorTickMark val="none"/>
        <c:tickLblPos val="nextTo"/>
        <c:crossAx val="86471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599518810148733E-2"/>
          <c:y val="6.5289442986293383E-2"/>
          <c:w val="0.69087619888635421"/>
          <c:h val="0.83261956838728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'GOB+Deseg Rev'!$A$2</c:f>
              <c:strCache>
                <c:ptCount val="1"/>
                <c:pt idx="0">
                  <c:v>Local Revenue</c:v>
                </c:pt>
              </c:strCache>
            </c:strRef>
          </c:tx>
          <c:invertIfNegative val="0"/>
          <c:cat>
            <c:strRef>
              <c:f>'GOB+Deseg Rev'!$D$1:$G$1</c:f>
              <c:strCache>
                <c:ptCount val="4"/>
                <c:pt idx="0">
                  <c:v>FY2012</c:v>
                </c:pt>
                <c:pt idx="1">
                  <c:v>FY2013</c:v>
                </c:pt>
                <c:pt idx="2">
                  <c:v>FY2014</c:v>
                </c:pt>
                <c:pt idx="3">
                  <c:v>FY2015 Proj*</c:v>
                </c:pt>
              </c:strCache>
            </c:strRef>
          </c:cat>
          <c:val>
            <c:numRef>
              <c:f>'GOB+Deseg Rev'!$D$2:$G$2</c:f>
              <c:numCache>
                <c:formatCode>_(* #,##0.0_);_(* \(#,##0.0\);_(* "-"??_);_(@_)</c:formatCode>
                <c:ptCount val="4"/>
                <c:pt idx="0">
                  <c:v>206.86828735999998</c:v>
                </c:pt>
                <c:pt idx="1">
                  <c:v>224.69233691000005</c:v>
                </c:pt>
                <c:pt idx="2">
                  <c:v>215.72295334000003</c:v>
                </c:pt>
                <c:pt idx="3" formatCode="0.0">
                  <c:v>218.8917850205938</c:v>
                </c:pt>
              </c:numCache>
            </c:numRef>
          </c:val>
        </c:ser>
        <c:ser>
          <c:idx val="1"/>
          <c:order val="1"/>
          <c:tx>
            <c:strRef>
              <c:f>'GOB+Deseg Rev'!$A$3</c:f>
              <c:strCache>
                <c:ptCount val="1"/>
                <c:pt idx="0">
                  <c:v>County Revenue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'GOB+Deseg Rev'!$D$1:$G$1</c:f>
              <c:strCache>
                <c:ptCount val="4"/>
                <c:pt idx="0">
                  <c:v>FY2012</c:v>
                </c:pt>
                <c:pt idx="1">
                  <c:v>FY2013</c:v>
                </c:pt>
                <c:pt idx="2">
                  <c:v>FY2014</c:v>
                </c:pt>
                <c:pt idx="3">
                  <c:v>FY2015 Proj*</c:v>
                </c:pt>
              </c:strCache>
            </c:strRef>
          </c:cat>
          <c:val>
            <c:numRef>
              <c:f>'GOB+Deseg Rev'!$D$3:$G$3</c:f>
              <c:numCache>
                <c:formatCode>_(* #,##0.0_);_(* \(#,##0.0\);_(* "-"??_);_(@_)</c:formatCode>
                <c:ptCount val="4"/>
                <c:pt idx="0">
                  <c:v>3.5810690899999997</c:v>
                </c:pt>
                <c:pt idx="1">
                  <c:v>3.4092978299999999</c:v>
                </c:pt>
                <c:pt idx="2">
                  <c:v>3.5471879300000002</c:v>
                </c:pt>
                <c:pt idx="3" formatCode="0.0">
                  <c:v>3.4110963525831592</c:v>
                </c:pt>
              </c:numCache>
            </c:numRef>
          </c:val>
        </c:ser>
        <c:ser>
          <c:idx val="2"/>
          <c:order val="2"/>
          <c:tx>
            <c:strRef>
              <c:f>'GOB+Deseg Rev'!$A$4</c:f>
              <c:strCache>
                <c:ptCount val="1"/>
                <c:pt idx="0">
                  <c:v>State Revenue</c:v>
                </c:pt>
              </c:strCache>
            </c:strRef>
          </c:tx>
          <c:invertIfNegative val="0"/>
          <c:cat>
            <c:strRef>
              <c:f>'GOB+Deseg Rev'!$D$1:$G$1</c:f>
              <c:strCache>
                <c:ptCount val="4"/>
                <c:pt idx="0">
                  <c:v>FY2012</c:v>
                </c:pt>
                <c:pt idx="1">
                  <c:v>FY2013</c:v>
                </c:pt>
                <c:pt idx="2">
                  <c:v>FY2014</c:v>
                </c:pt>
                <c:pt idx="3">
                  <c:v>FY2015 Proj*</c:v>
                </c:pt>
              </c:strCache>
            </c:strRef>
          </c:cat>
          <c:val>
            <c:numRef>
              <c:f>'GOB+Deseg Rev'!$D$4:$G$4</c:f>
              <c:numCache>
                <c:formatCode>_(* #,##0.0_);_(* \(#,##0.0\);_(* "-"??_);_(@_)</c:formatCode>
                <c:ptCount val="4"/>
                <c:pt idx="0">
                  <c:v>53.54237526</c:v>
                </c:pt>
                <c:pt idx="1">
                  <c:v>61.923840909999996</c:v>
                </c:pt>
                <c:pt idx="2">
                  <c:v>60.995221799999996</c:v>
                </c:pt>
                <c:pt idx="3" formatCode="0.0">
                  <c:v>57.213659750721355</c:v>
                </c:pt>
              </c:numCache>
            </c:numRef>
          </c:val>
        </c:ser>
        <c:ser>
          <c:idx val="3"/>
          <c:order val="3"/>
          <c:tx>
            <c:strRef>
              <c:f>'GOB+Deseg Rev'!$A$5</c:f>
              <c:strCache>
                <c:ptCount val="1"/>
                <c:pt idx="0">
                  <c:v>Federal Revenue</c:v>
                </c:pt>
              </c:strCache>
            </c:strRef>
          </c:tx>
          <c:invertIfNegative val="0"/>
          <c:cat>
            <c:strRef>
              <c:f>'GOB+Deseg Rev'!$D$1:$G$1</c:f>
              <c:strCache>
                <c:ptCount val="4"/>
                <c:pt idx="0">
                  <c:v>FY2012</c:v>
                </c:pt>
                <c:pt idx="1">
                  <c:v>FY2013</c:v>
                </c:pt>
                <c:pt idx="2">
                  <c:v>FY2014</c:v>
                </c:pt>
                <c:pt idx="3">
                  <c:v>FY2015 Proj*</c:v>
                </c:pt>
              </c:strCache>
            </c:strRef>
          </c:cat>
          <c:val>
            <c:numRef>
              <c:f>'GOB+Deseg Rev'!$D$5:$G$5</c:f>
              <c:numCache>
                <c:formatCode>_(* #,##0.0_);_(* \(#,##0.0\);_(* "-"??_);_(@_)</c:formatCode>
                <c:ptCount val="4"/>
                <c:pt idx="0">
                  <c:v>7.79788864</c:v>
                </c:pt>
                <c:pt idx="1">
                  <c:v>7.9150472000000001</c:v>
                </c:pt>
                <c:pt idx="2">
                  <c:v>5.9133101999999989</c:v>
                </c:pt>
                <c:pt idx="3" formatCode="0.0">
                  <c:v>5.4688202766411873</c:v>
                </c:pt>
              </c:numCache>
            </c:numRef>
          </c:val>
        </c:ser>
        <c:ser>
          <c:idx val="4"/>
          <c:order val="4"/>
          <c:tx>
            <c:strRef>
              <c:f>'GOB+Deseg Rev'!$A$6</c:f>
              <c:strCache>
                <c:ptCount val="1"/>
                <c:pt idx="0">
                  <c:v>Deseg/Expansion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'GOB+Deseg Rev'!$D$1:$G$1</c:f>
              <c:strCache>
                <c:ptCount val="4"/>
                <c:pt idx="0">
                  <c:v>FY2012</c:v>
                </c:pt>
                <c:pt idx="1">
                  <c:v>FY2013</c:v>
                </c:pt>
                <c:pt idx="2">
                  <c:v>FY2014</c:v>
                </c:pt>
                <c:pt idx="3">
                  <c:v>FY2015 Proj*</c:v>
                </c:pt>
              </c:strCache>
            </c:strRef>
          </c:cat>
          <c:val>
            <c:numRef>
              <c:f>'GOB+Deseg Rev'!$D$6:$G$6</c:f>
              <c:numCache>
                <c:formatCode>_(* #,##0.0_);_(* \(#,##0.0\);_(* "-"??_);_(@_)</c:formatCode>
                <c:ptCount val="4"/>
                <c:pt idx="0">
                  <c:v>58.516040160000003</c:v>
                </c:pt>
                <c:pt idx="1">
                  <c:v>10.833038740000024</c:v>
                </c:pt>
                <c:pt idx="2">
                  <c:v>11.749416616755221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611456"/>
        <c:axId val="86612992"/>
      </c:barChart>
      <c:catAx>
        <c:axId val="86611456"/>
        <c:scaling>
          <c:orientation val="minMax"/>
        </c:scaling>
        <c:delete val="0"/>
        <c:axPos val="b"/>
        <c:majorTickMark val="out"/>
        <c:minorTickMark val="none"/>
        <c:tickLblPos val="nextTo"/>
        <c:crossAx val="86612992"/>
        <c:crosses val="autoZero"/>
        <c:auto val="1"/>
        <c:lblAlgn val="ctr"/>
        <c:lblOffset val="100"/>
        <c:noMultiLvlLbl val="0"/>
      </c:catAx>
      <c:valAx>
        <c:axId val="86612992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86611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47653365363228"/>
          <c:y val="4.2307692307692907E-2"/>
          <c:w val="0.85752346634636767"/>
          <c:h val="0.91153846153846152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-25"/>
        <c:axId val="129510016"/>
        <c:axId val="129560960"/>
      </c:barChart>
      <c:catAx>
        <c:axId val="129510016"/>
        <c:scaling>
          <c:orientation val="minMax"/>
        </c:scaling>
        <c:delete val="1"/>
        <c:axPos val="t"/>
        <c:majorGridlines/>
        <c:majorTickMark val="out"/>
        <c:minorTickMark val="none"/>
        <c:tickLblPos val="none"/>
        <c:crossAx val="129560960"/>
        <c:crosses val="max"/>
        <c:auto val="1"/>
        <c:lblAlgn val="ctr"/>
        <c:lblOffset val="100"/>
        <c:noMultiLvlLbl val="0"/>
      </c:catAx>
      <c:valAx>
        <c:axId val="129560960"/>
        <c:scaling>
          <c:orientation val="minMax"/>
          <c:max val="0"/>
          <c:min val="-65"/>
        </c:scaling>
        <c:delete val="0"/>
        <c:axPos val="l"/>
        <c:majorGridlines>
          <c:spPr>
            <a:ln w="15875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_(&quot;$&quot;* #,##0.0_);_(&quot;$&quot;* \(#,##0.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  <c:crossAx val="129510016"/>
        <c:crosses val="autoZero"/>
        <c:crossBetween val="between"/>
        <c:majorUnit val="10"/>
        <c:minorUnit val="5"/>
      </c:valAx>
      <c:spPr>
        <a:solidFill>
          <a:sysClr val="window" lastClr="FFFFFF">
            <a:lumMod val="85000"/>
          </a:sysClr>
        </a:solidFill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47653365363228"/>
          <c:y val="4.23076923076929E-2"/>
          <c:w val="0.85752346634636767"/>
          <c:h val="0.91153846153846152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-25"/>
        <c:axId val="129568128"/>
        <c:axId val="131698688"/>
      </c:barChart>
      <c:catAx>
        <c:axId val="129568128"/>
        <c:scaling>
          <c:orientation val="minMax"/>
        </c:scaling>
        <c:delete val="1"/>
        <c:axPos val="t"/>
        <c:majorGridlines/>
        <c:majorTickMark val="out"/>
        <c:minorTickMark val="none"/>
        <c:tickLblPos val="none"/>
        <c:crossAx val="131698688"/>
        <c:crosses val="max"/>
        <c:auto val="1"/>
        <c:lblAlgn val="ctr"/>
        <c:lblOffset val="100"/>
        <c:noMultiLvlLbl val="0"/>
      </c:catAx>
      <c:valAx>
        <c:axId val="131698688"/>
        <c:scaling>
          <c:orientation val="minMax"/>
          <c:max val="0"/>
          <c:min val="-65"/>
        </c:scaling>
        <c:delete val="0"/>
        <c:axPos val="l"/>
        <c:majorGridlines>
          <c:spPr>
            <a:ln w="15875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_(&quot;$&quot;* #,##0.0_);_(&quot;$&quot;* \(#,##0.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  <c:crossAx val="129568128"/>
        <c:crosses val="autoZero"/>
        <c:crossBetween val="between"/>
        <c:majorUnit val="10"/>
        <c:minorUnit val="5"/>
      </c:valAx>
      <c:spPr>
        <a:solidFill>
          <a:sysClr val="window" lastClr="FFFFFF">
            <a:lumMod val="85000"/>
          </a:sysClr>
        </a:solidFill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Sheet1!$A$2:$A$4</c:f>
              <c:strCache>
                <c:ptCount val="3"/>
                <c:pt idx="0">
                  <c:v>Advanced/ Proficient</c:v>
                </c:pt>
                <c:pt idx="1">
                  <c:v>Basic</c:v>
                </c:pt>
                <c:pt idx="2">
                  <c:v>Below Basic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</c:v>
                </c:pt>
                <c:pt idx="1">
                  <c:v>0.49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Advanced/ Proficient</c:v>
                </c:pt>
                <c:pt idx="1">
                  <c:v>Basic</c:v>
                </c:pt>
                <c:pt idx="2">
                  <c:v>Below Basic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0.33</c:v>
                </c:pt>
                <c:pt idx="1">
                  <c:v>0.48</c:v>
                </c:pt>
                <c:pt idx="2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Advanced/ Proficient</c:v>
                </c:pt>
                <c:pt idx="1">
                  <c:v>Basic</c:v>
                </c:pt>
                <c:pt idx="2">
                  <c:v>Below Basic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0.31</c:v>
                </c:pt>
                <c:pt idx="1">
                  <c:v>0.47</c:v>
                </c:pt>
                <c:pt idx="2">
                  <c:v>0.22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Advanced/ Proficient</c:v>
                </c:pt>
                <c:pt idx="1">
                  <c:v>Basic</c:v>
                </c:pt>
                <c:pt idx="2">
                  <c:v>Below Basic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0.28000000000000003</c:v>
                </c:pt>
                <c:pt idx="1">
                  <c:v>0.48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625856"/>
        <c:axId val="43639936"/>
      </c:barChart>
      <c:catAx>
        <c:axId val="4362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39936"/>
        <c:crosses val="autoZero"/>
        <c:auto val="1"/>
        <c:lblAlgn val="ctr"/>
        <c:lblOffset val="100"/>
        <c:noMultiLvlLbl val="0"/>
      </c:catAx>
      <c:valAx>
        <c:axId val="4363993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362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0817397825272"/>
          <c:y val="4.572928383952006E-2"/>
          <c:w val="0.81026746656667914"/>
          <c:h val="0.497417510311211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District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pPr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277</c:v>
                </c:pt>
                <c:pt idx="1">
                  <c:v>275</c:v>
                </c:pt>
                <c:pt idx="2">
                  <c:v>293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Ashland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183</c:v>
                </c:pt>
                <c:pt idx="1">
                  <c:v>206</c:v>
                </c:pt>
                <c:pt idx="2">
                  <c:v>250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Oak Hill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228</c:v>
                </c:pt>
                <c:pt idx="1">
                  <c:v>236</c:v>
                </c:pt>
                <c:pt idx="2">
                  <c:v>293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877504"/>
        <c:axId val="43879040"/>
      </c:lineChart>
      <c:catAx>
        <c:axId val="4387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879040"/>
        <c:crosses val="autoZero"/>
        <c:auto val="1"/>
        <c:lblAlgn val="ctr"/>
        <c:lblOffset val="100"/>
        <c:noMultiLvlLbl val="0"/>
      </c:catAx>
      <c:valAx>
        <c:axId val="43879040"/>
        <c:scaling>
          <c:orientation val="minMax"/>
          <c:min val="175"/>
        </c:scaling>
        <c:delete val="0"/>
        <c:axPos val="l"/>
        <c:numFmt formatCode="General" sourceLinked="1"/>
        <c:majorTickMark val="none"/>
        <c:minorTickMark val="none"/>
        <c:tickLblPos val="nextTo"/>
        <c:crossAx val="43877504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0817397825272"/>
          <c:y val="4.572928383952006E-2"/>
          <c:w val="0.81026746656667914"/>
          <c:h val="0.497417510311211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District</c:v>
                </c:pt>
              </c:strCache>
            </c:strRef>
          </c:tx>
          <c:dPt>
            <c:idx val="1"/>
            <c:marker>
              <c:spPr>
                <a:ln>
                  <a:solidFill>
                    <a:schemeClr val="bg1">
                      <a:lumMod val="65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bg1">
                    <a:lumMod val="65000"/>
                  </a:schemeClr>
                </a:solidFill>
              </a:ln>
            </c:spPr>
          </c:dPt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283</c:v>
                </c:pt>
                <c:pt idx="1">
                  <c:v>279</c:v>
                </c:pt>
                <c:pt idx="2">
                  <c:v>285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Meramec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218</c:v>
                </c:pt>
                <c:pt idx="1">
                  <c:v>250</c:v>
                </c:pt>
                <c:pt idx="2">
                  <c:v>281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Oak Hill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229</c:v>
                </c:pt>
                <c:pt idx="1">
                  <c:v>253</c:v>
                </c:pt>
                <c:pt idx="2">
                  <c:v>293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71328"/>
        <c:axId val="43972864"/>
      </c:lineChart>
      <c:catAx>
        <c:axId val="4397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972864"/>
        <c:crosses val="autoZero"/>
        <c:auto val="1"/>
        <c:lblAlgn val="ctr"/>
        <c:lblOffset val="100"/>
        <c:noMultiLvlLbl val="0"/>
      </c:catAx>
      <c:valAx>
        <c:axId val="43972864"/>
        <c:scaling>
          <c:orientation val="minMax"/>
          <c:min val="175"/>
        </c:scaling>
        <c:delete val="0"/>
        <c:axPos val="l"/>
        <c:numFmt formatCode="General" sourceLinked="1"/>
        <c:majorTickMark val="none"/>
        <c:minorTickMark val="none"/>
        <c:tickLblPos val="nextTo"/>
        <c:crossAx val="43971328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0817397825272"/>
          <c:y val="4.572928383952006E-2"/>
          <c:w val="0.81026746656667914"/>
          <c:h val="0.497417510311211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District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pPr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284</c:v>
                </c:pt>
                <c:pt idx="1">
                  <c:v>282</c:v>
                </c:pt>
                <c:pt idx="2">
                  <c:v>288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Ford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235</c:v>
                </c:pt>
                <c:pt idx="1">
                  <c:v>262</c:v>
                </c:pt>
                <c:pt idx="2">
                  <c:v>285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Herzog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194</c:v>
                </c:pt>
                <c:pt idx="1">
                  <c:v>260</c:v>
                </c:pt>
                <c:pt idx="2">
                  <c:v>308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90400"/>
        <c:axId val="44000384"/>
      </c:lineChart>
      <c:catAx>
        <c:axId val="4399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000384"/>
        <c:crosses val="autoZero"/>
        <c:auto val="1"/>
        <c:lblAlgn val="ctr"/>
        <c:lblOffset val="100"/>
        <c:noMultiLvlLbl val="0"/>
      </c:catAx>
      <c:valAx>
        <c:axId val="44000384"/>
        <c:scaling>
          <c:orientation val="minMax"/>
          <c:min val="175"/>
        </c:scaling>
        <c:delete val="0"/>
        <c:axPos val="l"/>
        <c:numFmt formatCode="General" sourceLinked="1"/>
        <c:majorTickMark val="none"/>
        <c:minorTickMark val="none"/>
        <c:tickLblPos val="nextTo"/>
        <c:crossAx val="43990400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0817397825272"/>
          <c:y val="4.572928383952006E-2"/>
          <c:w val="0.81026746656667914"/>
          <c:h val="0.497417510311211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District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pPr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286</c:v>
                </c:pt>
                <c:pt idx="1">
                  <c:v>287</c:v>
                </c:pt>
                <c:pt idx="2">
                  <c:v>303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Farragut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265</c:v>
                </c:pt>
                <c:pt idx="1">
                  <c:v>296</c:v>
                </c:pt>
                <c:pt idx="2">
                  <c:v>338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Washington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286</c:v>
                </c:pt>
                <c:pt idx="1">
                  <c:v>296</c:v>
                </c:pt>
                <c:pt idx="2">
                  <c:v>352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03936"/>
        <c:axId val="44175360"/>
      </c:lineChart>
      <c:catAx>
        <c:axId val="4410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175360"/>
        <c:crosses val="autoZero"/>
        <c:auto val="1"/>
        <c:lblAlgn val="ctr"/>
        <c:lblOffset val="100"/>
        <c:noMultiLvlLbl val="0"/>
      </c:catAx>
      <c:valAx>
        <c:axId val="44175360"/>
        <c:scaling>
          <c:orientation val="minMax"/>
          <c:max val="360"/>
          <c:min val="200"/>
        </c:scaling>
        <c:delete val="0"/>
        <c:axPos val="l"/>
        <c:numFmt formatCode="General" sourceLinked="1"/>
        <c:majorTickMark val="none"/>
        <c:minorTickMark val="none"/>
        <c:tickLblPos val="nextTo"/>
        <c:crossAx val="44103936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0817397825272"/>
          <c:y val="4.572928383952006E-2"/>
          <c:w val="0.81026746656667914"/>
          <c:h val="0.497417510311211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District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pPr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293</c:v>
                </c:pt>
                <c:pt idx="1">
                  <c:v>290</c:v>
                </c:pt>
                <c:pt idx="2">
                  <c:v>312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Farragut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257</c:v>
                </c:pt>
                <c:pt idx="1">
                  <c:v>300</c:v>
                </c:pt>
                <c:pt idx="2">
                  <c:v>365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Herzog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212</c:v>
                </c:pt>
                <c:pt idx="1">
                  <c:v>254</c:v>
                </c:pt>
                <c:pt idx="2">
                  <c:v>276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84704"/>
        <c:axId val="44186240"/>
      </c:lineChart>
      <c:catAx>
        <c:axId val="4418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186240"/>
        <c:crosses val="autoZero"/>
        <c:auto val="1"/>
        <c:lblAlgn val="ctr"/>
        <c:lblOffset val="100"/>
        <c:noMultiLvlLbl val="0"/>
      </c:catAx>
      <c:valAx>
        <c:axId val="44186240"/>
        <c:scaling>
          <c:orientation val="minMax"/>
          <c:min val="200"/>
        </c:scaling>
        <c:delete val="0"/>
        <c:axPos val="l"/>
        <c:numFmt formatCode="General" sourceLinked="1"/>
        <c:majorTickMark val="none"/>
        <c:minorTickMark val="none"/>
        <c:tickLblPos val="nextTo"/>
        <c:crossAx val="44184704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0817397825272"/>
          <c:y val="4.572928383952006E-2"/>
          <c:w val="0.81026746656667914"/>
          <c:h val="0.497417510311211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District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pPr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275</c:v>
                </c:pt>
                <c:pt idx="1">
                  <c:v>274</c:v>
                </c:pt>
                <c:pt idx="2">
                  <c:v>271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Ashland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188</c:v>
                </c:pt>
                <c:pt idx="1">
                  <c:v>217</c:v>
                </c:pt>
                <c:pt idx="2">
                  <c:v>265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Clay 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263</c:v>
                </c:pt>
                <c:pt idx="1">
                  <c:v>273</c:v>
                </c:pt>
                <c:pt idx="2">
                  <c:v>286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57280"/>
        <c:axId val="44258816"/>
      </c:lineChart>
      <c:catAx>
        <c:axId val="4425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258816"/>
        <c:crosses val="autoZero"/>
        <c:auto val="1"/>
        <c:lblAlgn val="ctr"/>
        <c:lblOffset val="100"/>
        <c:noMultiLvlLbl val="0"/>
      </c:catAx>
      <c:valAx>
        <c:axId val="44258816"/>
        <c:scaling>
          <c:orientation val="minMax"/>
          <c:min val="175"/>
        </c:scaling>
        <c:delete val="0"/>
        <c:axPos val="l"/>
        <c:numFmt formatCode="General" sourceLinked="1"/>
        <c:majorTickMark val="none"/>
        <c:minorTickMark val="none"/>
        <c:tickLblPos val="nextTo"/>
        <c:crossAx val="44257280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0817397825272"/>
          <c:y val="4.572928383952006E-2"/>
          <c:w val="0.81026746656667914"/>
          <c:h val="0.497417510311211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District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pPr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270</c:v>
                </c:pt>
                <c:pt idx="1">
                  <c:v>270</c:v>
                </c:pt>
                <c:pt idx="2">
                  <c:v>287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Carr Lane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251</c:v>
                </c:pt>
                <c:pt idx="1">
                  <c:v>274</c:v>
                </c:pt>
                <c:pt idx="2">
                  <c:v>308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Lyon@Blow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(Ac C)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220</c:v>
                </c:pt>
                <c:pt idx="1">
                  <c:v>268</c:v>
                </c:pt>
                <c:pt idx="2">
                  <c:v>281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42656"/>
        <c:axId val="44344448"/>
      </c:lineChart>
      <c:catAx>
        <c:axId val="4434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344448"/>
        <c:crosses val="autoZero"/>
        <c:auto val="1"/>
        <c:lblAlgn val="ctr"/>
        <c:lblOffset val="100"/>
        <c:noMultiLvlLbl val="0"/>
      </c:catAx>
      <c:valAx>
        <c:axId val="44344448"/>
        <c:scaling>
          <c:orientation val="minMax"/>
          <c:min val="210"/>
        </c:scaling>
        <c:delete val="0"/>
        <c:axPos val="l"/>
        <c:numFmt formatCode="General" sourceLinked="1"/>
        <c:majorTickMark val="none"/>
        <c:minorTickMark val="none"/>
        <c:tickLblPos val="nextTo"/>
        <c:crossAx val="44342656"/>
        <c:crosses val="autoZero"/>
        <c:crossBetween val="between"/>
        <c:majorUnit val="25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14DF8-7645-4E95-8515-D5C376712E1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A99C70-042E-4D8B-BC51-4A07A229A5AA}">
      <dgm:prSet phldrT="[Text]"/>
      <dgm:spPr/>
      <dgm:t>
        <a:bodyPr/>
        <a:lstStyle/>
        <a:p>
          <a:r>
            <a:rPr lang="en-US" dirty="0" smtClean="0"/>
            <a:t>Math 3-5</a:t>
          </a:r>
          <a:endParaRPr lang="en-US" dirty="0"/>
        </a:p>
      </dgm:t>
    </dgm:pt>
    <dgm:pt modelId="{F28E2889-2B60-4E52-BC30-CBD5CF61AFCD}" type="parTrans" cxnId="{A3194708-693E-490B-B7E4-A1490FC5B042}">
      <dgm:prSet/>
      <dgm:spPr/>
      <dgm:t>
        <a:bodyPr/>
        <a:lstStyle/>
        <a:p>
          <a:endParaRPr lang="en-US"/>
        </a:p>
      </dgm:t>
    </dgm:pt>
    <dgm:pt modelId="{38247389-F26B-4E95-8424-2D1D54CBB8C1}" type="sibTrans" cxnId="{A3194708-693E-490B-B7E4-A1490FC5B042}">
      <dgm:prSet/>
      <dgm:spPr/>
      <dgm:t>
        <a:bodyPr/>
        <a:lstStyle/>
        <a:p>
          <a:endParaRPr lang="en-US"/>
        </a:p>
      </dgm:t>
    </dgm:pt>
    <dgm:pt modelId="{9BD40A22-6F4A-4EA7-A3BD-5B7F2FA883B6}">
      <dgm:prSet phldrT="[Text]"/>
      <dgm:spPr/>
      <dgm:t>
        <a:bodyPr/>
        <a:lstStyle/>
        <a:p>
          <a:r>
            <a:rPr lang="en-US" dirty="0" smtClean="0"/>
            <a:t>Communication Arts 3-5</a:t>
          </a:r>
          <a:endParaRPr lang="en-US" dirty="0"/>
        </a:p>
      </dgm:t>
    </dgm:pt>
    <dgm:pt modelId="{9F185BC0-E504-445B-87BA-9E97687634D2}" type="parTrans" cxnId="{012F3B06-A7AF-4CEE-81E9-F568C539C3D6}">
      <dgm:prSet/>
      <dgm:spPr/>
      <dgm:t>
        <a:bodyPr/>
        <a:lstStyle/>
        <a:p>
          <a:endParaRPr lang="en-US"/>
        </a:p>
      </dgm:t>
    </dgm:pt>
    <dgm:pt modelId="{DE6A6D40-2640-4A39-8F60-DB7EA8E370C2}" type="sibTrans" cxnId="{012F3B06-A7AF-4CEE-81E9-F568C539C3D6}">
      <dgm:prSet/>
      <dgm:spPr/>
      <dgm:t>
        <a:bodyPr/>
        <a:lstStyle/>
        <a:p>
          <a:endParaRPr lang="en-US"/>
        </a:p>
      </dgm:t>
    </dgm:pt>
    <dgm:pt modelId="{CCCA22B9-04D2-4E1F-BD0E-C78F05D84E34}">
      <dgm:prSet phldrT="[Text]"/>
      <dgm:spPr/>
      <dgm:t>
        <a:bodyPr/>
        <a:lstStyle/>
        <a:p>
          <a:r>
            <a:rPr lang="en-US" dirty="0" smtClean="0"/>
            <a:t>Math 6-8</a:t>
          </a:r>
          <a:endParaRPr lang="en-US" dirty="0"/>
        </a:p>
      </dgm:t>
    </dgm:pt>
    <dgm:pt modelId="{D1C33750-8236-4447-AEA4-F9C0B65651EB}" type="parTrans" cxnId="{86238B01-DB0B-4EF3-ACDC-64514A4E95E0}">
      <dgm:prSet/>
      <dgm:spPr/>
      <dgm:t>
        <a:bodyPr/>
        <a:lstStyle/>
        <a:p>
          <a:endParaRPr lang="en-US"/>
        </a:p>
      </dgm:t>
    </dgm:pt>
    <dgm:pt modelId="{EDDBE815-A94F-4823-9CB4-84150A0F54FF}" type="sibTrans" cxnId="{86238B01-DB0B-4EF3-ACDC-64514A4E95E0}">
      <dgm:prSet/>
      <dgm:spPr/>
      <dgm:t>
        <a:bodyPr/>
        <a:lstStyle/>
        <a:p>
          <a:endParaRPr lang="en-US"/>
        </a:p>
      </dgm:t>
    </dgm:pt>
    <dgm:pt modelId="{9FC202B9-2E87-4599-9EE0-1A600A47B825}">
      <dgm:prSet phldrT="[Text]"/>
      <dgm:spPr/>
      <dgm:t>
        <a:bodyPr/>
        <a:lstStyle/>
        <a:p>
          <a:r>
            <a:rPr lang="en-US" dirty="0" smtClean="0"/>
            <a:t>Communication Arts 6-8</a:t>
          </a:r>
          <a:endParaRPr lang="en-US" dirty="0"/>
        </a:p>
      </dgm:t>
    </dgm:pt>
    <dgm:pt modelId="{B5EA28DE-4810-4EAC-BDEE-9478D7AD4B27}" type="parTrans" cxnId="{07C3A439-1F90-46D3-9BDB-7EBB5A4F0C3F}">
      <dgm:prSet/>
      <dgm:spPr/>
      <dgm:t>
        <a:bodyPr/>
        <a:lstStyle/>
        <a:p>
          <a:endParaRPr lang="en-US"/>
        </a:p>
      </dgm:t>
    </dgm:pt>
    <dgm:pt modelId="{34BC8733-EBCD-4FCE-8BFC-C4C5269A95DB}" type="sibTrans" cxnId="{07C3A439-1F90-46D3-9BDB-7EBB5A4F0C3F}">
      <dgm:prSet/>
      <dgm:spPr/>
      <dgm:t>
        <a:bodyPr/>
        <a:lstStyle/>
        <a:p>
          <a:endParaRPr lang="en-US"/>
        </a:p>
      </dgm:t>
    </dgm:pt>
    <dgm:pt modelId="{5F464F20-6603-4C0C-9689-B8001A47530B}">
      <dgm:prSet phldrT="[Text]"/>
      <dgm:spPr/>
      <dgm:t>
        <a:bodyPr/>
        <a:lstStyle/>
        <a:p>
          <a:r>
            <a:rPr lang="en-US" dirty="0" smtClean="0"/>
            <a:t>Algebra I</a:t>
          </a:r>
          <a:endParaRPr lang="en-US" dirty="0"/>
        </a:p>
      </dgm:t>
    </dgm:pt>
    <dgm:pt modelId="{602AFD30-4497-425D-979D-534B1EA7412F}" type="parTrans" cxnId="{B06C1397-6298-4A55-B1B5-2D6690B85989}">
      <dgm:prSet/>
      <dgm:spPr/>
      <dgm:t>
        <a:bodyPr/>
        <a:lstStyle/>
        <a:p>
          <a:endParaRPr lang="en-US"/>
        </a:p>
      </dgm:t>
    </dgm:pt>
    <dgm:pt modelId="{5C8E6A26-7C24-44D9-8B0E-C720206DBF91}" type="sibTrans" cxnId="{B06C1397-6298-4A55-B1B5-2D6690B85989}">
      <dgm:prSet/>
      <dgm:spPr/>
      <dgm:t>
        <a:bodyPr/>
        <a:lstStyle/>
        <a:p>
          <a:endParaRPr lang="en-US"/>
        </a:p>
      </dgm:t>
    </dgm:pt>
    <dgm:pt modelId="{D508F8A0-6321-461B-97C8-0201E592EC07}">
      <dgm:prSet phldrT="[Text]"/>
      <dgm:spPr/>
      <dgm:t>
        <a:bodyPr/>
        <a:lstStyle/>
        <a:p>
          <a:r>
            <a:rPr lang="en-US" dirty="0" smtClean="0"/>
            <a:t>English EOC</a:t>
          </a:r>
          <a:endParaRPr lang="en-US" dirty="0"/>
        </a:p>
      </dgm:t>
    </dgm:pt>
    <dgm:pt modelId="{E2D28D8C-6BDD-4B85-A50F-F38AF1EB042E}" type="parTrans" cxnId="{E6A8A400-5233-4B14-8315-C32EE137F964}">
      <dgm:prSet/>
      <dgm:spPr/>
      <dgm:t>
        <a:bodyPr/>
        <a:lstStyle/>
        <a:p>
          <a:endParaRPr lang="en-US"/>
        </a:p>
      </dgm:t>
    </dgm:pt>
    <dgm:pt modelId="{AEA86DF0-8B68-4B2C-AF4E-0113D5DEE210}" type="sibTrans" cxnId="{E6A8A400-5233-4B14-8315-C32EE137F964}">
      <dgm:prSet/>
      <dgm:spPr/>
      <dgm:t>
        <a:bodyPr/>
        <a:lstStyle/>
        <a:p>
          <a:endParaRPr lang="en-US"/>
        </a:p>
      </dgm:t>
    </dgm:pt>
    <dgm:pt modelId="{6EDE9EB1-6526-4179-BDC3-85EA108FA768}">
      <dgm:prSet phldrT="[Text]"/>
      <dgm:spPr/>
      <dgm:t>
        <a:bodyPr/>
        <a:lstStyle/>
        <a:p>
          <a:r>
            <a:rPr lang="en-US" dirty="0" smtClean="0"/>
            <a:t>Advanced Courses</a:t>
          </a:r>
          <a:endParaRPr lang="en-US" dirty="0"/>
        </a:p>
      </dgm:t>
    </dgm:pt>
    <dgm:pt modelId="{2BC56FCE-7C80-46BD-85F2-6489D0E8AC2E}" type="parTrans" cxnId="{7BBFD49D-7FF7-478A-8661-B8742A97433C}">
      <dgm:prSet/>
      <dgm:spPr/>
      <dgm:t>
        <a:bodyPr/>
        <a:lstStyle/>
        <a:p>
          <a:endParaRPr lang="en-US"/>
        </a:p>
      </dgm:t>
    </dgm:pt>
    <dgm:pt modelId="{8706E20E-29A4-4F70-8835-866C68485822}" type="sibTrans" cxnId="{7BBFD49D-7FF7-478A-8661-B8742A97433C}">
      <dgm:prSet/>
      <dgm:spPr/>
      <dgm:t>
        <a:bodyPr/>
        <a:lstStyle/>
        <a:p>
          <a:endParaRPr lang="en-US"/>
        </a:p>
      </dgm:t>
    </dgm:pt>
    <dgm:pt modelId="{B7478103-78F2-4FD8-B3A3-6D9DA3B506EB}">
      <dgm:prSet phldrT="[Text]"/>
      <dgm:spPr/>
      <dgm:t>
        <a:bodyPr/>
        <a:lstStyle/>
        <a:p>
          <a:r>
            <a:rPr lang="en-US" dirty="0" smtClean="0"/>
            <a:t>Career Education Courses</a:t>
          </a:r>
          <a:endParaRPr lang="en-US" dirty="0"/>
        </a:p>
      </dgm:t>
    </dgm:pt>
    <dgm:pt modelId="{4A757853-29AB-4C7C-BB4B-C555EB37E872}" type="parTrans" cxnId="{E8AC1D62-0DC8-4A80-BDC3-2A31B6C92B89}">
      <dgm:prSet/>
      <dgm:spPr/>
      <dgm:t>
        <a:bodyPr/>
        <a:lstStyle/>
        <a:p>
          <a:endParaRPr lang="en-US"/>
        </a:p>
      </dgm:t>
    </dgm:pt>
    <dgm:pt modelId="{9925634A-4EB1-470F-955F-F3E3ABDC4486}" type="sibTrans" cxnId="{E8AC1D62-0DC8-4A80-BDC3-2A31B6C92B89}">
      <dgm:prSet/>
      <dgm:spPr/>
      <dgm:t>
        <a:bodyPr/>
        <a:lstStyle/>
        <a:p>
          <a:endParaRPr lang="en-US"/>
        </a:p>
      </dgm:t>
    </dgm:pt>
    <dgm:pt modelId="{5E64BCF5-8D3E-4067-B8C4-B183270E1902}">
      <dgm:prSet phldrT="[Text]"/>
      <dgm:spPr/>
      <dgm:t>
        <a:bodyPr/>
        <a:lstStyle/>
        <a:p>
          <a:r>
            <a:rPr lang="en-US" dirty="0" smtClean="0"/>
            <a:t>College Placement</a:t>
          </a:r>
          <a:endParaRPr lang="en-US" dirty="0"/>
        </a:p>
      </dgm:t>
    </dgm:pt>
    <dgm:pt modelId="{36F8696A-6BE3-44F6-A13F-DA3F1D3789CB}" type="parTrans" cxnId="{26A4FA14-1740-43BD-BA30-E05059791B28}">
      <dgm:prSet/>
      <dgm:spPr/>
      <dgm:t>
        <a:bodyPr/>
        <a:lstStyle/>
        <a:p>
          <a:endParaRPr lang="en-US"/>
        </a:p>
      </dgm:t>
    </dgm:pt>
    <dgm:pt modelId="{17B49036-738B-484E-AD42-E308CDDB2780}" type="sibTrans" cxnId="{26A4FA14-1740-43BD-BA30-E05059791B28}">
      <dgm:prSet/>
      <dgm:spPr/>
      <dgm:t>
        <a:bodyPr/>
        <a:lstStyle/>
        <a:p>
          <a:endParaRPr lang="en-US"/>
        </a:p>
      </dgm:t>
    </dgm:pt>
    <dgm:pt modelId="{8B273A93-193D-46F7-B7EC-3E307DD6D0CE}">
      <dgm:prSet phldrT="[Text]"/>
      <dgm:spPr/>
      <dgm:t>
        <a:bodyPr/>
        <a:lstStyle/>
        <a:p>
          <a:r>
            <a:rPr lang="en-US" dirty="0" smtClean="0"/>
            <a:t>Career Education Placement</a:t>
          </a:r>
          <a:endParaRPr lang="en-US" dirty="0"/>
        </a:p>
      </dgm:t>
    </dgm:pt>
    <dgm:pt modelId="{348FBEB5-CF0D-4FFD-A4FC-E33E66E0268C}" type="parTrans" cxnId="{B12C4876-58EE-4E76-9266-849B7D8CA610}">
      <dgm:prSet/>
      <dgm:spPr/>
      <dgm:t>
        <a:bodyPr/>
        <a:lstStyle/>
        <a:p>
          <a:endParaRPr lang="en-US"/>
        </a:p>
      </dgm:t>
    </dgm:pt>
    <dgm:pt modelId="{229C29C5-28EC-4EAD-8939-B6A83B3A8D76}" type="sibTrans" cxnId="{B12C4876-58EE-4E76-9266-849B7D8CA610}">
      <dgm:prSet/>
      <dgm:spPr/>
      <dgm:t>
        <a:bodyPr/>
        <a:lstStyle/>
        <a:p>
          <a:endParaRPr lang="en-US"/>
        </a:p>
      </dgm:t>
    </dgm:pt>
    <dgm:pt modelId="{80DBF05D-E23D-41A9-80F1-34CAA9AB1BB6}">
      <dgm:prSet phldrT="[Text]"/>
      <dgm:spPr/>
      <dgm:t>
        <a:bodyPr/>
        <a:lstStyle/>
        <a:p>
          <a:r>
            <a:rPr lang="en-US" dirty="0" smtClean="0"/>
            <a:t>Graduation Rate</a:t>
          </a:r>
          <a:endParaRPr lang="en-US" dirty="0"/>
        </a:p>
      </dgm:t>
    </dgm:pt>
    <dgm:pt modelId="{253615BF-51FE-4C43-A165-B2CCD64A92C6}" type="parTrans" cxnId="{E5473A74-AF96-4B1A-9FE3-879CCC816A50}">
      <dgm:prSet/>
      <dgm:spPr/>
      <dgm:t>
        <a:bodyPr/>
        <a:lstStyle/>
        <a:p>
          <a:endParaRPr lang="en-US"/>
        </a:p>
      </dgm:t>
    </dgm:pt>
    <dgm:pt modelId="{82E91862-4AA4-4BA5-A5C2-FD195CC3BCEF}" type="sibTrans" cxnId="{E5473A74-AF96-4B1A-9FE3-879CCC816A50}">
      <dgm:prSet/>
      <dgm:spPr/>
      <dgm:t>
        <a:bodyPr/>
        <a:lstStyle/>
        <a:p>
          <a:endParaRPr lang="en-US"/>
        </a:p>
      </dgm:t>
    </dgm:pt>
    <dgm:pt modelId="{A4DF6C1F-E89B-4605-89A0-76804662B02C}">
      <dgm:prSet phldrT="[Text]"/>
      <dgm:spPr/>
      <dgm:t>
        <a:bodyPr/>
        <a:lstStyle/>
        <a:p>
          <a:r>
            <a:rPr lang="en-US" dirty="0" smtClean="0"/>
            <a:t>Attendance Rate</a:t>
          </a:r>
          <a:endParaRPr lang="en-US" dirty="0"/>
        </a:p>
      </dgm:t>
    </dgm:pt>
    <dgm:pt modelId="{199B36FA-3983-4836-B018-C060DC70B4F0}" type="parTrans" cxnId="{86F502DD-AC45-440D-BB0B-11B1958A7C53}">
      <dgm:prSet/>
      <dgm:spPr/>
      <dgm:t>
        <a:bodyPr/>
        <a:lstStyle/>
        <a:p>
          <a:endParaRPr lang="en-US"/>
        </a:p>
      </dgm:t>
    </dgm:pt>
    <dgm:pt modelId="{8A04C7BD-037D-4C92-8C96-ECE65F713A32}" type="sibTrans" cxnId="{86F502DD-AC45-440D-BB0B-11B1958A7C53}">
      <dgm:prSet/>
      <dgm:spPr/>
      <dgm:t>
        <a:bodyPr/>
        <a:lstStyle/>
        <a:p>
          <a:endParaRPr lang="en-US"/>
        </a:p>
      </dgm:t>
    </dgm:pt>
    <dgm:pt modelId="{6E6B1571-2D95-4622-A913-A5B3968F0027}">
      <dgm:prSet phldrT="[Text]"/>
      <dgm:spPr/>
      <dgm:t>
        <a:bodyPr/>
        <a:lstStyle/>
        <a:p>
          <a:r>
            <a:rPr lang="en-US" dirty="0" smtClean="0"/>
            <a:t>ACT Scores</a:t>
          </a:r>
          <a:endParaRPr lang="en-US" dirty="0"/>
        </a:p>
      </dgm:t>
    </dgm:pt>
    <dgm:pt modelId="{21AACF99-91AA-44CA-AD18-77CAA48D37CA}" type="parTrans" cxnId="{8809ED65-0AD3-4E19-977C-1A04F87BBA46}">
      <dgm:prSet/>
      <dgm:spPr/>
      <dgm:t>
        <a:bodyPr/>
        <a:lstStyle/>
        <a:p>
          <a:endParaRPr lang="en-US"/>
        </a:p>
      </dgm:t>
    </dgm:pt>
    <dgm:pt modelId="{12DBA1C1-D91E-4DA4-8331-F18D1DAFB625}" type="sibTrans" cxnId="{8809ED65-0AD3-4E19-977C-1A04F87BBA46}">
      <dgm:prSet/>
      <dgm:spPr/>
      <dgm:t>
        <a:bodyPr/>
        <a:lstStyle/>
        <a:p>
          <a:endParaRPr lang="en-US"/>
        </a:p>
      </dgm:t>
    </dgm:pt>
    <dgm:pt modelId="{E7A82CA4-E50B-4874-BD6E-1AEA9E26470F}">
      <dgm:prSet phldrT="[Text]"/>
      <dgm:spPr/>
      <dgm:t>
        <a:bodyPr/>
        <a:lstStyle/>
        <a:p>
          <a:r>
            <a:rPr lang="en-US" dirty="0" smtClean="0"/>
            <a:t>Subgroup Achievement</a:t>
          </a:r>
          <a:endParaRPr lang="en-US" dirty="0"/>
        </a:p>
      </dgm:t>
    </dgm:pt>
    <dgm:pt modelId="{813B662E-B012-4C76-8062-223DD01AFB07}" type="parTrans" cxnId="{0B195B9F-BBB5-481E-B512-5EFD92797432}">
      <dgm:prSet/>
      <dgm:spPr/>
      <dgm:t>
        <a:bodyPr/>
        <a:lstStyle/>
        <a:p>
          <a:endParaRPr lang="en-US"/>
        </a:p>
      </dgm:t>
    </dgm:pt>
    <dgm:pt modelId="{3BDEC103-9660-413A-BA14-67697917D566}" type="sibTrans" cxnId="{0B195B9F-BBB5-481E-B512-5EFD92797432}">
      <dgm:prSet/>
      <dgm:spPr/>
      <dgm:t>
        <a:bodyPr/>
        <a:lstStyle/>
        <a:p>
          <a:endParaRPr lang="en-US"/>
        </a:p>
      </dgm:t>
    </dgm:pt>
    <dgm:pt modelId="{CDECF57E-EF1B-471D-A50E-AA71387839D8}" type="pres">
      <dgm:prSet presAssocID="{0FF14DF8-7645-4E95-8515-D5C376712E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D6BFEB-D563-4AE4-9327-8CF8AD7001C8}" type="pres">
      <dgm:prSet presAssocID="{88A99C70-042E-4D8B-BC51-4A07A229A5AA}" presName="composite" presStyleCnt="0"/>
      <dgm:spPr/>
    </dgm:pt>
    <dgm:pt modelId="{4342932E-2275-4E14-AA30-DC095429B966}" type="pres">
      <dgm:prSet presAssocID="{88A99C70-042E-4D8B-BC51-4A07A229A5AA}" presName="rect1" presStyleLbl="trAlignAcc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8CCBC-E938-4ED3-A246-84E2CC974ADA}" type="pres">
      <dgm:prSet presAssocID="{88A99C70-042E-4D8B-BC51-4A07A229A5AA}" presName="rect2" presStyleLbl="fgImgPlace1" presStyleIdx="0" presStyleCnt="14"/>
      <dgm:spPr/>
    </dgm:pt>
    <dgm:pt modelId="{92CE195A-56F6-4BCD-82E5-8CE062405634}" type="pres">
      <dgm:prSet presAssocID="{38247389-F26B-4E95-8424-2D1D54CBB8C1}" presName="sibTrans" presStyleCnt="0"/>
      <dgm:spPr/>
    </dgm:pt>
    <dgm:pt modelId="{F58EDFC9-EA77-4A42-9C25-D2120A163E7B}" type="pres">
      <dgm:prSet presAssocID="{9BD40A22-6F4A-4EA7-A3BD-5B7F2FA883B6}" presName="composite" presStyleCnt="0"/>
      <dgm:spPr/>
    </dgm:pt>
    <dgm:pt modelId="{9F8D66D6-9D91-4789-9022-2CC458CC8B9D}" type="pres">
      <dgm:prSet presAssocID="{9BD40A22-6F4A-4EA7-A3BD-5B7F2FA883B6}" presName="rect1" presStyleLbl="trAlignAcc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D3D38-96AC-484A-98DA-3B1AB5C20580}" type="pres">
      <dgm:prSet presAssocID="{9BD40A22-6F4A-4EA7-A3BD-5B7F2FA883B6}" presName="rect2" presStyleLbl="fgImgPlace1" presStyleIdx="1" presStyleCnt="14"/>
      <dgm:spPr/>
    </dgm:pt>
    <dgm:pt modelId="{0C36E3F2-7FB9-4AD8-BE8A-5A8C1B9E545C}" type="pres">
      <dgm:prSet presAssocID="{DE6A6D40-2640-4A39-8F60-DB7EA8E370C2}" presName="sibTrans" presStyleCnt="0"/>
      <dgm:spPr/>
    </dgm:pt>
    <dgm:pt modelId="{6A8430DE-C8A6-4160-936E-F6263EEF57E2}" type="pres">
      <dgm:prSet presAssocID="{CCCA22B9-04D2-4E1F-BD0E-C78F05D84E34}" presName="composite" presStyleCnt="0"/>
      <dgm:spPr/>
    </dgm:pt>
    <dgm:pt modelId="{B0EA57FA-BDC7-4C1F-96E4-A0FDEE9BC1CB}" type="pres">
      <dgm:prSet presAssocID="{CCCA22B9-04D2-4E1F-BD0E-C78F05D84E34}" presName="rect1" presStyleLbl="trAlignAcc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5D1B9-BBDA-45DB-873D-8F191829E6E1}" type="pres">
      <dgm:prSet presAssocID="{CCCA22B9-04D2-4E1F-BD0E-C78F05D84E34}" presName="rect2" presStyleLbl="fgImgPlace1" presStyleIdx="2" presStyleCnt="14"/>
      <dgm:spPr/>
    </dgm:pt>
    <dgm:pt modelId="{E6AEB34C-0861-42FA-8BAD-0678CD01D860}" type="pres">
      <dgm:prSet presAssocID="{EDDBE815-A94F-4823-9CB4-84150A0F54FF}" presName="sibTrans" presStyleCnt="0"/>
      <dgm:spPr/>
    </dgm:pt>
    <dgm:pt modelId="{3395C5BF-F8DF-49EA-8611-191CD2C86D54}" type="pres">
      <dgm:prSet presAssocID="{9FC202B9-2E87-4599-9EE0-1A600A47B825}" presName="composite" presStyleCnt="0"/>
      <dgm:spPr/>
    </dgm:pt>
    <dgm:pt modelId="{34A95C23-1EEC-4B72-B507-18AAE4AAC9AE}" type="pres">
      <dgm:prSet presAssocID="{9FC202B9-2E87-4599-9EE0-1A600A47B825}" presName="rect1" presStyleLbl="trAlignAcc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144F1-539B-4972-AB2B-FEAE804071A1}" type="pres">
      <dgm:prSet presAssocID="{9FC202B9-2E87-4599-9EE0-1A600A47B825}" presName="rect2" presStyleLbl="fgImgPlace1" presStyleIdx="3" presStyleCnt="14"/>
      <dgm:spPr/>
    </dgm:pt>
    <dgm:pt modelId="{E2D95AE8-C409-4798-B9A4-36E8B61034F9}" type="pres">
      <dgm:prSet presAssocID="{34BC8733-EBCD-4FCE-8BFC-C4C5269A95DB}" presName="sibTrans" presStyleCnt="0"/>
      <dgm:spPr/>
    </dgm:pt>
    <dgm:pt modelId="{3F42096B-9AAE-46D3-8035-BEF5AC63C377}" type="pres">
      <dgm:prSet presAssocID="{5F464F20-6603-4C0C-9689-B8001A47530B}" presName="composite" presStyleCnt="0"/>
      <dgm:spPr/>
    </dgm:pt>
    <dgm:pt modelId="{5BFF2A64-A5F0-4A31-8925-5D59BEE1DC53}" type="pres">
      <dgm:prSet presAssocID="{5F464F20-6603-4C0C-9689-B8001A47530B}" presName="rect1" presStyleLbl="trAlignAcc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BC9A6-B7FD-4DC2-8393-BC2529162379}" type="pres">
      <dgm:prSet presAssocID="{5F464F20-6603-4C0C-9689-B8001A47530B}" presName="rect2" presStyleLbl="fgImgPlace1" presStyleIdx="4" presStyleCnt="14"/>
      <dgm:spPr/>
    </dgm:pt>
    <dgm:pt modelId="{33E3EE08-30D4-4E95-AC7E-BB24486D6B6A}" type="pres">
      <dgm:prSet presAssocID="{5C8E6A26-7C24-44D9-8B0E-C720206DBF91}" presName="sibTrans" presStyleCnt="0"/>
      <dgm:spPr/>
    </dgm:pt>
    <dgm:pt modelId="{15320B48-B45B-4A41-A9B2-43A7011D5DAD}" type="pres">
      <dgm:prSet presAssocID="{D508F8A0-6321-461B-97C8-0201E592EC07}" presName="composite" presStyleCnt="0"/>
      <dgm:spPr/>
    </dgm:pt>
    <dgm:pt modelId="{2B1FCB09-5E54-4B81-BB04-2382B1FA8442}" type="pres">
      <dgm:prSet presAssocID="{D508F8A0-6321-461B-97C8-0201E592EC07}" presName="rect1" presStyleLbl="trAlignAcc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8C349-B2F9-4C68-8A28-CB3DC8FE144A}" type="pres">
      <dgm:prSet presAssocID="{D508F8A0-6321-461B-97C8-0201E592EC07}" presName="rect2" presStyleLbl="fgImgPlace1" presStyleIdx="5" presStyleCnt="14"/>
      <dgm:spPr/>
    </dgm:pt>
    <dgm:pt modelId="{982D6C84-6468-4415-90C4-91B17C7B30DF}" type="pres">
      <dgm:prSet presAssocID="{AEA86DF0-8B68-4B2C-AF4E-0113D5DEE210}" presName="sibTrans" presStyleCnt="0"/>
      <dgm:spPr/>
    </dgm:pt>
    <dgm:pt modelId="{8F1B8DD0-5B99-4CFC-A6A6-EFC61412D14A}" type="pres">
      <dgm:prSet presAssocID="{6EDE9EB1-6526-4179-BDC3-85EA108FA768}" presName="composite" presStyleCnt="0"/>
      <dgm:spPr/>
    </dgm:pt>
    <dgm:pt modelId="{D76D363F-62E5-411B-BDE9-B006FA5255AC}" type="pres">
      <dgm:prSet presAssocID="{6EDE9EB1-6526-4179-BDC3-85EA108FA768}" presName="rect1" presStyleLbl="trAlignAcc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9719A-0B5D-4FDC-9E9A-013CD0B67B31}" type="pres">
      <dgm:prSet presAssocID="{6EDE9EB1-6526-4179-BDC3-85EA108FA768}" presName="rect2" presStyleLbl="fgImgPlace1" presStyleIdx="6" presStyleCnt="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438E2A6-5256-46D4-B3FA-27C2266EF8D7}" type="pres">
      <dgm:prSet presAssocID="{8706E20E-29A4-4F70-8835-866C68485822}" presName="sibTrans" presStyleCnt="0"/>
      <dgm:spPr/>
    </dgm:pt>
    <dgm:pt modelId="{FE00D54C-3A00-4F26-BD23-3E5137804E87}" type="pres">
      <dgm:prSet presAssocID="{B7478103-78F2-4FD8-B3A3-6D9DA3B506EB}" presName="composite" presStyleCnt="0"/>
      <dgm:spPr/>
    </dgm:pt>
    <dgm:pt modelId="{B63D360F-8C96-43A1-BBE5-620D1019B807}" type="pres">
      <dgm:prSet presAssocID="{B7478103-78F2-4FD8-B3A3-6D9DA3B506EB}" presName="rect1" presStyleLbl="trAlignAcc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FD821-0EE8-4689-812C-92E8D5259ED5}" type="pres">
      <dgm:prSet presAssocID="{B7478103-78F2-4FD8-B3A3-6D9DA3B506EB}" presName="rect2" presStyleLbl="fgImgPlace1" presStyleIdx="7" presStyleCnt="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EC4BC49-39E9-4381-812E-E9FD09C0D3CB}" type="pres">
      <dgm:prSet presAssocID="{9925634A-4EB1-470F-955F-F3E3ABDC4486}" presName="sibTrans" presStyleCnt="0"/>
      <dgm:spPr/>
    </dgm:pt>
    <dgm:pt modelId="{A3128C4F-E303-49B1-84F6-AFA2A0445852}" type="pres">
      <dgm:prSet presAssocID="{5E64BCF5-8D3E-4067-B8C4-B183270E1902}" presName="composite" presStyleCnt="0"/>
      <dgm:spPr/>
    </dgm:pt>
    <dgm:pt modelId="{63CB3684-FB92-4A62-B07F-399F4FC6672C}" type="pres">
      <dgm:prSet presAssocID="{5E64BCF5-8D3E-4067-B8C4-B183270E1902}" presName="rect1" presStyleLbl="trAlignAcc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EA729-7200-4768-9B13-B98AB7FC7206}" type="pres">
      <dgm:prSet presAssocID="{5E64BCF5-8D3E-4067-B8C4-B183270E1902}" presName="rect2" presStyleLbl="fgImgPlace1" presStyleIdx="8" presStyleCnt="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0C0D6D2-8DB6-4B2A-A2F8-AE7DF2682B6B}" type="pres">
      <dgm:prSet presAssocID="{17B49036-738B-484E-AD42-E308CDDB2780}" presName="sibTrans" presStyleCnt="0"/>
      <dgm:spPr/>
    </dgm:pt>
    <dgm:pt modelId="{E5AB3AE1-AD3A-45EB-8050-503C0498F193}" type="pres">
      <dgm:prSet presAssocID="{8B273A93-193D-46F7-B7EC-3E307DD6D0CE}" presName="composite" presStyleCnt="0"/>
      <dgm:spPr/>
    </dgm:pt>
    <dgm:pt modelId="{76643D69-43EE-4263-A5DF-44B6485922F7}" type="pres">
      <dgm:prSet presAssocID="{8B273A93-193D-46F7-B7EC-3E307DD6D0CE}" presName="rect1" presStyleLbl="trAlignAcc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55D4B-4B58-473F-9F98-47F9D1E54E77}" type="pres">
      <dgm:prSet presAssocID="{8B273A93-193D-46F7-B7EC-3E307DD6D0CE}" presName="rect2" presStyleLbl="fgImgPlace1" presStyleIdx="9" presStyleCnt="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2C7EFF4-7432-4BC8-B478-627A4EC5EF6F}" type="pres">
      <dgm:prSet presAssocID="{229C29C5-28EC-4EAD-8939-B6A83B3A8D76}" presName="sibTrans" presStyleCnt="0"/>
      <dgm:spPr/>
    </dgm:pt>
    <dgm:pt modelId="{E4FF7E1E-52B7-4E16-A353-13519CE9D1CB}" type="pres">
      <dgm:prSet presAssocID="{80DBF05D-E23D-41A9-80F1-34CAA9AB1BB6}" presName="composite" presStyleCnt="0"/>
      <dgm:spPr/>
    </dgm:pt>
    <dgm:pt modelId="{7D383169-A32C-4B26-BE6A-73857A4BC565}" type="pres">
      <dgm:prSet presAssocID="{80DBF05D-E23D-41A9-80F1-34CAA9AB1BB6}" presName="rect1" presStyleLbl="trAlignAcc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635A4-5E22-42B0-B67D-1282F76C2DF5}" type="pres">
      <dgm:prSet presAssocID="{80DBF05D-E23D-41A9-80F1-34CAA9AB1BB6}" presName="rect2" presStyleLbl="fgImgPlace1" presStyleIdx="10" presStyleCnt="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6B13A76-43CE-4E41-AD43-061F301F1BA6}" type="pres">
      <dgm:prSet presAssocID="{82E91862-4AA4-4BA5-A5C2-FD195CC3BCEF}" presName="sibTrans" presStyleCnt="0"/>
      <dgm:spPr/>
    </dgm:pt>
    <dgm:pt modelId="{41EE9AAD-1FFB-4C87-B8E0-B45C2A9DE2C4}" type="pres">
      <dgm:prSet presAssocID="{A4DF6C1F-E89B-4605-89A0-76804662B02C}" presName="composite" presStyleCnt="0"/>
      <dgm:spPr/>
    </dgm:pt>
    <dgm:pt modelId="{821D853E-F89C-45FD-A9DC-C0863E28D361}" type="pres">
      <dgm:prSet presAssocID="{A4DF6C1F-E89B-4605-89A0-76804662B02C}" presName="rect1" presStyleLbl="trAlignAcc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19891-9E4D-4EBC-BE72-C1425BBF5D5F}" type="pres">
      <dgm:prSet presAssocID="{A4DF6C1F-E89B-4605-89A0-76804662B02C}" presName="rect2" presStyleLbl="fgImgPlace1" presStyleIdx="11" presStyleCnt="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EF4D589-8B6A-4C8A-8883-FC22C549E23C}" type="pres">
      <dgm:prSet presAssocID="{8A04C7BD-037D-4C92-8C96-ECE65F713A32}" presName="sibTrans" presStyleCnt="0"/>
      <dgm:spPr/>
    </dgm:pt>
    <dgm:pt modelId="{CF545EF2-11F2-42B2-B0D1-7F143F5BA813}" type="pres">
      <dgm:prSet presAssocID="{6E6B1571-2D95-4622-A913-A5B3968F0027}" presName="composite" presStyleCnt="0"/>
      <dgm:spPr/>
    </dgm:pt>
    <dgm:pt modelId="{E0DB76E9-9F46-40B1-984B-AD3E71F907B0}" type="pres">
      <dgm:prSet presAssocID="{6E6B1571-2D95-4622-A913-A5B3968F0027}" presName="rect1" presStyleLbl="trAlignAcc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0350A-C44F-4E04-BD12-1B2E46973931}" type="pres">
      <dgm:prSet presAssocID="{6E6B1571-2D95-4622-A913-A5B3968F0027}" presName="rect2" presStyleLbl="fgImgPlace1" presStyleIdx="12" presStyleCnt="14"/>
      <dgm:spPr/>
    </dgm:pt>
    <dgm:pt modelId="{BE2FD4D6-4B17-4E5D-AF4A-A3FC11BCDE9E}" type="pres">
      <dgm:prSet presAssocID="{12DBA1C1-D91E-4DA4-8331-F18D1DAFB625}" presName="sibTrans" presStyleCnt="0"/>
      <dgm:spPr/>
    </dgm:pt>
    <dgm:pt modelId="{42027168-B117-4F4D-BFA9-D557E1520C65}" type="pres">
      <dgm:prSet presAssocID="{E7A82CA4-E50B-4874-BD6E-1AEA9E26470F}" presName="composite" presStyleCnt="0"/>
      <dgm:spPr/>
    </dgm:pt>
    <dgm:pt modelId="{26AA149E-486C-4BCC-BB35-EB74A88CFC1A}" type="pres">
      <dgm:prSet presAssocID="{E7A82CA4-E50B-4874-BD6E-1AEA9E26470F}" presName="rect1" presStyleLbl="trAlignAcc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C70BF-C31A-49CF-BD94-7CC10ABF55ED}" type="pres">
      <dgm:prSet presAssocID="{E7A82CA4-E50B-4874-BD6E-1AEA9E26470F}" presName="rect2" presStyleLbl="fgImgPlace1" presStyleIdx="13" presStyleCnt="14"/>
      <dgm:spPr/>
    </dgm:pt>
  </dgm:ptLst>
  <dgm:cxnLst>
    <dgm:cxn modelId="{0B195B9F-BBB5-481E-B512-5EFD92797432}" srcId="{0FF14DF8-7645-4E95-8515-D5C376712E1C}" destId="{E7A82CA4-E50B-4874-BD6E-1AEA9E26470F}" srcOrd="13" destOrd="0" parTransId="{813B662E-B012-4C76-8062-223DD01AFB07}" sibTransId="{3BDEC103-9660-413A-BA14-67697917D566}"/>
    <dgm:cxn modelId="{8809ED65-0AD3-4E19-977C-1A04F87BBA46}" srcId="{0FF14DF8-7645-4E95-8515-D5C376712E1C}" destId="{6E6B1571-2D95-4622-A913-A5B3968F0027}" srcOrd="12" destOrd="0" parTransId="{21AACF99-91AA-44CA-AD18-77CAA48D37CA}" sibTransId="{12DBA1C1-D91E-4DA4-8331-F18D1DAFB625}"/>
    <dgm:cxn modelId="{E8AC1D62-0DC8-4A80-BDC3-2A31B6C92B89}" srcId="{0FF14DF8-7645-4E95-8515-D5C376712E1C}" destId="{B7478103-78F2-4FD8-B3A3-6D9DA3B506EB}" srcOrd="7" destOrd="0" parTransId="{4A757853-29AB-4C7C-BB4B-C555EB37E872}" sibTransId="{9925634A-4EB1-470F-955F-F3E3ABDC4486}"/>
    <dgm:cxn modelId="{B646A578-48E4-45CC-BA9A-6CFA693DF757}" type="presOf" srcId="{6E6B1571-2D95-4622-A913-A5B3968F0027}" destId="{E0DB76E9-9F46-40B1-984B-AD3E71F907B0}" srcOrd="0" destOrd="0" presId="urn:microsoft.com/office/officeart/2008/layout/PictureStrips"/>
    <dgm:cxn modelId="{47AF66BD-5247-44E4-BBAB-0579D4554E50}" type="presOf" srcId="{5F464F20-6603-4C0C-9689-B8001A47530B}" destId="{5BFF2A64-A5F0-4A31-8925-5D59BEE1DC53}" srcOrd="0" destOrd="0" presId="urn:microsoft.com/office/officeart/2008/layout/PictureStrips"/>
    <dgm:cxn modelId="{67BE0D69-B59B-4611-B1D7-3C8A9CED300D}" type="presOf" srcId="{8B273A93-193D-46F7-B7EC-3E307DD6D0CE}" destId="{76643D69-43EE-4263-A5DF-44B6485922F7}" srcOrd="0" destOrd="0" presId="urn:microsoft.com/office/officeart/2008/layout/PictureStrips"/>
    <dgm:cxn modelId="{9AD56A8B-6B3C-4E33-B629-D3E422F19166}" type="presOf" srcId="{D508F8A0-6321-461B-97C8-0201E592EC07}" destId="{2B1FCB09-5E54-4B81-BB04-2382B1FA8442}" srcOrd="0" destOrd="0" presId="urn:microsoft.com/office/officeart/2008/layout/PictureStrips"/>
    <dgm:cxn modelId="{7BBFD49D-7FF7-478A-8661-B8742A97433C}" srcId="{0FF14DF8-7645-4E95-8515-D5C376712E1C}" destId="{6EDE9EB1-6526-4179-BDC3-85EA108FA768}" srcOrd="6" destOrd="0" parTransId="{2BC56FCE-7C80-46BD-85F2-6489D0E8AC2E}" sibTransId="{8706E20E-29A4-4F70-8835-866C68485822}"/>
    <dgm:cxn modelId="{C5222AB1-B9D8-4393-90B7-736E60E2EE12}" type="presOf" srcId="{80DBF05D-E23D-41A9-80F1-34CAA9AB1BB6}" destId="{7D383169-A32C-4B26-BE6A-73857A4BC565}" srcOrd="0" destOrd="0" presId="urn:microsoft.com/office/officeart/2008/layout/PictureStrips"/>
    <dgm:cxn modelId="{6C0CBDFF-422B-47C6-9B19-CA189C6E985B}" type="presOf" srcId="{9FC202B9-2E87-4599-9EE0-1A600A47B825}" destId="{34A95C23-1EEC-4B72-B507-18AAE4AAC9AE}" srcOrd="0" destOrd="0" presId="urn:microsoft.com/office/officeart/2008/layout/PictureStrips"/>
    <dgm:cxn modelId="{E6A8A400-5233-4B14-8315-C32EE137F964}" srcId="{0FF14DF8-7645-4E95-8515-D5C376712E1C}" destId="{D508F8A0-6321-461B-97C8-0201E592EC07}" srcOrd="5" destOrd="0" parTransId="{E2D28D8C-6BDD-4B85-A50F-F38AF1EB042E}" sibTransId="{AEA86DF0-8B68-4B2C-AF4E-0113D5DEE210}"/>
    <dgm:cxn modelId="{86238B01-DB0B-4EF3-ACDC-64514A4E95E0}" srcId="{0FF14DF8-7645-4E95-8515-D5C376712E1C}" destId="{CCCA22B9-04D2-4E1F-BD0E-C78F05D84E34}" srcOrd="2" destOrd="0" parTransId="{D1C33750-8236-4447-AEA4-F9C0B65651EB}" sibTransId="{EDDBE815-A94F-4823-9CB4-84150A0F54FF}"/>
    <dgm:cxn modelId="{26A4FA14-1740-43BD-BA30-E05059791B28}" srcId="{0FF14DF8-7645-4E95-8515-D5C376712E1C}" destId="{5E64BCF5-8D3E-4067-B8C4-B183270E1902}" srcOrd="8" destOrd="0" parTransId="{36F8696A-6BE3-44F6-A13F-DA3F1D3789CB}" sibTransId="{17B49036-738B-484E-AD42-E308CDDB2780}"/>
    <dgm:cxn modelId="{86F502DD-AC45-440D-BB0B-11B1958A7C53}" srcId="{0FF14DF8-7645-4E95-8515-D5C376712E1C}" destId="{A4DF6C1F-E89B-4605-89A0-76804662B02C}" srcOrd="11" destOrd="0" parTransId="{199B36FA-3983-4836-B018-C060DC70B4F0}" sibTransId="{8A04C7BD-037D-4C92-8C96-ECE65F713A32}"/>
    <dgm:cxn modelId="{B917E259-33FC-44CF-B905-E466913B211D}" type="presOf" srcId="{6EDE9EB1-6526-4179-BDC3-85EA108FA768}" destId="{D76D363F-62E5-411B-BDE9-B006FA5255AC}" srcOrd="0" destOrd="0" presId="urn:microsoft.com/office/officeart/2008/layout/PictureStrips"/>
    <dgm:cxn modelId="{E442B6C4-D75B-4402-B9CA-03AC3C725713}" type="presOf" srcId="{0FF14DF8-7645-4E95-8515-D5C376712E1C}" destId="{CDECF57E-EF1B-471D-A50E-AA71387839D8}" srcOrd="0" destOrd="0" presId="urn:microsoft.com/office/officeart/2008/layout/PictureStrips"/>
    <dgm:cxn modelId="{5755C785-C7AC-41AF-B1A3-2EB9823E8029}" type="presOf" srcId="{CCCA22B9-04D2-4E1F-BD0E-C78F05D84E34}" destId="{B0EA57FA-BDC7-4C1F-96E4-A0FDEE9BC1CB}" srcOrd="0" destOrd="0" presId="urn:microsoft.com/office/officeart/2008/layout/PictureStrips"/>
    <dgm:cxn modelId="{20059519-4B4A-455F-A80A-FF92F9D1E5FE}" type="presOf" srcId="{5E64BCF5-8D3E-4067-B8C4-B183270E1902}" destId="{63CB3684-FB92-4A62-B07F-399F4FC6672C}" srcOrd="0" destOrd="0" presId="urn:microsoft.com/office/officeart/2008/layout/PictureStrips"/>
    <dgm:cxn modelId="{B12C4876-58EE-4E76-9266-849B7D8CA610}" srcId="{0FF14DF8-7645-4E95-8515-D5C376712E1C}" destId="{8B273A93-193D-46F7-B7EC-3E307DD6D0CE}" srcOrd="9" destOrd="0" parTransId="{348FBEB5-CF0D-4FFD-A4FC-E33E66E0268C}" sibTransId="{229C29C5-28EC-4EAD-8939-B6A83B3A8D76}"/>
    <dgm:cxn modelId="{B06C1397-6298-4A55-B1B5-2D6690B85989}" srcId="{0FF14DF8-7645-4E95-8515-D5C376712E1C}" destId="{5F464F20-6603-4C0C-9689-B8001A47530B}" srcOrd="4" destOrd="0" parTransId="{602AFD30-4497-425D-979D-534B1EA7412F}" sibTransId="{5C8E6A26-7C24-44D9-8B0E-C720206DBF91}"/>
    <dgm:cxn modelId="{07C3A439-1F90-46D3-9BDB-7EBB5A4F0C3F}" srcId="{0FF14DF8-7645-4E95-8515-D5C376712E1C}" destId="{9FC202B9-2E87-4599-9EE0-1A600A47B825}" srcOrd="3" destOrd="0" parTransId="{B5EA28DE-4810-4EAC-BDEE-9478D7AD4B27}" sibTransId="{34BC8733-EBCD-4FCE-8BFC-C4C5269A95DB}"/>
    <dgm:cxn modelId="{8C8C96AB-244B-482B-A16A-5F8032B04915}" type="presOf" srcId="{A4DF6C1F-E89B-4605-89A0-76804662B02C}" destId="{821D853E-F89C-45FD-A9DC-C0863E28D361}" srcOrd="0" destOrd="0" presId="urn:microsoft.com/office/officeart/2008/layout/PictureStrips"/>
    <dgm:cxn modelId="{E5473A74-AF96-4B1A-9FE3-879CCC816A50}" srcId="{0FF14DF8-7645-4E95-8515-D5C376712E1C}" destId="{80DBF05D-E23D-41A9-80F1-34CAA9AB1BB6}" srcOrd="10" destOrd="0" parTransId="{253615BF-51FE-4C43-A165-B2CCD64A92C6}" sibTransId="{82E91862-4AA4-4BA5-A5C2-FD195CC3BCEF}"/>
    <dgm:cxn modelId="{72733956-CC2C-44F1-9C0E-6E79A1556E45}" type="presOf" srcId="{88A99C70-042E-4D8B-BC51-4A07A229A5AA}" destId="{4342932E-2275-4E14-AA30-DC095429B966}" srcOrd="0" destOrd="0" presId="urn:microsoft.com/office/officeart/2008/layout/PictureStrips"/>
    <dgm:cxn modelId="{03E775F5-CB29-4CD1-8354-6D930790C316}" type="presOf" srcId="{B7478103-78F2-4FD8-B3A3-6D9DA3B506EB}" destId="{B63D360F-8C96-43A1-BBE5-620D1019B807}" srcOrd="0" destOrd="0" presId="urn:microsoft.com/office/officeart/2008/layout/PictureStrips"/>
    <dgm:cxn modelId="{D20E775F-6CE7-44B8-A7FC-0E32B9F951BB}" type="presOf" srcId="{9BD40A22-6F4A-4EA7-A3BD-5B7F2FA883B6}" destId="{9F8D66D6-9D91-4789-9022-2CC458CC8B9D}" srcOrd="0" destOrd="0" presId="urn:microsoft.com/office/officeart/2008/layout/PictureStrips"/>
    <dgm:cxn modelId="{A3194708-693E-490B-B7E4-A1490FC5B042}" srcId="{0FF14DF8-7645-4E95-8515-D5C376712E1C}" destId="{88A99C70-042E-4D8B-BC51-4A07A229A5AA}" srcOrd="0" destOrd="0" parTransId="{F28E2889-2B60-4E52-BC30-CBD5CF61AFCD}" sibTransId="{38247389-F26B-4E95-8424-2D1D54CBB8C1}"/>
    <dgm:cxn modelId="{A34B5510-30AC-49AD-80D3-2F1E7B05C812}" type="presOf" srcId="{E7A82CA4-E50B-4874-BD6E-1AEA9E26470F}" destId="{26AA149E-486C-4BCC-BB35-EB74A88CFC1A}" srcOrd="0" destOrd="0" presId="urn:microsoft.com/office/officeart/2008/layout/PictureStrips"/>
    <dgm:cxn modelId="{012F3B06-A7AF-4CEE-81E9-F568C539C3D6}" srcId="{0FF14DF8-7645-4E95-8515-D5C376712E1C}" destId="{9BD40A22-6F4A-4EA7-A3BD-5B7F2FA883B6}" srcOrd="1" destOrd="0" parTransId="{9F185BC0-E504-445B-87BA-9E97687634D2}" sibTransId="{DE6A6D40-2640-4A39-8F60-DB7EA8E370C2}"/>
    <dgm:cxn modelId="{A294340C-EE30-4B8C-B924-F1D968619976}" type="presParOf" srcId="{CDECF57E-EF1B-471D-A50E-AA71387839D8}" destId="{C8D6BFEB-D563-4AE4-9327-8CF8AD7001C8}" srcOrd="0" destOrd="0" presId="urn:microsoft.com/office/officeart/2008/layout/PictureStrips"/>
    <dgm:cxn modelId="{1BBADBDF-44BC-42CF-8C01-EFE3671406D0}" type="presParOf" srcId="{C8D6BFEB-D563-4AE4-9327-8CF8AD7001C8}" destId="{4342932E-2275-4E14-AA30-DC095429B966}" srcOrd="0" destOrd="0" presId="urn:microsoft.com/office/officeart/2008/layout/PictureStrips"/>
    <dgm:cxn modelId="{06AC4C7E-CB6B-4136-8AD4-6E128BA0A331}" type="presParOf" srcId="{C8D6BFEB-D563-4AE4-9327-8CF8AD7001C8}" destId="{8F98CCBC-E938-4ED3-A246-84E2CC974ADA}" srcOrd="1" destOrd="0" presId="urn:microsoft.com/office/officeart/2008/layout/PictureStrips"/>
    <dgm:cxn modelId="{AF9D1641-E6E3-442B-B9A9-A3A221D9CC96}" type="presParOf" srcId="{CDECF57E-EF1B-471D-A50E-AA71387839D8}" destId="{92CE195A-56F6-4BCD-82E5-8CE062405634}" srcOrd="1" destOrd="0" presId="urn:microsoft.com/office/officeart/2008/layout/PictureStrips"/>
    <dgm:cxn modelId="{44B910C4-F384-4D98-9374-FF39465C81F2}" type="presParOf" srcId="{CDECF57E-EF1B-471D-A50E-AA71387839D8}" destId="{F58EDFC9-EA77-4A42-9C25-D2120A163E7B}" srcOrd="2" destOrd="0" presId="urn:microsoft.com/office/officeart/2008/layout/PictureStrips"/>
    <dgm:cxn modelId="{3842E5A9-63B8-4B03-AF69-6CAD1D9F79E3}" type="presParOf" srcId="{F58EDFC9-EA77-4A42-9C25-D2120A163E7B}" destId="{9F8D66D6-9D91-4789-9022-2CC458CC8B9D}" srcOrd="0" destOrd="0" presId="urn:microsoft.com/office/officeart/2008/layout/PictureStrips"/>
    <dgm:cxn modelId="{C732C699-AA9E-45CA-886F-286C24F1794B}" type="presParOf" srcId="{F58EDFC9-EA77-4A42-9C25-D2120A163E7B}" destId="{2B9D3D38-96AC-484A-98DA-3B1AB5C20580}" srcOrd="1" destOrd="0" presId="urn:microsoft.com/office/officeart/2008/layout/PictureStrips"/>
    <dgm:cxn modelId="{C9B53CBC-A949-4E1B-AE81-981E6B395F8C}" type="presParOf" srcId="{CDECF57E-EF1B-471D-A50E-AA71387839D8}" destId="{0C36E3F2-7FB9-4AD8-BE8A-5A8C1B9E545C}" srcOrd="3" destOrd="0" presId="urn:microsoft.com/office/officeart/2008/layout/PictureStrips"/>
    <dgm:cxn modelId="{FE876650-E208-456C-9737-B85AF8A624E6}" type="presParOf" srcId="{CDECF57E-EF1B-471D-A50E-AA71387839D8}" destId="{6A8430DE-C8A6-4160-936E-F6263EEF57E2}" srcOrd="4" destOrd="0" presId="urn:microsoft.com/office/officeart/2008/layout/PictureStrips"/>
    <dgm:cxn modelId="{E1BEAD1F-FB11-4B2A-B651-CA04C45351C3}" type="presParOf" srcId="{6A8430DE-C8A6-4160-936E-F6263EEF57E2}" destId="{B0EA57FA-BDC7-4C1F-96E4-A0FDEE9BC1CB}" srcOrd="0" destOrd="0" presId="urn:microsoft.com/office/officeart/2008/layout/PictureStrips"/>
    <dgm:cxn modelId="{550E98E8-8182-45DE-AD46-019DCF2B4E98}" type="presParOf" srcId="{6A8430DE-C8A6-4160-936E-F6263EEF57E2}" destId="{61C5D1B9-BBDA-45DB-873D-8F191829E6E1}" srcOrd="1" destOrd="0" presId="urn:microsoft.com/office/officeart/2008/layout/PictureStrips"/>
    <dgm:cxn modelId="{113215A0-A29D-42D9-853D-1E1268A4FC9B}" type="presParOf" srcId="{CDECF57E-EF1B-471D-A50E-AA71387839D8}" destId="{E6AEB34C-0861-42FA-8BAD-0678CD01D860}" srcOrd="5" destOrd="0" presId="urn:microsoft.com/office/officeart/2008/layout/PictureStrips"/>
    <dgm:cxn modelId="{1F996543-E36F-4773-B3C0-D2139F5D288A}" type="presParOf" srcId="{CDECF57E-EF1B-471D-A50E-AA71387839D8}" destId="{3395C5BF-F8DF-49EA-8611-191CD2C86D54}" srcOrd="6" destOrd="0" presId="urn:microsoft.com/office/officeart/2008/layout/PictureStrips"/>
    <dgm:cxn modelId="{42A2AA27-9A46-40C2-8005-548744580423}" type="presParOf" srcId="{3395C5BF-F8DF-49EA-8611-191CD2C86D54}" destId="{34A95C23-1EEC-4B72-B507-18AAE4AAC9AE}" srcOrd="0" destOrd="0" presId="urn:microsoft.com/office/officeart/2008/layout/PictureStrips"/>
    <dgm:cxn modelId="{98E6F7B9-5EC9-4DB7-A645-B394952D0C5D}" type="presParOf" srcId="{3395C5BF-F8DF-49EA-8611-191CD2C86D54}" destId="{5F1144F1-539B-4972-AB2B-FEAE804071A1}" srcOrd="1" destOrd="0" presId="urn:microsoft.com/office/officeart/2008/layout/PictureStrips"/>
    <dgm:cxn modelId="{23BA3216-70A3-4FAD-9DB8-C3CEE236347A}" type="presParOf" srcId="{CDECF57E-EF1B-471D-A50E-AA71387839D8}" destId="{E2D95AE8-C409-4798-B9A4-36E8B61034F9}" srcOrd="7" destOrd="0" presId="urn:microsoft.com/office/officeart/2008/layout/PictureStrips"/>
    <dgm:cxn modelId="{9A987295-EAD3-453E-8599-366BC077889C}" type="presParOf" srcId="{CDECF57E-EF1B-471D-A50E-AA71387839D8}" destId="{3F42096B-9AAE-46D3-8035-BEF5AC63C377}" srcOrd="8" destOrd="0" presId="urn:microsoft.com/office/officeart/2008/layout/PictureStrips"/>
    <dgm:cxn modelId="{20D00839-AFE7-4B24-9746-404A6F61C86E}" type="presParOf" srcId="{3F42096B-9AAE-46D3-8035-BEF5AC63C377}" destId="{5BFF2A64-A5F0-4A31-8925-5D59BEE1DC53}" srcOrd="0" destOrd="0" presId="urn:microsoft.com/office/officeart/2008/layout/PictureStrips"/>
    <dgm:cxn modelId="{87A9F1B6-05E1-4081-90BE-5E688412C960}" type="presParOf" srcId="{3F42096B-9AAE-46D3-8035-BEF5AC63C377}" destId="{8A1BC9A6-B7FD-4DC2-8393-BC2529162379}" srcOrd="1" destOrd="0" presId="urn:microsoft.com/office/officeart/2008/layout/PictureStrips"/>
    <dgm:cxn modelId="{A67C4778-3C34-4507-B2A4-EFB84FB8CBBD}" type="presParOf" srcId="{CDECF57E-EF1B-471D-A50E-AA71387839D8}" destId="{33E3EE08-30D4-4E95-AC7E-BB24486D6B6A}" srcOrd="9" destOrd="0" presId="urn:microsoft.com/office/officeart/2008/layout/PictureStrips"/>
    <dgm:cxn modelId="{87A10168-BD54-4318-86D3-25E2BB330DFD}" type="presParOf" srcId="{CDECF57E-EF1B-471D-A50E-AA71387839D8}" destId="{15320B48-B45B-4A41-A9B2-43A7011D5DAD}" srcOrd="10" destOrd="0" presId="urn:microsoft.com/office/officeart/2008/layout/PictureStrips"/>
    <dgm:cxn modelId="{A20CB422-142D-49A2-8FBF-A0E9E61E51AE}" type="presParOf" srcId="{15320B48-B45B-4A41-A9B2-43A7011D5DAD}" destId="{2B1FCB09-5E54-4B81-BB04-2382B1FA8442}" srcOrd="0" destOrd="0" presId="urn:microsoft.com/office/officeart/2008/layout/PictureStrips"/>
    <dgm:cxn modelId="{17A590FF-B5BE-42AF-A567-8A7E7C906811}" type="presParOf" srcId="{15320B48-B45B-4A41-A9B2-43A7011D5DAD}" destId="{42B8C349-B2F9-4C68-8A28-CB3DC8FE144A}" srcOrd="1" destOrd="0" presId="urn:microsoft.com/office/officeart/2008/layout/PictureStrips"/>
    <dgm:cxn modelId="{3E8D7C19-7075-4EC7-A188-897236C82A91}" type="presParOf" srcId="{CDECF57E-EF1B-471D-A50E-AA71387839D8}" destId="{982D6C84-6468-4415-90C4-91B17C7B30DF}" srcOrd="11" destOrd="0" presId="urn:microsoft.com/office/officeart/2008/layout/PictureStrips"/>
    <dgm:cxn modelId="{F812ADCC-F40E-467C-AF13-0CE96CD0E687}" type="presParOf" srcId="{CDECF57E-EF1B-471D-A50E-AA71387839D8}" destId="{8F1B8DD0-5B99-4CFC-A6A6-EFC61412D14A}" srcOrd="12" destOrd="0" presId="urn:microsoft.com/office/officeart/2008/layout/PictureStrips"/>
    <dgm:cxn modelId="{94C07BE1-8AB0-4C15-8111-91045FD1BF4A}" type="presParOf" srcId="{8F1B8DD0-5B99-4CFC-A6A6-EFC61412D14A}" destId="{D76D363F-62E5-411B-BDE9-B006FA5255AC}" srcOrd="0" destOrd="0" presId="urn:microsoft.com/office/officeart/2008/layout/PictureStrips"/>
    <dgm:cxn modelId="{50ABDF3A-BA74-4B85-8C81-459CA8F794B7}" type="presParOf" srcId="{8F1B8DD0-5B99-4CFC-A6A6-EFC61412D14A}" destId="{4339719A-0B5D-4FDC-9E9A-013CD0B67B31}" srcOrd="1" destOrd="0" presId="urn:microsoft.com/office/officeart/2008/layout/PictureStrips"/>
    <dgm:cxn modelId="{BE8F82FA-53CC-47F2-8555-55C1B0A4E4F6}" type="presParOf" srcId="{CDECF57E-EF1B-471D-A50E-AA71387839D8}" destId="{A438E2A6-5256-46D4-B3FA-27C2266EF8D7}" srcOrd="13" destOrd="0" presId="urn:microsoft.com/office/officeart/2008/layout/PictureStrips"/>
    <dgm:cxn modelId="{EDDE7BAF-58D0-4919-B2E5-C67E97461E06}" type="presParOf" srcId="{CDECF57E-EF1B-471D-A50E-AA71387839D8}" destId="{FE00D54C-3A00-4F26-BD23-3E5137804E87}" srcOrd="14" destOrd="0" presId="urn:microsoft.com/office/officeart/2008/layout/PictureStrips"/>
    <dgm:cxn modelId="{8BA4AAFF-DD32-44B2-81E7-D7E2FC9EBEF8}" type="presParOf" srcId="{FE00D54C-3A00-4F26-BD23-3E5137804E87}" destId="{B63D360F-8C96-43A1-BBE5-620D1019B807}" srcOrd="0" destOrd="0" presId="urn:microsoft.com/office/officeart/2008/layout/PictureStrips"/>
    <dgm:cxn modelId="{6401CC99-EEFE-443D-B725-225593BEF44E}" type="presParOf" srcId="{FE00D54C-3A00-4F26-BD23-3E5137804E87}" destId="{086FD821-0EE8-4689-812C-92E8D5259ED5}" srcOrd="1" destOrd="0" presId="urn:microsoft.com/office/officeart/2008/layout/PictureStrips"/>
    <dgm:cxn modelId="{2439DA2E-5BF2-4E06-8466-0253582F94BE}" type="presParOf" srcId="{CDECF57E-EF1B-471D-A50E-AA71387839D8}" destId="{1EC4BC49-39E9-4381-812E-E9FD09C0D3CB}" srcOrd="15" destOrd="0" presId="urn:microsoft.com/office/officeart/2008/layout/PictureStrips"/>
    <dgm:cxn modelId="{C429FF34-BA6D-4DB5-B991-31DA20E97C4C}" type="presParOf" srcId="{CDECF57E-EF1B-471D-A50E-AA71387839D8}" destId="{A3128C4F-E303-49B1-84F6-AFA2A0445852}" srcOrd="16" destOrd="0" presId="urn:microsoft.com/office/officeart/2008/layout/PictureStrips"/>
    <dgm:cxn modelId="{1215A407-A647-497D-8452-E02C159781A8}" type="presParOf" srcId="{A3128C4F-E303-49B1-84F6-AFA2A0445852}" destId="{63CB3684-FB92-4A62-B07F-399F4FC6672C}" srcOrd="0" destOrd="0" presId="urn:microsoft.com/office/officeart/2008/layout/PictureStrips"/>
    <dgm:cxn modelId="{62B0A3AF-2CA8-4781-BB3C-6E10023042A9}" type="presParOf" srcId="{A3128C4F-E303-49B1-84F6-AFA2A0445852}" destId="{73EEA729-7200-4768-9B13-B98AB7FC7206}" srcOrd="1" destOrd="0" presId="urn:microsoft.com/office/officeart/2008/layout/PictureStrips"/>
    <dgm:cxn modelId="{F709BF3D-1A71-48A3-8018-A5285753B55E}" type="presParOf" srcId="{CDECF57E-EF1B-471D-A50E-AA71387839D8}" destId="{D0C0D6D2-8DB6-4B2A-A2F8-AE7DF2682B6B}" srcOrd="17" destOrd="0" presId="urn:microsoft.com/office/officeart/2008/layout/PictureStrips"/>
    <dgm:cxn modelId="{08D7BCF9-FBCE-4B3A-A656-4312BB272B90}" type="presParOf" srcId="{CDECF57E-EF1B-471D-A50E-AA71387839D8}" destId="{E5AB3AE1-AD3A-45EB-8050-503C0498F193}" srcOrd="18" destOrd="0" presId="urn:microsoft.com/office/officeart/2008/layout/PictureStrips"/>
    <dgm:cxn modelId="{69B5B21E-1AA4-48C1-821E-2087EB9A61A4}" type="presParOf" srcId="{E5AB3AE1-AD3A-45EB-8050-503C0498F193}" destId="{76643D69-43EE-4263-A5DF-44B6485922F7}" srcOrd="0" destOrd="0" presId="urn:microsoft.com/office/officeart/2008/layout/PictureStrips"/>
    <dgm:cxn modelId="{CFA4AFF7-0A9E-4056-B56D-82616861DEEF}" type="presParOf" srcId="{E5AB3AE1-AD3A-45EB-8050-503C0498F193}" destId="{89055D4B-4B58-473F-9F98-47F9D1E54E77}" srcOrd="1" destOrd="0" presId="urn:microsoft.com/office/officeart/2008/layout/PictureStrips"/>
    <dgm:cxn modelId="{850AF4F6-A3F4-4309-B5AD-00F8DD17519B}" type="presParOf" srcId="{CDECF57E-EF1B-471D-A50E-AA71387839D8}" destId="{62C7EFF4-7432-4BC8-B478-627A4EC5EF6F}" srcOrd="19" destOrd="0" presId="urn:microsoft.com/office/officeart/2008/layout/PictureStrips"/>
    <dgm:cxn modelId="{218A6A97-5755-4CED-BA13-9BE95903018A}" type="presParOf" srcId="{CDECF57E-EF1B-471D-A50E-AA71387839D8}" destId="{E4FF7E1E-52B7-4E16-A353-13519CE9D1CB}" srcOrd="20" destOrd="0" presId="urn:microsoft.com/office/officeart/2008/layout/PictureStrips"/>
    <dgm:cxn modelId="{8DA8DF22-AB14-4CFF-8468-859CABD30358}" type="presParOf" srcId="{E4FF7E1E-52B7-4E16-A353-13519CE9D1CB}" destId="{7D383169-A32C-4B26-BE6A-73857A4BC565}" srcOrd="0" destOrd="0" presId="urn:microsoft.com/office/officeart/2008/layout/PictureStrips"/>
    <dgm:cxn modelId="{8B4A324B-5F73-49B7-A3EC-B59A1846C64F}" type="presParOf" srcId="{E4FF7E1E-52B7-4E16-A353-13519CE9D1CB}" destId="{F24635A4-5E22-42B0-B67D-1282F76C2DF5}" srcOrd="1" destOrd="0" presId="urn:microsoft.com/office/officeart/2008/layout/PictureStrips"/>
    <dgm:cxn modelId="{6003C583-03A4-41D2-90FF-5BB6B7F6AF3B}" type="presParOf" srcId="{CDECF57E-EF1B-471D-A50E-AA71387839D8}" destId="{86B13A76-43CE-4E41-AD43-061F301F1BA6}" srcOrd="21" destOrd="0" presId="urn:microsoft.com/office/officeart/2008/layout/PictureStrips"/>
    <dgm:cxn modelId="{C1A7B72F-0671-4FAD-9EB1-D43D6FAE3948}" type="presParOf" srcId="{CDECF57E-EF1B-471D-A50E-AA71387839D8}" destId="{41EE9AAD-1FFB-4C87-B8E0-B45C2A9DE2C4}" srcOrd="22" destOrd="0" presId="urn:microsoft.com/office/officeart/2008/layout/PictureStrips"/>
    <dgm:cxn modelId="{23338E8C-D2EC-45A3-9B1D-C28EB640BACC}" type="presParOf" srcId="{41EE9AAD-1FFB-4C87-B8E0-B45C2A9DE2C4}" destId="{821D853E-F89C-45FD-A9DC-C0863E28D361}" srcOrd="0" destOrd="0" presId="urn:microsoft.com/office/officeart/2008/layout/PictureStrips"/>
    <dgm:cxn modelId="{D78AB454-5213-4D6E-877B-DDFECC09C3A7}" type="presParOf" srcId="{41EE9AAD-1FFB-4C87-B8E0-B45C2A9DE2C4}" destId="{7DE19891-9E4D-4EBC-BE72-C1425BBF5D5F}" srcOrd="1" destOrd="0" presId="urn:microsoft.com/office/officeart/2008/layout/PictureStrips"/>
    <dgm:cxn modelId="{0C45AEC0-0CD6-4178-A6C4-DBDBEA11BEA4}" type="presParOf" srcId="{CDECF57E-EF1B-471D-A50E-AA71387839D8}" destId="{1EF4D589-8B6A-4C8A-8883-FC22C549E23C}" srcOrd="23" destOrd="0" presId="urn:microsoft.com/office/officeart/2008/layout/PictureStrips"/>
    <dgm:cxn modelId="{05992807-E7A5-4F32-BCFB-27E36C7C06F9}" type="presParOf" srcId="{CDECF57E-EF1B-471D-A50E-AA71387839D8}" destId="{CF545EF2-11F2-42B2-B0D1-7F143F5BA813}" srcOrd="24" destOrd="0" presId="urn:microsoft.com/office/officeart/2008/layout/PictureStrips"/>
    <dgm:cxn modelId="{3130997E-E74F-49E7-9351-8642CC1E71E0}" type="presParOf" srcId="{CF545EF2-11F2-42B2-B0D1-7F143F5BA813}" destId="{E0DB76E9-9F46-40B1-984B-AD3E71F907B0}" srcOrd="0" destOrd="0" presId="urn:microsoft.com/office/officeart/2008/layout/PictureStrips"/>
    <dgm:cxn modelId="{6737B5E2-E267-46E8-8BB0-E049A6A288F5}" type="presParOf" srcId="{CF545EF2-11F2-42B2-B0D1-7F143F5BA813}" destId="{1CF0350A-C44F-4E04-BD12-1B2E46973931}" srcOrd="1" destOrd="0" presId="urn:microsoft.com/office/officeart/2008/layout/PictureStrips"/>
    <dgm:cxn modelId="{7A4804D8-7044-4B47-BF15-4EB3BC8A84AD}" type="presParOf" srcId="{CDECF57E-EF1B-471D-A50E-AA71387839D8}" destId="{BE2FD4D6-4B17-4E5D-AF4A-A3FC11BCDE9E}" srcOrd="25" destOrd="0" presId="urn:microsoft.com/office/officeart/2008/layout/PictureStrips"/>
    <dgm:cxn modelId="{CFE9323F-A783-4771-BED1-723FBE60E76F}" type="presParOf" srcId="{CDECF57E-EF1B-471D-A50E-AA71387839D8}" destId="{42027168-B117-4F4D-BFA9-D557E1520C65}" srcOrd="26" destOrd="0" presId="urn:microsoft.com/office/officeart/2008/layout/PictureStrips"/>
    <dgm:cxn modelId="{40F0E8B0-2D70-4D56-8D47-72519DD9DEE9}" type="presParOf" srcId="{42027168-B117-4F4D-BFA9-D557E1520C65}" destId="{26AA149E-486C-4BCC-BB35-EB74A88CFC1A}" srcOrd="0" destOrd="0" presId="urn:microsoft.com/office/officeart/2008/layout/PictureStrips"/>
    <dgm:cxn modelId="{7BD1E1EA-7A2E-4830-8709-962EA9B6CB29}" type="presParOf" srcId="{42027168-B117-4F4D-BFA9-D557E1520C65}" destId="{8D1C70BF-C31A-49CF-BD94-7CC10ABF55E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DD0CFD-AC57-400A-A13A-316CC4B6DC1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1AFF984-5BAC-4B7B-9FEA-D19C771060FB}">
      <dgm:prSet phldrT="[Text]" custT="1"/>
      <dgm:spPr/>
      <dgm:t>
        <a:bodyPr/>
        <a:lstStyle/>
        <a:p>
          <a:r>
            <a:rPr lang="en-US" sz="1200" dirty="0" smtClean="0"/>
            <a:t>September-March</a:t>
          </a:r>
        </a:p>
        <a:p>
          <a:r>
            <a:rPr lang="en-US" sz="1200" dirty="0" smtClean="0"/>
            <a:t>Develop Plan</a:t>
          </a:r>
          <a:endParaRPr lang="en-US" sz="1200" dirty="0"/>
        </a:p>
      </dgm:t>
    </dgm:pt>
    <dgm:pt modelId="{8A00C6CC-93DA-4D95-BC97-36D13DC53F9C}" type="parTrans" cxnId="{6533E9B0-5DB4-4EE5-89EE-25B5F4BBB7A3}">
      <dgm:prSet/>
      <dgm:spPr/>
      <dgm:t>
        <a:bodyPr/>
        <a:lstStyle/>
        <a:p>
          <a:endParaRPr lang="en-US"/>
        </a:p>
      </dgm:t>
    </dgm:pt>
    <dgm:pt modelId="{0F20E948-E92A-43E4-9372-42D797ADA445}" type="sibTrans" cxnId="{6533E9B0-5DB4-4EE5-89EE-25B5F4BBB7A3}">
      <dgm:prSet/>
      <dgm:spPr/>
      <dgm:t>
        <a:bodyPr/>
        <a:lstStyle/>
        <a:p>
          <a:endParaRPr lang="en-US"/>
        </a:p>
      </dgm:t>
    </dgm:pt>
    <dgm:pt modelId="{3055DEB3-17A9-49DD-AE9B-B6238A74C616}">
      <dgm:prSet phldrT="[Text]" custT="1"/>
      <dgm:spPr/>
      <dgm:t>
        <a:bodyPr/>
        <a:lstStyle/>
        <a:p>
          <a:r>
            <a:rPr lang="en-US" sz="1200" dirty="0" smtClean="0"/>
            <a:t>March 13</a:t>
          </a:r>
        </a:p>
        <a:p>
          <a:r>
            <a:rPr lang="en-US" sz="1200" dirty="0" smtClean="0"/>
            <a:t>Board Presentation </a:t>
          </a:r>
          <a:endParaRPr lang="en-US" sz="1200" dirty="0"/>
        </a:p>
      </dgm:t>
    </dgm:pt>
    <dgm:pt modelId="{CAF34433-2986-4D28-A7F6-007168BCAA06}" type="parTrans" cxnId="{CC01358D-FFC7-4D45-8AD1-EF80E51CCB38}">
      <dgm:prSet/>
      <dgm:spPr/>
      <dgm:t>
        <a:bodyPr/>
        <a:lstStyle/>
        <a:p>
          <a:endParaRPr lang="en-US"/>
        </a:p>
      </dgm:t>
    </dgm:pt>
    <dgm:pt modelId="{76DE4585-C74F-4C56-A220-550FB96255AD}" type="sibTrans" cxnId="{CC01358D-FFC7-4D45-8AD1-EF80E51CCB38}">
      <dgm:prSet/>
      <dgm:spPr/>
      <dgm:t>
        <a:bodyPr/>
        <a:lstStyle/>
        <a:p>
          <a:endParaRPr lang="en-US"/>
        </a:p>
      </dgm:t>
    </dgm:pt>
    <dgm:pt modelId="{1E0A18DC-15B7-4F15-AEBA-827088772FFC}">
      <dgm:prSet phldrT="[Text]" custT="1"/>
      <dgm:spPr/>
      <dgm:t>
        <a:bodyPr/>
        <a:lstStyle/>
        <a:p>
          <a:r>
            <a:rPr lang="en-US" sz="1200" dirty="0" smtClean="0"/>
            <a:t>March 23-29</a:t>
          </a:r>
        </a:p>
        <a:p>
          <a:r>
            <a:rPr lang="en-US" sz="1200" dirty="0" smtClean="0"/>
            <a:t> Public Forums</a:t>
          </a:r>
          <a:endParaRPr lang="en-US" sz="1200" dirty="0"/>
        </a:p>
      </dgm:t>
    </dgm:pt>
    <dgm:pt modelId="{B2F7B5EE-BC8C-4630-98E3-C81A1A6A0D3F}" type="parTrans" cxnId="{5927C3D4-AD7B-4723-9516-08E8DF9C3551}">
      <dgm:prSet/>
      <dgm:spPr/>
      <dgm:t>
        <a:bodyPr/>
        <a:lstStyle/>
        <a:p>
          <a:endParaRPr lang="en-US"/>
        </a:p>
      </dgm:t>
    </dgm:pt>
    <dgm:pt modelId="{19B53375-4307-4056-B86B-8F271A1B6155}" type="sibTrans" cxnId="{5927C3D4-AD7B-4723-9516-08E8DF9C3551}">
      <dgm:prSet/>
      <dgm:spPr/>
      <dgm:t>
        <a:bodyPr/>
        <a:lstStyle/>
        <a:p>
          <a:endParaRPr lang="en-US"/>
        </a:p>
      </dgm:t>
    </dgm:pt>
    <dgm:pt modelId="{6BCF7846-3065-4B2E-9D94-80321CB0ADE4}">
      <dgm:prSet phldrT="[Text]" custT="1"/>
      <dgm:spPr/>
      <dgm:t>
        <a:bodyPr/>
        <a:lstStyle/>
        <a:p>
          <a:r>
            <a:rPr lang="en-US" sz="1200" dirty="0" smtClean="0"/>
            <a:t>June</a:t>
          </a:r>
        </a:p>
        <a:p>
          <a:r>
            <a:rPr lang="en-US" sz="1200" dirty="0" smtClean="0"/>
            <a:t>SAB Approval</a:t>
          </a:r>
          <a:endParaRPr lang="en-US" sz="1200" dirty="0"/>
        </a:p>
      </dgm:t>
    </dgm:pt>
    <dgm:pt modelId="{1759AD40-9B58-4A0A-B48A-3D88E7A53C62}" type="parTrans" cxnId="{C6CC9705-6318-4611-9183-D68FEDCB83A6}">
      <dgm:prSet/>
      <dgm:spPr/>
      <dgm:t>
        <a:bodyPr/>
        <a:lstStyle/>
        <a:p>
          <a:endParaRPr lang="en-US"/>
        </a:p>
      </dgm:t>
    </dgm:pt>
    <dgm:pt modelId="{B7DBE86D-F9E6-4110-950B-51AD8C334FB8}" type="sibTrans" cxnId="{C6CC9705-6318-4611-9183-D68FEDCB83A6}">
      <dgm:prSet/>
      <dgm:spPr/>
      <dgm:t>
        <a:bodyPr/>
        <a:lstStyle/>
        <a:p>
          <a:endParaRPr lang="en-US"/>
        </a:p>
      </dgm:t>
    </dgm:pt>
    <dgm:pt modelId="{214FAE31-2E5B-4887-BE2C-7D713ABC9797}">
      <dgm:prSet phldrT="[Text]" custT="1"/>
      <dgm:spPr/>
      <dgm:t>
        <a:bodyPr/>
        <a:lstStyle/>
        <a:p>
          <a:r>
            <a:rPr lang="en-US" sz="1200" dirty="0" smtClean="0"/>
            <a:t>April </a:t>
          </a:r>
        </a:p>
        <a:p>
          <a:r>
            <a:rPr lang="en-US" sz="1200" dirty="0" smtClean="0"/>
            <a:t>Preliminary FY 2015 Budget to SAB</a:t>
          </a:r>
          <a:endParaRPr lang="en-US" sz="1200" dirty="0"/>
        </a:p>
      </dgm:t>
    </dgm:pt>
    <dgm:pt modelId="{CD554A37-CAA6-4261-AD7B-D6A15BFCA491}" type="parTrans" cxnId="{7C3CFDEC-5404-4230-8BC7-62808A073448}">
      <dgm:prSet/>
      <dgm:spPr/>
      <dgm:t>
        <a:bodyPr/>
        <a:lstStyle/>
        <a:p>
          <a:endParaRPr lang="en-US"/>
        </a:p>
      </dgm:t>
    </dgm:pt>
    <dgm:pt modelId="{58734341-A4FE-489E-A327-A4B65531C59D}" type="sibTrans" cxnId="{7C3CFDEC-5404-4230-8BC7-62808A073448}">
      <dgm:prSet/>
      <dgm:spPr/>
      <dgm:t>
        <a:bodyPr/>
        <a:lstStyle/>
        <a:p>
          <a:endParaRPr lang="en-US"/>
        </a:p>
      </dgm:t>
    </dgm:pt>
    <dgm:pt modelId="{ED514445-DA05-4230-9F3A-1CE4FB639604}" type="pres">
      <dgm:prSet presAssocID="{D5DD0CFD-AC57-400A-A13A-316CC4B6DC19}" presName="Name0" presStyleCnt="0">
        <dgm:presLayoutVars>
          <dgm:dir/>
          <dgm:resizeHandles val="exact"/>
        </dgm:presLayoutVars>
      </dgm:prSet>
      <dgm:spPr/>
    </dgm:pt>
    <dgm:pt modelId="{6195CA0A-2931-4000-8A70-26FBE4B8B27D}" type="pres">
      <dgm:prSet presAssocID="{D5DD0CFD-AC57-400A-A13A-316CC4B6DC19}" presName="arrow" presStyleLbl="bgShp" presStyleIdx="0" presStyleCnt="1" custLinFactNeighborY="3130"/>
      <dgm:spPr/>
    </dgm:pt>
    <dgm:pt modelId="{D4E859D0-2157-4FE0-B120-A2A929EFC37F}" type="pres">
      <dgm:prSet presAssocID="{D5DD0CFD-AC57-400A-A13A-316CC4B6DC19}" presName="points" presStyleCnt="0"/>
      <dgm:spPr/>
    </dgm:pt>
    <dgm:pt modelId="{281AAB21-C65A-4E12-93E9-B32492F056B8}" type="pres">
      <dgm:prSet presAssocID="{C1AFF984-5BAC-4B7B-9FEA-D19C771060FB}" presName="compositeA" presStyleCnt="0"/>
      <dgm:spPr/>
    </dgm:pt>
    <dgm:pt modelId="{C896CBB7-047B-4E44-9B5F-11A3CF9CE648}" type="pres">
      <dgm:prSet presAssocID="{C1AFF984-5BAC-4B7B-9FEA-D19C771060FB}" presName="textA" presStyleLbl="revTx" presStyleIdx="0" presStyleCnt="5" custScaleX="324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F3E08-2DA4-4844-86FE-46CE05C61DD3}" type="pres">
      <dgm:prSet presAssocID="{C1AFF984-5BAC-4B7B-9FEA-D19C771060FB}" presName="circleA" presStyleLbl="node1" presStyleIdx="0" presStyleCnt="5"/>
      <dgm:spPr/>
    </dgm:pt>
    <dgm:pt modelId="{6EDB9204-41D4-4F29-BB83-3152B381360A}" type="pres">
      <dgm:prSet presAssocID="{C1AFF984-5BAC-4B7B-9FEA-D19C771060FB}" presName="spaceA" presStyleCnt="0"/>
      <dgm:spPr/>
    </dgm:pt>
    <dgm:pt modelId="{1728F0C7-84C3-4711-9767-6DF101B3CAF8}" type="pres">
      <dgm:prSet presAssocID="{0F20E948-E92A-43E4-9372-42D797ADA445}" presName="space" presStyleCnt="0"/>
      <dgm:spPr/>
    </dgm:pt>
    <dgm:pt modelId="{CFCBFC56-645B-4618-839A-1990C0040839}" type="pres">
      <dgm:prSet presAssocID="{3055DEB3-17A9-49DD-AE9B-B6238A74C616}" presName="compositeB" presStyleCnt="0"/>
      <dgm:spPr/>
    </dgm:pt>
    <dgm:pt modelId="{448520D0-CC0E-4716-996C-A5729553373A}" type="pres">
      <dgm:prSet presAssocID="{3055DEB3-17A9-49DD-AE9B-B6238A74C616}" presName="textB" presStyleLbl="revTx" presStyleIdx="1" presStyleCnt="5" custScaleX="327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0EC9A-86BF-4AC0-BFB2-E9506D6142C9}" type="pres">
      <dgm:prSet presAssocID="{3055DEB3-17A9-49DD-AE9B-B6238A74C616}" presName="circleB" presStyleLbl="node1" presStyleIdx="1" presStyleCnt="5"/>
      <dgm:spPr/>
    </dgm:pt>
    <dgm:pt modelId="{48CA5893-2E87-4531-92F7-2F105444180E}" type="pres">
      <dgm:prSet presAssocID="{3055DEB3-17A9-49DD-AE9B-B6238A74C616}" presName="spaceB" presStyleCnt="0"/>
      <dgm:spPr/>
    </dgm:pt>
    <dgm:pt modelId="{D09F880B-210F-49F5-B0EF-C744B3EB75E8}" type="pres">
      <dgm:prSet presAssocID="{76DE4585-C74F-4C56-A220-550FB96255AD}" presName="space" presStyleCnt="0"/>
      <dgm:spPr/>
    </dgm:pt>
    <dgm:pt modelId="{A3A8B607-3579-449C-859E-AB2EFD7181BE}" type="pres">
      <dgm:prSet presAssocID="{1E0A18DC-15B7-4F15-AEBA-827088772FFC}" presName="compositeA" presStyleCnt="0"/>
      <dgm:spPr/>
    </dgm:pt>
    <dgm:pt modelId="{A08F39E9-F6CC-4C9A-875A-7BC6E938FAED}" type="pres">
      <dgm:prSet presAssocID="{1E0A18DC-15B7-4F15-AEBA-827088772FFC}" presName="textA" presStyleLbl="revTx" presStyleIdx="2" presStyleCnt="5" custScaleX="282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BB051-54EC-404F-8F29-EE4DC8B4B293}" type="pres">
      <dgm:prSet presAssocID="{1E0A18DC-15B7-4F15-AEBA-827088772FFC}" presName="circleA" presStyleLbl="node1" presStyleIdx="2" presStyleCnt="5"/>
      <dgm:spPr/>
    </dgm:pt>
    <dgm:pt modelId="{D1E49602-11AA-492C-865E-1927AA95A702}" type="pres">
      <dgm:prSet presAssocID="{1E0A18DC-15B7-4F15-AEBA-827088772FFC}" presName="spaceA" presStyleCnt="0"/>
      <dgm:spPr/>
    </dgm:pt>
    <dgm:pt modelId="{CA381BD9-9E8F-4200-99FD-31C1B3DE7936}" type="pres">
      <dgm:prSet presAssocID="{19B53375-4307-4056-B86B-8F271A1B6155}" presName="space" presStyleCnt="0"/>
      <dgm:spPr/>
    </dgm:pt>
    <dgm:pt modelId="{856B671A-0DCD-4C62-A4A2-C1C2DB7B1554}" type="pres">
      <dgm:prSet presAssocID="{214FAE31-2E5B-4887-BE2C-7D713ABC9797}" presName="compositeB" presStyleCnt="0"/>
      <dgm:spPr/>
    </dgm:pt>
    <dgm:pt modelId="{4DF1999D-1E13-407A-9832-D8EC62176E4E}" type="pres">
      <dgm:prSet presAssocID="{214FAE31-2E5B-4887-BE2C-7D713ABC9797}" presName="textB" presStyleLbl="revTx" presStyleIdx="3" presStyleCnt="5" custScaleX="400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F0EB5-8C88-42D2-ABB1-F321237F2ADA}" type="pres">
      <dgm:prSet presAssocID="{214FAE31-2E5B-4887-BE2C-7D713ABC9797}" presName="circleB" presStyleLbl="node1" presStyleIdx="3" presStyleCnt="5"/>
      <dgm:spPr/>
    </dgm:pt>
    <dgm:pt modelId="{645A6D01-7467-4573-A9D5-030DE27DEBA3}" type="pres">
      <dgm:prSet presAssocID="{214FAE31-2E5B-4887-BE2C-7D713ABC9797}" presName="spaceB" presStyleCnt="0"/>
      <dgm:spPr/>
    </dgm:pt>
    <dgm:pt modelId="{011BFB7D-A3B5-4EFD-973A-0DE2DBCD69CF}" type="pres">
      <dgm:prSet presAssocID="{58734341-A4FE-489E-A327-A4B65531C59D}" presName="space" presStyleCnt="0"/>
      <dgm:spPr/>
    </dgm:pt>
    <dgm:pt modelId="{57B66A76-E754-4911-86E3-60577305E263}" type="pres">
      <dgm:prSet presAssocID="{6BCF7846-3065-4B2E-9D94-80321CB0ADE4}" presName="compositeA" presStyleCnt="0"/>
      <dgm:spPr/>
    </dgm:pt>
    <dgm:pt modelId="{E817C1BF-80F9-429B-A25C-175B46A261AC}" type="pres">
      <dgm:prSet presAssocID="{6BCF7846-3065-4B2E-9D94-80321CB0ADE4}" presName="textA" presStyleLbl="revTx" presStyleIdx="4" presStyleCnt="5" custScaleX="254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355A0-A4B5-4A11-B9B2-249508DC13BA}" type="pres">
      <dgm:prSet presAssocID="{6BCF7846-3065-4B2E-9D94-80321CB0ADE4}" presName="circleA" presStyleLbl="node1" presStyleIdx="4" presStyleCnt="5"/>
      <dgm:spPr/>
    </dgm:pt>
    <dgm:pt modelId="{7210D75F-D562-4112-BD7F-5F02FA46BE6F}" type="pres">
      <dgm:prSet presAssocID="{6BCF7846-3065-4B2E-9D94-80321CB0ADE4}" presName="spaceA" presStyleCnt="0"/>
      <dgm:spPr/>
    </dgm:pt>
  </dgm:ptLst>
  <dgm:cxnLst>
    <dgm:cxn modelId="{ACF9B02D-4BB3-48FB-9B37-EFD0A7E27BE8}" type="presOf" srcId="{6BCF7846-3065-4B2E-9D94-80321CB0ADE4}" destId="{E817C1BF-80F9-429B-A25C-175B46A261AC}" srcOrd="0" destOrd="0" presId="urn:microsoft.com/office/officeart/2005/8/layout/hProcess11"/>
    <dgm:cxn modelId="{6921D05F-995C-4383-96D9-9CFDC15E8D6B}" type="presOf" srcId="{D5DD0CFD-AC57-400A-A13A-316CC4B6DC19}" destId="{ED514445-DA05-4230-9F3A-1CE4FB639604}" srcOrd="0" destOrd="0" presId="urn:microsoft.com/office/officeart/2005/8/layout/hProcess11"/>
    <dgm:cxn modelId="{3BB16D4C-64C4-461A-A5AA-C6D6DCD0CBC4}" type="presOf" srcId="{1E0A18DC-15B7-4F15-AEBA-827088772FFC}" destId="{A08F39E9-F6CC-4C9A-875A-7BC6E938FAED}" srcOrd="0" destOrd="0" presId="urn:microsoft.com/office/officeart/2005/8/layout/hProcess11"/>
    <dgm:cxn modelId="{6533E9B0-5DB4-4EE5-89EE-25B5F4BBB7A3}" srcId="{D5DD0CFD-AC57-400A-A13A-316CC4B6DC19}" destId="{C1AFF984-5BAC-4B7B-9FEA-D19C771060FB}" srcOrd="0" destOrd="0" parTransId="{8A00C6CC-93DA-4D95-BC97-36D13DC53F9C}" sibTransId="{0F20E948-E92A-43E4-9372-42D797ADA445}"/>
    <dgm:cxn modelId="{C6CC9705-6318-4611-9183-D68FEDCB83A6}" srcId="{D5DD0CFD-AC57-400A-A13A-316CC4B6DC19}" destId="{6BCF7846-3065-4B2E-9D94-80321CB0ADE4}" srcOrd="4" destOrd="0" parTransId="{1759AD40-9B58-4A0A-B48A-3D88E7A53C62}" sibTransId="{B7DBE86D-F9E6-4110-950B-51AD8C334FB8}"/>
    <dgm:cxn modelId="{7C3CFDEC-5404-4230-8BC7-62808A073448}" srcId="{D5DD0CFD-AC57-400A-A13A-316CC4B6DC19}" destId="{214FAE31-2E5B-4887-BE2C-7D713ABC9797}" srcOrd="3" destOrd="0" parTransId="{CD554A37-CAA6-4261-AD7B-D6A15BFCA491}" sibTransId="{58734341-A4FE-489E-A327-A4B65531C59D}"/>
    <dgm:cxn modelId="{038838D9-356B-43A4-B258-D26FFF6DBFA2}" type="presOf" srcId="{3055DEB3-17A9-49DD-AE9B-B6238A74C616}" destId="{448520D0-CC0E-4716-996C-A5729553373A}" srcOrd="0" destOrd="0" presId="urn:microsoft.com/office/officeart/2005/8/layout/hProcess11"/>
    <dgm:cxn modelId="{EA394A91-66F0-4D34-A7B7-11EA9384C303}" type="presOf" srcId="{C1AFF984-5BAC-4B7B-9FEA-D19C771060FB}" destId="{C896CBB7-047B-4E44-9B5F-11A3CF9CE648}" srcOrd="0" destOrd="0" presId="urn:microsoft.com/office/officeart/2005/8/layout/hProcess11"/>
    <dgm:cxn modelId="{56100264-36E0-4E08-9BF6-8406F53C32DA}" type="presOf" srcId="{214FAE31-2E5B-4887-BE2C-7D713ABC9797}" destId="{4DF1999D-1E13-407A-9832-D8EC62176E4E}" srcOrd="0" destOrd="0" presId="urn:microsoft.com/office/officeart/2005/8/layout/hProcess11"/>
    <dgm:cxn modelId="{5927C3D4-AD7B-4723-9516-08E8DF9C3551}" srcId="{D5DD0CFD-AC57-400A-A13A-316CC4B6DC19}" destId="{1E0A18DC-15B7-4F15-AEBA-827088772FFC}" srcOrd="2" destOrd="0" parTransId="{B2F7B5EE-BC8C-4630-98E3-C81A1A6A0D3F}" sibTransId="{19B53375-4307-4056-B86B-8F271A1B6155}"/>
    <dgm:cxn modelId="{CC01358D-FFC7-4D45-8AD1-EF80E51CCB38}" srcId="{D5DD0CFD-AC57-400A-A13A-316CC4B6DC19}" destId="{3055DEB3-17A9-49DD-AE9B-B6238A74C616}" srcOrd="1" destOrd="0" parTransId="{CAF34433-2986-4D28-A7F6-007168BCAA06}" sibTransId="{76DE4585-C74F-4C56-A220-550FB96255AD}"/>
    <dgm:cxn modelId="{9FED1242-CB5F-4C60-AE2A-E7385672F4FA}" type="presParOf" srcId="{ED514445-DA05-4230-9F3A-1CE4FB639604}" destId="{6195CA0A-2931-4000-8A70-26FBE4B8B27D}" srcOrd="0" destOrd="0" presId="urn:microsoft.com/office/officeart/2005/8/layout/hProcess11"/>
    <dgm:cxn modelId="{0896ADF9-CE20-43A4-BB53-B325CD705BF7}" type="presParOf" srcId="{ED514445-DA05-4230-9F3A-1CE4FB639604}" destId="{D4E859D0-2157-4FE0-B120-A2A929EFC37F}" srcOrd="1" destOrd="0" presId="urn:microsoft.com/office/officeart/2005/8/layout/hProcess11"/>
    <dgm:cxn modelId="{A33E871A-FFCD-4591-93D3-2C85E9EA7D51}" type="presParOf" srcId="{D4E859D0-2157-4FE0-B120-A2A929EFC37F}" destId="{281AAB21-C65A-4E12-93E9-B32492F056B8}" srcOrd="0" destOrd="0" presId="urn:microsoft.com/office/officeart/2005/8/layout/hProcess11"/>
    <dgm:cxn modelId="{6F212424-6601-4C66-BFB7-053EFC48B482}" type="presParOf" srcId="{281AAB21-C65A-4E12-93E9-B32492F056B8}" destId="{C896CBB7-047B-4E44-9B5F-11A3CF9CE648}" srcOrd="0" destOrd="0" presId="urn:microsoft.com/office/officeart/2005/8/layout/hProcess11"/>
    <dgm:cxn modelId="{ADD4B15F-A78B-4BD2-A8E4-23E49E996DBF}" type="presParOf" srcId="{281AAB21-C65A-4E12-93E9-B32492F056B8}" destId="{CDFF3E08-2DA4-4844-86FE-46CE05C61DD3}" srcOrd="1" destOrd="0" presId="urn:microsoft.com/office/officeart/2005/8/layout/hProcess11"/>
    <dgm:cxn modelId="{7C87D373-A13C-411E-80C3-C93475DD8410}" type="presParOf" srcId="{281AAB21-C65A-4E12-93E9-B32492F056B8}" destId="{6EDB9204-41D4-4F29-BB83-3152B381360A}" srcOrd="2" destOrd="0" presId="urn:microsoft.com/office/officeart/2005/8/layout/hProcess11"/>
    <dgm:cxn modelId="{6EA09DF5-DAED-4377-87EF-E910A0685CE8}" type="presParOf" srcId="{D4E859D0-2157-4FE0-B120-A2A929EFC37F}" destId="{1728F0C7-84C3-4711-9767-6DF101B3CAF8}" srcOrd="1" destOrd="0" presId="urn:microsoft.com/office/officeart/2005/8/layout/hProcess11"/>
    <dgm:cxn modelId="{6641449F-5B06-4970-AA6C-AC2B4578FBB6}" type="presParOf" srcId="{D4E859D0-2157-4FE0-B120-A2A929EFC37F}" destId="{CFCBFC56-645B-4618-839A-1990C0040839}" srcOrd="2" destOrd="0" presId="urn:microsoft.com/office/officeart/2005/8/layout/hProcess11"/>
    <dgm:cxn modelId="{8AC7D590-70B1-446B-9FAC-78758FC6B24D}" type="presParOf" srcId="{CFCBFC56-645B-4618-839A-1990C0040839}" destId="{448520D0-CC0E-4716-996C-A5729553373A}" srcOrd="0" destOrd="0" presId="urn:microsoft.com/office/officeart/2005/8/layout/hProcess11"/>
    <dgm:cxn modelId="{49946402-3AE1-4FFB-870E-9436E87A503B}" type="presParOf" srcId="{CFCBFC56-645B-4618-839A-1990C0040839}" destId="{EAC0EC9A-86BF-4AC0-BFB2-E9506D6142C9}" srcOrd="1" destOrd="0" presId="urn:microsoft.com/office/officeart/2005/8/layout/hProcess11"/>
    <dgm:cxn modelId="{132E1811-E73E-4485-B207-21A1B0B04C12}" type="presParOf" srcId="{CFCBFC56-645B-4618-839A-1990C0040839}" destId="{48CA5893-2E87-4531-92F7-2F105444180E}" srcOrd="2" destOrd="0" presId="urn:microsoft.com/office/officeart/2005/8/layout/hProcess11"/>
    <dgm:cxn modelId="{347FFEE3-00FB-4B18-9CAF-60D5CD0BF8A1}" type="presParOf" srcId="{D4E859D0-2157-4FE0-B120-A2A929EFC37F}" destId="{D09F880B-210F-49F5-B0EF-C744B3EB75E8}" srcOrd="3" destOrd="0" presId="urn:microsoft.com/office/officeart/2005/8/layout/hProcess11"/>
    <dgm:cxn modelId="{276C6A52-AC44-486C-BF35-6D7E173F23C5}" type="presParOf" srcId="{D4E859D0-2157-4FE0-B120-A2A929EFC37F}" destId="{A3A8B607-3579-449C-859E-AB2EFD7181BE}" srcOrd="4" destOrd="0" presId="urn:microsoft.com/office/officeart/2005/8/layout/hProcess11"/>
    <dgm:cxn modelId="{3F8E34D5-E57A-4DF1-BF1C-AD1C704EA88C}" type="presParOf" srcId="{A3A8B607-3579-449C-859E-AB2EFD7181BE}" destId="{A08F39E9-F6CC-4C9A-875A-7BC6E938FAED}" srcOrd="0" destOrd="0" presId="urn:microsoft.com/office/officeart/2005/8/layout/hProcess11"/>
    <dgm:cxn modelId="{E3197220-DC7A-4C95-9864-D59C87BB4D8C}" type="presParOf" srcId="{A3A8B607-3579-449C-859E-AB2EFD7181BE}" destId="{FC2BB051-54EC-404F-8F29-EE4DC8B4B293}" srcOrd="1" destOrd="0" presId="urn:microsoft.com/office/officeart/2005/8/layout/hProcess11"/>
    <dgm:cxn modelId="{FDAAD521-7BF6-48BC-A6C5-0C18931E57B9}" type="presParOf" srcId="{A3A8B607-3579-449C-859E-AB2EFD7181BE}" destId="{D1E49602-11AA-492C-865E-1927AA95A702}" srcOrd="2" destOrd="0" presId="urn:microsoft.com/office/officeart/2005/8/layout/hProcess11"/>
    <dgm:cxn modelId="{8538CF9B-93D0-4076-9FF5-FB11C7EF43AA}" type="presParOf" srcId="{D4E859D0-2157-4FE0-B120-A2A929EFC37F}" destId="{CA381BD9-9E8F-4200-99FD-31C1B3DE7936}" srcOrd="5" destOrd="0" presId="urn:microsoft.com/office/officeart/2005/8/layout/hProcess11"/>
    <dgm:cxn modelId="{8B5005C4-7663-4DFB-A5E7-87A511DFE7C2}" type="presParOf" srcId="{D4E859D0-2157-4FE0-B120-A2A929EFC37F}" destId="{856B671A-0DCD-4C62-A4A2-C1C2DB7B1554}" srcOrd="6" destOrd="0" presId="urn:microsoft.com/office/officeart/2005/8/layout/hProcess11"/>
    <dgm:cxn modelId="{14107EF0-7777-4B3D-9169-A26A4B2F8391}" type="presParOf" srcId="{856B671A-0DCD-4C62-A4A2-C1C2DB7B1554}" destId="{4DF1999D-1E13-407A-9832-D8EC62176E4E}" srcOrd="0" destOrd="0" presId="urn:microsoft.com/office/officeart/2005/8/layout/hProcess11"/>
    <dgm:cxn modelId="{845C297A-DFD5-4BD6-AC24-08E003BC37D6}" type="presParOf" srcId="{856B671A-0DCD-4C62-A4A2-C1C2DB7B1554}" destId="{A2DF0EB5-8C88-42D2-ABB1-F321237F2ADA}" srcOrd="1" destOrd="0" presId="urn:microsoft.com/office/officeart/2005/8/layout/hProcess11"/>
    <dgm:cxn modelId="{9ED035E2-C77A-463A-80DD-CC61608A6CDC}" type="presParOf" srcId="{856B671A-0DCD-4C62-A4A2-C1C2DB7B1554}" destId="{645A6D01-7467-4573-A9D5-030DE27DEBA3}" srcOrd="2" destOrd="0" presId="urn:microsoft.com/office/officeart/2005/8/layout/hProcess11"/>
    <dgm:cxn modelId="{99BE72A9-EE93-497F-9A55-CA20F5952C1A}" type="presParOf" srcId="{D4E859D0-2157-4FE0-B120-A2A929EFC37F}" destId="{011BFB7D-A3B5-4EFD-973A-0DE2DBCD69CF}" srcOrd="7" destOrd="0" presId="urn:microsoft.com/office/officeart/2005/8/layout/hProcess11"/>
    <dgm:cxn modelId="{2EA4DDD7-601D-4186-A7EE-F277CFC79E0E}" type="presParOf" srcId="{D4E859D0-2157-4FE0-B120-A2A929EFC37F}" destId="{57B66A76-E754-4911-86E3-60577305E263}" srcOrd="8" destOrd="0" presId="urn:microsoft.com/office/officeart/2005/8/layout/hProcess11"/>
    <dgm:cxn modelId="{07404DC9-7092-4E14-A180-8F5BDB862CC6}" type="presParOf" srcId="{57B66A76-E754-4911-86E3-60577305E263}" destId="{E817C1BF-80F9-429B-A25C-175B46A261AC}" srcOrd="0" destOrd="0" presId="urn:microsoft.com/office/officeart/2005/8/layout/hProcess11"/>
    <dgm:cxn modelId="{C495F874-A487-47D9-910B-957BD8CA497A}" type="presParOf" srcId="{57B66A76-E754-4911-86E3-60577305E263}" destId="{EEC355A0-A4B5-4A11-B9B2-249508DC13BA}" srcOrd="1" destOrd="0" presId="urn:microsoft.com/office/officeart/2005/8/layout/hProcess11"/>
    <dgm:cxn modelId="{7C62D146-BE70-4E7A-8DF8-A4BBF7C0FB89}" type="presParOf" srcId="{57B66A76-E754-4911-86E3-60577305E263}" destId="{7210D75F-D562-4112-BD7F-5F02FA46BE6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2932E-2275-4E14-AA30-DC095429B966}">
      <dsp:nvSpPr>
        <dsp:cNvPr id="0" name=""/>
        <dsp:cNvSpPr/>
      </dsp:nvSpPr>
      <dsp:spPr>
        <a:xfrm>
          <a:off x="690725" y="308701"/>
          <a:ext cx="1265083" cy="395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76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Math 3-5</a:t>
          </a:r>
          <a:endParaRPr lang="en-US" sz="900" kern="1200" dirty="0"/>
        </a:p>
      </dsp:txBody>
      <dsp:txXfrm>
        <a:off x="690725" y="308701"/>
        <a:ext cx="1265083" cy="395338"/>
      </dsp:txXfrm>
    </dsp:sp>
    <dsp:sp modelId="{8F98CCBC-E938-4ED3-A246-84E2CC974ADA}">
      <dsp:nvSpPr>
        <dsp:cNvPr id="0" name=""/>
        <dsp:cNvSpPr/>
      </dsp:nvSpPr>
      <dsp:spPr>
        <a:xfrm>
          <a:off x="638013" y="251597"/>
          <a:ext cx="276737" cy="4151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D66D6-9D91-4789-9022-2CC458CC8B9D}">
      <dsp:nvSpPr>
        <dsp:cNvPr id="0" name=""/>
        <dsp:cNvSpPr/>
      </dsp:nvSpPr>
      <dsp:spPr>
        <a:xfrm>
          <a:off x="2137090" y="308701"/>
          <a:ext cx="1265083" cy="395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76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Communication Arts 3-5</a:t>
          </a:r>
          <a:endParaRPr lang="en-US" sz="900" kern="1200" dirty="0"/>
        </a:p>
      </dsp:txBody>
      <dsp:txXfrm>
        <a:off x="2137090" y="308701"/>
        <a:ext cx="1265083" cy="395338"/>
      </dsp:txXfrm>
    </dsp:sp>
    <dsp:sp modelId="{2B9D3D38-96AC-484A-98DA-3B1AB5C20580}">
      <dsp:nvSpPr>
        <dsp:cNvPr id="0" name=""/>
        <dsp:cNvSpPr/>
      </dsp:nvSpPr>
      <dsp:spPr>
        <a:xfrm>
          <a:off x="2084378" y="251597"/>
          <a:ext cx="276737" cy="4151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A57FA-BDC7-4C1F-96E4-A0FDEE9BC1CB}">
      <dsp:nvSpPr>
        <dsp:cNvPr id="0" name=""/>
        <dsp:cNvSpPr/>
      </dsp:nvSpPr>
      <dsp:spPr>
        <a:xfrm>
          <a:off x="690725" y="806389"/>
          <a:ext cx="1265083" cy="395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76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Math 6-8</a:t>
          </a:r>
          <a:endParaRPr lang="en-US" sz="900" kern="1200" dirty="0"/>
        </a:p>
      </dsp:txBody>
      <dsp:txXfrm>
        <a:off x="690725" y="806389"/>
        <a:ext cx="1265083" cy="395338"/>
      </dsp:txXfrm>
    </dsp:sp>
    <dsp:sp modelId="{61C5D1B9-BBDA-45DB-873D-8F191829E6E1}">
      <dsp:nvSpPr>
        <dsp:cNvPr id="0" name=""/>
        <dsp:cNvSpPr/>
      </dsp:nvSpPr>
      <dsp:spPr>
        <a:xfrm>
          <a:off x="638013" y="749284"/>
          <a:ext cx="276737" cy="4151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95C23-1EEC-4B72-B507-18AAE4AAC9AE}">
      <dsp:nvSpPr>
        <dsp:cNvPr id="0" name=""/>
        <dsp:cNvSpPr/>
      </dsp:nvSpPr>
      <dsp:spPr>
        <a:xfrm>
          <a:off x="2137090" y="806389"/>
          <a:ext cx="1265083" cy="395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76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Communication Arts 6-8</a:t>
          </a:r>
          <a:endParaRPr lang="en-US" sz="900" kern="1200" dirty="0"/>
        </a:p>
      </dsp:txBody>
      <dsp:txXfrm>
        <a:off x="2137090" y="806389"/>
        <a:ext cx="1265083" cy="395338"/>
      </dsp:txXfrm>
    </dsp:sp>
    <dsp:sp modelId="{5F1144F1-539B-4972-AB2B-FEAE804071A1}">
      <dsp:nvSpPr>
        <dsp:cNvPr id="0" name=""/>
        <dsp:cNvSpPr/>
      </dsp:nvSpPr>
      <dsp:spPr>
        <a:xfrm>
          <a:off x="2084378" y="749284"/>
          <a:ext cx="276737" cy="4151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F2A64-A5F0-4A31-8925-5D59BEE1DC53}">
      <dsp:nvSpPr>
        <dsp:cNvPr id="0" name=""/>
        <dsp:cNvSpPr/>
      </dsp:nvSpPr>
      <dsp:spPr>
        <a:xfrm>
          <a:off x="690725" y="1304076"/>
          <a:ext cx="1265083" cy="395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76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Algebra I</a:t>
          </a:r>
          <a:endParaRPr lang="en-US" sz="900" kern="1200" dirty="0"/>
        </a:p>
      </dsp:txBody>
      <dsp:txXfrm>
        <a:off x="690725" y="1304076"/>
        <a:ext cx="1265083" cy="395338"/>
      </dsp:txXfrm>
    </dsp:sp>
    <dsp:sp modelId="{8A1BC9A6-B7FD-4DC2-8393-BC2529162379}">
      <dsp:nvSpPr>
        <dsp:cNvPr id="0" name=""/>
        <dsp:cNvSpPr/>
      </dsp:nvSpPr>
      <dsp:spPr>
        <a:xfrm>
          <a:off x="638013" y="1246972"/>
          <a:ext cx="276737" cy="4151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FCB09-5E54-4B81-BB04-2382B1FA8442}">
      <dsp:nvSpPr>
        <dsp:cNvPr id="0" name=""/>
        <dsp:cNvSpPr/>
      </dsp:nvSpPr>
      <dsp:spPr>
        <a:xfrm>
          <a:off x="2137090" y="1304076"/>
          <a:ext cx="1265083" cy="395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76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English EOC</a:t>
          </a:r>
          <a:endParaRPr lang="en-US" sz="900" kern="1200" dirty="0"/>
        </a:p>
      </dsp:txBody>
      <dsp:txXfrm>
        <a:off x="2137090" y="1304076"/>
        <a:ext cx="1265083" cy="395338"/>
      </dsp:txXfrm>
    </dsp:sp>
    <dsp:sp modelId="{42B8C349-B2F9-4C68-8A28-CB3DC8FE144A}">
      <dsp:nvSpPr>
        <dsp:cNvPr id="0" name=""/>
        <dsp:cNvSpPr/>
      </dsp:nvSpPr>
      <dsp:spPr>
        <a:xfrm>
          <a:off x="2084378" y="1246972"/>
          <a:ext cx="276737" cy="4151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D363F-62E5-411B-BDE9-B006FA5255AC}">
      <dsp:nvSpPr>
        <dsp:cNvPr id="0" name=""/>
        <dsp:cNvSpPr/>
      </dsp:nvSpPr>
      <dsp:spPr>
        <a:xfrm>
          <a:off x="690725" y="1801764"/>
          <a:ext cx="1265083" cy="395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76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Advanced Courses</a:t>
          </a:r>
          <a:endParaRPr lang="en-US" sz="900" kern="1200" dirty="0"/>
        </a:p>
      </dsp:txBody>
      <dsp:txXfrm>
        <a:off x="690725" y="1801764"/>
        <a:ext cx="1265083" cy="395338"/>
      </dsp:txXfrm>
    </dsp:sp>
    <dsp:sp modelId="{4339719A-0B5D-4FDC-9E9A-013CD0B67B31}">
      <dsp:nvSpPr>
        <dsp:cNvPr id="0" name=""/>
        <dsp:cNvSpPr/>
      </dsp:nvSpPr>
      <dsp:spPr>
        <a:xfrm>
          <a:off x="638013" y="1744659"/>
          <a:ext cx="276737" cy="41510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D360F-8C96-43A1-BBE5-620D1019B807}">
      <dsp:nvSpPr>
        <dsp:cNvPr id="0" name=""/>
        <dsp:cNvSpPr/>
      </dsp:nvSpPr>
      <dsp:spPr>
        <a:xfrm>
          <a:off x="2137090" y="1801764"/>
          <a:ext cx="1265083" cy="395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76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Career Education Courses</a:t>
          </a:r>
          <a:endParaRPr lang="en-US" sz="900" kern="1200" dirty="0"/>
        </a:p>
      </dsp:txBody>
      <dsp:txXfrm>
        <a:off x="2137090" y="1801764"/>
        <a:ext cx="1265083" cy="395338"/>
      </dsp:txXfrm>
    </dsp:sp>
    <dsp:sp modelId="{086FD821-0EE8-4689-812C-92E8D5259ED5}">
      <dsp:nvSpPr>
        <dsp:cNvPr id="0" name=""/>
        <dsp:cNvSpPr/>
      </dsp:nvSpPr>
      <dsp:spPr>
        <a:xfrm>
          <a:off x="2084378" y="1744659"/>
          <a:ext cx="276737" cy="41510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B3684-FB92-4A62-B07F-399F4FC6672C}">
      <dsp:nvSpPr>
        <dsp:cNvPr id="0" name=""/>
        <dsp:cNvSpPr/>
      </dsp:nvSpPr>
      <dsp:spPr>
        <a:xfrm>
          <a:off x="690725" y="2299451"/>
          <a:ext cx="1265083" cy="395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76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College Placement</a:t>
          </a:r>
          <a:endParaRPr lang="en-US" sz="900" kern="1200" dirty="0"/>
        </a:p>
      </dsp:txBody>
      <dsp:txXfrm>
        <a:off x="690725" y="2299451"/>
        <a:ext cx="1265083" cy="395338"/>
      </dsp:txXfrm>
    </dsp:sp>
    <dsp:sp modelId="{73EEA729-7200-4768-9B13-B98AB7FC7206}">
      <dsp:nvSpPr>
        <dsp:cNvPr id="0" name=""/>
        <dsp:cNvSpPr/>
      </dsp:nvSpPr>
      <dsp:spPr>
        <a:xfrm>
          <a:off x="638013" y="2242347"/>
          <a:ext cx="276737" cy="41510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43D69-43EE-4263-A5DF-44B6485922F7}">
      <dsp:nvSpPr>
        <dsp:cNvPr id="0" name=""/>
        <dsp:cNvSpPr/>
      </dsp:nvSpPr>
      <dsp:spPr>
        <a:xfrm>
          <a:off x="2137090" y="2299451"/>
          <a:ext cx="1265083" cy="395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76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Career Education Placement</a:t>
          </a:r>
          <a:endParaRPr lang="en-US" sz="900" kern="1200" dirty="0"/>
        </a:p>
      </dsp:txBody>
      <dsp:txXfrm>
        <a:off x="2137090" y="2299451"/>
        <a:ext cx="1265083" cy="395338"/>
      </dsp:txXfrm>
    </dsp:sp>
    <dsp:sp modelId="{89055D4B-4B58-473F-9F98-47F9D1E54E77}">
      <dsp:nvSpPr>
        <dsp:cNvPr id="0" name=""/>
        <dsp:cNvSpPr/>
      </dsp:nvSpPr>
      <dsp:spPr>
        <a:xfrm>
          <a:off x="2084378" y="2242347"/>
          <a:ext cx="276737" cy="41510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83169-A32C-4B26-BE6A-73857A4BC565}">
      <dsp:nvSpPr>
        <dsp:cNvPr id="0" name=""/>
        <dsp:cNvSpPr/>
      </dsp:nvSpPr>
      <dsp:spPr>
        <a:xfrm>
          <a:off x="690725" y="2797139"/>
          <a:ext cx="1265083" cy="395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76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Graduation Rate</a:t>
          </a:r>
          <a:endParaRPr lang="en-US" sz="900" kern="1200" dirty="0"/>
        </a:p>
      </dsp:txBody>
      <dsp:txXfrm>
        <a:off x="690725" y="2797139"/>
        <a:ext cx="1265083" cy="395338"/>
      </dsp:txXfrm>
    </dsp:sp>
    <dsp:sp modelId="{F24635A4-5E22-42B0-B67D-1282F76C2DF5}">
      <dsp:nvSpPr>
        <dsp:cNvPr id="0" name=""/>
        <dsp:cNvSpPr/>
      </dsp:nvSpPr>
      <dsp:spPr>
        <a:xfrm>
          <a:off x="638013" y="2740034"/>
          <a:ext cx="276737" cy="41510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D853E-F89C-45FD-A9DC-C0863E28D361}">
      <dsp:nvSpPr>
        <dsp:cNvPr id="0" name=""/>
        <dsp:cNvSpPr/>
      </dsp:nvSpPr>
      <dsp:spPr>
        <a:xfrm>
          <a:off x="2137090" y="2797139"/>
          <a:ext cx="1265083" cy="395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76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Attendance Rate</a:t>
          </a:r>
          <a:endParaRPr lang="en-US" sz="900" kern="1200" dirty="0"/>
        </a:p>
      </dsp:txBody>
      <dsp:txXfrm>
        <a:off x="2137090" y="2797139"/>
        <a:ext cx="1265083" cy="395338"/>
      </dsp:txXfrm>
    </dsp:sp>
    <dsp:sp modelId="{7DE19891-9E4D-4EBC-BE72-C1425BBF5D5F}">
      <dsp:nvSpPr>
        <dsp:cNvPr id="0" name=""/>
        <dsp:cNvSpPr/>
      </dsp:nvSpPr>
      <dsp:spPr>
        <a:xfrm>
          <a:off x="2084378" y="2740034"/>
          <a:ext cx="276737" cy="41510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B76E9-9F46-40B1-984B-AD3E71F907B0}">
      <dsp:nvSpPr>
        <dsp:cNvPr id="0" name=""/>
        <dsp:cNvSpPr/>
      </dsp:nvSpPr>
      <dsp:spPr>
        <a:xfrm>
          <a:off x="690725" y="3294826"/>
          <a:ext cx="1265083" cy="395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76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ACT Scores</a:t>
          </a:r>
          <a:endParaRPr lang="en-US" sz="900" kern="1200" dirty="0"/>
        </a:p>
      </dsp:txBody>
      <dsp:txXfrm>
        <a:off x="690725" y="3294826"/>
        <a:ext cx="1265083" cy="395338"/>
      </dsp:txXfrm>
    </dsp:sp>
    <dsp:sp modelId="{1CF0350A-C44F-4E04-BD12-1B2E46973931}">
      <dsp:nvSpPr>
        <dsp:cNvPr id="0" name=""/>
        <dsp:cNvSpPr/>
      </dsp:nvSpPr>
      <dsp:spPr>
        <a:xfrm>
          <a:off x="638013" y="3237722"/>
          <a:ext cx="276737" cy="4151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A149E-486C-4BCC-BB35-EB74A88CFC1A}">
      <dsp:nvSpPr>
        <dsp:cNvPr id="0" name=""/>
        <dsp:cNvSpPr/>
      </dsp:nvSpPr>
      <dsp:spPr>
        <a:xfrm>
          <a:off x="2137090" y="3294826"/>
          <a:ext cx="1265083" cy="395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76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Subgroup Achievement</a:t>
          </a:r>
          <a:endParaRPr lang="en-US" sz="900" kern="1200" dirty="0"/>
        </a:p>
      </dsp:txBody>
      <dsp:txXfrm>
        <a:off x="2137090" y="3294826"/>
        <a:ext cx="1265083" cy="395338"/>
      </dsp:txXfrm>
    </dsp:sp>
    <dsp:sp modelId="{8D1C70BF-C31A-49CF-BD94-7CC10ABF55ED}">
      <dsp:nvSpPr>
        <dsp:cNvPr id="0" name=""/>
        <dsp:cNvSpPr/>
      </dsp:nvSpPr>
      <dsp:spPr>
        <a:xfrm>
          <a:off x="2084378" y="3237722"/>
          <a:ext cx="276737" cy="4151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5CA0A-2931-4000-8A70-26FBE4B8B27D}">
      <dsp:nvSpPr>
        <dsp:cNvPr id="0" name=""/>
        <dsp:cNvSpPr/>
      </dsp:nvSpPr>
      <dsp:spPr>
        <a:xfrm>
          <a:off x="0" y="1414453"/>
          <a:ext cx="8229600" cy="181038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6CBB7-047B-4E44-9B5F-11A3CF9CE648}">
      <dsp:nvSpPr>
        <dsp:cNvPr id="0" name=""/>
        <dsp:cNvSpPr/>
      </dsp:nvSpPr>
      <dsp:spPr>
        <a:xfrm>
          <a:off x="1595" y="0"/>
          <a:ext cx="1491999" cy="181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September-March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 Plan</a:t>
          </a:r>
          <a:endParaRPr lang="en-US" sz="1200" kern="1200" dirty="0"/>
        </a:p>
      </dsp:txBody>
      <dsp:txXfrm>
        <a:off x="1595" y="0"/>
        <a:ext cx="1491999" cy="1810384"/>
      </dsp:txXfrm>
    </dsp:sp>
    <dsp:sp modelId="{CDFF3E08-2DA4-4844-86FE-46CE05C61DD3}">
      <dsp:nvSpPr>
        <dsp:cNvPr id="0" name=""/>
        <dsp:cNvSpPr/>
      </dsp:nvSpPr>
      <dsp:spPr>
        <a:xfrm>
          <a:off x="521297" y="2036682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520D0-CC0E-4716-996C-A5729553373A}">
      <dsp:nvSpPr>
        <dsp:cNvPr id="0" name=""/>
        <dsp:cNvSpPr/>
      </dsp:nvSpPr>
      <dsp:spPr>
        <a:xfrm>
          <a:off x="1516605" y="2715577"/>
          <a:ext cx="1508700" cy="181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March 13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Board Presentation </a:t>
          </a:r>
          <a:endParaRPr lang="en-US" sz="1200" kern="1200" dirty="0"/>
        </a:p>
      </dsp:txBody>
      <dsp:txXfrm>
        <a:off x="1516605" y="2715577"/>
        <a:ext cx="1508700" cy="1810384"/>
      </dsp:txXfrm>
    </dsp:sp>
    <dsp:sp modelId="{EAC0EC9A-86BF-4AC0-BFB2-E9506D6142C9}">
      <dsp:nvSpPr>
        <dsp:cNvPr id="0" name=""/>
        <dsp:cNvSpPr/>
      </dsp:nvSpPr>
      <dsp:spPr>
        <a:xfrm>
          <a:off x="2044657" y="2036682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F39E9-F6CC-4C9A-875A-7BC6E938FAED}">
      <dsp:nvSpPr>
        <dsp:cNvPr id="0" name=""/>
        <dsp:cNvSpPr/>
      </dsp:nvSpPr>
      <dsp:spPr>
        <a:xfrm>
          <a:off x="3048315" y="0"/>
          <a:ext cx="1298595" cy="181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March 23-29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Public Forums</a:t>
          </a:r>
          <a:endParaRPr lang="en-US" sz="1200" kern="1200" dirty="0"/>
        </a:p>
      </dsp:txBody>
      <dsp:txXfrm>
        <a:off x="3048315" y="0"/>
        <a:ext cx="1298595" cy="1810384"/>
      </dsp:txXfrm>
    </dsp:sp>
    <dsp:sp modelId="{FC2BB051-54EC-404F-8F29-EE4DC8B4B293}">
      <dsp:nvSpPr>
        <dsp:cNvPr id="0" name=""/>
        <dsp:cNvSpPr/>
      </dsp:nvSpPr>
      <dsp:spPr>
        <a:xfrm>
          <a:off x="3471315" y="2036682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1999D-1E13-407A-9832-D8EC62176E4E}">
      <dsp:nvSpPr>
        <dsp:cNvPr id="0" name=""/>
        <dsp:cNvSpPr/>
      </dsp:nvSpPr>
      <dsp:spPr>
        <a:xfrm>
          <a:off x="4369921" y="2715577"/>
          <a:ext cx="1841891" cy="181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April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Preliminary FY 2015 Budget to SAB</a:t>
          </a:r>
          <a:endParaRPr lang="en-US" sz="1200" kern="1200" dirty="0"/>
        </a:p>
      </dsp:txBody>
      <dsp:txXfrm>
        <a:off x="4369921" y="2715577"/>
        <a:ext cx="1841891" cy="1810384"/>
      </dsp:txXfrm>
    </dsp:sp>
    <dsp:sp modelId="{A2DF0EB5-8C88-42D2-ABB1-F321237F2ADA}">
      <dsp:nvSpPr>
        <dsp:cNvPr id="0" name=""/>
        <dsp:cNvSpPr/>
      </dsp:nvSpPr>
      <dsp:spPr>
        <a:xfrm>
          <a:off x="5064569" y="2036682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7C1BF-80F9-429B-A25C-175B46A261AC}">
      <dsp:nvSpPr>
        <dsp:cNvPr id="0" name=""/>
        <dsp:cNvSpPr/>
      </dsp:nvSpPr>
      <dsp:spPr>
        <a:xfrm>
          <a:off x="6234823" y="0"/>
          <a:ext cx="1170221" cy="181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June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SAB Approval</a:t>
          </a:r>
          <a:endParaRPr lang="en-US" sz="1200" kern="1200" dirty="0"/>
        </a:p>
      </dsp:txBody>
      <dsp:txXfrm>
        <a:off x="6234823" y="0"/>
        <a:ext cx="1170221" cy="1810384"/>
      </dsp:txXfrm>
    </dsp:sp>
    <dsp:sp modelId="{EEC355A0-A4B5-4A11-B9B2-249508DC13BA}">
      <dsp:nvSpPr>
        <dsp:cNvPr id="0" name=""/>
        <dsp:cNvSpPr/>
      </dsp:nvSpPr>
      <dsp:spPr>
        <a:xfrm>
          <a:off x="6593635" y="2036682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082" tIns="45541" rIns="91082" bIns="45541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082" tIns="45541" rIns="91082" bIns="45541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02809D5-CBA8-40A4-8C89-B5DF8F229F03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082" tIns="45541" rIns="91082" bIns="45541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082" tIns="45541" rIns="91082" bIns="45541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0F00DBD-D8AC-4BF7-A850-578AEFDE2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13" tIns="46407" rIns="92813" bIns="464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13" tIns="46407" rIns="92813" bIns="464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70737E-3279-4581-B85E-E0F5CB0181F6}" type="datetimeFigureOut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3" tIns="46407" rIns="92813" bIns="4640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13" tIns="46407" rIns="92813" bIns="4640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13" tIns="46407" rIns="92813" bIns="464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13" tIns="46407" rIns="92813" bIns="464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D7B6F9-A68A-4B1A-AFC4-679EF3E5D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92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847430-6EEB-4B7E-B957-FD55344F96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B6F9-A68A-4B1A-AFC4-679EF3E5DD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67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EC0731-D914-4E97-A160-18A97D3A57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EC0731-D914-4E97-A160-18A97D3A57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470173-360C-4C33-A856-049C04B338C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C1429-12E7-4D38-BAAE-89303671E6C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6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C1429-12E7-4D38-BAAE-89303671E6C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8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Dig up data</a:t>
            </a:r>
            <a:r>
              <a:rPr lang="en-US" baseline="0" dirty="0" smtClean="0"/>
              <a:t> on how the last cohort fared?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C1429-12E7-4D38-BAAE-89303671E6C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31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B6F9-A68A-4B1A-AFC4-679EF3E5DD3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67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61045D-5FCC-4CB7-8915-9F31628E6CC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B6F9-A68A-4B1A-AFC4-679EF3E5DD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67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B6F9-A68A-4B1A-AFC4-679EF3E5DD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6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" descr="jp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1371600" cy="15890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019F-351A-40BA-8F93-614AB8667D0A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13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BD134-68C5-4FDB-B322-0A52F0641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924F-3F1C-4B5D-A9B2-783EB7059675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2E66C-EF07-42D2-B611-31489E534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78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6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FCCD5E0-AC5A-4B2B-9E59-B70A15E20A7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43C5B5B-D260-44FB-85CD-1556F458F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05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9C010-187B-489A-9056-822C337D3C94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90F03-6900-47EB-A692-84BA63B52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4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244C-5B78-4C13-A922-77497E7E0F29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B0D10-BDD7-47E8-835E-8937AC8E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2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86D7F-0413-4569-B9AE-77EAAD87F8BA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87F7-8814-480B-BECD-68366EE6F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2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A9D5B-CF26-489B-9CEA-70B18626F326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E9D6C-9FF7-477B-91BD-6E8F29F69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7C6D-244D-4035-90FD-DF9A0412B69E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3A9F3-66F2-44FF-9E8E-80546E852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54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43AB-4B3E-4F39-80F4-F4339F30B0D5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96FAE-55A1-4029-B326-2D6BE893D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29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854BA-4C81-4602-9F7C-E642ABD48B4A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F510-7298-4339-A87D-AEC1B4C59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82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8DAE-CE7B-4210-B5A3-CC1F8FBC710A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DA7B-4865-4901-938B-C482BDC56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20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BB5BB-8F4E-4768-88BB-3F4BD9A9D5EB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69E84-CE58-4DD6-AA0F-3EBD868E8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2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3337C-1219-4F71-98E2-6144765E3161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AE7C-BD12-4E93-8586-D853A10A4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8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jp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1"/>
            <a:ext cx="762000" cy="8821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44B394-A68A-4C2F-9003-9853DBAA5F50}" type="datetime1">
              <a:rPr lang="en-US"/>
              <a:pPr>
                <a:defRPr/>
              </a:pPr>
              <a:t>3/13/2014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513BBC-1A6F-4CD5-A2C2-8FF64F995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3" r:id="rId1"/>
    <p:sldLayoutId id="2147484717" r:id="rId2"/>
    <p:sldLayoutId id="2147484718" r:id="rId3"/>
    <p:sldLayoutId id="2147484724" r:id="rId4"/>
    <p:sldLayoutId id="2147484725" r:id="rId5"/>
    <p:sldLayoutId id="2147484726" r:id="rId6"/>
    <p:sldLayoutId id="2147484727" r:id="rId7"/>
    <p:sldLayoutId id="2147484719" r:id="rId8"/>
    <p:sldLayoutId id="2147484720" r:id="rId9"/>
    <p:sldLayoutId id="2147484728" r:id="rId10"/>
    <p:sldLayoutId id="2147484729" r:id="rId11"/>
    <p:sldLayoutId id="2147484721" r:id="rId12"/>
    <p:sldLayoutId id="214748472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Excel_Worksheet16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5.xlsx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17.xls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Saint Louis Public School District  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2014- 2015 Transformation Plan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143000" y="5562600"/>
            <a:ext cx="7772400" cy="304800"/>
          </a:xfrm>
        </p:spPr>
        <p:txBody>
          <a:bodyPr/>
          <a:lstStyle/>
          <a:p>
            <a:pPr marR="0" eaLnBrk="1" hangingPunct="1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Kelvin R. Adams, Ph.D., Superintendent</a:t>
            </a:r>
          </a:p>
          <a:p>
            <a:pPr marR="0" eaLnBrk="1" hangingPunct="1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Jesse Dixon, Office of Academic Services </a:t>
            </a:r>
          </a:p>
          <a:p>
            <a:pPr marR="0" eaLnBrk="1" hangingPunct="1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Fisher, Chief Financial Officer</a:t>
            </a:r>
          </a:p>
          <a:p>
            <a:pPr marR="0" eaLnBrk="1" hangingPunct="1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13,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907F82-D8E8-4094-8C12-A0C1B3896CE2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" name="Picture 2" descr="C:\Users\mhouliha0780\AppData\Local\Microsoft\Windows\Temporary Internet Files\Content.Outlook\N9MXRRR6\Sum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86" y="2973615"/>
            <a:ext cx="351416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09" name="Picture 5" descr="C:\Users\mhouliha0780\AppData\Local\Microsoft\Windows\Temporary Internet Files\Content.Outlook\N9MXRRR6\Bus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2971800"/>
            <a:ext cx="2971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houliha0780\AppData\Local\Microsoft\Windows\Temporary Internet Files\Content.Outlook\N9MXRRR6\Tutor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452" y="2973615"/>
            <a:ext cx="265803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 smtClean="0"/>
              <a:t>Lesson Plans are not consistently rigorous nor are they consistently followed</a:t>
            </a:r>
          </a:p>
          <a:p>
            <a:pPr marL="109537" indent="0">
              <a:buNone/>
            </a:pPr>
            <a:endParaRPr lang="en-US" sz="1800" dirty="0" smtClean="0"/>
          </a:p>
          <a:p>
            <a:r>
              <a:rPr lang="en-US" sz="1800" dirty="0" smtClean="0"/>
              <a:t>Data team and professional learning community meetings are not consistently resulting in teachers changing practice to meet students’ learning needs</a:t>
            </a:r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dirty="0" smtClean="0"/>
              <a:t>There is not a consistent definition of what high-quality rigorous and engaging instruction looks like</a:t>
            </a:r>
          </a:p>
          <a:p>
            <a:endParaRPr lang="en-US" sz="1800" dirty="0"/>
          </a:p>
          <a:p>
            <a:r>
              <a:rPr lang="en-US" sz="1800" dirty="0" smtClean="0"/>
              <a:t>School leaders are not consistently giving growth-producing feedback to teachers to help them improve</a:t>
            </a:r>
          </a:p>
          <a:p>
            <a:endParaRPr lang="en-US" sz="1800" dirty="0"/>
          </a:p>
          <a:p>
            <a:r>
              <a:rPr lang="en-US" sz="1800" dirty="0" smtClean="0"/>
              <a:t>District leaders are not consistently providing effective support to school leadership teams for improving instruction</a:t>
            </a:r>
          </a:p>
          <a:p>
            <a:endParaRPr lang="en-US" sz="1800" dirty="0"/>
          </a:p>
          <a:p>
            <a:r>
              <a:rPr lang="en-US" sz="1800" dirty="0" smtClean="0"/>
              <a:t>Educators have not successfully and consistently engaged families as partners in their students’ learning</a:t>
            </a:r>
          </a:p>
          <a:p>
            <a:endParaRPr lang="en-US" sz="2050" dirty="0"/>
          </a:p>
          <a:p>
            <a:endParaRPr lang="en-US" sz="2050" dirty="0" smtClean="0"/>
          </a:p>
          <a:p>
            <a:endParaRPr lang="en-US" sz="2050" dirty="0"/>
          </a:p>
          <a:p>
            <a:endParaRPr lang="en-US" sz="2050" dirty="0" smtClean="0"/>
          </a:p>
          <a:p>
            <a:endParaRPr lang="en-US" sz="20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The Challenges. . .</a:t>
            </a:r>
            <a:endParaRPr lang="en-US" sz="3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34B28-C284-4CA8-B591-15FF826F2F21}" type="datetime1">
              <a:rPr lang="en-US" smtClean="0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St. Louis Public Schools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21EE-67EE-468F-BED3-150A3FF7ED7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400300"/>
            <a:ext cx="1295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61200" y="1219200"/>
            <a:ext cx="1295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25700" y="3352800"/>
            <a:ext cx="1295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29000" y="4267200"/>
            <a:ext cx="1295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81400" y="5181600"/>
            <a:ext cx="1295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78400" y="6096000"/>
            <a:ext cx="1295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02000" y="1219200"/>
            <a:ext cx="1295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1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62600"/>
          </a:xfrm>
          <a:solidFill>
            <a:schemeClr val="bg1"/>
          </a:solidFill>
        </p:spPr>
        <p:txBody>
          <a:bodyPr/>
          <a:lstStyle/>
          <a:p>
            <a:r>
              <a:rPr lang="en-US" sz="2200" dirty="0" smtClean="0"/>
              <a:t>Objective 1:  </a:t>
            </a:r>
            <a:r>
              <a:rPr lang="en-US" sz="1600" u="sng" dirty="0" smtClean="0"/>
              <a:t>Rigorous standards and monitoring student progress</a:t>
            </a:r>
          </a:p>
          <a:p>
            <a:pPr marL="392113" lvl="1" indent="0">
              <a:buNone/>
            </a:pPr>
            <a:r>
              <a:rPr lang="en-US" sz="1700" dirty="0" smtClean="0"/>
              <a:t>a. Common reading and math instruction blocks  </a:t>
            </a:r>
            <a:r>
              <a:rPr lang="en-US" sz="1200" dirty="0" smtClean="0"/>
              <a:t> </a:t>
            </a:r>
            <a:r>
              <a:rPr lang="en-US" sz="1700" dirty="0" smtClean="0"/>
              <a:t>(Elementary)</a:t>
            </a:r>
          </a:p>
          <a:p>
            <a:pPr marL="392113" lvl="1" indent="0">
              <a:buNone/>
            </a:pPr>
            <a:r>
              <a:rPr lang="en-US" sz="1700" dirty="0" smtClean="0"/>
              <a:t>b. Extra supports for at risk 6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-10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graders (Secondary)</a:t>
            </a:r>
          </a:p>
          <a:p>
            <a:r>
              <a:rPr lang="en-US" sz="2200" dirty="0"/>
              <a:t>Objective </a:t>
            </a:r>
            <a:r>
              <a:rPr lang="en-US" sz="2200" dirty="0" smtClean="0"/>
              <a:t>2:  </a:t>
            </a:r>
            <a:r>
              <a:rPr lang="en-US" sz="1600" u="sng" dirty="0" smtClean="0"/>
              <a:t>Using data to improve instruction and decision-making</a:t>
            </a:r>
            <a:endParaRPr lang="en-US" sz="1600" u="sng" dirty="0"/>
          </a:p>
          <a:p>
            <a:pPr marL="392113" lvl="1" indent="0">
              <a:buNone/>
            </a:pPr>
            <a:r>
              <a:rPr lang="en-US" sz="1700" dirty="0" smtClean="0"/>
              <a:t>c. District and school data teams use common inquiry cycle/protocol</a:t>
            </a:r>
            <a:endParaRPr lang="en-US" sz="1700" dirty="0"/>
          </a:p>
          <a:p>
            <a:pPr marL="392113" lvl="1" indent="0">
              <a:buNone/>
            </a:pPr>
            <a:r>
              <a:rPr lang="en-US" sz="1700" dirty="0" smtClean="0"/>
              <a:t>d. Accountability systems to ensure data team decisions are implemented and monitored for impact</a:t>
            </a:r>
          </a:p>
          <a:p>
            <a:r>
              <a:rPr lang="en-US" sz="2200" dirty="0" smtClean="0"/>
              <a:t>Objective 3:  </a:t>
            </a:r>
            <a:r>
              <a:rPr lang="en-US" sz="1600" u="sng" dirty="0" smtClean="0"/>
              <a:t>Expand capacity to develop, deliver, and supervise instruction</a:t>
            </a:r>
          </a:p>
          <a:p>
            <a:pPr marL="392113" lvl="1" indent="0">
              <a:buNone/>
            </a:pPr>
            <a:r>
              <a:rPr lang="en-US" sz="1700" dirty="0" smtClean="0"/>
              <a:t>e. Identify a consistent understanding of what effective instruction looks like with a focus on rigor and engagement</a:t>
            </a:r>
          </a:p>
          <a:p>
            <a:pPr marL="392113" lvl="1" indent="0">
              <a:buNone/>
            </a:pPr>
            <a:r>
              <a:rPr lang="en-US" sz="1700" dirty="0" smtClean="0"/>
              <a:t>f. Provide consistent and constructive feedback through coaching/evaluation</a:t>
            </a:r>
          </a:p>
          <a:p>
            <a:r>
              <a:rPr lang="en-US" sz="2200" dirty="0" smtClean="0"/>
              <a:t>Objective 4:  </a:t>
            </a:r>
            <a:r>
              <a:rPr lang="en-US" sz="1600" u="sng" dirty="0" smtClean="0"/>
              <a:t>Shared vision of SLPS embraced by community and stakeholders</a:t>
            </a:r>
            <a:endParaRPr lang="en-US" sz="1600" u="sng" dirty="0"/>
          </a:p>
          <a:p>
            <a:pPr marL="392113" lvl="1" indent="0">
              <a:buNone/>
            </a:pPr>
            <a:r>
              <a:rPr lang="en-US" sz="1700" dirty="0" smtClean="0"/>
              <a:t>g. Welcoming environment for parents and community</a:t>
            </a:r>
          </a:p>
          <a:p>
            <a:pPr marL="392113" lvl="1" indent="0">
              <a:buNone/>
            </a:pPr>
            <a:r>
              <a:rPr lang="en-US" sz="1700" dirty="0" smtClean="0"/>
              <a:t>h. Community understanding of district vision and strategies</a:t>
            </a:r>
          </a:p>
          <a:p>
            <a:r>
              <a:rPr lang="en-US" sz="2200" dirty="0" smtClean="0"/>
              <a:t>Objective 5:  </a:t>
            </a:r>
            <a:r>
              <a:rPr lang="en-US" sz="1600" u="sng" dirty="0" smtClean="0"/>
              <a:t>Ensure all SLPS preschool children are prepared for Kindergarten</a:t>
            </a:r>
            <a:endParaRPr lang="en-US" sz="1600" u="sng" dirty="0"/>
          </a:p>
          <a:p>
            <a:pPr marL="392113" lvl="1" indent="0">
              <a:buNone/>
            </a:pPr>
            <a:r>
              <a:rPr lang="en-US" sz="1700" dirty="0"/>
              <a:t>g. </a:t>
            </a:r>
            <a:r>
              <a:rPr lang="en-US" sz="1700" dirty="0" smtClean="0"/>
              <a:t>Aligned curriculum specific to MO Early Learning standards </a:t>
            </a:r>
            <a:endParaRPr lang="en-US" sz="1700" dirty="0"/>
          </a:p>
          <a:p>
            <a:pPr marL="392113" lvl="1" indent="0">
              <a:buNone/>
            </a:pPr>
            <a:r>
              <a:rPr lang="en-US" sz="1700" dirty="0"/>
              <a:t>h. </a:t>
            </a:r>
            <a:r>
              <a:rPr lang="en-US" sz="1700" dirty="0" smtClean="0"/>
              <a:t>Job-embedded professional development and coaching to all </a:t>
            </a:r>
            <a:r>
              <a:rPr lang="en-US" sz="1700" dirty="0" err="1" smtClean="0"/>
              <a:t>PreK</a:t>
            </a:r>
            <a:r>
              <a:rPr lang="en-US" sz="1700" dirty="0" smtClean="0"/>
              <a:t> teachers</a:t>
            </a:r>
            <a:endParaRPr lang="en-US" sz="1700" dirty="0"/>
          </a:p>
          <a:p>
            <a:endParaRPr lang="en-US" sz="2100" dirty="0" smtClean="0"/>
          </a:p>
          <a:p>
            <a:pPr lvl="1"/>
            <a:endParaRPr lang="en-US" sz="1700" dirty="0" smtClean="0"/>
          </a:p>
          <a:p>
            <a:pPr lvl="1"/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Transformation Plan Strategies</a:t>
            </a:r>
            <a:endParaRPr lang="en-US" sz="3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34B28-C284-4CA8-B591-15FF826F2F21}" type="datetime1">
              <a:rPr lang="en-US" smtClean="0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St. Louis Public Schools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21EE-67EE-468F-BED3-150A3FF7ED7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700" dirty="0" smtClean="0"/>
              <a:t>Vision for the Plan</a:t>
            </a:r>
            <a:endParaRPr lang="en-US" sz="3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34B28-C284-4CA8-B591-15FF826F2F21}" type="datetime1">
              <a:rPr lang="en-US" smtClean="0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St. Louis Public Schools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21EE-67EE-468F-BED3-150A3FF7ED7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3" name="Rounded Rectangle 112"/>
          <p:cNvSpPr>
            <a:spLocks noChangeAspect="1"/>
          </p:cNvSpPr>
          <p:nvPr/>
        </p:nvSpPr>
        <p:spPr>
          <a:xfrm>
            <a:off x="1752600" y="1295400"/>
            <a:ext cx="5981700" cy="4905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2300923" y="1319926"/>
            <a:ext cx="4885055" cy="4255413"/>
          </a:xfrm>
          <a:prstGeom prst="ellipse">
            <a:avLst/>
          </a:prstGeom>
          <a:solidFill>
            <a:schemeClr val="bg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998788" y="1307663"/>
            <a:ext cx="3489325" cy="3188494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cxnSpLocks noChangeAspect="1"/>
            <a:endCxn id="7" idx="4"/>
          </p:cNvCxnSpPr>
          <p:nvPr/>
        </p:nvCxnSpPr>
        <p:spPr>
          <a:xfrm>
            <a:off x="4730630" y="1319927"/>
            <a:ext cx="12821" cy="317623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5104844" y="3084559"/>
            <a:ext cx="224314" cy="616928"/>
            <a:chOff x="7315200" y="2286000"/>
            <a:chExt cx="228600" cy="631567"/>
          </a:xfrm>
          <a:solidFill>
            <a:srgbClr val="92D050"/>
          </a:solidFill>
        </p:grpSpPr>
        <p:sp>
          <p:nvSpPr>
            <p:cNvPr id="15" name="Oval 14"/>
            <p:cNvSpPr/>
            <p:nvPr/>
          </p:nvSpPr>
          <p:spPr>
            <a:xfrm>
              <a:off x="7315200" y="2286000"/>
              <a:ext cx="228600" cy="228600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5" idx="4"/>
            </p:cNvCxnSpPr>
            <p:nvPr/>
          </p:nvCxnSpPr>
          <p:spPr>
            <a:xfrm>
              <a:off x="7429500" y="2514600"/>
              <a:ext cx="0" cy="304800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372350" y="2819400"/>
              <a:ext cx="57150" cy="98167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7429500" y="2819400"/>
              <a:ext cx="57150" cy="98167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7315200" y="2590800"/>
              <a:ext cx="114300" cy="76200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429500" y="2590800"/>
              <a:ext cx="114300" cy="76200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4833176" y="3676960"/>
            <a:ext cx="112156" cy="372170"/>
            <a:chOff x="7315200" y="2286000"/>
            <a:chExt cx="228600" cy="631567"/>
          </a:xfrm>
          <a:solidFill>
            <a:srgbClr val="FFC000"/>
          </a:solidFill>
        </p:grpSpPr>
        <p:sp>
          <p:nvSpPr>
            <p:cNvPr id="28" name="Oval 27"/>
            <p:cNvSpPr/>
            <p:nvPr/>
          </p:nvSpPr>
          <p:spPr>
            <a:xfrm>
              <a:off x="7315200" y="2286000"/>
              <a:ext cx="228600" cy="228600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28" idx="4"/>
            </p:cNvCxnSpPr>
            <p:nvPr/>
          </p:nvCxnSpPr>
          <p:spPr>
            <a:xfrm>
              <a:off x="7429500" y="2514600"/>
              <a:ext cx="0" cy="304800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372350" y="2819400"/>
              <a:ext cx="57150" cy="98167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7429500" y="2819400"/>
              <a:ext cx="57150" cy="98167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7315200" y="2590800"/>
              <a:ext cx="114300" cy="76200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7429500" y="2590800"/>
              <a:ext cx="114300" cy="76200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5032566" y="3686770"/>
            <a:ext cx="112156" cy="372170"/>
            <a:chOff x="7315200" y="2286000"/>
            <a:chExt cx="228600" cy="631567"/>
          </a:xfrm>
          <a:solidFill>
            <a:srgbClr val="FFC000"/>
          </a:solidFill>
        </p:grpSpPr>
        <p:sp>
          <p:nvSpPr>
            <p:cNvPr id="35" name="Oval 34"/>
            <p:cNvSpPr/>
            <p:nvPr/>
          </p:nvSpPr>
          <p:spPr>
            <a:xfrm>
              <a:off x="7315200" y="2286000"/>
              <a:ext cx="228600" cy="228600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35" idx="4"/>
            </p:cNvCxnSpPr>
            <p:nvPr/>
          </p:nvCxnSpPr>
          <p:spPr>
            <a:xfrm>
              <a:off x="7429500" y="2514600"/>
              <a:ext cx="0" cy="304800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7372350" y="2819400"/>
              <a:ext cx="57150" cy="98167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7429500" y="2819400"/>
              <a:ext cx="57150" cy="98167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7315200" y="2590800"/>
              <a:ext cx="114300" cy="76200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7429500" y="2590800"/>
              <a:ext cx="114300" cy="76200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5231956" y="3686770"/>
            <a:ext cx="112156" cy="372170"/>
            <a:chOff x="7315200" y="2286000"/>
            <a:chExt cx="228600" cy="631567"/>
          </a:xfrm>
          <a:solidFill>
            <a:srgbClr val="FFC000"/>
          </a:solidFill>
        </p:grpSpPr>
        <p:sp>
          <p:nvSpPr>
            <p:cNvPr id="42" name="Oval 41"/>
            <p:cNvSpPr/>
            <p:nvPr/>
          </p:nvSpPr>
          <p:spPr>
            <a:xfrm>
              <a:off x="7315200" y="2286000"/>
              <a:ext cx="228600" cy="228600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2" idx="4"/>
            </p:cNvCxnSpPr>
            <p:nvPr/>
          </p:nvCxnSpPr>
          <p:spPr>
            <a:xfrm>
              <a:off x="7429500" y="2514600"/>
              <a:ext cx="0" cy="304800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7372350" y="2819400"/>
              <a:ext cx="57150" cy="98167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7429500" y="2819400"/>
              <a:ext cx="57150" cy="98167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7315200" y="2590800"/>
              <a:ext cx="114300" cy="76200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7429500" y="2590800"/>
              <a:ext cx="114300" cy="76200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5431346" y="3676960"/>
            <a:ext cx="112156" cy="372170"/>
            <a:chOff x="7315200" y="2286000"/>
            <a:chExt cx="228600" cy="631567"/>
          </a:xfrm>
          <a:solidFill>
            <a:srgbClr val="FFC000"/>
          </a:solidFill>
        </p:grpSpPr>
        <p:sp>
          <p:nvSpPr>
            <p:cNvPr id="49" name="Oval 48"/>
            <p:cNvSpPr/>
            <p:nvPr/>
          </p:nvSpPr>
          <p:spPr>
            <a:xfrm>
              <a:off x="7315200" y="2286000"/>
              <a:ext cx="228600" cy="228600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9" idx="4"/>
            </p:cNvCxnSpPr>
            <p:nvPr/>
          </p:nvCxnSpPr>
          <p:spPr>
            <a:xfrm>
              <a:off x="7429500" y="2514600"/>
              <a:ext cx="0" cy="304800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7372350" y="2819400"/>
              <a:ext cx="57150" cy="98167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7429500" y="2819400"/>
              <a:ext cx="57150" cy="98167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7315200" y="2590800"/>
              <a:ext cx="114300" cy="76200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429500" y="2590800"/>
              <a:ext cx="114300" cy="76200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5630736" y="3676960"/>
            <a:ext cx="112156" cy="372170"/>
            <a:chOff x="7315200" y="2286000"/>
            <a:chExt cx="228600" cy="631567"/>
          </a:xfrm>
          <a:solidFill>
            <a:srgbClr val="FFC000"/>
          </a:solidFill>
        </p:grpSpPr>
        <p:sp>
          <p:nvSpPr>
            <p:cNvPr id="56" name="Oval 55"/>
            <p:cNvSpPr/>
            <p:nvPr/>
          </p:nvSpPr>
          <p:spPr>
            <a:xfrm>
              <a:off x="7315200" y="2286000"/>
              <a:ext cx="228600" cy="228600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>
              <a:stCxn id="56" idx="4"/>
            </p:cNvCxnSpPr>
            <p:nvPr/>
          </p:nvCxnSpPr>
          <p:spPr>
            <a:xfrm>
              <a:off x="7429500" y="2514600"/>
              <a:ext cx="0" cy="304800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372350" y="2819400"/>
              <a:ext cx="57150" cy="98167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7429500" y="2819400"/>
              <a:ext cx="57150" cy="98167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7315200" y="2590800"/>
              <a:ext cx="114300" cy="76200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7429500" y="2590800"/>
              <a:ext cx="114300" cy="76200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>
            <a:spLocks noChangeAspect="1"/>
          </p:cNvSpPr>
          <p:nvPr/>
        </p:nvSpPr>
        <p:spPr>
          <a:xfrm>
            <a:off x="4923790" y="2111859"/>
            <a:ext cx="1296035" cy="990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Delivering rigorous and engaging instruction  </a:t>
            </a:r>
            <a:endParaRPr lang="en-US" sz="1400" dirty="0"/>
          </a:p>
        </p:txBody>
      </p:sp>
      <p:sp>
        <p:nvSpPr>
          <p:cNvPr id="63" name="TextBox 62"/>
          <p:cNvSpPr txBox="1">
            <a:spLocks noChangeAspect="1"/>
          </p:cNvSpPr>
          <p:nvPr/>
        </p:nvSpPr>
        <p:spPr>
          <a:xfrm>
            <a:off x="3048000" y="2092523"/>
            <a:ext cx="16549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Observing, modeling, and providing growth-producing feedback</a:t>
            </a:r>
            <a:endParaRPr lang="en-US" sz="1400" dirty="0"/>
          </a:p>
        </p:txBody>
      </p: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4294823" y="3416975"/>
            <a:ext cx="224314" cy="616928"/>
            <a:chOff x="7315200" y="2286000"/>
            <a:chExt cx="228600" cy="631567"/>
          </a:xfrm>
          <a:solidFill>
            <a:srgbClr val="92D050"/>
          </a:solidFill>
        </p:grpSpPr>
        <p:sp>
          <p:nvSpPr>
            <p:cNvPr id="65" name="Oval 64"/>
            <p:cNvSpPr/>
            <p:nvPr/>
          </p:nvSpPr>
          <p:spPr>
            <a:xfrm>
              <a:off x="7315200" y="2286000"/>
              <a:ext cx="228600" cy="228600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>
              <a:stCxn id="65" idx="4"/>
            </p:cNvCxnSpPr>
            <p:nvPr/>
          </p:nvCxnSpPr>
          <p:spPr>
            <a:xfrm>
              <a:off x="7429500" y="2514600"/>
              <a:ext cx="0" cy="304800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7372350" y="2819400"/>
              <a:ext cx="57150" cy="98167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7429500" y="2819400"/>
              <a:ext cx="57150" cy="98167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7315200" y="2590800"/>
              <a:ext cx="114300" cy="76200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7429500" y="2590800"/>
              <a:ext cx="114300" cy="76200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3866134" y="3416975"/>
            <a:ext cx="224314" cy="616928"/>
            <a:chOff x="7315200" y="2286000"/>
            <a:chExt cx="228600" cy="631567"/>
          </a:xfrm>
          <a:solidFill>
            <a:schemeClr val="accent3"/>
          </a:solidFill>
        </p:grpSpPr>
        <p:sp>
          <p:nvSpPr>
            <p:cNvPr id="72" name="Oval 71"/>
            <p:cNvSpPr/>
            <p:nvPr/>
          </p:nvSpPr>
          <p:spPr>
            <a:xfrm>
              <a:off x="7315200" y="2286000"/>
              <a:ext cx="228600" cy="228600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>
              <a:stCxn id="72" idx="4"/>
            </p:cNvCxnSpPr>
            <p:nvPr/>
          </p:nvCxnSpPr>
          <p:spPr>
            <a:xfrm>
              <a:off x="7429500" y="2514600"/>
              <a:ext cx="0" cy="304800"/>
            </a:xfrm>
            <a:prstGeom prst="lin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7372350" y="2819400"/>
              <a:ext cx="57150" cy="98167"/>
            </a:xfrm>
            <a:prstGeom prst="lin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7429500" y="2819400"/>
              <a:ext cx="57150" cy="98167"/>
            </a:xfrm>
            <a:prstGeom prst="lin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7315200" y="2590800"/>
              <a:ext cx="114300" cy="76200"/>
            </a:xfrm>
            <a:prstGeom prst="lin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7429500" y="2590800"/>
              <a:ext cx="114300" cy="76200"/>
            </a:xfrm>
            <a:prstGeom prst="lin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>
            <a:spLocks noChangeAspect="1"/>
          </p:cNvSpPr>
          <p:nvPr/>
        </p:nvSpPr>
        <p:spPr>
          <a:xfrm>
            <a:off x="4300766" y="4173379"/>
            <a:ext cx="864165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u="sng" dirty="0" smtClean="0"/>
              <a:t>Classroom</a:t>
            </a:r>
            <a:endParaRPr lang="en-US" sz="1100" u="sng" dirty="0"/>
          </a:p>
        </p:txBody>
      </p:sp>
      <p:sp>
        <p:nvSpPr>
          <p:cNvPr id="81" name="TextBox 80"/>
          <p:cNvSpPr txBox="1">
            <a:spLocks noChangeAspect="1"/>
          </p:cNvSpPr>
          <p:nvPr/>
        </p:nvSpPr>
        <p:spPr>
          <a:xfrm>
            <a:off x="4386954" y="5285880"/>
            <a:ext cx="68961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u="sng" dirty="0" smtClean="0"/>
              <a:t>Building</a:t>
            </a:r>
            <a:endParaRPr lang="en-US" sz="1100" u="sng" dirty="0"/>
          </a:p>
        </p:txBody>
      </p:sp>
      <p:sp>
        <p:nvSpPr>
          <p:cNvPr id="82" name="TextBox 81"/>
          <p:cNvSpPr txBox="1">
            <a:spLocks noChangeAspect="1"/>
          </p:cNvSpPr>
          <p:nvPr/>
        </p:nvSpPr>
        <p:spPr>
          <a:xfrm>
            <a:off x="5602875" y="4202029"/>
            <a:ext cx="1296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Using data to improve instruction</a:t>
            </a:r>
            <a:endParaRPr lang="en-US" sz="1400" dirty="0"/>
          </a:p>
        </p:txBody>
      </p:sp>
      <p:grpSp>
        <p:nvGrpSpPr>
          <p:cNvPr id="83" name="Group 82"/>
          <p:cNvGrpSpPr>
            <a:grpSpLocks noChangeAspect="1"/>
          </p:cNvGrpSpPr>
          <p:nvPr/>
        </p:nvGrpSpPr>
        <p:grpSpPr>
          <a:xfrm>
            <a:off x="4869002" y="4551879"/>
            <a:ext cx="224314" cy="616928"/>
            <a:chOff x="7315200" y="2286000"/>
            <a:chExt cx="228600" cy="631567"/>
          </a:xfrm>
          <a:solidFill>
            <a:srgbClr val="92D050"/>
          </a:solidFill>
        </p:grpSpPr>
        <p:sp>
          <p:nvSpPr>
            <p:cNvPr id="84" name="Oval 83"/>
            <p:cNvSpPr/>
            <p:nvPr/>
          </p:nvSpPr>
          <p:spPr>
            <a:xfrm>
              <a:off x="7315200" y="2286000"/>
              <a:ext cx="228600" cy="228600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>
              <a:stCxn id="84" idx="4"/>
            </p:cNvCxnSpPr>
            <p:nvPr/>
          </p:nvCxnSpPr>
          <p:spPr>
            <a:xfrm>
              <a:off x="7429500" y="2514600"/>
              <a:ext cx="0" cy="304800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7372350" y="2819400"/>
              <a:ext cx="57150" cy="98167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7429500" y="2819400"/>
              <a:ext cx="57150" cy="98167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7315200" y="2590800"/>
              <a:ext cx="114300" cy="76200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7429500" y="2590800"/>
              <a:ext cx="114300" cy="76200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5366544" y="4459367"/>
            <a:ext cx="224314" cy="616928"/>
            <a:chOff x="7315200" y="2286000"/>
            <a:chExt cx="228600" cy="631567"/>
          </a:xfrm>
          <a:solidFill>
            <a:srgbClr val="92D050"/>
          </a:solidFill>
        </p:grpSpPr>
        <p:sp>
          <p:nvSpPr>
            <p:cNvPr id="91" name="Oval 90"/>
            <p:cNvSpPr/>
            <p:nvPr/>
          </p:nvSpPr>
          <p:spPr>
            <a:xfrm>
              <a:off x="7315200" y="2286000"/>
              <a:ext cx="228600" cy="228600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>
              <a:stCxn id="91" idx="4"/>
            </p:cNvCxnSpPr>
            <p:nvPr/>
          </p:nvCxnSpPr>
          <p:spPr>
            <a:xfrm>
              <a:off x="7429500" y="2514600"/>
              <a:ext cx="0" cy="304800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372350" y="2819400"/>
              <a:ext cx="57150" cy="98167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 flipV="1">
              <a:off x="7429500" y="2819400"/>
              <a:ext cx="57150" cy="98167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7315200" y="2590800"/>
              <a:ext cx="114300" cy="76200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7429500" y="2590800"/>
              <a:ext cx="114300" cy="76200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>
            <a:grpSpLocks noChangeAspect="1"/>
          </p:cNvGrpSpPr>
          <p:nvPr/>
        </p:nvGrpSpPr>
        <p:grpSpPr>
          <a:xfrm>
            <a:off x="5117306" y="4643318"/>
            <a:ext cx="224314" cy="616928"/>
            <a:chOff x="7315200" y="2286000"/>
            <a:chExt cx="228600" cy="631567"/>
          </a:xfrm>
          <a:solidFill>
            <a:srgbClr val="92D050"/>
          </a:solidFill>
        </p:grpSpPr>
        <p:sp>
          <p:nvSpPr>
            <p:cNvPr id="98" name="Oval 97"/>
            <p:cNvSpPr/>
            <p:nvPr/>
          </p:nvSpPr>
          <p:spPr>
            <a:xfrm>
              <a:off x="7315200" y="2286000"/>
              <a:ext cx="228600" cy="228600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>
              <a:stCxn id="98" idx="4"/>
            </p:cNvCxnSpPr>
            <p:nvPr/>
          </p:nvCxnSpPr>
          <p:spPr>
            <a:xfrm>
              <a:off x="7429500" y="2514600"/>
              <a:ext cx="0" cy="304800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7372350" y="2819400"/>
              <a:ext cx="57150" cy="98167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7429500" y="2819400"/>
              <a:ext cx="57150" cy="98167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7315200" y="2590800"/>
              <a:ext cx="114300" cy="76200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7429500" y="2590800"/>
              <a:ext cx="114300" cy="76200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>
            <a:grpSpLocks noChangeAspect="1"/>
          </p:cNvGrpSpPr>
          <p:nvPr/>
        </p:nvGrpSpPr>
        <p:grpSpPr>
          <a:xfrm>
            <a:off x="4307284" y="4602772"/>
            <a:ext cx="224314" cy="616928"/>
            <a:chOff x="7315200" y="2286000"/>
            <a:chExt cx="228600" cy="631567"/>
          </a:xfrm>
          <a:solidFill>
            <a:schemeClr val="accent3"/>
          </a:solidFill>
        </p:grpSpPr>
        <p:sp>
          <p:nvSpPr>
            <p:cNvPr id="106" name="Oval 105"/>
            <p:cNvSpPr/>
            <p:nvPr/>
          </p:nvSpPr>
          <p:spPr>
            <a:xfrm>
              <a:off x="7315200" y="2286000"/>
              <a:ext cx="228600" cy="228600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>
              <a:stCxn id="106" idx="4"/>
            </p:cNvCxnSpPr>
            <p:nvPr/>
          </p:nvCxnSpPr>
          <p:spPr>
            <a:xfrm>
              <a:off x="7429500" y="2514600"/>
              <a:ext cx="0" cy="304800"/>
            </a:xfrm>
            <a:prstGeom prst="lin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7372350" y="2819400"/>
              <a:ext cx="57150" cy="98167"/>
            </a:xfrm>
            <a:prstGeom prst="lin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 flipV="1">
              <a:off x="7429500" y="2819400"/>
              <a:ext cx="57150" cy="98167"/>
            </a:xfrm>
            <a:prstGeom prst="lin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7315200" y="2590800"/>
              <a:ext cx="114300" cy="76200"/>
            </a:xfrm>
            <a:prstGeom prst="lin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7429500" y="2590800"/>
              <a:ext cx="114300" cy="76200"/>
            </a:xfrm>
            <a:prstGeom prst="lin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>
            <a:spLocks noChangeAspect="1"/>
          </p:cNvSpPr>
          <p:nvPr/>
        </p:nvSpPr>
        <p:spPr>
          <a:xfrm>
            <a:off x="2746612" y="4024670"/>
            <a:ext cx="1657431" cy="120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Facilitate </a:t>
            </a:r>
          </a:p>
          <a:p>
            <a:r>
              <a:rPr lang="en-US" sz="1400" dirty="0" smtClean="0"/>
              <a:t>Data Teams     and building   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teacher  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capacity</a:t>
            </a:r>
            <a:endParaRPr lang="en-US" sz="1400" dirty="0"/>
          </a:p>
        </p:txBody>
      </p: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3280661" y="1721118"/>
            <a:ext cx="1024639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LEADER</a:t>
            </a:r>
            <a:endParaRPr lang="en-US" sz="1600" b="1" dirty="0"/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5114384" y="1719868"/>
            <a:ext cx="1172116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TEACHER</a:t>
            </a:r>
            <a:endParaRPr lang="en-US" sz="1600" b="1" dirty="0"/>
          </a:p>
        </p:txBody>
      </p:sp>
      <p:sp>
        <p:nvSpPr>
          <p:cNvPr id="114" name="TextBox 113"/>
          <p:cNvSpPr txBox="1">
            <a:spLocks noChangeAspect="1"/>
          </p:cNvSpPr>
          <p:nvPr/>
        </p:nvSpPr>
        <p:spPr>
          <a:xfrm>
            <a:off x="2062426" y="5612053"/>
            <a:ext cx="5298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Creating the Conditions for these Practices to be Implemented </a:t>
            </a:r>
            <a:r>
              <a:rPr lang="en-US" sz="1600" b="1" dirty="0" smtClean="0"/>
              <a:t>Consistently</a:t>
            </a:r>
            <a:r>
              <a:rPr lang="en-US" sz="1400" dirty="0" smtClean="0"/>
              <a:t> and </a:t>
            </a:r>
            <a:r>
              <a:rPr lang="en-US" sz="1600" b="1" dirty="0" smtClean="0"/>
              <a:t>Effectively</a:t>
            </a:r>
            <a:r>
              <a:rPr lang="en-US" sz="1400" dirty="0" smtClean="0"/>
              <a:t> across all Schools</a:t>
            </a:r>
            <a:endParaRPr lang="en-US" sz="1400" dirty="0"/>
          </a:p>
        </p:txBody>
      </p:sp>
      <p:sp>
        <p:nvSpPr>
          <p:cNvPr id="115" name="TextBox 114"/>
          <p:cNvSpPr txBox="1">
            <a:spLocks noChangeAspect="1"/>
          </p:cNvSpPr>
          <p:nvPr/>
        </p:nvSpPr>
        <p:spPr>
          <a:xfrm>
            <a:off x="2013494" y="5084802"/>
            <a:ext cx="1106393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u="sng" dirty="0" smtClean="0"/>
              <a:t>Central Office</a:t>
            </a:r>
            <a:endParaRPr lang="en-US" sz="1100" b="1" u="sng" dirty="0"/>
          </a:p>
        </p:txBody>
      </p:sp>
      <p:sp>
        <p:nvSpPr>
          <p:cNvPr id="117" name="Isosceles Triangle 116"/>
          <p:cNvSpPr>
            <a:spLocks noChangeAspect="1"/>
          </p:cNvSpPr>
          <p:nvPr/>
        </p:nvSpPr>
        <p:spPr>
          <a:xfrm rot="4478368">
            <a:off x="2345065" y="2833011"/>
            <a:ext cx="966318" cy="153145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Isosceles Triangle 118"/>
          <p:cNvSpPr>
            <a:spLocks noChangeAspect="1"/>
          </p:cNvSpPr>
          <p:nvPr/>
        </p:nvSpPr>
        <p:spPr>
          <a:xfrm rot="17121632" flipH="1">
            <a:off x="6128162" y="2801688"/>
            <a:ext cx="966318" cy="153145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>
            <a:spLocks noChangeAspect="1"/>
          </p:cNvSpPr>
          <p:nvPr/>
        </p:nvSpPr>
        <p:spPr>
          <a:xfrm rot="20341326">
            <a:off x="2062993" y="3441601"/>
            <a:ext cx="10182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Support and </a:t>
            </a:r>
          </a:p>
          <a:p>
            <a:r>
              <a:rPr lang="en-US" sz="1050" dirty="0" smtClean="0"/>
              <a:t>Accountability</a:t>
            </a:r>
            <a:endParaRPr lang="en-US" sz="1050" dirty="0"/>
          </a:p>
        </p:txBody>
      </p:sp>
      <p:sp>
        <p:nvSpPr>
          <p:cNvPr id="121" name="TextBox 120"/>
          <p:cNvSpPr txBox="1">
            <a:spLocks noChangeAspect="1"/>
          </p:cNvSpPr>
          <p:nvPr/>
        </p:nvSpPr>
        <p:spPr>
          <a:xfrm rot="1087708">
            <a:off x="6343487" y="3418517"/>
            <a:ext cx="10182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Support and </a:t>
            </a:r>
          </a:p>
          <a:p>
            <a:pPr algn="r"/>
            <a:r>
              <a:rPr lang="en-US" sz="1050" dirty="0" smtClean="0"/>
              <a:t>Accountability</a:t>
            </a:r>
            <a:endParaRPr lang="en-US" sz="1050" dirty="0"/>
          </a:p>
        </p:txBody>
      </p:sp>
      <p:cxnSp>
        <p:nvCxnSpPr>
          <p:cNvPr id="116" name="Straight Connector 115"/>
          <p:cNvCxnSpPr>
            <a:cxnSpLocks noChangeAspect="1"/>
          </p:cNvCxnSpPr>
          <p:nvPr/>
        </p:nvCxnSpPr>
        <p:spPr>
          <a:xfrm>
            <a:off x="4742373" y="4501578"/>
            <a:ext cx="0" cy="75866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02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78" grpId="0" animBg="1"/>
      <p:bldP spid="63" grpId="0"/>
      <p:bldP spid="81" grpId="0" animBg="1"/>
      <p:bldP spid="82" grpId="0"/>
      <p:bldP spid="112" grpId="0"/>
      <p:bldP spid="14" grpId="0" animBg="1"/>
      <p:bldP spid="114" grpId="0"/>
      <p:bldP spid="115" grpId="0" animBg="1"/>
      <p:bldP spid="117" grpId="0" animBg="1"/>
      <p:bldP spid="119" grpId="0" animBg="1"/>
      <p:bldP spid="120" grpId="0"/>
      <p:bldP spid="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Tiered Approach to 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34B28-C284-4CA8-B591-15FF826F2F21}" type="datetime1">
              <a:rPr lang="en-US" smtClean="0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St. Louis Public Schools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21EE-67EE-468F-BED3-150A3FF7ED7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8" y="1169988"/>
            <a:ext cx="8185412" cy="523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8458" y="4508956"/>
            <a:ext cx="21419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* Academically qualified to be Autonomous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817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Differentiating Support/Accountability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324600"/>
            <a:ext cx="1919288" cy="365125"/>
          </a:xfrm>
        </p:spPr>
        <p:txBody>
          <a:bodyPr/>
          <a:lstStyle/>
          <a:p>
            <a:pPr>
              <a:defRPr/>
            </a:pPr>
            <a:fld id="{56634B28-C284-4CA8-B591-15FF826F2F21}" type="datetime1">
              <a:rPr lang="en-US" smtClean="0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St. Louis Public Schools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21EE-67EE-468F-BED3-150A3FF7ED7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04800" y="5200480"/>
            <a:ext cx="1601390" cy="960834"/>
            <a:chOff x="5357" y="1551582"/>
            <a:chExt cx="1601390" cy="960834"/>
          </a:xfrm>
        </p:grpSpPr>
        <p:sp>
          <p:nvSpPr>
            <p:cNvPr id="20" name="Rounded Rectangle 19"/>
            <p:cNvSpPr/>
            <p:nvPr/>
          </p:nvSpPr>
          <p:spPr>
            <a:xfrm>
              <a:off x="5357" y="1551582"/>
              <a:ext cx="1601390" cy="960834"/>
            </a:xfrm>
            <a:prstGeom prst="roundRect">
              <a:avLst>
                <a:gd name="adj" fmla="val 10000"/>
              </a:avLst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</p:sp>
        <p:sp>
          <p:nvSpPr>
            <p:cNvPr id="21" name="Rounded Rectangle 4"/>
            <p:cNvSpPr/>
            <p:nvPr/>
          </p:nvSpPr>
          <p:spPr>
            <a:xfrm>
              <a:off x="33499" y="1579724"/>
              <a:ext cx="1545106" cy="90455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marR="0" lvl="0" indent="0" algn="ctr" defTabSz="18224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Superintendent Zone</a:t>
              </a:r>
            </a:p>
            <a:p>
              <a:pPr marL="0" marR="0" lvl="0" indent="0" algn="ctr" defTabSz="18224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prstClr val="white"/>
                  </a:solidFill>
                  <a:latin typeface="Calibri"/>
                </a:rPr>
                <a:t>18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Total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4800" y="3842654"/>
            <a:ext cx="1601390" cy="960834"/>
            <a:chOff x="5357" y="1551582"/>
            <a:chExt cx="1601390" cy="960834"/>
          </a:xfrm>
          <a:solidFill>
            <a:srgbClr val="FFFF00"/>
          </a:solidFill>
        </p:grpSpPr>
        <p:sp>
          <p:nvSpPr>
            <p:cNvPr id="23" name="Rounded Rectangle 22"/>
            <p:cNvSpPr/>
            <p:nvPr/>
          </p:nvSpPr>
          <p:spPr>
            <a:xfrm>
              <a:off x="5357" y="1551582"/>
              <a:ext cx="1601390" cy="960834"/>
            </a:xfrm>
            <a:prstGeom prst="roundRect">
              <a:avLst>
                <a:gd name="adj" fmla="val 10000"/>
              </a:avLst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</p:sp>
        <p:sp>
          <p:nvSpPr>
            <p:cNvPr id="24" name="Rounded Rectangle 4"/>
            <p:cNvSpPr/>
            <p:nvPr/>
          </p:nvSpPr>
          <p:spPr>
            <a:xfrm>
              <a:off x="33499" y="1579724"/>
              <a:ext cx="1545106" cy="90455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marR="0" lvl="0" indent="0" algn="ctr" defTabSz="18224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Focus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Schools</a:t>
              </a:r>
            </a:p>
            <a:p>
              <a:pPr marL="0" marR="0" lvl="0" indent="0" algn="ctr" defTabSz="18224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prstClr val="white"/>
                  </a:solidFill>
                  <a:latin typeface="Calibri"/>
                </a:rPr>
                <a:t>16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Total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1171" y="1349828"/>
            <a:ext cx="1601390" cy="960834"/>
            <a:chOff x="5357" y="1551582"/>
            <a:chExt cx="1601390" cy="960834"/>
          </a:xfrm>
        </p:grpSpPr>
        <p:sp>
          <p:nvSpPr>
            <p:cNvPr id="26" name="Rounded Rectangle 25"/>
            <p:cNvSpPr/>
            <p:nvPr/>
          </p:nvSpPr>
          <p:spPr>
            <a:xfrm>
              <a:off x="5357" y="1551582"/>
              <a:ext cx="1601390" cy="960834"/>
            </a:xfrm>
            <a:prstGeom prst="roundRect">
              <a:avLst>
                <a:gd name="adj" fmla="val 10000"/>
              </a:avLst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</p:sp>
        <p:sp>
          <p:nvSpPr>
            <p:cNvPr id="27" name="Rounded Rectangle 4"/>
            <p:cNvSpPr/>
            <p:nvPr/>
          </p:nvSpPr>
          <p:spPr>
            <a:xfrm>
              <a:off x="33499" y="1579724"/>
              <a:ext cx="1545106" cy="904550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marR="0" lvl="0" indent="0" algn="ctr" defTabSz="18224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Autonomous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Schools (eligible)</a:t>
              </a:r>
            </a:p>
            <a:p>
              <a:pPr marL="0" marR="0" lvl="0" indent="0" algn="ctr" defTabSz="18224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prstClr val="white"/>
                  </a:solidFill>
                  <a:latin typeface="Calibri"/>
                </a:rPr>
                <a:t>14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Total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2942" y="2558138"/>
            <a:ext cx="1601390" cy="960834"/>
            <a:chOff x="5357" y="1551582"/>
            <a:chExt cx="1601390" cy="960834"/>
          </a:xfrm>
          <a:solidFill>
            <a:srgbClr val="FFFF00"/>
          </a:solidFill>
        </p:grpSpPr>
        <p:sp>
          <p:nvSpPr>
            <p:cNvPr id="29" name="Rounded Rectangle 28"/>
            <p:cNvSpPr/>
            <p:nvPr/>
          </p:nvSpPr>
          <p:spPr>
            <a:xfrm>
              <a:off x="5357" y="1551582"/>
              <a:ext cx="1601390" cy="960834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79646">
                  <a:lumMod val="40000"/>
                  <a:lumOff val="60000"/>
                </a:srgbClr>
              </a:solidFill>
              <a:prstDash val="solid"/>
            </a:ln>
            <a:effectLst/>
          </p:spPr>
        </p:sp>
        <p:sp>
          <p:nvSpPr>
            <p:cNvPr id="30" name="Rounded Rectangle 4"/>
            <p:cNvSpPr/>
            <p:nvPr/>
          </p:nvSpPr>
          <p:spPr>
            <a:xfrm>
              <a:off x="33499" y="1579724"/>
              <a:ext cx="1545106" cy="904550"/>
            </a:xfrm>
            <a:prstGeom prst="rect">
              <a:avLst/>
            </a:prstGeom>
            <a:grpFill/>
            <a:ln w="25400" cap="flat" cmpd="sng" algn="ctr">
              <a:solidFill>
                <a:srgbClr val="F79646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marR="0" lvl="0" indent="0" algn="ctr" defTabSz="18224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Cluster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Schools</a:t>
              </a:r>
            </a:p>
            <a:p>
              <a:pPr marL="0" marR="0" lvl="0" indent="0" algn="ctr" defTabSz="18224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prstClr val="black"/>
                  </a:solidFill>
                  <a:latin typeface="Calibri"/>
                </a:rPr>
                <a:t>19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Total</a:t>
              </a:r>
            </a:p>
          </p:txBody>
        </p:sp>
      </p:grp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142209"/>
              </p:ext>
            </p:extLst>
          </p:nvPr>
        </p:nvGraphicFramePr>
        <p:xfrm>
          <a:off x="2057400" y="685800"/>
          <a:ext cx="6781802" cy="5806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14400"/>
                <a:gridCol w="1002196"/>
                <a:gridCol w="884583"/>
                <a:gridCol w="856421"/>
                <a:gridCol w="937592"/>
                <a:gridCol w="2186610"/>
              </a:tblGrid>
              <a:tr h="56470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Enrollment   </a:t>
                      </a:r>
                      <a:r>
                        <a:rPr lang="en-US" sz="1100" dirty="0" smtClean="0"/>
                        <a:t>   (2013-14)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%</a:t>
                      </a:r>
                      <a:r>
                        <a:rPr lang="en-US" sz="1100" baseline="0" dirty="0" smtClean="0"/>
                        <a:t> FRPL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(2012-13)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ELA MPI </a:t>
                      </a:r>
                      <a:r>
                        <a:rPr lang="en-US" sz="1050" dirty="0" smtClean="0"/>
                        <a:t>(2012-13)</a:t>
                      </a:r>
                      <a:endParaRPr lang="en-US" sz="105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Math MPI </a:t>
                      </a:r>
                      <a:r>
                        <a:rPr lang="en-US" sz="1050" dirty="0" smtClean="0"/>
                        <a:t>(2012-13)</a:t>
                      </a:r>
                      <a:endParaRPr lang="en-US" sz="105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Support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Accountability for            SLPS Transformation Plan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0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5,290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($0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extra funding)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Varied</a:t>
                      </a:r>
                    </a:p>
                    <a:p>
                      <a:pPr algn="ctr"/>
                      <a:endParaRPr lang="en-US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 on Autonomous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 Plan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</a:tr>
              <a:tr h="12320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7,826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($0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extra funding)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expectations for evidence of  Plan Goals/ Objectives accomplished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Varied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strategies, timeline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12811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5,496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41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41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41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41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   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($0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extra funding)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41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expectations for evidence of. Goals/ Objectives accomplished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fidelity to strategies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Varied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41">
                        <a:alpha val="65098"/>
                      </a:srgbClr>
                    </a:solidFill>
                  </a:tcPr>
                </a:tc>
              </a:tr>
              <a:tr h="10913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6,276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High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(Extra funds required)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High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expectations for evidence of Plan Goals/Objectives accomplished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Tight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fidelity to strategies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7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  <a:solidFill>
            <a:schemeClr val="bg1"/>
          </a:solidFill>
        </p:spPr>
        <p:txBody>
          <a:bodyPr/>
          <a:lstStyle/>
          <a:p>
            <a:r>
              <a:rPr lang="en-US" sz="1800" b="1" dirty="0" smtClean="0"/>
              <a:t>Intensive Instructional Coaching and Support</a:t>
            </a:r>
          </a:p>
          <a:p>
            <a:pPr lvl="1"/>
            <a:r>
              <a:rPr lang="en-US" sz="1500" dirty="0" smtClean="0"/>
              <a:t>Senior Central Office Administrators assigned to Cadre 1 Schools</a:t>
            </a:r>
          </a:p>
          <a:p>
            <a:pPr lvl="1"/>
            <a:r>
              <a:rPr lang="en-US" sz="1500" dirty="0" smtClean="0"/>
              <a:t>Full-time Instructional Specialists coaching in Cadre III Schools</a:t>
            </a:r>
          </a:p>
          <a:p>
            <a:pPr lvl="2"/>
            <a:r>
              <a:rPr lang="en-US" sz="1400" dirty="0" smtClean="0"/>
              <a:t>Professional development, observations, and feedback to teachers</a:t>
            </a:r>
          </a:p>
          <a:p>
            <a:pPr lvl="2"/>
            <a:r>
              <a:rPr lang="en-US" sz="1400" dirty="0" smtClean="0"/>
              <a:t>Focusing on Rigor and Engagement</a:t>
            </a:r>
          </a:p>
          <a:p>
            <a:pPr lvl="1"/>
            <a:r>
              <a:rPr lang="en-US" sz="1500" dirty="0" smtClean="0"/>
              <a:t>Extensive use of Professional Learning Communities to improve practice and increase teacher efficacy</a:t>
            </a:r>
          </a:p>
          <a:p>
            <a:pPr lvl="1"/>
            <a:endParaRPr lang="en-US" sz="700" dirty="0" smtClean="0"/>
          </a:p>
          <a:p>
            <a:endParaRPr lang="en-US" sz="700" dirty="0" smtClean="0"/>
          </a:p>
          <a:p>
            <a:r>
              <a:rPr lang="en-US" sz="1800" b="1" dirty="0" smtClean="0"/>
              <a:t>Remove Obstacles to Instructional Leadership</a:t>
            </a:r>
          </a:p>
          <a:p>
            <a:pPr lvl="1"/>
            <a:r>
              <a:rPr lang="en-US" sz="1500" dirty="0" smtClean="0"/>
              <a:t>Expedite matters related to HR, Operations, etc.</a:t>
            </a:r>
            <a:endParaRPr lang="en-US" sz="1500" dirty="0"/>
          </a:p>
          <a:p>
            <a:pPr marL="109537" indent="0">
              <a:buNone/>
            </a:pPr>
            <a:endParaRPr lang="en-US" sz="700" dirty="0" smtClean="0"/>
          </a:p>
          <a:p>
            <a:r>
              <a:rPr lang="en-US" sz="1800" b="1" dirty="0" smtClean="0"/>
              <a:t>Greater Accountability and Oversight</a:t>
            </a:r>
            <a:endParaRPr lang="en-US" sz="1800" dirty="0"/>
          </a:p>
          <a:p>
            <a:pPr lvl="1"/>
            <a:r>
              <a:rPr lang="en-US" sz="1500" dirty="0" smtClean="0"/>
              <a:t>Bi-Weekly 1-on-1 data-driven meetings with Superintendent</a:t>
            </a:r>
          </a:p>
          <a:p>
            <a:pPr lvl="1"/>
            <a:r>
              <a:rPr lang="en-US" sz="1500" dirty="0" smtClean="0"/>
              <a:t>Bi-Weekly network meetings by Cadre</a:t>
            </a:r>
          </a:p>
          <a:p>
            <a:pPr lvl="1"/>
            <a:r>
              <a:rPr lang="en-US" sz="1500" dirty="0" smtClean="0"/>
              <a:t>Monthly tracking of teacher growth (feedback and support)</a:t>
            </a:r>
          </a:p>
          <a:p>
            <a:pPr lvl="1"/>
            <a:endParaRPr lang="en-US" sz="1500" dirty="0" smtClean="0"/>
          </a:p>
          <a:p>
            <a:r>
              <a:rPr lang="en-US" sz="1800" b="1" dirty="0" smtClean="0"/>
              <a:t>Access to In-School High-Dosage Tutoring Program</a:t>
            </a:r>
          </a:p>
          <a:p>
            <a:pPr lvl="1"/>
            <a:r>
              <a:rPr lang="en-US" sz="1500" dirty="0" smtClean="0"/>
              <a:t>Over 1,700 students being served by full-time tutors (ELA and/or Math) </a:t>
            </a:r>
          </a:p>
          <a:p>
            <a:pPr lvl="1"/>
            <a:endParaRPr lang="en-US" sz="1500" dirty="0"/>
          </a:p>
          <a:p>
            <a:r>
              <a:rPr lang="en-US" sz="1800" b="1" dirty="0" smtClean="0"/>
              <a:t>Contract </a:t>
            </a:r>
            <a:r>
              <a:rPr lang="en-US" sz="1800" b="1" dirty="0" smtClean="0"/>
              <a:t>with School Turnaround Operators </a:t>
            </a:r>
            <a:r>
              <a:rPr lang="en-US" sz="1800" dirty="0" smtClean="0"/>
              <a:t>for school </a:t>
            </a:r>
            <a:r>
              <a:rPr lang="en-US" sz="1800" dirty="0"/>
              <a:t>m</a:t>
            </a:r>
            <a:r>
              <a:rPr lang="en-US" sz="1800" dirty="0" smtClean="0"/>
              <a:t>anagement if insufficient progress in 2014-15 (RFP posted)</a:t>
            </a:r>
          </a:p>
          <a:p>
            <a:pPr marL="630238" lvl="2" indent="0">
              <a:buNone/>
            </a:pPr>
            <a:endParaRPr lang="en-US" sz="1300" dirty="0" smtClean="0"/>
          </a:p>
          <a:p>
            <a:pPr lvl="1"/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-60324"/>
            <a:ext cx="8229600" cy="898524"/>
          </a:xfrm>
        </p:spPr>
        <p:txBody>
          <a:bodyPr>
            <a:noAutofit/>
          </a:bodyPr>
          <a:lstStyle/>
          <a:p>
            <a:r>
              <a:rPr lang="en-US" sz="3000" dirty="0" smtClean="0"/>
              <a:t>Superintendent’s </a:t>
            </a:r>
            <a:r>
              <a:rPr lang="en-US" sz="3000" dirty="0" smtClean="0"/>
              <a:t>Zone Structure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34B28-C284-4CA8-B591-15FF826F2F21}" type="datetime1">
              <a:rPr lang="en-US" smtClean="0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St. Louis Public Schools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21EE-67EE-468F-BED3-150A3FF7ED7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26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70854"/>
            <a:ext cx="8763000" cy="5606146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Longer School Day for Instructional Planning</a:t>
            </a:r>
          </a:p>
          <a:p>
            <a:pPr lvl="2"/>
            <a:r>
              <a:rPr lang="en-US" sz="1600" dirty="0" smtClean="0"/>
              <a:t>Currently: limited time for teacher </a:t>
            </a:r>
            <a:r>
              <a:rPr lang="en-US" sz="1600" dirty="0" smtClean="0"/>
              <a:t>planning/professional development</a:t>
            </a:r>
            <a:endParaRPr lang="en-US" sz="1600" dirty="0" smtClean="0"/>
          </a:p>
          <a:p>
            <a:pPr lvl="1"/>
            <a:endParaRPr lang="en-US" dirty="0"/>
          </a:p>
          <a:p>
            <a:r>
              <a:rPr lang="en-US" sz="2000" dirty="0" smtClean="0"/>
              <a:t>Additional Student Support Services</a:t>
            </a:r>
          </a:p>
          <a:p>
            <a:pPr lvl="2"/>
            <a:r>
              <a:rPr lang="en-US" sz="1600" dirty="0" smtClean="0"/>
              <a:t>Social workers, counselors, nurses</a:t>
            </a:r>
          </a:p>
          <a:p>
            <a:pPr lvl="2"/>
            <a:r>
              <a:rPr lang="en-US" sz="1600" dirty="0" smtClean="0"/>
              <a:t>Currently:  .2 and .3 allocations for high-need schools</a:t>
            </a:r>
          </a:p>
          <a:p>
            <a:pPr lvl="1"/>
            <a:endParaRPr lang="en-US" dirty="0"/>
          </a:p>
          <a:p>
            <a:r>
              <a:rPr lang="en-US" sz="2000" dirty="0" smtClean="0"/>
              <a:t>Targeted Reading and Math Specialists</a:t>
            </a:r>
            <a:endParaRPr lang="en-US" sz="1600" dirty="0" smtClean="0"/>
          </a:p>
          <a:p>
            <a:pPr lvl="1"/>
            <a:endParaRPr lang="en-US" sz="2000" dirty="0"/>
          </a:p>
          <a:p>
            <a:r>
              <a:rPr lang="en-US" sz="2000" dirty="0" smtClean="0"/>
              <a:t>Additional Family Community Specialists</a:t>
            </a:r>
          </a:p>
          <a:p>
            <a:pPr lvl="2"/>
            <a:r>
              <a:rPr lang="en-US" sz="1600" dirty="0" smtClean="0"/>
              <a:t>Ramp up to 1 full-time in each of the schools</a:t>
            </a:r>
          </a:p>
          <a:p>
            <a:pPr lvl="2"/>
            <a:endParaRPr lang="en-US" sz="1700" dirty="0"/>
          </a:p>
          <a:p>
            <a:r>
              <a:rPr lang="en-US" sz="2000" dirty="0" smtClean="0"/>
              <a:t>High Dosage Full-Time In-School Tutoring (Math/ELA)</a:t>
            </a:r>
          </a:p>
          <a:p>
            <a:pPr lvl="2"/>
            <a:r>
              <a:rPr lang="en-US" sz="1600" dirty="0" smtClean="0"/>
              <a:t>Ramp up the model to reach all Basic/Below Basic students all year in both subjects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-54430"/>
            <a:ext cx="8229600" cy="9144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Superintendent’s Zone “At Risk” Support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34B28-C284-4CA8-B591-15FF826F2F21}" type="datetime1">
              <a:rPr lang="en-US" smtClean="0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St. Louis Public Schools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21EE-67EE-468F-BED3-150A3FF7ED7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development and central office staffing are budget neutral</a:t>
            </a:r>
          </a:p>
          <a:p>
            <a:pPr lvl="1"/>
            <a:r>
              <a:rPr lang="en-US" dirty="0" smtClean="0"/>
              <a:t>Reallocate existing professional development funds</a:t>
            </a:r>
          </a:p>
          <a:p>
            <a:pPr lvl="1"/>
            <a:r>
              <a:rPr lang="en-US" dirty="0" smtClean="0"/>
              <a:t>Realign existing central office human resources</a:t>
            </a:r>
          </a:p>
          <a:p>
            <a:pPr lvl="2"/>
            <a:r>
              <a:rPr lang="en-US" dirty="0" smtClean="0"/>
              <a:t>Cluster Support model since 2012</a:t>
            </a:r>
          </a:p>
          <a:p>
            <a:pPr lvl="2"/>
            <a:r>
              <a:rPr lang="en-US" dirty="0" smtClean="0"/>
              <a:t>Office of Family and Community Engagement</a:t>
            </a:r>
          </a:p>
          <a:p>
            <a:pPr lvl="2"/>
            <a:endParaRPr lang="en-US" dirty="0"/>
          </a:p>
          <a:p>
            <a:r>
              <a:rPr lang="en-US" dirty="0" smtClean="0"/>
              <a:t>Extra funding required for Superintendent’s Zone “at risk” populations</a:t>
            </a:r>
          </a:p>
          <a:p>
            <a:pPr marL="392113" lvl="1" indent="0">
              <a:buNone/>
            </a:pPr>
            <a:endParaRPr lang="en-US" dirty="0" smtClean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Funding the Plan</a:t>
            </a:r>
            <a:endParaRPr lang="en-US" sz="3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34B28-C284-4CA8-B591-15FF826F2F21}" type="datetime1">
              <a:rPr lang="en-US" smtClean="0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St. Louis Public Schools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21EE-67EE-468F-BED3-150A3FF7ED7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8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C1A0CEB-8015-4E8D-9D9E-E0D092DC0E4A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4994" y="228600"/>
            <a:ext cx="8382000" cy="8683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in FY 2015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47800"/>
            <a:ext cx="7696200" cy="4297362"/>
          </a:xfrm>
        </p:spPr>
        <p:txBody>
          <a:bodyPr/>
          <a:lstStyle/>
          <a:p>
            <a:r>
              <a:rPr lang="en-US" sz="2400" dirty="0"/>
              <a:t>KIPP Partnership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Carver Elementary Re-opening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Extension of Collegiate School of Bioscience and Medicine</a:t>
            </a:r>
          </a:p>
          <a:p>
            <a:pPr marL="109537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7890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7543800" cy="4267200"/>
          </a:xfrm>
        </p:spPr>
        <p:txBody>
          <a:bodyPr/>
          <a:lstStyle/>
          <a:p>
            <a:pPr marL="109537" indent="0" algn="just">
              <a:buClrTx/>
              <a:buNone/>
            </a:pPr>
            <a:endParaRPr lang="en-US" sz="1000" dirty="0" smtClean="0">
              <a:cs typeface="Arial" pitchFamily="34" charset="0"/>
            </a:endParaRPr>
          </a:p>
          <a:p>
            <a:r>
              <a:rPr lang="en-US" sz="2400" dirty="0" smtClean="0"/>
              <a:t>Desirable Staffing Standard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 smtClean="0">
                <a:cs typeface="Arial" pitchFamily="34" charset="0"/>
              </a:rPr>
              <a:t>Ensures optimal pupil to teacher staffing ratios in core classes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/>
              <a:t>Magnet Transportation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>
                <a:cs typeface="Arial" pitchFamily="34" charset="0"/>
              </a:rPr>
              <a:t>Promotes school choice through the provision of transportation for students</a:t>
            </a:r>
            <a:br>
              <a:rPr lang="en-US" sz="1800" dirty="0">
                <a:cs typeface="Arial" pitchFamily="34" charset="0"/>
              </a:rPr>
            </a:br>
            <a:endParaRPr lang="en-US" sz="1800" dirty="0">
              <a:cs typeface="Arial" pitchFamily="34" charset="0"/>
            </a:endParaRPr>
          </a:p>
          <a:p>
            <a:r>
              <a:rPr lang="en-US" sz="2400" dirty="0"/>
              <a:t>Small Schools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>
                <a:cs typeface="Arial" pitchFamily="34" charset="0"/>
              </a:rPr>
              <a:t>Smaller campuses in communities</a:t>
            </a:r>
          </a:p>
          <a:p>
            <a:pPr marL="109537" indent="0" algn="just">
              <a:buClr>
                <a:schemeClr val="bg2">
                  <a:lumMod val="50000"/>
                </a:schemeClr>
              </a:buClr>
              <a:buNone/>
            </a:pPr>
            <a:endParaRPr lang="en-US" sz="1400" dirty="0">
              <a:cs typeface="Arial" pitchFamily="34" charset="0"/>
            </a:endParaRPr>
          </a:p>
          <a:p>
            <a:pPr lvl="1"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>
            <a:noAutofit/>
          </a:bodyPr>
          <a:lstStyle/>
          <a:p>
            <a:r>
              <a:rPr lang="en-US" altLang="en-US" sz="3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 Commitments</a:t>
            </a:r>
            <a:endParaRPr lang="en-US" sz="37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887F7-8814-480B-BECD-68366EE6FE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772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dirty="0" smtClean="0"/>
              <a:t>Message</a:t>
            </a:r>
            <a:endParaRPr lang="en-US" sz="3600" dirty="0"/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800600"/>
          </a:xfrm>
          <a:prstGeom prst="bracePair">
            <a:avLst>
              <a:gd name="adj" fmla="val 5901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lIns="0" tIns="0" rIns="0" bIns="0"/>
          <a:lstStyle/>
          <a:p>
            <a:pPr marL="109537" indent="0" algn="just">
              <a:buNone/>
            </a:pPr>
            <a:r>
              <a:rPr lang="en-US" sz="2100" dirty="0">
                <a:solidFill>
                  <a:schemeClr val="tx2"/>
                </a:solidFill>
              </a:rPr>
              <a:t>During the past five years, St. Louis Public Schools (SLPS) has laid a foundation for continuous improvement that has led it out of </a:t>
            </a:r>
            <a:r>
              <a:rPr lang="en-US" sz="2100" dirty="0" err="1" smtClean="0">
                <a:solidFill>
                  <a:schemeClr val="tx2"/>
                </a:solidFill>
              </a:rPr>
              <a:t>unaccreditation</a:t>
            </a:r>
            <a:r>
              <a:rPr lang="en-US" sz="2100" dirty="0" smtClean="0">
                <a:solidFill>
                  <a:schemeClr val="tx2"/>
                </a:solidFill>
              </a:rPr>
              <a:t> </a:t>
            </a:r>
            <a:r>
              <a:rPr lang="en-US" sz="2100" dirty="0">
                <a:solidFill>
                  <a:schemeClr val="tx2"/>
                </a:solidFill>
              </a:rPr>
              <a:t>and must be built upon to maintain accreditation under MSIP </a:t>
            </a:r>
            <a:r>
              <a:rPr lang="en-US" sz="2100" dirty="0" smtClean="0">
                <a:solidFill>
                  <a:schemeClr val="tx2"/>
                </a:solidFill>
              </a:rPr>
              <a:t>5. </a:t>
            </a:r>
            <a:r>
              <a:rPr lang="en-US" sz="2100" dirty="0">
                <a:solidFill>
                  <a:schemeClr val="tx2"/>
                </a:solidFill>
              </a:rPr>
              <a:t>Now that the foundation has been set, the SY13-14 </a:t>
            </a:r>
            <a:r>
              <a:rPr lang="en-US" sz="2100" dirty="0" smtClean="0">
                <a:solidFill>
                  <a:schemeClr val="tx2"/>
                </a:solidFill>
              </a:rPr>
              <a:t>SLPS Transformation Plan focuses </a:t>
            </a:r>
            <a:r>
              <a:rPr lang="en-US" sz="2100" dirty="0">
                <a:solidFill>
                  <a:schemeClr val="tx2"/>
                </a:solidFill>
              </a:rPr>
              <a:t>on change at the classroom level. </a:t>
            </a:r>
            <a:endParaRPr lang="en-US" sz="2100" dirty="0" smtClean="0">
              <a:solidFill>
                <a:schemeClr val="tx2"/>
              </a:solidFill>
            </a:endParaRPr>
          </a:p>
          <a:p>
            <a:pPr marL="109537" indent="0" algn="just">
              <a:buNone/>
            </a:pPr>
            <a:endParaRPr lang="en-US" sz="1000" dirty="0" smtClean="0">
              <a:solidFill>
                <a:schemeClr val="tx2"/>
              </a:solidFill>
            </a:endParaRPr>
          </a:p>
          <a:p>
            <a:pPr marL="109537" indent="0" algn="just">
              <a:buNone/>
            </a:pPr>
            <a:r>
              <a:rPr lang="en-US" sz="2100" dirty="0" smtClean="0">
                <a:solidFill>
                  <a:schemeClr val="tx2"/>
                </a:solidFill>
              </a:rPr>
              <a:t>Furthermore, the fiscal year 2015 budget addresses the District’s responsibility as a Provisionally Accredited District to continue to build financial strength while also operating with a balanced budget</a:t>
            </a:r>
            <a:r>
              <a:rPr lang="en-US" sz="2400" dirty="0" smtClean="0">
                <a:solidFill>
                  <a:schemeClr val="tx2"/>
                </a:solidFill>
              </a:rPr>
              <a:t>.  </a:t>
            </a:r>
          </a:p>
          <a:p>
            <a:pPr marL="109537" indent="0" algn="ctr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“Building our Future:  One Community, One School, One Child at a Tim</a:t>
            </a:r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e”</a:t>
            </a:r>
          </a:p>
          <a:p>
            <a:pPr marL="0" algn="ctr">
              <a:buFont typeface="Wingdings 3" pitchFamily="18" charset="2"/>
              <a:buNone/>
              <a:defRPr/>
            </a:pPr>
            <a:endParaRPr lang="en-US" sz="2400" dirty="0" smtClean="0">
              <a:solidFill>
                <a:schemeClr val="tx2"/>
              </a:solidFill>
              <a:latin typeface="Bodoni MT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87DBB-F182-49D7-B19D-F8248580CD5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2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the Plan</a:t>
            </a:r>
            <a:endParaRPr lang="en-US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34B28-C284-4CA8-B591-15FF826F2F21}" type="datetime1">
              <a:rPr lang="en-US" smtClean="0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St. Louis Public Schools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21EE-67EE-468F-BED3-150A3FF7ED7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01730" name="Picture 2" descr="C:\Documents and Settings\abanks5734\Local Settings\Temporary Internet Files\Content.IE5\7O9N2I1B\MP9003155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68756"/>
            <a:ext cx="5791200" cy="419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3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90600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the Plan: Our Current Status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C8C1BF7-9CC0-4AB4-9C4A-E865729DC4F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46482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2"/>
                </a:solidFill>
              </a:rPr>
              <a:t>The District is operating with a balanced budget for the </a:t>
            </a:r>
            <a:r>
              <a:rPr lang="en-US" sz="2000" b="1" dirty="0" smtClean="0">
                <a:solidFill>
                  <a:schemeClr val="tx2"/>
                </a:solidFill>
              </a:rPr>
              <a:t>fourth </a:t>
            </a:r>
            <a:r>
              <a:rPr lang="en-US" sz="2000" b="1" dirty="0">
                <a:solidFill>
                  <a:schemeClr val="tx2"/>
                </a:solidFill>
              </a:rPr>
              <a:t>consecutive year and has </a:t>
            </a:r>
            <a:r>
              <a:rPr lang="en-US" sz="2000" b="1" dirty="0" smtClean="0">
                <a:solidFill>
                  <a:schemeClr val="tx2"/>
                </a:solidFill>
              </a:rPr>
              <a:t>expanded its fund surplus</a:t>
            </a:r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993702"/>
              </p:ext>
            </p:extLst>
          </p:nvPr>
        </p:nvGraphicFramePr>
        <p:xfrm>
          <a:off x="681038" y="1600200"/>
          <a:ext cx="7781925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5" imgW="7781925" imgH="3009900" progId="Excel.Sheet.8">
                  <p:embed/>
                </p:oleObj>
              </mc:Choice>
              <mc:Fallback>
                <p:oleObj name="Worksheet" r:id="rId5" imgW="7781925" imgH="3009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8" y="1600200"/>
                        <a:ext cx="7781925" cy="300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1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47800"/>
            <a:ext cx="7543800" cy="4724400"/>
          </a:xfrm>
        </p:spPr>
        <p:txBody>
          <a:bodyPr/>
          <a:lstStyle/>
          <a:p>
            <a:pPr marL="109537" indent="0" algn="just">
              <a:buClrTx/>
              <a:buNone/>
            </a:pPr>
            <a:endParaRPr lang="en-US" sz="1000" dirty="0" smtClean="0">
              <a:cs typeface="Arial" pitchFamily="34" charset="0"/>
            </a:endParaRPr>
          </a:p>
          <a:p>
            <a:pPr lvl="1"/>
            <a:r>
              <a:rPr lang="en-US" sz="1800" dirty="0" smtClean="0"/>
              <a:t>Teacher compensation (competitive)</a:t>
            </a:r>
          </a:p>
          <a:p>
            <a:pPr marL="392113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Increasing annual required pension contributions 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dirty="0" smtClean="0"/>
              <a:t>District has reached the voter approved tax rate ceiling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$3.75 per $100 of assessed valuation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dirty="0"/>
              <a:t>DESE has been unable to fully fund the state aid </a:t>
            </a:r>
            <a:r>
              <a:rPr lang="en-US" sz="1800" dirty="0" smtClean="0"/>
              <a:t>formula</a:t>
            </a:r>
          </a:p>
          <a:p>
            <a:pPr lvl="2" algn="just">
              <a:buClrTx/>
              <a:buFont typeface="Arial" pitchFamily="34" charset="0"/>
              <a:buChar char="•"/>
            </a:pPr>
            <a:r>
              <a:rPr lang="en-US" sz="1600" dirty="0" smtClean="0"/>
              <a:t>Currently funded at 93%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Each </a:t>
            </a:r>
            <a:r>
              <a:rPr lang="en-US" sz="1600" dirty="0">
                <a:cs typeface="Arial" pitchFamily="34" charset="0"/>
              </a:rPr>
              <a:t>percentage increase in formula funding generates $</a:t>
            </a:r>
            <a:r>
              <a:rPr lang="en-US" sz="1600" dirty="0" smtClean="0">
                <a:cs typeface="Arial" pitchFamily="34" charset="0"/>
              </a:rPr>
              <a:t>1M</a:t>
            </a:r>
            <a:br>
              <a:rPr lang="en-US" sz="1600" dirty="0" smtClean="0">
                <a:cs typeface="Arial" pitchFamily="34" charset="0"/>
              </a:rPr>
            </a:br>
            <a:endParaRPr lang="en-US" sz="1600" dirty="0" smtClean="0">
              <a:cs typeface="Arial" pitchFamily="34" charset="0"/>
            </a:endParaRPr>
          </a:p>
          <a:p>
            <a:pPr marL="630238" lvl="2" indent="0" algn="just">
              <a:buClrTx/>
              <a:buNone/>
            </a:pPr>
            <a:endParaRPr lang="en-US" sz="1600" dirty="0">
              <a:cs typeface="Arial" pitchFamily="34" charset="0"/>
            </a:endParaRPr>
          </a:p>
          <a:p>
            <a:pPr marL="109537" indent="0" algn="just">
              <a:buClr>
                <a:schemeClr val="bg2">
                  <a:lumMod val="50000"/>
                </a:schemeClr>
              </a:buClr>
              <a:buNone/>
            </a:pPr>
            <a:endParaRPr lang="en-US" sz="1400" dirty="0">
              <a:cs typeface="Arial" pitchFamily="34" charset="0"/>
            </a:endParaRPr>
          </a:p>
          <a:p>
            <a:pPr lvl="1"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3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the Plan: </a:t>
            </a:r>
            <a:r>
              <a:rPr lang="en-US" altLang="en-US" sz="3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en-US" sz="37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887F7-8814-480B-BECD-68366EE6FE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3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the Plan: </a:t>
            </a:r>
            <a:r>
              <a:rPr lang="en-US" altLang="en-US" sz="3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</a:t>
            </a:r>
            <a:r>
              <a:rPr lang="en-US" altLang="en-US" sz="2000" dirty="0">
                <a:solidFill>
                  <a:schemeClr val="accent4"/>
                </a:solidFill>
                <a:effectLst/>
                <a:latin typeface="Arial Black" pitchFamily="34" charset="0"/>
              </a:rPr>
              <a:t>Teacher/Administrator Compensation</a:t>
            </a:r>
            <a:endParaRPr lang="en-US" sz="2000" dirty="0">
              <a:solidFill>
                <a:schemeClr val="accent4"/>
              </a:solidFill>
              <a:effectLst/>
              <a:latin typeface="Arial Black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38600" cy="4194506"/>
          </a:xfrm>
        </p:spPr>
        <p:txBody>
          <a:bodyPr/>
          <a:lstStyle/>
          <a:p>
            <a:pPr marL="109537" indent="0">
              <a:buNone/>
            </a:pPr>
            <a:r>
              <a:rPr lang="en-US" sz="1600" b="1" u="sng" dirty="0" smtClean="0"/>
              <a:t>Teacher Compensation </a:t>
            </a:r>
            <a:endParaRPr lang="en-US" sz="1600" u="sng" dirty="0" smtClean="0"/>
          </a:p>
          <a:p>
            <a:pPr marL="109537" indent="0">
              <a:buNone/>
            </a:pPr>
            <a:r>
              <a:rPr lang="en-US" sz="1200" dirty="0" smtClean="0"/>
              <a:t>SLPS ranks </a:t>
            </a:r>
            <a:r>
              <a:rPr lang="en-US" sz="1200" b="1" dirty="0" smtClean="0">
                <a:solidFill>
                  <a:schemeClr val="accent2"/>
                </a:solidFill>
              </a:rPr>
              <a:t>8th out of the ten </a:t>
            </a:r>
            <a:r>
              <a:rPr lang="en-US" sz="1200" dirty="0" smtClean="0"/>
              <a:t>comparison school districts for its average teacher compensation. 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96FAE-55A1-4029-B326-2D6BE893D32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4495800" y="14478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en-US" sz="1600" b="1" u="sng" dirty="0" smtClean="0"/>
              <a:t>Administrator Compensation </a:t>
            </a:r>
            <a:endParaRPr lang="en-US" sz="1600" u="sng" dirty="0"/>
          </a:p>
          <a:p>
            <a:pPr marL="109537" indent="0">
              <a:buNone/>
            </a:pPr>
            <a:r>
              <a:rPr lang="en-US" sz="1200" dirty="0"/>
              <a:t>In 2012-13, the compensation of </a:t>
            </a:r>
            <a:r>
              <a:rPr lang="en-US" sz="1200" dirty="0" smtClean="0"/>
              <a:t>SLPS administrators ranked </a:t>
            </a:r>
            <a:r>
              <a:rPr lang="en-US" sz="1200" b="1" dirty="0" smtClean="0">
                <a:solidFill>
                  <a:schemeClr val="accent2"/>
                </a:solidFill>
              </a:rPr>
              <a:t>9th </a:t>
            </a:r>
            <a:r>
              <a:rPr lang="en-US" sz="1200" b="1" dirty="0">
                <a:solidFill>
                  <a:schemeClr val="accent2"/>
                </a:solidFill>
              </a:rPr>
              <a:t>out of </a:t>
            </a:r>
            <a:r>
              <a:rPr lang="en-US" sz="1200" b="1" dirty="0" smtClean="0">
                <a:solidFill>
                  <a:schemeClr val="accent2"/>
                </a:solidFill>
              </a:rPr>
              <a:t>the ten </a:t>
            </a:r>
            <a:r>
              <a:rPr lang="en-US" sz="1200" dirty="0" smtClean="0"/>
              <a:t>comparison school </a:t>
            </a:r>
            <a:r>
              <a:rPr lang="en-US" sz="1200" dirty="0"/>
              <a:t>districts. </a:t>
            </a:r>
          </a:p>
          <a:p>
            <a:pPr marL="109537" indent="0">
              <a:buNone/>
            </a:pPr>
            <a:r>
              <a:rPr lang="en-US" sz="1200" dirty="0" smtClean="0"/>
              <a:t> </a:t>
            </a:r>
            <a:endParaRPr lang="en-US" sz="1200" dirty="0"/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5867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Source: DESE 2012-13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433736"/>
              </p:ext>
            </p:extLst>
          </p:nvPr>
        </p:nvGraphicFramePr>
        <p:xfrm>
          <a:off x="4648200" y="2514600"/>
          <a:ext cx="3606041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Worksheet" r:id="rId4" imgW="2209875" imgH="1914449" progId="Excel.Sheet.12">
                  <p:embed/>
                </p:oleObj>
              </mc:Choice>
              <mc:Fallback>
                <p:oleObj name="Worksheet" r:id="rId4" imgW="2209875" imgH="1914449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14600"/>
                        <a:ext cx="3606041" cy="3124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366494"/>
              </p:ext>
            </p:extLst>
          </p:nvPr>
        </p:nvGraphicFramePr>
        <p:xfrm>
          <a:off x="609600" y="2514600"/>
          <a:ext cx="3606041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Worksheet" r:id="rId7" imgW="2209800" imgH="1914449" progId="Excel.Sheet.12">
                  <p:embed/>
                </p:oleObj>
              </mc:Choice>
              <mc:Fallback>
                <p:oleObj name="Worksheet" r:id="rId7" imgW="2209800" imgH="1914449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14600"/>
                        <a:ext cx="3606041" cy="3124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0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the Plan: Challenges</a:t>
            </a:r>
            <a:r>
              <a:rPr lang="en-US" altLang="en-US" sz="4000" dirty="0" smtClean="0">
                <a:effectLst/>
              </a:rPr>
              <a:t/>
            </a:r>
            <a:br>
              <a:rPr lang="en-US" altLang="en-US" sz="4000" dirty="0" smtClean="0">
                <a:effectLst/>
              </a:rPr>
            </a:br>
            <a:r>
              <a:rPr lang="en-US" altLang="en-US" sz="2000" dirty="0">
                <a:solidFill>
                  <a:schemeClr val="accent4"/>
                </a:solidFill>
                <a:effectLst/>
                <a:latin typeface="Arial Black" pitchFamily="34" charset="0"/>
              </a:rPr>
              <a:t>Annual Required Contributions (ARC) - Pension</a:t>
            </a:r>
            <a:endParaRPr lang="en-US" sz="2000" dirty="0">
              <a:solidFill>
                <a:schemeClr val="accent4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887F7-8814-480B-BECD-68366EE6FE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914400" y="1447800"/>
          <a:ext cx="7239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8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96FAE-55A1-4029-B326-2D6BE893D32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838200" y="1524000"/>
            <a:ext cx="40386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sz="2400" b="1" dirty="0" smtClean="0"/>
              <a:t>Tax Rate</a:t>
            </a:r>
            <a:endParaRPr lang="en-US" sz="2400" b="1" dirty="0"/>
          </a:p>
          <a:p>
            <a:r>
              <a:rPr lang="en-US" sz="1600" dirty="0" smtClean="0"/>
              <a:t>The SLPS operating tax </a:t>
            </a:r>
            <a:r>
              <a:rPr lang="en-US" sz="1600" dirty="0"/>
              <a:t>rate of </a:t>
            </a:r>
            <a:r>
              <a:rPr lang="en-US" sz="1600" dirty="0" smtClean="0"/>
              <a:t>$3.7860 (FY 2013) ranks </a:t>
            </a:r>
            <a:r>
              <a:rPr lang="en-US" sz="1600" b="1" u="sng" dirty="0" smtClean="0">
                <a:solidFill>
                  <a:srgbClr val="C00000"/>
                </a:solidFill>
              </a:rPr>
              <a:t>9th out of the ten </a:t>
            </a:r>
            <a:r>
              <a:rPr lang="en-US" sz="1600" dirty="0" smtClean="0"/>
              <a:t>largest Missouri school districts</a:t>
            </a:r>
            <a:br>
              <a:rPr lang="en-US" sz="1600" dirty="0" smtClean="0"/>
            </a:br>
            <a:endParaRPr lang="en-US" sz="1600" dirty="0"/>
          </a:p>
          <a:p>
            <a:r>
              <a:rPr lang="en-US" sz="1600" dirty="0"/>
              <a:t>The average tax rate for </a:t>
            </a:r>
            <a:r>
              <a:rPr lang="en-US" sz="1600" dirty="0" smtClean="0"/>
              <a:t>the comparison districts is $4.3744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We are at the voter approved tax rate limit as of </a:t>
            </a:r>
            <a:r>
              <a:rPr lang="en-US" sz="1400" dirty="0" smtClean="0"/>
              <a:t>FY 2014 </a:t>
            </a:r>
            <a:r>
              <a:rPr lang="en-US" sz="1200" b="1" dirty="0" smtClean="0"/>
              <a:t>($3.75 per $100 of assessed valuation)</a:t>
            </a:r>
          </a:p>
          <a:p>
            <a:pPr lvl="1"/>
            <a:r>
              <a:rPr lang="en-US" sz="1400" dirty="0" smtClean="0"/>
              <a:t>Limits additional property tax revenue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38200" y="274638"/>
            <a:ext cx="76962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the Plan: </a:t>
            </a:r>
            <a:r>
              <a:rPr lang="en-US" altLang="en-US" sz="3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r>
              <a:rPr lang="en-US" altLang="en-US" sz="3200" dirty="0" smtClean="0">
                <a:solidFill>
                  <a:schemeClr val="accent4"/>
                </a:solidFill>
                <a:effectLst/>
              </a:rPr>
              <a:t/>
            </a:r>
            <a:br>
              <a:rPr lang="en-US" altLang="en-US" sz="3200" dirty="0" smtClean="0">
                <a:solidFill>
                  <a:schemeClr val="accent4"/>
                </a:solidFill>
                <a:effectLst/>
              </a:rPr>
            </a:br>
            <a:r>
              <a:rPr lang="en-US" altLang="en-US" sz="2000" dirty="0">
                <a:solidFill>
                  <a:schemeClr val="accent4"/>
                </a:solidFill>
                <a:effectLst/>
                <a:latin typeface="Arial Black" pitchFamily="34" charset="0"/>
              </a:rPr>
              <a:t>Tax Rate</a:t>
            </a:r>
            <a:endParaRPr lang="en-US" sz="2000" dirty="0">
              <a:solidFill>
                <a:schemeClr val="accent4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333999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Source: DESE 2012-13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907360"/>
              </p:ext>
            </p:extLst>
          </p:nvPr>
        </p:nvGraphicFramePr>
        <p:xfrm>
          <a:off x="5124449" y="1663353"/>
          <a:ext cx="3714751" cy="3137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Worksheet" r:id="rId4" imgW="2267121" imgH="1914449" progId="Excel.Sheet.12">
                  <p:embed/>
                </p:oleObj>
              </mc:Choice>
              <mc:Fallback>
                <p:oleObj name="Worksheet" r:id="rId4" imgW="2267121" imgH="1914449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49" y="1663353"/>
                        <a:ext cx="3714751" cy="313724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14800" y="54864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Property taxes are 60% of general operating revenues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39762"/>
          </a:xfrm>
        </p:spPr>
        <p:txBody>
          <a:bodyPr>
            <a:noAutofit/>
          </a:bodyPr>
          <a:lstStyle/>
          <a:p>
            <a:pPr algn="ctr"/>
            <a:r>
              <a:rPr lang="en-US" altLang="en-US" sz="3700" dirty="0">
                <a:solidFill>
                  <a:srgbClr val="0070C0"/>
                </a:solidFill>
              </a:rPr>
              <a:t>Funding the Plan: </a:t>
            </a:r>
            <a:r>
              <a:rPr lang="en-US" altLang="en-US" sz="3700" dirty="0" smtClean="0">
                <a:solidFill>
                  <a:srgbClr val="0070C0"/>
                </a:solidFill>
              </a:rPr>
              <a:t>Challenges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2000" dirty="0">
                <a:solidFill>
                  <a:schemeClr val="accent4"/>
                </a:solidFill>
                <a:effectLst/>
                <a:latin typeface="Arial Black" pitchFamily="34" charset="0"/>
              </a:rPr>
              <a:t>GOB Revenue </a:t>
            </a:r>
            <a:endParaRPr lang="en-US" sz="2000" dirty="0">
              <a:solidFill>
                <a:schemeClr val="accent4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887F7-8814-480B-BECD-68366EE6FE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715000" y="1290294"/>
            <a:ext cx="1828800" cy="533400"/>
          </a:xfrm>
          <a:prstGeom prst="wedgeRoundRectCallou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94% funding projected</a:t>
            </a:r>
            <a:endParaRPr lang="en-US" sz="1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174583"/>
              </p:ext>
            </p:extLst>
          </p:nvPr>
        </p:nvGraphicFramePr>
        <p:xfrm>
          <a:off x="457200" y="1290294"/>
          <a:ext cx="8153400" cy="4806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18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838200" y="76200"/>
            <a:ext cx="7848600" cy="134143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altLang="en-US" sz="3800" dirty="0">
                <a:solidFill>
                  <a:srgbClr val="0070C0"/>
                </a:solidFill>
              </a:rPr>
              <a:t>Funding the Plan: Challenges</a:t>
            </a:r>
          </a:p>
          <a:p>
            <a:pPr algn="ctr"/>
            <a:r>
              <a:rPr lang="en-US" altLang="en-US" sz="2100" dirty="0">
                <a:solidFill>
                  <a:schemeClr val="accent4"/>
                </a:solidFill>
                <a:effectLst/>
                <a:latin typeface="Arial Black" pitchFamily="34" charset="0"/>
              </a:rPr>
              <a:t>Enrollment Drives Everything</a:t>
            </a:r>
            <a:endParaRPr lang="en-US" sz="2100" dirty="0">
              <a:solidFill>
                <a:schemeClr val="accent4"/>
              </a:solidFill>
              <a:effectLst/>
              <a:latin typeface="Arial Black" pitchFamily="34" charset="0"/>
            </a:endParaRPr>
          </a:p>
        </p:txBody>
      </p:sp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25474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71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7848600" cy="4559300"/>
          </a:xfrm>
        </p:spPr>
        <p:txBody>
          <a:bodyPr/>
          <a:lstStyle/>
          <a:p>
            <a:pPr lvl="1"/>
            <a:r>
              <a:rPr lang="en-US" sz="2000" b="1" dirty="0" smtClean="0"/>
              <a:t>Desegregation </a:t>
            </a:r>
            <a:r>
              <a:rPr lang="en-US" sz="2000" b="1" dirty="0"/>
              <a:t>Expansion </a:t>
            </a:r>
            <a:r>
              <a:rPr lang="en-US" sz="2000" b="1" dirty="0" smtClean="0"/>
              <a:t>Programs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b="1" dirty="0" smtClean="0"/>
              <a:t>Transportation Bell Time Changes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b="1" dirty="0" smtClean="0"/>
              <a:t>Identify Workforce &amp; Non-Workforce Efficiencies</a:t>
            </a:r>
            <a:br>
              <a:rPr lang="en-US" sz="2000" b="1" dirty="0" smtClean="0"/>
            </a:br>
            <a:endParaRPr lang="en-US" sz="20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0678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3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the Plan: Challenges</a:t>
            </a:r>
            <a:r>
              <a:rPr lang="en-US" altLang="en-US" sz="3000" dirty="0" smtClean="0">
                <a:solidFill>
                  <a:schemeClr val="accent4"/>
                </a:solidFill>
                <a:effectLst/>
              </a:rPr>
              <a:t/>
            </a:r>
            <a:br>
              <a:rPr lang="en-US" altLang="en-US" sz="3000" dirty="0" smtClean="0">
                <a:solidFill>
                  <a:schemeClr val="accent4"/>
                </a:solidFill>
                <a:effectLst/>
              </a:rPr>
            </a:br>
            <a:r>
              <a:rPr lang="en-US" altLang="en-US" sz="2000" dirty="0">
                <a:solidFill>
                  <a:schemeClr val="accent4"/>
                </a:solidFill>
                <a:effectLst/>
                <a:latin typeface="Arial Black" pitchFamily="34" charset="0"/>
              </a:rPr>
              <a:t>Proposed Responses to Challenges</a:t>
            </a:r>
            <a:r>
              <a:rPr lang="en-US" altLang="en-US" sz="3000" dirty="0" smtClean="0">
                <a:solidFill>
                  <a:schemeClr val="accent4"/>
                </a:solidFill>
                <a:effectLst/>
              </a:rPr>
              <a:t/>
            </a:r>
            <a:br>
              <a:rPr lang="en-US" altLang="en-US" sz="3000" dirty="0" smtClean="0">
                <a:solidFill>
                  <a:schemeClr val="accent4"/>
                </a:solidFill>
                <a:effectLst/>
              </a:rPr>
            </a:br>
            <a:endParaRPr lang="en-US" sz="3000" dirty="0">
              <a:solidFill>
                <a:schemeClr val="accent4"/>
              </a:solidFill>
              <a:effectLst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887F7-8814-480B-BECD-68366EE6FE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the Plan: Challenges</a:t>
            </a:r>
            <a:r>
              <a:rPr lang="en-US" altLang="en-US" sz="4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en-US" altLang="en-US" sz="44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en-US" sz="2200" dirty="0" smtClean="0">
                <a:solidFill>
                  <a:schemeClr val="accent4"/>
                </a:solidFill>
                <a:effectLst/>
                <a:latin typeface="Arial Black" pitchFamily="34" charset="0"/>
                <a:cs typeface="Arial" pitchFamily="34" charset="0"/>
              </a:rPr>
              <a:t>FY 2015 GOB Proposed Increases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887F7-8814-480B-BECD-68366EE6FE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81000" y="1447800"/>
            <a:ext cx="8763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b="1" dirty="0" smtClean="0"/>
              <a:t>Salaries &amp; Benefits Increases	</a:t>
            </a:r>
            <a:r>
              <a:rPr lang="en-US" sz="2000" dirty="0" smtClean="0"/>
              <a:t>		$0.8</a:t>
            </a:r>
          </a:p>
          <a:p>
            <a:pPr lvl="2">
              <a:buClrTx/>
            </a:pPr>
            <a:r>
              <a:rPr lang="en-US" sz="1800" dirty="0" smtClean="0"/>
              <a:t>Pension Contribution</a:t>
            </a:r>
          </a:p>
          <a:p>
            <a:pPr lvl="2">
              <a:buClrTx/>
            </a:pPr>
            <a:r>
              <a:rPr lang="en-US" sz="1800" dirty="0" smtClean="0"/>
              <a:t>New Federal Healthcare Guidelines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2000" b="1" dirty="0" smtClean="0"/>
              <a:t>Contract Increases</a:t>
            </a:r>
            <a:r>
              <a:rPr lang="en-US" sz="2000" dirty="0"/>
              <a:t>				$</a:t>
            </a:r>
            <a:r>
              <a:rPr lang="en-US" sz="2000" dirty="0" smtClean="0"/>
              <a:t>1.0</a:t>
            </a:r>
          </a:p>
          <a:p>
            <a:pPr lvl="2">
              <a:buClrTx/>
            </a:pPr>
            <a:r>
              <a:rPr lang="en-US" sz="1800" dirty="0" smtClean="0"/>
              <a:t>SAP Enhancements</a:t>
            </a:r>
          </a:p>
          <a:p>
            <a:pPr lvl="2">
              <a:buClrTx/>
            </a:pPr>
            <a:r>
              <a:rPr lang="en-US" sz="1800" dirty="0" smtClean="0"/>
              <a:t>SPED Occupational &amp; Physical Therapy</a:t>
            </a:r>
          </a:p>
          <a:p>
            <a:pPr lvl="2">
              <a:buClrTx/>
            </a:pPr>
            <a:r>
              <a:rPr lang="en-US" sz="1800" dirty="0" smtClean="0"/>
              <a:t>Rate Increases (i.e., Insurance, Building Services)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2000" b="1" dirty="0"/>
              <a:t>Magnet </a:t>
            </a:r>
            <a:r>
              <a:rPr lang="en-US" sz="2000" b="1" dirty="0" smtClean="0"/>
              <a:t>School Transportation </a:t>
            </a:r>
            <a:r>
              <a:rPr lang="en-US" sz="2000" dirty="0" smtClean="0"/>
              <a:t>			$2.6</a:t>
            </a:r>
          </a:p>
          <a:p>
            <a:pPr lvl="2">
              <a:buClrTx/>
            </a:pPr>
            <a:r>
              <a:rPr lang="en-US" sz="1800" dirty="0" smtClean="0"/>
              <a:t>Funded by Desegregation in FY 2014</a:t>
            </a:r>
            <a:br>
              <a:rPr lang="en-US" sz="1800" dirty="0" smtClean="0"/>
            </a:br>
            <a:endParaRPr lang="en-US" sz="1800" dirty="0"/>
          </a:p>
          <a:p>
            <a:pPr lvl="1"/>
            <a:r>
              <a:rPr lang="en-US" sz="2000" b="1" dirty="0" smtClean="0"/>
              <a:t>Professional Development</a:t>
            </a:r>
            <a:r>
              <a:rPr lang="en-US" sz="2000" dirty="0"/>
              <a:t>			</a:t>
            </a:r>
            <a:r>
              <a:rPr lang="en-US" sz="2000" dirty="0" smtClean="0"/>
              <a:t>$0.3</a:t>
            </a:r>
          </a:p>
          <a:p>
            <a:pPr marL="392113" lvl="1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109537" indent="0">
              <a:buNone/>
            </a:pPr>
            <a:endParaRPr lang="en-US" sz="2400" dirty="0" smtClean="0"/>
          </a:p>
          <a:p>
            <a:pPr marL="109537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85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r>
              <a:rPr lang="en-US" dirty="0" smtClean="0"/>
              <a:t>State and Federal Requirements</a:t>
            </a:r>
            <a:endParaRPr lang="en-US" dirty="0"/>
          </a:p>
          <a:p>
            <a:pPr lvl="1"/>
            <a:r>
              <a:rPr lang="en-US" sz="2000" dirty="0" smtClean="0"/>
              <a:t>Title Funding (District Improvement Plan and LEA Plan)</a:t>
            </a:r>
          </a:p>
          <a:p>
            <a:pPr lvl="1"/>
            <a:r>
              <a:rPr lang="en-US" sz="2000" dirty="0" smtClean="0"/>
              <a:t>DESE MSIP5 (District Improvement Plan for Accreditation)</a:t>
            </a:r>
          </a:p>
          <a:p>
            <a:pPr>
              <a:buFontTx/>
              <a:buChar char="-"/>
            </a:pPr>
            <a:endParaRPr lang="en-US" sz="1500" dirty="0" smtClean="0"/>
          </a:p>
          <a:p>
            <a:r>
              <a:rPr lang="en-US" dirty="0" smtClean="0"/>
              <a:t>Bringing Focus and Results to our Work</a:t>
            </a:r>
          </a:p>
          <a:p>
            <a:pPr lvl="1"/>
            <a:r>
              <a:rPr lang="en-US" sz="2000" dirty="0" smtClean="0"/>
              <a:t>How should central office functions change as a result of MSIP 5 and the Accreditation Challenge?  Should human and financial resources be allocated differently?</a:t>
            </a:r>
          </a:p>
          <a:p>
            <a:pPr marL="392113" lvl="1" indent="0">
              <a:buNone/>
            </a:pPr>
            <a:endParaRPr lang="en-US" sz="2000" dirty="0"/>
          </a:p>
          <a:p>
            <a:pPr lvl="1"/>
            <a:r>
              <a:rPr lang="en-US" sz="2000" dirty="0" smtClean="0"/>
              <a:t>How will schools be supported and held accountable for the actions that will most impact student achievement? 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Is there a reasonable number of high leverage, well-connected objectives established for educators?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1800" dirty="0" smtClean="0"/>
          </a:p>
          <a:p>
            <a:endParaRPr lang="en-US" sz="1500" dirty="0" smtClean="0"/>
          </a:p>
          <a:p>
            <a:endParaRPr lang="en-US" sz="1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Compliance to Accreditation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34B28-C284-4CA8-B591-15FF826F2F21}" type="datetime1">
              <a:rPr lang="en-US" smtClean="0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St. Louis Public Schools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21EE-67EE-468F-BED3-150A3FF7ED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568286">
            <a:off x="3048000" y="1524000"/>
            <a:ext cx="3278462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COMPLIANCE</a:t>
            </a:r>
            <a:endParaRPr lang="en-US" sz="4000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the Plan: Challenges </a:t>
            </a:r>
            <a:r>
              <a:rPr lang="en-US" altLang="en-US" sz="3600" dirty="0" smtClean="0">
                <a:solidFill>
                  <a:schemeClr val="accent4"/>
                </a:solidFill>
                <a:effectLst/>
              </a:rPr>
              <a:t/>
            </a:r>
            <a:br>
              <a:rPr lang="en-US" altLang="en-US" sz="3600" dirty="0" smtClean="0">
                <a:solidFill>
                  <a:schemeClr val="accent4"/>
                </a:solidFill>
                <a:effectLst/>
              </a:rPr>
            </a:br>
            <a:r>
              <a:rPr lang="en-US" sz="2200" dirty="0" smtClean="0">
                <a:solidFill>
                  <a:schemeClr val="accent4"/>
                </a:solidFill>
                <a:effectLst/>
                <a:latin typeface="Arial Black" pitchFamily="34" charset="0"/>
                <a:cs typeface="Arial" pitchFamily="34" charset="0"/>
              </a:rPr>
              <a:t>FY 2015 GOB Proposed Reductions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887F7-8814-480B-BECD-68366EE6FE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04800" y="1219200"/>
            <a:ext cx="868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b="1" dirty="0" smtClean="0"/>
              <a:t>Revenues </a:t>
            </a:r>
            <a:r>
              <a:rPr lang="en-US" sz="2000" dirty="0" smtClean="0"/>
              <a:t>					($1.2)</a:t>
            </a:r>
          </a:p>
          <a:p>
            <a:pPr lvl="2">
              <a:buClrTx/>
            </a:pPr>
            <a:r>
              <a:rPr lang="en-US" sz="1800" dirty="0" smtClean="0"/>
              <a:t>Formula Funds-State Aid</a:t>
            </a:r>
          </a:p>
          <a:p>
            <a:pPr lvl="2">
              <a:buClrTx/>
            </a:pPr>
            <a:r>
              <a:rPr lang="en-US" sz="1800" dirty="0" smtClean="0"/>
              <a:t>Transportation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2000" b="1" dirty="0" smtClean="0"/>
              <a:t>Transportation Bell Times</a:t>
            </a:r>
            <a:r>
              <a:rPr lang="en-US" sz="2000" dirty="0" smtClean="0"/>
              <a:t>	</a:t>
            </a:r>
            <a:r>
              <a:rPr lang="en-US" sz="2000" dirty="0"/>
              <a:t>	</a:t>
            </a:r>
            <a:r>
              <a:rPr lang="en-US" sz="2000" dirty="0" smtClean="0"/>
              <a:t>	($</a:t>
            </a:r>
            <a:r>
              <a:rPr lang="en-US" sz="2000" dirty="0"/>
              <a:t>1.7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2000" b="1" dirty="0" smtClean="0"/>
              <a:t>Workforce &amp; Non-Workforce Efficiencies </a:t>
            </a:r>
            <a:r>
              <a:rPr lang="en-US" sz="2000" dirty="0" smtClean="0"/>
              <a:t>	($</a:t>
            </a:r>
            <a:r>
              <a:rPr lang="en-US" sz="2000" dirty="0"/>
              <a:t>4.2</a:t>
            </a:r>
            <a:r>
              <a:rPr lang="en-US" sz="2000" dirty="0" smtClean="0"/>
              <a:t>)</a:t>
            </a:r>
          </a:p>
          <a:p>
            <a:pPr lvl="1"/>
            <a:endParaRPr lang="en-US" sz="1800" dirty="0"/>
          </a:p>
          <a:p>
            <a:pPr marL="109537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73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the Plan: Challenges </a:t>
            </a:r>
            <a:r>
              <a:rPr lang="en-US" altLang="en-US" sz="3200" dirty="0" smtClean="0">
                <a:solidFill>
                  <a:schemeClr val="accent4"/>
                </a:solidFill>
                <a:effectLst/>
              </a:rPr>
              <a:t/>
            </a:r>
            <a:br>
              <a:rPr lang="en-US" altLang="en-US" sz="3200" dirty="0" smtClean="0">
                <a:solidFill>
                  <a:schemeClr val="accent4"/>
                </a:solidFill>
                <a:effectLst/>
              </a:rPr>
            </a:br>
            <a:r>
              <a:rPr lang="en-US" sz="2200" dirty="0" smtClean="0">
                <a:solidFill>
                  <a:schemeClr val="accent4"/>
                </a:solidFill>
                <a:effectLst/>
                <a:latin typeface="Arial Black" pitchFamily="34" charset="0"/>
                <a:cs typeface="Arial" pitchFamily="34" charset="0"/>
              </a:rPr>
              <a:t>FY 2015 GOB Proposed Utilization of Fund Balance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887F7-8814-480B-BECD-68366EE6FE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762000" y="1371600"/>
            <a:ext cx="807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b="1" dirty="0" smtClean="0"/>
              <a:t>St. Louis Plan</a:t>
            </a:r>
            <a:r>
              <a:rPr lang="en-US" sz="2000" dirty="0" smtClean="0"/>
              <a:t>	 </a:t>
            </a:r>
            <a:r>
              <a:rPr lang="en-US" sz="2000" dirty="0"/>
              <a:t>				</a:t>
            </a:r>
            <a:r>
              <a:rPr lang="en-US" sz="2000" dirty="0" smtClean="0"/>
              <a:t>$1.2</a:t>
            </a:r>
          </a:p>
          <a:p>
            <a:pPr lvl="2">
              <a:buClrTx/>
            </a:pPr>
            <a:r>
              <a:rPr lang="en-US" sz="1800" dirty="0" smtClean="0"/>
              <a:t>Funded by Desegregation in FY 2014</a:t>
            </a:r>
            <a:endParaRPr lang="en-US" sz="1800" dirty="0"/>
          </a:p>
          <a:p>
            <a:pPr marL="109537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08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3200400" y="3733800"/>
          <a:ext cx="4343400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78" name="Content Placeholder 3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18160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2400" dirty="0" smtClean="0"/>
              <a:t>				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FY 2014 </a:t>
            </a:r>
            <a:r>
              <a:rPr lang="en-US" sz="2000" dirty="0" smtClean="0">
                <a:latin typeface="Arial Black" pitchFamily="34" charset="0"/>
              </a:rPr>
              <a:t>	    </a:t>
            </a: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FY 2015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	  </a:t>
            </a: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					     </a:t>
            </a:r>
            <a:r>
              <a:rPr lang="en-US" sz="2000" b="1" u="sng" dirty="0" smtClean="0">
                <a:latin typeface="Arial Black" pitchFamily="34" charset="0"/>
                <a:cs typeface="Arial" pitchFamily="34" charset="0"/>
              </a:rPr>
              <a:t>Projected</a:t>
            </a: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     </a:t>
            </a:r>
            <a:r>
              <a:rPr lang="en-US" sz="2000" b="1" u="sng" dirty="0">
                <a:latin typeface="Arial Black" pitchFamily="34" charset="0"/>
                <a:cs typeface="Arial" pitchFamily="34" charset="0"/>
              </a:rPr>
              <a:t>Preliminary</a:t>
            </a:r>
            <a:r>
              <a:rPr lang="en-US" sz="20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    </a:t>
            </a:r>
            <a:r>
              <a:rPr lang="en-US" sz="2000" b="1" u="sng" dirty="0" smtClean="0">
                <a:latin typeface="Arial Black" pitchFamily="34" charset="0"/>
                <a:cs typeface="Arial" pitchFamily="34" charset="0"/>
              </a:rPr>
              <a:t>Variance</a:t>
            </a: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					</a:t>
            </a:r>
            <a:endParaRPr lang="en-US" sz="16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Starting </a:t>
            </a: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Fund </a:t>
            </a: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Balance</a:t>
            </a: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$ 19.7M 	       $ 19.7M   	             -</a:t>
            </a:r>
          </a:p>
          <a:p>
            <a:pPr>
              <a:spcBef>
                <a:spcPts val="0"/>
              </a:spcBef>
              <a:buFont typeface="Wingdings 3" pitchFamily="18" charset="2"/>
              <a:buNone/>
              <a:defRPr/>
            </a:pPr>
            <a:endParaRPr lang="en-US" sz="1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1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Revenues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		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     $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286.2M 	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    $285.0M	        ($1.2M)</a:t>
            </a:r>
          </a:p>
          <a:p>
            <a:pPr>
              <a:buFont typeface="Wingdings 3" pitchFamily="18" charset="2"/>
              <a:buNone/>
              <a:defRPr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Payroll Expenditures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        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210.4M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      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211.2M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	    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0.8M</a:t>
            </a:r>
          </a:p>
          <a:p>
            <a:pPr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Non-Payroll Expenditures           75.8M                75.0M    	          (0.8M)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1800" i="1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Expenditures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     $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286.2M      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   $286.2M 	             -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   	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Annual Surplus/(Deficit)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       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(1.2M)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	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sz="1800" dirty="0" smtClean="0">
                <a:solidFill>
                  <a:srgbClr val="464646"/>
                </a:solidFill>
                <a:latin typeface="Arial" pitchFamily="34" charset="0"/>
                <a:cs typeface="Arial" pitchFamily="34" charset="0"/>
              </a:rPr>
              <a:t>$1.2M)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1800" dirty="0" smtClean="0">
              <a:solidFill>
                <a:srgbClr val="46464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Ending Fund Balance	</a:t>
            </a:r>
            <a:r>
              <a:rPr lang="en-US" sz="1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$ 19.7M </a:t>
            </a: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      </a:t>
            </a: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$ 18.5M </a:t>
            </a:r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sz="1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($1.2M)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/>
              <a:t>		</a:t>
            </a:r>
            <a:endParaRPr lang="en-US" sz="2000" dirty="0" smtClean="0"/>
          </a:p>
          <a:p>
            <a:pPr algn="r">
              <a:buFont typeface="Wingdings 3" pitchFamily="18" charset="2"/>
              <a:buNone/>
              <a:defRPr/>
            </a:pPr>
            <a:r>
              <a:rPr lang="en-US" sz="2000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the Plan: Challenges </a:t>
            </a:r>
            <a:r>
              <a:rPr lang="en-US" altLang="en-US" sz="3200" dirty="0" smtClean="0">
                <a:solidFill>
                  <a:schemeClr val="accent4"/>
                </a:solidFill>
                <a:effectLst/>
              </a:rPr>
              <a:t/>
            </a:r>
            <a:br>
              <a:rPr lang="en-US" altLang="en-US" sz="3200" dirty="0" smtClean="0">
                <a:solidFill>
                  <a:schemeClr val="accent4"/>
                </a:solidFill>
                <a:effectLst/>
              </a:rPr>
            </a:br>
            <a:r>
              <a:rPr lang="en-US" altLang="en-US" sz="2200" dirty="0" smtClean="0">
                <a:solidFill>
                  <a:schemeClr val="accent4"/>
                </a:solidFill>
                <a:effectLst/>
                <a:latin typeface="Arial Black" pitchFamily="34" charset="0"/>
              </a:rPr>
              <a:t>Preliminary FY 2015 </a:t>
            </a:r>
            <a:r>
              <a:rPr lang="en-US" sz="2200" dirty="0" smtClean="0">
                <a:solidFill>
                  <a:schemeClr val="accent4"/>
                </a:solidFill>
                <a:latin typeface="Arial Black" pitchFamily="34" charset="0"/>
                <a:cs typeface="Arial" pitchFamily="34" charset="0"/>
              </a:rPr>
              <a:t>General Operating Budget</a:t>
            </a:r>
            <a:endParaRPr lang="en-US" sz="2200" dirty="0">
              <a:solidFill>
                <a:schemeClr val="accent4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8F61C-8753-4C82-AC7E-79932CDD083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" y="41910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7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3200400" y="3733800"/>
          <a:ext cx="4343400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78" name="Content Placeholder 3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18160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2400" dirty="0" smtClean="0"/>
              <a:t>				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latin typeface="Arial Black" panose="020B0A04020102020204" pitchFamily="34" charset="0"/>
                <a:cs typeface="Arial" pitchFamily="34" charset="0"/>
              </a:rPr>
              <a:t>FY2014 </a:t>
            </a:r>
            <a:r>
              <a:rPr lang="en-US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		</a:t>
            </a:r>
            <a:r>
              <a:rPr lang="en-US" sz="2000" b="1" dirty="0" smtClean="0">
                <a:latin typeface="Arial Black" panose="020B0A04020102020204" pitchFamily="34" charset="0"/>
                <a:cs typeface="Arial" pitchFamily="34" charset="0"/>
              </a:rPr>
              <a:t>FY2015</a:t>
            </a:r>
            <a:r>
              <a:rPr lang="en-US" sz="2000" dirty="0" smtClean="0">
                <a:latin typeface="Arial Black" panose="020B0A04020102020204" pitchFamily="34" charset="0"/>
                <a:cs typeface="Arial" pitchFamily="34" charset="0"/>
              </a:rPr>
              <a:t>	  </a:t>
            </a:r>
            <a:r>
              <a:rPr lang="en-US" sz="2000" b="1" dirty="0" smtClean="0">
                <a:latin typeface="Arial Black" panose="020B0A04020102020204" pitchFamily="34" charset="0"/>
                <a:cs typeface="Arial" pitchFamily="34" charset="0"/>
              </a:rPr>
              <a:t>			         </a:t>
            </a:r>
            <a:r>
              <a:rPr lang="en-US" sz="2000" b="1" u="sng" dirty="0" smtClean="0">
                <a:latin typeface="Arial Black" panose="020B0A04020102020204" pitchFamily="34" charset="0"/>
                <a:cs typeface="Arial" pitchFamily="34" charset="0"/>
              </a:rPr>
              <a:t>Projected</a:t>
            </a:r>
            <a:r>
              <a:rPr lang="en-US" sz="2000" b="1" dirty="0" smtClean="0">
                <a:latin typeface="Arial Black" panose="020B0A04020102020204" pitchFamily="34" charset="0"/>
                <a:cs typeface="Arial" pitchFamily="34" charset="0"/>
              </a:rPr>
              <a:t>                  </a:t>
            </a:r>
            <a:r>
              <a:rPr lang="en-US" sz="2000" b="1" u="sng" dirty="0" smtClean="0">
                <a:latin typeface="Arial Black" panose="020B0A04020102020204" pitchFamily="34" charset="0"/>
                <a:cs typeface="Arial" pitchFamily="34" charset="0"/>
              </a:rPr>
              <a:t>Pending</a:t>
            </a:r>
            <a:r>
              <a:rPr lang="en-US" sz="2000" b="1" dirty="0" smtClean="0"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					</a:t>
            </a:r>
            <a:endParaRPr lang="en-US" sz="16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Unspent Funds            </a:t>
            </a: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$ </a:t>
            </a:r>
            <a:r>
              <a:rPr lang="en-US" sz="1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21.7M </a:t>
            </a: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              </a:t>
            </a:r>
            <a:r>
              <a:rPr lang="en-US" sz="1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	</a:t>
            </a:r>
          </a:p>
          <a:p>
            <a:pPr>
              <a:spcBef>
                <a:spcPts val="0"/>
              </a:spcBef>
              <a:buFont typeface="Wingdings 3" pitchFamily="18" charset="2"/>
              <a:buNone/>
              <a:defRPr/>
            </a:pPr>
            <a:endParaRPr lang="en-US" sz="1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1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Revenues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           -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	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Payroll Expenditures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               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7.6M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	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Non-Payroll Expenditures                2.8M</a:t>
            </a:r>
          </a:p>
          <a:p>
            <a:pPr>
              <a:buNone/>
              <a:defRPr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Expenditures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   		$ 10.4M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Remaining Funds	</a:t>
            </a:r>
            <a:r>
              <a:rPr lang="en-US" sz="1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$ </a:t>
            </a:r>
            <a:r>
              <a:rPr lang="en-US" sz="1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11.3M</a:t>
            </a:r>
            <a:r>
              <a:rPr lang="en-US" sz="18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1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		</a:t>
            </a:r>
            <a:endParaRPr lang="en-US" sz="2000" dirty="0" smtClean="0"/>
          </a:p>
          <a:p>
            <a:pPr algn="r">
              <a:buFont typeface="Wingdings 3" pitchFamily="18" charset="2"/>
              <a:buNone/>
              <a:defRPr/>
            </a:pPr>
            <a:r>
              <a:rPr lang="en-US" sz="2000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the Plan: Challenges</a:t>
            </a:r>
            <a:r>
              <a:rPr lang="en-US" sz="2000" dirty="0" smtClean="0">
                <a:solidFill>
                  <a:schemeClr val="accent4"/>
                </a:solidFill>
                <a:effectLst/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chemeClr val="accent4"/>
                </a:solidFill>
                <a:effectLst/>
                <a:latin typeface="Arial Black" pitchFamily="34" charset="0"/>
              </a:rPr>
            </a:br>
            <a:r>
              <a:rPr lang="en-US" sz="2000" dirty="0" smtClean="0">
                <a:solidFill>
                  <a:schemeClr val="accent4"/>
                </a:solidFill>
                <a:effectLst/>
                <a:latin typeface="Arial Black" pitchFamily="34" charset="0"/>
              </a:rPr>
              <a:t>Expansion </a:t>
            </a:r>
            <a:r>
              <a:rPr lang="en-US" sz="2000" dirty="0">
                <a:solidFill>
                  <a:schemeClr val="accent4"/>
                </a:solidFill>
                <a:effectLst/>
                <a:latin typeface="Arial Black" pitchFamily="34" charset="0"/>
              </a:rPr>
              <a:t>Programs Budget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8F61C-8753-4C82-AC7E-79932CDD083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41148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47800" y="5181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*The remaining Desegregation Expansion Funds are returned to the Desegregation Capital Fund at the end of FY2014.  A balance of $19M is currently in the Capital Fund for a total expected balance of $29.8M.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2"/>
          </a:xfrm>
        </p:spPr>
        <p:txBody>
          <a:bodyPr/>
          <a:lstStyle/>
          <a:p>
            <a:pPr marL="109537" indent="0">
              <a:buNone/>
            </a:pPr>
            <a:endParaRPr lang="en-US" dirty="0"/>
          </a:p>
          <a:p>
            <a:r>
              <a:rPr lang="en-US" dirty="0" smtClean="0"/>
              <a:t>Solicit Family and Community Feedback on the SLPS Transformation Plan</a:t>
            </a:r>
          </a:p>
          <a:p>
            <a:endParaRPr lang="en-US" dirty="0"/>
          </a:p>
          <a:p>
            <a:r>
              <a:rPr lang="en-US" dirty="0" smtClean="0"/>
              <a:t>Finalize Professional Development Plan aligned to the SLPS Transformation Plan</a:t>
            </a:r>
          </a:p>
          <a:p>
            <a:pPr lvl="1"/>
            <a:r>
              <a:rPr lang="en-US" dirty="0" smtClean="0"/>
              <a:t>Feedback from principals and teachers</a:t>
            </a:r>
          </a:p>
          <a:p>
            <a:pPr lvl="1"/>
            <a:r>
              <a:rPr lang="en-US" dirty="0" smtClean="0"/>
              <a:t>RFP for Professional Development partners</a:t>
            </a:r>
          </a:p>
          <a:p>
            <a:pPr lvl="1"/>
            <a:endParaRPr lang="en-US" dirty="0"/>
          </a:p>
          <a:p>
            <a:r>
              <a:rPr lang="en-US" dirty="0" smtClean="0"/>
              <a:t>Formalize Accountability structures to ensure effective implementation and rapid results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700" dirty="0" smtClean="0">
                <a:solidFill>
                  <a:srgbClr val="0070C0"/>
                </a:solidFill>
              </a:rPr>
              <a:t>Next Steps</a:t>
            </a:r>
            <a:endParaRPr lang="en-US" sz="37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34B28-C284-4CA8-B591-15FF826F2F21}" type="datetime1">
              <a:rPr lang="en-US" smtClean="0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St. Louis Public Schools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21EE-67EE-468F-BED3-150A3FF7ED7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70774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</a:t>
            </a:r>
            <a:endParaRPr lang="en-US" sz="37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34B28-C284-4CA8-B591-15FF826F2F21}" type="datetime1">
              <a:rPr lang="en-US" smtClean="0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St. Louis Public Schools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21EE-67EE-468F-BED3-150A3FF7ED7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1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76400"/>
            <a:ext cx="7848600" cy="4330700"/>
          </a:xfrm>
        </p:spPr>
        <p:txBody>
          <a:bodyPr/>
          <a:lstStyle/>
          <a:p>
            <a:pPr marL="109537" indent="0" algn="ctr">
              <a:buClrTx/>
              <a:buNone/>
            </a:pPr>
            <a:r>
              <a:rPr lang="en-US" sz="2400" dirty="0" smtClean="0">
                <a:cs typeface="Arial" pitchFamily="34" charset="0"/>
              </a:rPr>
              <a:t>Thursday, March 27, 2014</a:t>
            </a:r>
          </a:p>
          <a:p>
            <a:pPr marL="109537" indent="0" algn="ctr">
              <a:buClrTx/>
              <a:buNone/>
            </a:pPr>
            <a:r>
              <a:rPr lang="en-US" sz="2400" dirty="0" smtClean="0">
                <a:cs typeface="Arial" pitchFamily="34" charset="0"/>
              </a:rPr>
              <a:t>Vashon High School</a:t>
            </a:r>
          </a:p>
          <a:p>
            <a:pPr marL="109537" indent="0" algn="ctr">
              <a:buClrTx/>
              <a:buNone/>
            </a:pPr>
            <a:r>
              <a:rPr lang="en-US" sz="2400" dirty="0" smtClean="0">
                <a:cs typeface="Arial" pitchFamily="34" charset="0"/>
              </a:rPr>
              <a:t>6-8 p.m.</a:t>
            </a:r>
          </a:p>
          <a:p>
            <a:pPr marL="109537" indent="0">
              <a:buClrTx/>
              <a:buNone/>
            </a:pPr>
            <a:endParaRPr lang="en-US" sz="2400" dirty="0" smtClean="0">
              <a:cs typeface="Arial" pitchFamily="34" charset="0"/>
            </a:endParaRPr>
          </a:p>
          <a:p>
            <a:pPr marL="109537" indent="0" algn="ctr">
              <a:buClrTx/>
              <a:buNone/>
            </a:pPr>
            <a:r>
              <a:rPr lang="en-US" sz="2400" dirty="0" smtClean="0">
                <a:cs typeface="Arial" pitchFamily="34" charset="0"/>
              </a:rPr>
              <a:t>Saturday, March 29, 2014</a:t>
            </a:r>
          </a:p>
          <a:p>
            <a:pPr marL="109537" indent="0" algn="ctr">
              <a:buClrTx/>
              <a:buNone/>
            </a:pPr>
            <a:r>
              <a:rPr lang="en-US" sz="2400" dirty="0" smtClean="0">
                <a:cs typeface="Arial" pitchFamily="34" charset="0"/>
              </a:rPr>
              <a:t>Central VPA High School </a:t>
            </a:r>
          </a:p>
          <a:p>
            <a:pPr marL="109537" indent="0" algn="ctr">
              <a:buClrTx/>
              <a:buNone/>
            </a:pPr>
            <a:r>
              <a:rPr lang="en-US" sz="2400" dirty="0" smtClean="0">
                <a:cs typeface="Arial" pitchFamily="34" charset="0"/>
              </a:rPr>
              <a:t>10 a.m.-Noon</a:t>
            </a:r>
          </a:p>
          <a:p>
            <a:pPr marL="109537" indent="0">
              <a:buClrTx/>
              <a:buNone/>
            </a:pPr>
            <a:endParaRPr lang="en-US" sz="2400" dirty="0" smtClean="0">
              <a:cs typeface="Arial" pitchFamily="34" charset="0"/>
            </a:endParaRPr>
          </a:p>
          <a:p>
            <a:pPr marL="392113" lvl="1" indent="0">
              <a:buClrTx/>
              <a:buNone/>
            </a:pPr>
            <a:endParaRPr lang="en-US" sz="2000" dirty="0">
              <a:cs typeface="Arial" pitchFamily="34" charset="0"/>
            </a:endParaRPr>
          </a:p>
          <a:p>
            <a:pPr marL="392113" lvl="1" indent="0">
              <a:buClrTx/>
              <a:buNone/>
            </a:pPr>
            <a:endParaRPr lang="en-US" sz="2000" dirty="0" smtClean="0"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067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Public Forums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887F7-8814-480B-BECD-68366EE6FE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Provisional Status: “MSIP 4” versus “MSIP 5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“Old” Grade book</a:t>
            </a:r>
          </a:p>
          <a:p>
            <a:r>
              <a:rPr lang="en-US" dirty="0" smtClean="0"/>
              <a:t>7 out of 14 standards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“New</a:t>
            </a:r>
            <a:r>
              <a:rPr lang="en-US" smtClean="0"/>
              <a:t>” Grade book</a:t>
            </a:r>
            <a:endParaRPr lang="en-US" dirty="0" smtClean="0"/>
          </a:p>
          <a:p>
            <a:r>
              <a:rPr lang="en-US" dirty="0" smtClean="0"/>
              <a:t>34.5 out of 140 points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31027428"/>
              </p:ext>
            </p:extLst>
          </p:nvPr>
        </p:nvGraphicFramePr>
        <p:xfrm>
          <a:off x="457200" y="1444625"/>
          <a:ext cx="4040188" cy="394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73162081"/>
              </p:ext>
            </p:extLst>
          </p:nvPr>
        </p:nvGraphicFramePr>
        <p:xfrm>
          <a:off x="4645025" y="1444625"/>
          <a:ext cx="43465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34B28-C284-4CA8-B591-15FF826F2F21}" type="datetime1">
              <a:rPr lang="en-US" smtClean="0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Source: STL Dispatch St. Louis Public Schools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21EE-67EE-468F-BED3-150A3FF7ED7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7" name="Picture 3" descr="C:\Users\cvannoy0331\AppData\Local\Microsoft\Windows\Temporary Internet Files\Content.IE5\GASKG39P\MC900442153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68" y="2819170"/>
            <a:ext cx="304686" cy="30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0" y="1295400"/>
            <a:ext cx="0" cy="4908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81000" y="5562600"/>
            <a:ext cx="3657600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48200" y="5562600"/>
            <a:ext cx="3657600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Focusing on Rigorous Instruction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34B28-C284-4CA8-B591-15FF826F2F21}" type="datetime1">
              <a:rPr lang="en-US" smtClean="0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St. Louis Public Schools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21EE-67EE-468F-BED3-150A3FF7ED7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391211"/>
              </p:ext>
            </p:extLst>
          </p:nvPr>
        </p:nvGraphicFramePr>
        <p:xfrm>
          <a:off x="457200" y="13716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2631559"/>
            <a:ext cx="430887" cy="990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150000"/>
            </a:pPr>
            <a:r>
              <a:rPr lang="en-US" sz="1600" b="1" dirty="0" smtClean="0">
                <a:latin typeface="Arial"/>
                <a:ea typeface="ＭＳ Ｐゴシック" charset="0"/>
              </a:rPr>
              <a:t>2010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2560" y="2631559"/>
            <a:ext cx="430887" cy="990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150000"/>
            </a:pPr>
            <a:r>
              <a:rPr lang="en-US" sz="1600" b="1" dirty="0" smtClean="0">
                <a:latin typeface="Arial"/>
                <a:ea typeface="ＭＳ Ｐゴシック" charset="0"/>
              </a:rPr>
              <a:t>2011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3488" y="2631559"/>
            <a:ext cx="430887" cy="990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150000"/>
            </a:pPr>
            <a:r>
              <a:rPr lang="en-US" sz="1600" b="1" dirty="0" smtClean="0">
                <a:latin typeface="Arial"/>
                <a:ea typeface="ＭＳ Ｐゴシック" charset="0"/>
              </a:rPr>
              <a:t>2012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9656" y="2631559"/>
            <a:ext cx="430887" cy="990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150000"/>
            </a:pPr>
            <a:r>
              <a:rPr lang="en-US" sz="1600" b="1" dirty="0" smtClean="0">
                <a:latin typeface="Arial"/>
                <a:ea typeface="ＭＳ Ｐゴシック" charset="0"/>
              </a:rPr>
              <a:t>2013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886200" y="1905000"/>
            <a:ext cx="2514600" cy="1066800"/>
          </a:xfrm>
          <a:prstGeom prst="wedgeRoundRectCallout">
            <a:avLst>
              <a:gd name="adj1" fmla="val -56825"/>
              <a:gd name="adj2" fmla="val 2244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Achievement has been flat…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263526"/>
            <a:ext cx="614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MAP English-Language Arts Performance (All Grades)</a:t>
            </a:r>
            <a:endParaRPr lang="en-US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72270" y="3048000"/>
            <a:ext cx="1" cy="2360627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5618" y="2658533"/>
            <a:ext cx="1600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Transition from     MSIP 4 to MSIP 5</a:t>
            </a:r>
            <a:endParaRPr lang="en-US" sz="11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143500" y="3126859"/>
            <a:ext cx="0" cy="2314061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72400" y="3094566"/>
            <a:ext cx="0" cy="2314061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32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4102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/>
              <a:t>Teacher Feedback</a:t>
            </a:r>
          </a:p>
          <a:p>
            <a:pPr lvl="1"/>
            <a:r>
              <a:rPr lang="en-US" sz="2000" dirty="0" smtClean="0"/>
              <a:t>What do you perceive as the biggest barriers to delivering consistently rigorous and engaging instruction?</a:t>
            </a:r>
          </a:p>
          <a:p>
            <a:pPr lvl="1"/>
            <a:r>
              <a:rPr lang="en-US" sz="2000" dirty="0" smtClean="0"/>
              <a:t>What supports do you need to be successful?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Principal Feedback</a:t>
            </a:r>
          </a:p>
          <a:p>
            <a:pPr lvl="1"/>
            <a:r>
              <a:rPr lang="en-US" sz="2000" dirty="0" smtClean="0"/>
              <a:t>How should the district prioritize its support and accountability to improve the quality of instruction?</a:t>
            </a:r>
          </a:p>
          <a:p>
            <a:pPr lvl="1"/>
            <a:r>
              <a:rPr lang="en-US" sz="2000" dirty="0" smtClean="0"/>
              <a:t>How can we implement a plan that will be meaningful and not just feel like “compliance” or “another thing to do”?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Central Office Feedback</a:t>
            </a:r>
          </a:p>
          <a:p>
            <a:pPr lvl="1"/>
            <a:r>
              <a:rPr lang="en-US" sz="2000" dirty="0" smtClean="0"/>
              <a:t>Why have previous reform efforts like this fallen short?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Parent and Community Feedback – (3/27 and 3/29)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Engaging Stakeholders</a:t>
            </a:r>
            <a:endParaRPr lang="en-US" sz="3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34B28-C284-4CA8-B591-15FF826F2F21}" type="datetime1">
              <a:rPr lang="en-US" smtClean="0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St. Louis Public Schools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21EE-67EE-468F-BED3-150A3FF7ED7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5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4525962"/>
          </a:xfrm>
        </p:spPr>
        <p:txBody>
          <a:bodyPr/>
          <a:lstStyle/>
          <a:p>
            <a:pPr marL="566737" indent="-457200">
              <a:buAutoNum type="arabicPeriod"/>
            </a:pPr>
            <a:r>
              <a:rPr lang="en-US" sz="2200" dirty="0" smtClean="0"/>
              <a:t>Focus on improving the quality of instruction district-wide</a:t>
            </a:r>
          </a:p>
          <a:p>
            <a:pPr marL="889000" lvl="2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Emphasis on standards-based lesson planning, rigor, and student engagement</a:t>
            </a:r>
          </a:p>
          <a:p>
            <a:pPr marL="603250" lvl="2" indent="0">
              <a:buNone/>
            </a:pPr>
            <a:endParaRPr lang="en-US" sz="1600" dirty="0"/>
          </a:p>
          <a:p>
            <a:pPr marL="623887" indent="-514350">
              <a:buFont typeface="+mj-lt"/>
              <a:buAutoNum type="arabicPeriod"/>
            </a:pPr>
            <a:r>
              <a:rPr lang="en-US" sz="2200" dirty="0" smtClean="0"/>
              <a:t>Build the capacity of school leadership teams to be data-driven teacher developers</a:t>
            </a:r>
          </a:p>
          <a:p>
            <a:pPr marL="889000" lvl="2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School-based leadership teams as the focus for significant professional development and coaching</a:t>
            </a:r>
          </a:p>
          <a:p>
            <a:pPr marL="603250" lvl="2" indent="0">
              <a:buNone/>
            </a:pPr>
            <a:endParaRPr lang="en-US" sz="1600" dirty="0" smtClean="0"/>
          </a:p>
          <a:p>
            <a:pPr marL="566737" indent="-457200">
              <a:buFont typeface="+mj-lt"/>
              <a:buAutoNum type="arabicPeriod"/>
            </a:pPr>
            <a:r>
              <a:rPr lang="en-US" sz="2200" dirty="0" smtClean="0"/>
              <a:t>Differentiate central office support based on school capacity and student needs and hold both accountable</a:t>
            </a:r>
          </a:p>
          <a:p>
            <a:pPr marL="946150" lvl="2" indent="-342900">
              <a:buFont typeface="Wingdings" panose="05000000000000000000" pitchFamily="2" charset="2"/>
              <a:buChar char="Ø"/>
            </a:pPr>
            <a:r>
              <a:rPr lang="en-US" sz="1600" dirty="0" smtClean="0"/>
              <a:t>“Tiered” approach for intensity of professional development, fidelity of implementation, and extra academic and non-academic interventions</a:t>
            </a:r>
          </a:p>
          <a:p>
            <a:pPr marL="946150" lvl="2" indent="-34290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566737" indent="-457200">
              <a:buFont typeface="+mj-lt"/>
              <a:buAutoNum type="arabicPeriod"/>
            </a:pPr>
            <a:r>
              <a:rPr lang="en-US" sz="2200" dirty="0" smtClean="0"/>
              <a:t>Reflect on lessons learned locally and nationally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Organizing Themes</a:t>
            </a:r>
            <a:endParaRPr lang="en-US" sz="3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34B28-C284-4CA8-B591-15FF826F2F21}" type="datetime1">
              <a:rPr lang="en-US" smtClean="0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St. Louis Public Schools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21EE-67EE-468F-BED3-150A3FF7ED7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76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know what’s possible in SLPS. . 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34B28-C284-4CA8-B591-15FF826F2F21}" type="datetime1">
              <a:rPr lang="en-US" smtClean="0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St. Louis Public Schools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21EE-67EE-468F-BED3-150A3FF7ED7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7776" y="1143000"/>
            <a:ext cx="14430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+mn-lt"/>
              </a:rPr>
              <a:t>Grade 3 Math</a:t>
            </a:r>
            <a:endParaRPr lang="en-US" sz="15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8828" y="3581400"/>
            <a:ext cx="13211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+mn-lt"/>
              </a:rPr>
              <a:t>Grade 3 ELA</a:t>
            </a:r>
            <a:endParaRPr lang="en-US" sz="1500" dirty="0">
              <a:latin typeface="+mn-lt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786465252"/>
              </p:ext>
            </p:extLst>
          </p:nvPr>
        </p:nvGraphicFramePr>
        <p:xfrm>
          <a:off x="3048000" y="1447800"/>
          <a:ext cx="3200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45428" y="1102863"/>
            <a:ext cx="14430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+mn-lt"/>
              </a:rPr>
              <a:t>Grade 4 Math</a:t>
            </a:r>
            <a:endParaRPr lang="en-US" sz="1500" dirty="0">
              <a:latin typeface="+mn-lt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023818713"/>
              </p:ext>
            </p:extLst>
          </p:nvPr>
        </p:nvGraphicFramePr>
        <p:xfrm>
          <a:off x="-54428" y="1404257"/>
          <a:ext cx="3200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303827884"/>
              </p:ext>
            </p:extLst>
          </p:nvPr>
        </p:nvGraphicFramePr>
        <p:xfrm>
          <a:off x="3048000" y="4016828"/>
          <a:ext cx="3200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245428" y="3671891"/>
            <a:ext cx="13211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+mn-lt"/>
              </a:rPr>
              <a:t>Grade 4 ELA</a:t>
            </a:r>
            <a:endParaRPr lang="en-US" sz="1500" dirty="0">
              <a:latin typeface="+mn-lt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997358244"/>
              </p:ext>
            </p:extLst>
          </p:nvPr>
        </p:nvGraphicFramePr>
        <p:xfrm>
          <a:off x="6096000" y="1487937"/>
          <a:ext cx="3200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293428" y="1143000"/>
            <a:ext cx="14430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+mn-lt"/>
              </a:rPr>
              <a:t>Grade 5 Math</a:t>
            </a:r>
            <a:endParaRPr lang="en-US" sz="1500" dirty="0">
              <a:latin typeface="+mn-lt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78122828"/>
              </p:ext>
            </p:extLst>
          </p:nvPr>
        </p:nvGraphicFramePr>
        <p:xfrm>
          <a:off x="6019800" y="4027714"/>
          <a:ext cx="3200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217228" y="3682777"/>
            <a:ext cx="13211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+mn-lt"/>
              </a:rPr>
              <a:t>Grade 5 ELA</a:t>
            </a:r>
            <a:endParaRPr lang="en-US" sz="1500" dirty="0">
              <a:latin typeface="+mn-lt"/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4243370078"/>
              </p:ext>
            </p:extLst>
          </p:nvPr>
        </p:nvGraphicFramePr>
        <p:xfrm>
          <a:off x="29226" y="3974986"/>
          <a:ext cx="3200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123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76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know what’s possible in SLPS. . 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34B28-C284-4CA8-B591-15FF826F2F21}" type="datetime1">
              <a:rPr lang="en-US" smtClean="0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St. Louis Public Schools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21EE-67EE-468F-BED3-150A3FF7ED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7776" y="1143000"/>
            <a:ext cx="14430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+mn-lt"/>
              </a:rPr>
              <a:t>Grade 6 Math</a:t>
            </a:r>
            <a:endParaRPr lang="en-US" sz="15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8828" y="3581400"/>
            <a:ext cx="13211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+mn-lt"/>
              </a:rPr>
              <a:t>Grade 6 ELA</a:t>
            </a:r>
            <a:endParaRPr lang="en-US" sz="1500" dirty="0">
              <a:latin typeface="+mn-lt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929577878"/>
              </p:ext>
            </p:extLst>
          </p:nvPr>
        </p:nvGraphicFramePr>
        <p:xfrm>
          <a:off x="3048000" y="1447800"/>
          <a:ext cx="3200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45428" y="1102863"/>
            <a:ext cx="14430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+mn-lt"/>
              </a:rPr>
              <a:t>Grade 7 Math</a:t>
            </a:r>
            <a:endParaRPr lang="en-US" sz="1500" dirty="0">
              <a:latin typeface="+mn-lt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515282573"/>
              </p:ext>
            </p:extLst>
          </p:nvPr>
        </p:nvGraphicFramePr>
        <p:xfrm>
          <a:off x="-54428" y="1404257"/>
          <a:ext cx="3200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701245130"/>
              </p:ext>
            </p:extLst>
          </p:nvPr>
        </p:nvGraphicFramePr>
        <p:xfrm>
          <a:off x="3048000" y="4016828"/>
          <a:ext cx="3200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245428" y="3671891"/>
            <a:ext cx="13211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+mn-lt"/>
              </a:rPr>
              <a:t>Grade 7 ELA</a:t>
            </a:r>
            <a:endParaRPr lang="en-US" sz="1500" dirty="0">
              <a:latin typeface="+mn-lt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111848666"/>
              </p:ext>
            </p:extLst>
          </p:nvPr>
        </p:nvGraphicFramePr>
        <p:xfrm>
          <a:off x="6096000" y="1487937"/>
          <a:ext cx="3200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293428" y="1143000"/>
            <a:ext cx="14430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+mn-lt"/>
              </a:rPr>
              <a:t>Grade 8 Math</a:t>
            </a:r>
            <a:endParaRPr lang="en-US" sz="1500" dirty="0">
              <a:latin typeface="+mn-lt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972577076"/>
              </p:ext>
            </p:extLst>
          </p:nvPr>
        </p:nvGraphicFramePr>
        <p:xfrm>
          <a:off x="6019800" y="4027714"/>
          <a:ext cx="3200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217228" y="3682777"/>
            <a:ext cx="13211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+mn-lt"/>
              </a:rPr>
              <a:t>Grade 8 ELA</a:t>
            </a:r>
            <a:endParaRPr lang="en-US" sz="1500" dirty="0">
              <a:latin typeface="+mn-lt"/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494600320"/>
              </p:ext>
            </p:extLst>
          </p:nvPr>
        </p:nvGraphicFramePr>
        <p:xfrm>
          <a:off x="29226" y="3974986"/>
          <a:ext cx="3200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701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30367</TotalTime>
  <Words>1821</Words>
  <Application>Microsoft Office PowerPoint</Application>
  <PresentationFormat>On-screen Show (4:3)</PresentationFormat>
  <Paragraphs>473</Paragraphs>
  <Slides>36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Concourse</vt:lpstr>
      <vt:lpstr>Worksheet</vt:lpstr>
      <vt:lpstr>        Saint Louis Public School District   2014- 2015 Transformation Plan</vt:lpstr>
      <vt:lpstr>Message</vt:lpstr>
      <vt:lpstr>From Compliance to Accreditation</vt:lpstr>
      <vt:lpstr>Provisional Status: “MSIP 4” versus “MSIP 5”</vt:lpstr>
      <vt:lpstr>Focusing on Rigorous Instruction</vt:lpstr>
      <vt:lpstr>Engaging Stakeholders</vt:lpstr>
      <vt:lpstr>Organizing Themes</vt:lpstr>
      <vt:lpstr>We know what’s possible in SLPS. . .</vt:lpstr>
      <vt:lpstr>We know what’s possible in SLPS. . .</vt:lpstr>
      <vt:lpstr>The Challenges. . .</vt:lpstr>
      <vt:lpstr>Transformation Plan Strategies</vt:lpstr>
      <vt:lpstr>Vision for the Plan</vt:lpstr>
      <vt:lpstr>Tiered Approach to Implementation</vt:lpstr>
      <vt:lpstr>Differentiating Support/Accountability</vt:lpstr>
      <vt:lpstr>Superintendent’s Zone Structure</vt:lpstr>
      <vt:lpstr>Superintendent’s Zone “At Risk” Support</vt:lpstr>
      <vt:lpstr>Funding the Plan</vt:lpstr>
      <vt:lpstr>New in FY 2015</vt:lpstr>
      <vt:lpstr>SAB Commitments</vt:lpstr>
      <vt:lpstr>Funding the Plan</vt:lpstr>
      <vt:lpstr>Funding the Plan: Our Current Status</vt:lpstr>
      <vt:lpstr>Funding the Plan: Challenges</vt:lpstr>
      <vt:lpstr>Funding the Plan: Challenges Teacher/Administrator Compensation</vt:lpstr>
      <vt:lpstr>Funding the Plan: Challenges Annual Required Contributions (ARC) - Pension</vt:lpstr>
      <vt:lpstr>Funding the Plan: Challenges Tax Rate</vt:lpstr>
      <vt:lpstr>Funding the Plan: Challenges GOB Revenue </vt:lpstr>
      <vt:lpstr>PowerPoint Presentation</vt:lpstr>
      <vt:lpstr>Funding the Plan: Challenges Proposed Responses to Challenges </vt:lpstr>
      <vt:lpstr>Funding the Plan: Challenges FY 2015 GOB Proposed Increases</vt:lpstr>
      <vt:lpstr>Funding the Plan: Challenges  FY 2015 GOB Proposed Reductions</vt:lpstr>
      <vt:lpstr>Funding the Plan: Challenges  FY 2015 GOB Proposed Utilization of Fund Balance</vt:lpstr>
      <vt:lpstr>Funding the Plan: Challenges  Preliminary FY 2015 General Operating Budget</vt:lpstr>
      <vt:lpstr>Funding the Plan: Challenges Expansion Programs Budget</vt:lpstr>
      <vt:lpstr>Next Steps</vt:lpstr>
      <vt:lpstr>Next Steps</vt:lpstr>
      <vt:lpstr>Public Forums</vt:lpstr>
    </vt:vector>
  </TitlesOfParts>
  <Company>St. Louis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SLPS</dc:creator>
  <cp:lastModifiedBy>Dixon, Jesse E.</cp:lastModifiedBy>
  <cp:revision>569</cp:revision>
  <cp:lastPrinted>2014-03-11T16:23:45Z</cp:lastPrinted>
  <dcterms:created xsi:type="dcterms:W3CDTF">2014-02-15T16:04:16Z</dcterms:created>
  <dcterms:modified xsi:type="dcterms:W3CDTF">2014-03-14T00:25:05Z</dcterms:modified>
</cp:coreProperties>
</file>