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d0e6e32db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d0e6e32db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0e6e32db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0e6e32db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44a7482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44a7482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44a7482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44a7482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44a7482e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44a7482e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44a7482e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44a7482e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44a7482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44a7482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24734c723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24734c723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24734c723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24734c723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Aggravation, desire to leave setting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4734c72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4734c723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Don't engage, can't develop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 mil, 75% childhood or teen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24734c723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24734c723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surrounding may see as shyness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may adopt this belief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d0e6e32d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d0e6e32d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d0e6e32d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d0e6e32db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 that may increase...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d0e6e32db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d0e6e32db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for what could cause symptoms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what could cause and where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Situations to see what makes them anxious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d0e6e32d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d0e6e32db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how to recognize neg thoughts and change them, build confidence, helps face bad situations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Selective serotonin reuptake inhibitors, paroxetine, sertaline, norepinephrine reuptake inhibitor, venlafaxine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6B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Slab"/>
                <a:ea typeface="Roboto Slab"/>
                <a:cs typeface="Roboto Slab"/>
                <a:sym typeface="Roboto Slab"/>
              </a:rPr>
              <a:t>Social Anxiety Disorder</a:t>
            </a:r>
            <a:endParaRPr sz="3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Widespread but Treatable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252149" cy="1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Significance and Support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Help patients engage</a:t>
            </a:r>
            <a:endParaRPr sz="24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Reduce stressful situations</a:t>
            </a:r>
            <a:endParaRPr sz="24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Help reduce future gen struggles</a:t>
            </a:r>
            <a:endParaRPr sz="24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Encourage to help others</a:t>
            </a:r>
            <a:endParaRPr sz="2400">
              <a:solidFill>
                <a:srgbClr val="E06666"/>
              </a:solidFill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4572000" y="1152475"/>
            <a:ext cx="3825600" cy="31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06666"/>
                </a:solidFill>
                <a:latin typeface="Average"/>
                <a:ea typeface="Average"/>
                <a:cs typeface="Average"/>
                <a:sym typeface="Average"/>
              </a:rPr>
              <a:t>Careers:</a:t>
            </a:r>
            <a:endParaRPr sz="1800">
              <a:solidFill>
                <a:srgbClr val="E0666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666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06666"/>
                </a:solidFill>
                <a:latin typeface="Average"/>
                <a:ea typeface="Average"/>
                <a:cs typeface="Average"/>
                <a:sym typeface="Average"/>
              </a:rPr>
              <a:t>Psychiatrist</a:t>
            </a:r>
            <a:endParaRPr sz="1800">
              <a:solidFill>
                <a:srgbClr val="E0666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666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06666"/>
                </a:solidFill>
                <a:latin typeface="Average"/>
                <a:ea typeface="Average"/>
                <a:cs typeface="Average"/>
                <a:sym typeface="Average"/>
              </a:rPr>
              <a:t>Counseling Psychologist</a:t>
            </a:r>
            <a:endParaRPr sz="1800">
              <a:solidFill>
                <a:srgbClr val="E0666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666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06666"/>
                </a:solidFill>
                <a:latin typeface="Average"/>
                <a:ea typeface="Average"/>
                <a:cs typeface="Average"/>
                <a:sym typeface="Average"/>
              </a:rPr>
              <a:t>Nurse</a:t>
            </a:r>
            <a:endParaRPr sz="1800">
              <a:solidFill>
                <a:srgbClr val="E0666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0666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06666"/>
                </a:solidFill>
                <a:latin typeface="Average"/>
                <a:ea typeface="Average"/>
                <a:cs typeface="Average"/>
                <a:sym typeface="Average"/>
              </a:rPr>
              <a:t>Family Counselor</a:t>
            </a:r>
            <a:endParaRPr sz="1800">
              <a:solidFill>
                <a:srgbClr val="E0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Info/Support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Try to prepare for certain situations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Meditation/ Relaxing Exercise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Realistic Goals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Learn stress management techniques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Reach out to Friends/ Family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Join a support group!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and Loved Ones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Avoiding common social situations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Physical Symptoms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Emotional Symptoms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E06666"/>
                </a:solidFill>
              </a:rPr>
              <a:t>Behavioral Symptoms</a:t>
            </a:r>
            <a:endParaRPr>
              <a:solidFill>
                <a:srgbClr val="E06666"/>
              </a:solidFill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64438"/>
            <a:ext cx="4414626" cy="441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Stereotypes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Low self-esteem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Trouble being assertive	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Hypersensitivity to criticism 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Poor social skills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Low academic and employment achievement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E06666"/>
                </a:solidFill>
              </a:rPr>
              <a:t>Substance abuse</a:t>
            </a:r>
            <a:endParaRPr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Local Resources/Services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Cognitive behavioral therapy/psychotherapy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Support groups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E06666"/>
                </a:solidFill>
              </a:rPr>
              <a:t>Medication</a:t>
            </a:r>
            <a:endParaRPr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be more understanding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Encourage prioritization of issues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Encourage keeping a journal/diary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E06666"/>
                </a:solidFill>
              </a:rPr>
              <a:t>Understand their emotions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E06666"/>
                </a:solidFill>
              </a:rPr>
              <a:t>Realize how they may be feeling at a given moment</a:t>
            </a:r>
            <a:endParaRPr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EB Garamond"/>
                <a:ea typeface="EB Garamond"/>
                <a:cs typeface="EB Garamond"/>
                <a:sym typeface="EB Garamond"/>
              </a:rPr>
              <a:t>Patient</a:t>
            </a:r>
            <a:endParaRPr sz="60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7E6B"/>
                </a:solidFill>
              </a:rPr>
              <a:t>What</a:t>
            </a:r>
            <a:endParaRPr>
              <a:solidFill>
                <a:srgbClr val="DD7E6B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77375" y="1444300"/>
            <a:ext cx="8541300" cy="3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Symptoms mostly physical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Work setting, classroom trouble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Misinterprets 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875" y="0"/>
            <a:ext cx="4268124" cy="24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600" y="2773800"/>
            <a:ext cx="2912675" cy="21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439975" y="1214725"/>
            <a:ext cx="7393800" cy="3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D7E6B"/>
                </a:solidFill>
                <a:latin typeface="EB Garamond"/>
                <a:ea typeface="EB Garamond"/>
                <a:cs typeface="EB Garamond"/>
                <a:sym typeface="EB Garamond"/>
              </a:rPr>
              <a:t>Stress and Environment</a:t>
            </a:r>
            <a:endParaRPr sz="2400">
              <a:solidFill>
                <a:srgbClr val="DD7E6B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D7E6B"/>
                </a:solidFill>
                <a:latin typeface="EB Garamond"/>
                <a:ea typeface="EB Garamond"/>
                <a:cs typeface="EB Garamond"/>
                <a:sym typeface="EB Garamond"/>
              </a:rPr>
              <a:t>May have underdeveloped social</a:t>
            </a:r>
            <a:endParaRPr sz="2400">
              <a:solidFill>
                <a:srgbClr val="DD7E6B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D7E6B"/>
                </a:solidFill>
                <a:latin typeface="EB Garamond"/>
                <a:ea typeface="EB Garamond"/>
                <a:cs typeface="EB Garamond"/>
                <a:sym typeface="EB Garamond"/>
              </a:rPr>
              <a:t>Possibly genetic</a:t>
            </a:r>
            <a:endParaRPr sz="2400">
              <a:solidFill>
                <a:srgbClr val="DD7E6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513" y="317550"/>
            <a:ext cx="256222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7E6B"/>
                </a:solidFill>
              </a:rPr>
              <a:t>Attitude Towards </a:t>
            </a:r>
            <a:endParaRPr>
              <a:solidFill>
                <a:srgbClr val="DD7E6B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311700" y="1186025"/>
            <a:ext cx="73308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Many misconceptions surrounding 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Can lead to patient dismissing 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525" y="537363"/>
            <a:ext cx="3507774" cy="44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443" y="2571739"/>
            <a:ext cx="2820700" cy="203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Medical Expert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 of SAD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Negative experiences</a:t>
            </a:r>
            <a:endParaRPr sz="24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Family / Genetics</a:t>
            </a:r>
            <a:endParaRPr sz="24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Younger age</a:t>
            </a:r>
            <a:endParaRPr sz="24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Depression</a:t>
            </a:r>
            <a:endParaRPr sz="24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Having an appearance that draws attention</a:t>
            </a:r>
            <a:endParaRPr sz="2400">
              <a:solidFill>
                <a:srgbClr val="E06666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725" y="870075"/>
            <a:ext cx="4720050" cy="31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Diagnosis</a:t>
            </a:r>
            <a:endParaRPr sz="36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06666"/>
                </a:solidFill>
              </a:rPr>
              <a:t>Physical Exam</a:t>
            </a:r>
            <a:endParaRPr sz="30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06666"/>
                </a:solidFill>
              </a:rPr>
              <a:t>Discussion of symptoms</a:t>
            </a:r>
            <a:endParaRPr sz="30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06666"/>
                </a:solidFill>
              </a:rPr>
              <a:t>List of Situations</a:t>
            </a:r>
            <a:endParaRPr sz="30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E06666"/>
                </a:solidFill>
              </a:rPr>
              <a:t>DSM-5 Criteria</a:t>
            </a:r>
            <a:endParaRPr sz="3000">
              <a:solidFill>
                <a:srgbClr val="E06666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786" y="0"/>
            <a:ext cx="37497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Treatment</a:t>
            </a:r>
            <a:endParaRPr sz="3600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Depends of effect of disorder</a:t>
            </a:r>
            <a:endParaRPr sz="24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Psychotherapy</a:t>
            </a:r>
            <a:endParaRPr sz="24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Prescribed Medication:</a:t>
            </a:r>
            <a:endParaRPr sz="2400"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SSRI	SNRI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Paxil        Effexor XR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E06666"/>
                </a:solidFill>
              </a:rPr>
              <a:t>Zoloft     other prescribed antidepressants</a:t>
            </a:r>
            <a:endParaRPr>
              <a:solidFill>
                <a:srgbClr val="E06666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324" y="1017724"/>
            <a:ext cx="4319050" cy="28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Macintosh PowerPoint</Application>
  <PresentationFormat>On-screen Show (16:9)</PresentationFormat>
  <Paragraphs>88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Average</vt:lpstr>
      <vt:lpstr>Comic Sans MS</vt:lpstr>
      <vt:lpstr>EB Garamond</vt:lpstr>
      <vt:lpstr>Oswald</vt:lpstr>
      <vt:lpstr>Roboto Slab</vt:lpstr>
      <vt:lpstr>Slate</vt:lpstr>
      <vt:lpstr>Social Anxiety Disorder</vt:lpstr>
      <vt:lpstr>Patient</vt:lpstr>
      <vt:lpstr>What</vt:lpstr>
      <vt:lpstr>Who</vt:lpstr>
      <vt:lpstr>Attitude Towards </vt:lpstr>
      <vt:lpstr>Medical Expert</vt:lpstr>
      <vt:lpstr>Risk Factors of SAD</vt:lpstr>
      <vt:lpstr>Diagnosis</vt:lpstr>
      <vt:lpstr>Treatment</vt:lpstr>
      <vt:lpstr>Significance and Support</vt:lpstr>
      <vt:lpstr>Further Info/Support</vt:lpstr>
      <vt:lpstr>Family and Loved Ones</vt:lpstr>
      <vt:lpstr>Signs </vt:lpstr>
      <vt:lpstr>Negative Stereotypes</vt:lpstr>
      <vt:lpstr>3 Local Resources/Services</vt:lpstr>
      <vt:lpstr>How to be more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Anxiety Disorder</dc:title>
  <cp:lastModifiedBy>Alena Armstrong</cp:lastModifiedBy>
  <cp:revision>1</cp:revision>
  <dcterms:modified xsi:type="dcterms:W3CDTF">2019-03-22T00:06:40Z</dcterms:modified>
</cp:coreProperties>
</file>