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94" r:id="rId2"/>
    <p:sldId id="396" r:id="rId3"/>
    <p:sldId id="325" r:id="rId4"/>
    <p:sldId id="326" r:id="rId5"/>
    <p:sldId id="305" r:id="rId6"/>
    <p:sldId id="298" r:id="rId7"/>
    <p:sldId id="409" r:id="rId8"/>
    <p:sldId id="399" r:id="rId9"/>
    <p:sldId id="407" r:id="rId10"/>
    <p:sldId id="401" r:id="rId11"/>
    <p:sldId id="404" r:id="rId12"/>
    <p:sldId id="406" r:id="rId13"/>
    <p:sldId id="403" r:id="rId14"/>
    <p:sldId id="311" r:id="rId15"/>
    <p:sldId id="30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41" autoAdjust="0"/>
  </p:normalViewPr>
  <p:slideViewPr>
    <p:cSldViewPr>
      <p:cViewPr varScale="1">
        <p:scale>
          <a:sx n="50" d="100"/>
          <a:sy n="50" d="100"/>
        </p:scale>
        <p:origin x="1416" y="1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A029C-D824-40F6-8F24-8D8AA48CECA4}" type="datetimeFigureOut">
              <a:rPr lang="en-US" smtClean="0"/>
              <a:pPr/>
              <a:t>9/27/2018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BA881-EB42-4EB8-B63A-6D629889ED23}" type="slidenum">
              <a:rPr lang="en-US" smtClean="0"/>
              <a:pPr/>
              <a:t>‹#›</a:t>
            </a:fld>
            <a:endParaRPr lang="en-US"/>
          </a:p>
        </p:txBody>
      </p:sp>
    </p:spTree>
    <p:extLst>
      <p:ext uri="{BB962C8B-B14F-4D97-AF65-F5344CB8AC3E}">
        <p14:creationId xmlns:p14="http://schemas.microsoft.com/office/powerpoint/2010/main" val="400055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C78F7-F202-4919-BE10-23F58A3FF768}" type="slidenum">
              <a:rPr lang="en-US" smtClean="0"/>
              <a:pPr/>
              <a:t>6</a:t>
            </a:fld>
            <a:endParaRPr lang="en-US"/>
          </a:p>
        </p:txBody>
      </p:sp>
    </p:spTree>
    <p:extLst>
      <p:ext uri="{BB962C8B-B14F-4D97-AF65-F5344CB8AC3E}">
        <p14:creationId xmlns:p14="http://schemas.microsoft.com/office/powerpoint/2010/main" val="100076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C78F7-F202-4919-BE10-23F58A3FF768}" type="slidenum">
              <a:rPr lang="en-US" smtClean="0"/>
              <a:pPr/>
              <a:t>14</a:t>
            </a:fld>
            <a:endParaRPr lang="en-US"/>
          </a:p>
        </p:txBody>
      </p:sp>
    </p:spTree>
    <p:extLst>
      <p:ext uri="{BB962C8B-B14F-4D97-AF65-F5344CB8AC3E}">
        <p14:creationId xmlns:p14="http://schemas.microsoft.com/office/powerpoint/2010/main" val="204573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FCD951-27BC-46A4-96D7-357C97D5AF14}"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DD930-C9D1-4AD7-A00D-F10B80867C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CD951-27BC-46A4-96D7-357C97D5AF14}"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DD930-C9D1-4AD7-A00D-F10B80867C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CD951-27BC-46A4-96D7-357C97D5AF14}"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DD930-C9D1-4AD7-A00D-F10B80867C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CD951-27BC-46A4-96D7-357C97D5AF14}"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DD930-C9D1-4AD7-A00D-F10B80867C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FCD951-27BC-46A4-96D7-357C97D5AF14}"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DD930-C9D1-4AD7-A00D-F10B80867C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FCD951-27BC-46A4-96D7-357C97D5AF14}"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DD930-C9D1-4AD7-A00D-F10B80867C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FCD951-27BC-46A4-96D7-357C97D5AF14}"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EDD930-C9D1-4AD7-A00D-F10B80867C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FCD951-27BC-46A4-96D7-357C97D5AF14}"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EDD930-C9D1-4AD7-A00D-F10B80867C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CD951-27BC-46A4-96D7-357C97D5AF14}"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EDD930-C9D1-4AD7-A00D-F10B80867C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FCD951-27BC-46A4-96D7-357C97D5AF14}"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DD930-C9D1-4AD7-A00D-F10B80867C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FCD951-27BC-46A4-96D7-357C97D5AF14}"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DD930-C9D1-4AD7-A00D-F10B80867C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CD951-27BC-46A4-96D7-357C97D5AF14}" type="datetimeFigureOut">
              <a:rPr lang="en-US" smtClean="0"/>
              <a:pPr/>
              <a:t>9/27/2018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DD930-C9D1-4AD7-A00D-F10B80867C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reload=9&amp;v=SNdoXd_UusE&amp;feature=youtu.b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29.emf"/><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a:t>
            </a:r>
          </a:p>
        </p:txBody>
      </p:sp>
      <p:sp>
        <p:nvSpPr>
          <p:cNvPr id="3" name="Content Placeholder 2"/>
          <p:cNvSpPr>
            <a:spLocks noGrp="1"/>
          </p:cNvSpPr>
          <p:nvPr>
            <p:ph idx="1"/>
          </p:nvPr>
        </p:nvSpPr>
        <p:spPr/>
        <p:txBody>
          <a:bodyPr/>
          <a:lstStyle/>
          <a:p>
            <a:r>
              <a:rPr lang="en-US" dirty="0"/>
              <a:t>2.5 GPA</a:t>
            </a:r>
          </a:p>
          <a:p>
            <a:r>
              <a:rPr lang="en-US" dirty="0"/>
              <a:t>95% Attendance</a:t>
            </a:r>
          </a:p>
          <a:p>
            <a:r>
              <a:rPr lang="en-US" dirty="0"/>
              <a:t>0 Referrals</a:t>
            </a:r>
          </a:p>
          <a:p>
            <a:r>
              <a:rPr lang="en-US" dirty="0"/>
              <a:t>0 “F”’s</a:t>
            </a:r>
          </a:p>
          <a:p>
            <a:r>
              <a:rPr lang="en-US" dirty="0"/>
              <a:t>“B” in Naval Science</a:t>
            </a:r>
          </a:p>
          <a:p>
            <a:r>
              <a:rPr lang="en-US" dirty="0"/>
              <a:t>NSI and PC Recommendation</a:t>
            </a:r>
          </a:p>
        </p:txBody>
      </p:sp>
      <p:pic>
        <p:nvPicPr>
          <p:cNvPr id="4" name="Picture 3" descr="Cleveland Anch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0" cy="142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80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s://image.slidesharecdn.com/cfmunit1njrotcuniformregulations-100809111644-phpapp01/95/ns1-10-njrotc-uniform-regulations-38-728.jpg?cb=13135806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9924"/>
            <a:ext cx="8181945" cy="613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089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data:image/jpeg;base64,/9j/4AAQSkZJRgABAQAAAQABAAD/2wCEAAkGBxMSEhUSExIVFhUVFRcYFRUVFRAVFhcVFRUWFhYWFxgYHSggGRolHRUXITEhJSkrLi4uFx8zODMtNygtLi0BCgoKDg0OFxAQGCsfHx0tLS0tLS03LS0rKystLTUrLS0tLS01LS0rLS0tKysrLS0rKy0tLS4tLS0tKy0tLS0tMf/AABEIAP8AxQMBIgACEQEDEQH/xAAcAAABBQEBAQAAAAAAAAAAAAAEAAECAwUGBwj/xABREAABAwIDAgcJDQUFCAMBAAABAgMRACEEEjEFQRMUIjNRYXEGMlNzgZGUsrQHFSNCUlSDk6Gx0dPUJGJywdKCkrPC8BYlNENEY+HxRWSkNf/EABgBAQEBAQEAAAAAAAAAAAAAAAABAgME/8QAJBEBAQACAQQDAAIDAAAAAAAAAAECERIhMVFhAxNBIpEyUoH/2gAMAwEAAhEDEQA/APXnHX1uuIbW0hKAjv2luElQJNw6kR1RUuCxXh2PR3fz6fC8+/8AR+qaNFADwWK8Ox6O7+fS4LFeHY9Hd/Po6lNAApvFASX2ABv4u7+fQqsa4InG4QTpLShJgm37R0AnyGl3TbQLaW0JUkKdeaQcwSRwXCIDshVoynL/AG6wO/CZTBU4pKSoK+DbKQlUiQUp+FevInKBOlamLNy06JWIeBIOLwoI1HArkdo4xT8K9yf2rC8q6fgV8odX7ReuRexCzJKVSYE5HjIB4RVkmecmxMQd9aG1FKJyIUQhDCAopCblOmUJtmBcKso8H1irw9s/Z6rdGIdhJ43hYVISeBXCiDlIH7Re5A7aZWLdCQo4zCBKjCTwSoJkJgHjF7kDtIrmU4lwjPlUAkmUXkqXnXATEqAWomRblI+SYIwTRVwpWqzaOQk2JdS3Ayz30KClZhYlSIuilx6dyZ7utOhbcfUcqcVhiYmAwsnLYzAxGnKTfrHTVacW4YjGYQzpDSryYH/UdNZjOKSzh1OAEuO5kpAzKLSDnyckSoDQm0yoDQADMKl3spPK3XIDw3RKVZQCkm4GYTaQUx9lz9OpU+8CQcVhQRqCwu0CSD+0axeo8ad+eYT6lfUPnHWPPXPYcyUslHKzAOOKJKODASCMyuSoWUqATKoO8kMLtoeUkyFEFN+ESj4IEJHfAHK6JG5zovTh7Ofp0fDvRPGsKBmyyWHByonLfEaxeKQxD2bLxvC5pIy8CuZBgiOMazasvHYtHBNLbbyIz5ltJTC5C0aoSJuhKhp8YVlEuqzmVIzICyQJPJlAj97MvhQnvuQARJpMPZc9fjpxjHPnuEuJHwStJif+I6bU5xTvzvC/Ur3a/wDUbprlmytSwMqkhRVchQCeMAAybRlTJ1EaSDRTqSwpSSOFJkoW2mEhRyQqEyEqSAoAqI3mYUSHD2fZ6dCXXpy8awua1uBXMm4txjfNROKdjNxzCRMTwKomJieMdF65Va3UpJIVIKkciTfNom10ZMozC3I6QIZsvFSc05VfBkRZLbpcyD+yhaQomwLSRvNOHtPsviu04LFeHY9Hd/PpcDivDseju/n0a26lV0kETqCDfyVZWHVncDivDseju/n0uBxXh2PR3fz60aVAFsnEqW3mXlzBbqCUgpB4N1bcgEkiQmYk60qq2FzR8fifaXaVBLC8+/8AReqaNSKBw3Pv/ReqaLoLqrNOlVMo0GNtLueD7pcL7yZAGVPAFICdIzoJGpMTqTVH+ySB/wBQ/wD/AJvyq6BKqko1uZ5zpLWL8WFu7jHPjuUb8M/52f5N1L/ZVrwr399I+5NbqaddPsz81Pqw/wBZ/TCHcsz8t760j7hTjuXZ+U99c5/I1uJFRNTnl5X68PEYw7l2Ol70jEf1U47mMP0vekYr+utoCqXsSlOqh2b6nK+V4Y+GYO5jD/8Ae9Jxf9dS/wBmcP8AJc+vxX9dHceTvCh1lKgPuq5p4KEggjqpurxjkto7CcD0M4cKaIQCpx5yEk586gnhMyo5G8aEAGZFGG2PiMwz4JrKSnMQ6ownIVKiXJnMAnf302Cb9xNIVDUcDh9i4oJTmwLCzypJKM0cgpkBwJm6gYtyN807uwnw6SnAYdbZVASoMCAEolQOaYJz2MkV3lKaK4N7YL2bk7PwneJmUMEZ1NpKssqnkrzi8iI13RRsN8JH+7cEpVpJaYvmSCYAWBAMp6TbWJV3xpqAbZ+BQ0gJbbQ2NVJbSEpzQJsOyipiokU0UE0qqVQQKlQZ2wuaPj8T7S7SpbC5o+PxPtLtKgfDc+/9F6poqaEw/Pv/AEXqmipqwPNPNJImmigeaRNMKRoJCnJqFPQSSqkVVGaU0FO0MTkbWokDKCZNgOs15ht33WMMhDrWBbefeUhaUuoRCAsggKzHlKg372DGtP7t+3cXhhh0sHkOlaFjIF51EDKiCN8q01iuHwmy9uOCStxsHdwrLIFvktkEdkVm7/Dp+j29uKwRwzzQfWMhGJDbWJbddzBRKnVrURnB4MgGTOcZgNe07iu6nD458oadxCFZSpTbilIWBIE7wRfUHomK4Qdy22NeN+fFYj+mKx9qYfa2FebQt1WZ5QbbeQUrMrKQUhzKFpNkmLTl6qzhMsZrouWr1fSHvd/3nvrD+FL3u/7z31h/CrsGghtIJkhIknU21q4102zpnv4FQSSl10qGgLpA1G+gFl0fFeJi4GKbJnMQB1yBM9sxFbjqEqBSoBQOoIkaz94oQ7Jw+vANf3E9f4nz02aZ8O7kukWuMU3pAnyhRipcC/EhDxsJ/aUawkqA7CSB05d1aCdlsCQGGhIymEJEp6OzqonCtpbSEISEpGgGgps0yVYZ6O9fJtbjKN+afNA/vdVOMM9HevTe3GU9Ft3TW3mp81NmmXg8CtSZcU8gzEcNmkQLggaa+atHDM5BGZSutRzHz1bSps0zthc0fH4n2l2mp9hc0fH4j2l2lUUsMJff+i9U0FtlsylQWBIIKVYh5iSIy5cqo1N+Sd1H4Tn3/o/VNDbeIBRygO+MFgvAxlkW703tcXjWIqjNOpyuJyib8fxJ5IiCQNDJA/GoBfIzZ0Typ/3hiSBAtfyKnsqxGNQZIdbyZbDibkd8lNj8bogdO+KqYcTBRnSQLpPEVgJSAokdZAKQD6xJhtNJt9KlBIMf/IPk3UmNDF0knyDps0mxzJFgYO0MRMKgjQxoR5/LVqXQkpHCpVKUhX7IqDJsZEBJAgR0JNpqpx8eFTIETxF0gAEjk+QERcadhbNEhcyeERFo/wB4YmDOl92irdVF7PwwcWoFaikAKBbxmJUqFd7mTNpAJmfJvofhk8oZ0gKmIwS7ATfeDYkX81aGxHgVKSFhVhA4utk26SQAqAUiItFNmk8NiFNqDTxnNZt2wznchcWDn2K3QbVoKEVWttK0lC0hSVWIOhFApeUwoNuqKkEgNunUE6Nunp3JX8bQ8qCq907BO63CpW0lSkhXBuIWCROUpUIUOiOntrFNdm42FApUJBEEVx+JYDbi2wSQIIkyYI0ntB89StIVHi4W41KQVJdSpEiYIkKI68hX56lWt3N4QKJeOslKBJgAWJjSSZv0VB0ZTUKkVUNi8YhuJPKV3qEgqWrpypFzrc6DfFVNrqas57jCwVCWo0bRwanDcd+pQUka96kHTvqEWrEcmDirzMowQykTAMNnWN3SJgXpo23aaaxFKeAkrxWknKjBqAuQRdsGYE2EXFJC3SCSrGARN2sHMZVK0CNeTEdKh1wN+m0TUgusLM9MTjPqsD/RUm+FMcrGCSBdvA2vqeRpQ36bqXKtFYeBYdcmXcS2R8tGCvPRCD/o1pYZtSLFxSz8pQQD2QgAfZQUbC5o+PxPtLtKlsLmj4/E+0u0qip4Tn3/AKP1TVW2GlqKMqXTGaeCdDcd7Eg2Vv7L1ZhOff8Ao/VNTxWOyKy8GtVplOSOvVQNv50SstDbsqUW8WI0Tw7MHU2AVa5i/V5KnWHikkN4rNIhJxLSdD8oTa327q03NoEiOAe8zWu749U8dV4B7zNf11dG4CcwrpulOKEdOIaEiEzoTBJ/zURh8EtZIc4dFhyg+FDkjKAIA1kkyLkDyWjGKnmHvM1u1+PVjWOVH/DveZr+umk5RYrZQKwvhnrGYDhykEgkERpYUfNZ3vifAPX0s1fs5dLj6vm7/wDda/rpqrygkiLm1Yau6TCPcI22627kB4YSlSEpEhXCRIjW2+sj3Se6RbGBdKELbcWMiFOFpABWYmSvUCT5K8ww+CLWyWMI2pKHce8orUVADgmklffJmUFIQPL1mSbldRjPdKWWXE4BBeCVZUuO5gEA9aruAWiSDBEzrVfuVY5eMRigtebEIdzqKo5aFiE3AgQUKFrAR5PKdr7LcwxLbiklOaxQ4laFH5QANjA3gG1H9yb/AAL6UOPLZbxMMPZIz8A6pOYmbNp05XfQTAvNWdbs7R7RsvaDWJQpxlxKkIUUqUkhXKAkgRbfrod0i9cV3Oe6orDYl5p1tTmGLyg2tIJUgZo0jlpm/TffYUf7omzmtiNOjB8gY5AbDWYkoU1AU8mTN0LUCflFB3mPGWXVpASlax0AKVv6qa8Lt9N7O7uGcW5wTK+DuUlahKs17ISeSkmDBVN0qGWRXWYTAobkpEqV3y1EqWr+JRueoaDcBXgez0K4FLq220KTZYYSBmTBU9my3CwEoO+FkHcK7D3Ne6N8PuYZ/EcKhKg2krjhG3QSMiiNUrHKQo6wRMgis45TLHc/7+rlhcb1ej7Rjg15ssQJzLU2O+GqxcVhobRbLxfOSQkHFvqGUwEm+pkW6DEGa2toLhtZkiwuEBw98NEmxNY4cTKQFgKVF+Iu6gkpN9BeO2gpdbaygRhRnIK/2t43AXyZESAlQ1tytLCb1tIyKkYcpsgZsU8BCSeSqZhQyJ7bzpTpdTISlaQAD/0S45IIMHT4o+yKiy6SDLkKNjmwJBnSbWvmEEmLnsARVkETxewkE4x4Sm2Qmem5kzp12gG2gmxwyY1Jxb6kiM2UTItGY67tN4IwzijCVkJlSBPFUgFI+LMkaWki0EawKP8Ael3KRwrcmYXxduQYsYmCQSrdv84D4TD4RSUpWWgskclGIUu4JCMhJBm+4C/YK2UNhMJAMAAC5NhYXN6rwuBATCwhar8oNpQIJsIv99F0GdsLmj4/E+0u0qWw+aPj8T7S7SoJYTn3/o/VNB90RRyUq4vcHn1KSLRcAWNp1IjymjMKfh3/AKP1TUsfhlLy5XMkTIKELmYjvtIjd1dFEYSUtJM/sWaNeGWFFCUApVMT3qSZ6BM60OtGGTEcRBKSAStwgK1gjcIKd4N7Vv4fAOBeZbwWm8o4JsAzI1F9DHkFFqZQkEhCdZMJSLkyT56K5Z5toJSAMEArPdTq4GYwoDQwoJSCBoRoYqS22QVZeIghZAzOrSoKIiFWmYvHZ2npUBCgQUCOggEXq3Kn5IvrYU0OURhWYBPEpJUoguuFJQAMykzp3qpEEW1rU2KqCUM8W4OcyuCWsm8pnSJ5Ea/FrUcUkfFF+oaUwdSkWSBbcAKaHhHu+bZzvs4UHm0lxXaqUp+wK84rC7uUZsPstoAk8V73rhsX6ICbyBG/qB90J44jaWKcJCUJcDeY6DIkDKN6lSFGBe+4Xpd1uMBwuAyOFaSyUG6bcHkHBkJ72N6emDfkmt68sb8MHhkNd6My/lAShP8ABPfH97QbpsqhVOEyTcGZk3vqSd9SSalPZ9h++hI1O6fuixGNW0p+SpphtpIMiQlM5yD8ZZOYns6Kx0LKTIUQR0GKN2ttRzELDjqsyghKBYDkpmBbtNBk1Md66tXv0buxdvvCG86TuTnSjKQUhCkkgTmKQAFGdIPSNbY+1SztNBNw82y24lQMKzNosodM27fLXEoEqSOlQHbJ00P3HsNdBjnBxtEQlxssFKvirKEoOVcfGkWVv0O4jcn8azbqvpXZ+0ChCcwcWhQltxKHHVR8h0IBVI3LiDvv31/vsmdH/Rsb+XQXcwwThEpeKV5xmOWctzmt1T91GvbFw6hdsqAEXcdmMxVB5WgJt0bqwq4bab+S/wCi438un9+m/kv+i438uqU7KYIKQhSQTmOVa0yb6lJn4xqxGzGYsFDWYcdBukJ3K1gC/UKdDql79N/Jf9Fxv5dP79N/Jf8ARcb+XTe9bURC76/Cvdf73WaZexmTmlKuUZMOOgEySTAVaZI6xbShqpe/TfyX/Rcb+XReFxAcGZIUBpy0ONn+6sA/ZQR2MzIMLEAAQ68kQlOUCAqNKPYQEgJEwAAJJJgdZuah1B7C5o+PxPtLtKlsLmj4/E+0u01RpFo/Dv8A0XqmqdqcPmSWuGKSDmDSsIMpERZ5BJJn5UcmrUc8/wDReqaIYXeOmkvVq47xZKk4ofOTYkQvZ3fAnkmWxEwIPXeKtw+GxC1qQtzEISJhc4FQVe0ANSLQbjprZpVpy0ARsxY0xb/mwn5NP72r+dvebCfk0YaamzQJezFHXFvebCflVE7KV86e82E/Kox1Gnb9lVLw5uN0a1TT5J7o8QpeJfkkgPOhIO4cIr7TqTqTc1F9U4Nm/ePvpA6MyGVTRHdiylGOxSUmUh9ceVWYjyEkeSs/B8pp4EKISErBHepVnSi/aFEVKsDJNWp6/siaqKKkBVGt3RKwhe/Yg4lrImeEJJ4S+Yibxp5Zi0VkLXWhtzYz2EcS2+kJUpAWAFJUMqpAuk6ylQI6QazSms4a4zV2uXfqv2eyXHm0piSoRMR0ySdANSeirdpYkKxDjguOEJEbwFWI8gptnLyBxy8pQUJiIKngUEGxtkK7WmNekM6eSt/iPrHDJKEB1koyLAK23FKSnMogBaFJSrKSSJEQZmxnNJnbS5txc2mOHf0ifm9P3OFScC2qFlQabsgZlyAnQb//AHTnFLmxxthOXgmie/JF4647E9tZtJFbO2lKPI4vcgRw74101w/kp090CrEnDx1vvjzzh7Hq6qvDzolWbFxmHJ4Fk7pgcmctonrqSFud6F4qSJBU0zyY4QlMkamOsd701NnH2ob28oqI/Z5FyOMPiOqTh/sqR28oSCMOIE3ff0AzE/8AD3gC/RvqTinvlYowDENMXsLzFiT2Dd2up5y3KxZyTKgy1Kx2ERrpAFqbNe1Z7oVAAkYcBWkvvieVlm+H0ka1t4ZSyPhAlKuhCysRuOYpT91AYXFrRnC04lyDAKm29ASJGTUHzwBRrJzwuCMyRZQhQ7RuNNmleweaPj8R7S7TUtg80fH4n2l2lUVBPPP/AEfqmlmpv+c/9F6pqJNSu+HZoIXImp0Jg3N1E1uOGU1TmqyanTEUZQzUy3LHsNIkdMdtQeTyT2Gg+S+610KxuKUNDiHfsWR/Kul7lcOx7zbQcKSXbBUncILZT0QST5K5LbySMTiAdQ+7P1iqK2djy3gcQ2DzzzST/CgKWfuA8tFZVImnAqShNqoT+IUs5lrUswBKlKUYFgJO4dFVE1qbe2knEuJWlhtkJbQjI0AAcs8o2FzPRoBrWYqs49u2lvdWtJiYtMTumJjzU4EimX/r/Xlp01pH1L3AYg4jZOHOULJZQCCtTclMA8pIkXSTWgrAOHknCoKSCL4p4wCRmEkTJkwRut1Vz3uJPTspkHcXB5nV1381NG2Kzs4oPJw4ASZT+1PXIJULEQLgT2nyuNmGLMoEghSeMPxGcmxA3wg6DUitmlTRtiKwC8scXBHJEDFvAwCqVZjc98OsydYFRGy1cn4BIJVJHGXyEgEGd0nW0RpW7Smpo5ATisTPMNxB/wCdebxbLHRvrQF4PVUJqSDV0bCbC5o+PxPtLtKm2FzR8fifaXaVRVR55/6L1TVZNTXzz/0XqmqZrLvh2TCorRbXImsuatYeynq31ZWfkx3GjSmohU3FI1t5zqAOtDraiYO7Q/yqaz11CKD5U7vBG0MXaPh1fbBrEabISDPfSY7CUz9hrrfdZwPB7Tf6F5HB5UhJ+1BrkUaUaTFPNNTigY1E0530xoL9mpCnm0qEpUsJI6l8n7JnyUKmdDrSmNLHcdL1FNqD6O9xH/8Alt/xu/4q69BBrjPcownBbMw4jVGf6wlf+auxBqKnNPNQmoqcqpV2eoLeA/Df5qCdxfR56HzUZHpxd9LUQysHSshR660sGmAKCOwuaPj8T7S7Sp9hc0fH4n2l2lWW1WWXX/ovVNDJSSYAoxnnn/ovVNWhIGlJNtT5OPQG5hikTNMwyVdnTRqkgiDTAACBWuKfbdHTAEClQ7uKAsLmhw8qZmlrMwt6tEClFUNYoHW1XzVZss7vEfd02C65isO6yytwrQpByIUq6SFJBgW75XmNeTPMqQpSFAhSFFKknUKSSFA9hFfYGNwiXU5VDsNwQRoQa+YvdMYybTxKZJgt3MeCb6KlWVzQp6hJpFZop+mmNRCjTyaBiK1u5bYisbiW8OnQ3WR8VsRmP8h1kUT3DY1tnGtOuzCcwSAJla0lCOwSqZ6q9+2D3OtYd1eIS02hxwDMEJIBgkz0SSq5AE2ol6R0Oz2g22ltIgJAAHUBFE5qEB6fN/rSordJ/CrpOQlx8Dr+6hXXZ1quasbYnXzUTauSdKiVUQ8oIFtTQk0BOGTmV1CtVmgsCiBPTRrdBTsHmj4/E+0u0qWweaPjsT7S7Srm6Ga55/6L1TQu0VOpKSjhCk2ORtteU9JzKBvP2US3zz/0XqmrK3j2Yy7spLr+YD4aDEK4FmLxryrRP2VLDB9ZKSpxFu+U01GsQDmmd+laRrMxBOYz0/Zuq3cXDGZVd70OfOD9W3SGyXPnB+rb/GhakKz1duPsT70ufOD9W3+NTb2c6NMSfq2/xoSnFN1Limgu734+iR+NfPPunFA2k/mzrPIlSVoQD8Gn4uQx56+gnFQCeqvl3uixZexT7h+M6uOwKKU/YBV2xcJACo3eSTNu2BPmqJp6aiGFPSilQLMRcagyO0XFfWvc/iw/hmXk/HbSof2kg/zr5OwuGW6tLbaStajCUpEkk9FfUPufbLdwuAYYfIK0JgxoJJIT1wCBPVVjOTXxDRHZ09VDlEa2FaN+mhH2jmmM07pqsKOEscto1O8iqCqrl99dOU9EUSUpKZgeahsErQdOvkp2kZlBPn7KgpW+KK2cjU+Qff8AhQ20G0QKtbN6oW6AJJoVGNzKgadNFlGbB5o+PxPtLtKm7nuZPjsT7S7TVydjI55/6L1TU5qCeef+j9U04rrj2cc+5yapfZC+2rTSAq6ZmVl3GWtBTY001qLSDYig3cIR3t+rfWbi9GPyy91INPNQpwajonNeXd23uYKfeViMMtKSsyptYISVbyCNJ32N69PBpxRmvnLGdwm0G1FJw5VAnkKbVI6hIP2Vlq2DiwYOExA+he/pr6Q2oIeT4s/apP4GqRUvRznWbfOZ2JivmuI+pe/pojDdy+NX3uEeiwlaC2JJAF1wNTXv2EfzoCukn7FFP8qfFaD+Nv8AxE1Nrpz/ALmXufqwSjiXykvFMJSLpQk63Oqja9elB40Ok1Oa6RmiA71UzkERVINPNVmyBCIICjYHvr9FqgtyBG4m3+v9a1Zik3HRpQ7yhoNBRiq1Kq9vGZUgD7aEmmBoLVuFVyauwI5X/umYwpV1Dr181aeCYCTYeXfTRtd3P8yfHYn2l2lT7A5o+PxPtLtKuL0KSuH3h08H6pqc0JjlQ68ejgvVNEIWCARvE11wcvlmtVKacVA04NbctpTSmozSmhszjYOoodzCdBomaU1LI1jnYz1II1FTwyZM0Yo1VoO2pxavy7mmHj1S+r+BMeUq/CqxU9oCHh+8j7Ukf1GoCueXdvDsE2VzQ/ic/wAVdXYvvfKn1hVGyVS1P77n+Kur8QJyp+UtI8xzH7EmpG3QI0HZUwaqFSmurmsBpxUAaeaqIumxPR+NZ7qY1mtBTgTM6b6HxhCYIlU6TYVY51QlvNECLXJNiemjWMOB1npP8hUmhMGrhQSSKvZN6oFWMa1KfqeweaPj8T7S7SpbA5o+PxPtLtKuD0s/aPOvfR+qaAS88lIKLpki2HceIIixKXU6zYR03o7aXOvfR+qaz8G9lWCTb8a3iuU3gIU5iImd3zJ+bTaOHn/3S4TEdO8W4m/NwTf4e2h16ukVoZjUSo9NddZeXk3j4AtOYhW+OUE3wT41BM8/pbXrApBzEXvp/wDSfuJAt8PfvtOo9FaGakVGmsvJvHwz8+IkidJvxN+DEafD9f2URhWcQ5PwiE5Y7/CPpmb2l+9EZ+uolZprLybx8A1IxHhWfqHfzqrWjEeEZ+pd/OowmoVplibVaeGRRcasoCzLg77k3+F66ZrMByiCelKSkR2FR++tHazcsr6cpjqO41muGUGN6fvFcfkdvi7B9loyoynqP95KT980fg28zyAdEhSj22A/zULh1SSR8hv7lVo7ETK3FdGVP2Zv81ST+TVv8GrwQpi1Vk1FxwJBUSAAJJJAAA1JJ0FdtOPOoZDSoMuPOhS2kqCQOQkZA46SoCfhAQhABJgiT+7vTjTwF+MXgJB4gJUc1tP3Qf7Q3ggZtkam6sxF4HSb9m+h14k2bMEBQE74Biou7PfN4xMiIAOCBvOaOTG7fGo01qWH2Y4mJOIBJPfcR3DXS4P8xTlDjkPSbdXSbCrFJgTQKcM8SmeMiSNRgOTJjQdFzbcN5tTFD5AEYq40jAzoTcRYW85AqcoccmiDVrGtZZwzwMA4g9BjBZVCdxjWL0fg21Jy5iokgE5+DChPxTk5NuqruVONncTsDmj4/E+0u0qWwOaPj8T7S7TVwelnbT5x76P1TWPNbG1Oce+j9U1jA1uOmPZt4d3MkHz9tTVWZs1yFR0i3aK0jXbG7jw/JjxysMFVILqk2p0qrTntdmqJNQmmJobOTTTUZoXamOSwyt1ZhKElRPUkEn7qCna74ILSTyli/wC4mIKj/LpoZxxKElRMJSCSdwSkST5hXmez/dUCEnh8OorKlKltSdFGQCDvAhM/u11/cnj17TTwym+CwwVyUlWZTpSblRAgIBEZd5Bm1j57blej1STCdUu41bpYVw6cjnCGU9AKGykdsHzzW/gMUG3cqtHdDuzpAGXygSP4VVnd2Da8MDjWAVhCYeZmzjaZOZPyVpkkHeJBm0cTjPdQw7rSkNsuhwjkFfBBCV6pUVZ5gEA6bqvXHI6Z4vYMTiEtpK1GAO03JgAAXJJsALkm1CoYU6Qt0QkGUM2sRcLdiylDUJ0Sb3IBGZ3J41OMZbxaiFEjkATlbN0qyg3KtQVG+oEAkV0Fd3lpPJlCgQgggWczZTy06xes9Km4ypGDAVlzjhHDJzqTpAneJPSfKc4shK8uaYHeoStXfJmEmx8umtU8KspK871jcnC8ojMBAQRPx9QPiqNcfk7vR8f+INbLRzpUMKgp5MKW9bLlbulWUpAFgRvOtzUiGSUWwdyEmHXFEiySEQOVACL9OsUVyyRyn7yJ4sn4xKZIOgBKVR+7vpmXVEgZnwFaThEgArEAzl5JBGa9pPkrm6AGm2SQo8SglIEPO2SEpSQCfjACyYHk1q9vglKK08SK/hCopdWpRSoXIIvJ5U28tWMuOAXLxzCUniiQUgE2gjkqISe+HydN5WBQpcgOODkmSvCpQCcxggqTeJiOgCgz8OptELTxNK0Zjzjw0CkmJEgSDNjAFbpKswzRmgTlJI1MQT1RT4PAqSTnd4QRYFtpMHpkCZ/E07/ODsFbwYz7H7n+aPj8T7S7TU+wOaPj8T7S7Srm6hMWzmcfHi/VNYb2GUk6V0uIwD3CLW262kLCZStlazKQRIKXU2vpFVq2fiN7uH9Ge/UVqWaJbL6c0Ad1bGGXmSDv39tEnZD/AIXD+jPfqKdGysQNHcP6M9+orWOemfkx5xQpE1VBFaHEMR4bD+jPfqKj73Yjw2H9Ge/UVv7Y4fTQg7KaD0Ub734jwuH9Ge/UUve/EeGw/oz36in2w+mgYNZPdNsbjmGXhyoozgcpOogg+a1dJ73YjwuH9Ge/UUve7EeFw/oz36in2xZ8Vjx7Be463nzPPqUmZyoSGweo3J80V6hs7AtstJabQEoQAEpGgArQ97cR4XD+jPfqKcbOxHhsP6M9+orMzxnaLcMr3oB7B5gRuO7dXkm2fceXwpXh3EhBMhCgrkz0KG7qivave/E+Gw/oz36ilxDE+Gw/oz36ilzxvdZjlP1zXchsU4LCt4e6ikXVYSoklRjcJJtW3fooviGJ8Nh/Rnf1FN734nwzHo736itT5Izfit6gi2TIUSARHJUUqFwQQoXGlVKZbTpwwJAEJfeSLCJgGJga1oe9mI8Nh/Rnv1FL3sxHhcP6M7+orNyxv4swznas1aQQEy8ANIxDu8yL6yN3RFqJwmM4MEAKI15a1KPRqROgoobOxHhcP6M7+fTHZmIP/Ow/o736inLHwvHPySNpk/E7b28lqt98DMZPt/8AFVp2diB/zsP6M9+opxs/EeGw/oz36inLHwcc/K3jx+T9v/iqg4VLmIp+IYnw2H9Ge/UU4wOJGj2H9Ge/UU54ztE4ZXvU+5/mj4/E+0u0qI2ZhC03kUoKOZxRUElIlxxThhJJgDNGp0pq5O7/2Q=="/>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xMSEhUSExIVFhUVFRcYFRUVFRAVFhcVFRUWFhYWFxgYHSggGRolHRUXITEhJSkrLi4uFx8zODMtNygtLi0BCgoKDg0OFxAQGCsfHx0tLS0tLS03LS0rKystLTUrLS0tLS01LS0rLS0tKysrLS0rKy0tLS4tLS0tKy0tLS0tMf/AABEIAP8AxQMBIgACEQEDEQH/xAAcAAABBQEBAQAAAAAAAAAAAAAEAAECAwUGBwj/xABREAABAwIDAgcJDQUFCAMBAAABAgMRACEEEjEFQRMUIjNRYXEGMlNzgZGUsrQHFSNCUlSDk6Gx0dPUJGJywdKCkrPC8BYlNENEY+HxRWSkNf/EABgBAQEBAQEAAAAAAAAAAAAAAAABAgME/8QAJBEBAQACAQQDAAIDAAAAAAAAAAECERIhMVFhAxNBIpEyUoH/2gAMAwEAAhEDEQA/APXnHX1uuIbW0hKAjv2luElQJNw6kR1RUuCxXh2PR3fz6fC8+/8AR+qaNFADwWK8Ox6O7+fS4LFeHY9Hd/Po6lNAApvFASX2ABv4u7+fQqsa4InG4QTpLShJgm37R0AnyGl3TbQLaW0JUkKdeaQcwSRwXCIDshVoynL/AG6wO/CZTBU4pKSoK+DbKQlUiQUp+FevInKBOlamLNy06JWIeBIOLwoI1HArkdo4xT8K9yf2rC8q6fgV8odX7ReuRexCzJKVSYE5HjIB4RVkmecmxMQd9aG1FKJyIUQhDCAopCblOmUJtmBcKso8H1irw9s/Z6rdGIdhJ43hYVISeBXCiDlIH7Re5A7aZWLdCQo4zCBKjCTwSoJkJgHjF7kDtIrmU4lwjPlUAkmUXkqXnXATEqAWomRblI+SYIwTRVwpWqzaOQk2JdS3Ayz30KClZhYlSIuilx6dyZ7utOhbcfUcqcVhiYmAwsnLYzAxGnKTfrHTVacW4YjGYQzpDSryYH/UdNZjOKSzh1OAEuO5kpAzKLSDnyckSoDQm0yoDQADMKl3spPK3XIDw3RKVZQCkm4GYTaQUx9lz9OpU+8CQcVhQRqCwu0CSD+0axeo8ad+eYT6lfUPnHWPPXPYcyUslHKzAOOKJKODASCMyuSoWUqATKoO8kMLtoeUkyFEFN+ESj4IEJHfAHK6JG5zovTh7Ofp0fDvRPGsKBmyyWHByonLfEaxeKQxD2bLxvC5pIy8CuZBgiOMazasvHYtHBNLbbyIz5ltJTC5C0aoSJuhKhp8YVlEuqzmVIzICyQJPJlAj97MvhQnvuQARJpMPZc9fjpxjHPnuEuJHwStJif+I6bU5xTvzvC/Ur3a/wDUbprlmytSwMqkhRVchQCeMAAybRlTJ1EaSDRTqSwpSSOFJkoW2mEhRyQqEyEqSAoAqI3mYUSHD2fZ6dCXXpy8awua1uBXMm4txjfNROKdjNxzCRMTwKomJieMdF65Va3UpJIVIKkciTfNom10ZMozC3I6QIZsvFSc05VfBkRZLbpcyD+yhaQomwLSRvNOHtPsviu04LFeHY9Hd/PpcDivDseju/n0a26lV0kETqCDfyVZWHVncDivDseju/n0uBxXh2PR3fz60aVAFsnEqW3mXlzBbqCUgpB4N1bcgEkiQmYk60qq2FzR8fifaXaVBLC8+/8AReqaNSKBw3Pv/ReqaLoLqrNOlVMo0GNtLueD7pcL7yZAGVPAFICdIzoJGpMTqTVH+ySB/wBQ/wD/AJvyq6BKqko1uZ5zpLWL8WFu7jHPjuUb8M/52f5N1L/ZVrwr399I+5NbqaddPsz81Pqw/wBZ/TCHcsz8t760j7hTjuXZ+U99c5/I1uJFRNTnl5X68PEYw7l2Ol70jEf1U47mMP0vekYr+utoCqXsSlOqh2b6nK+V4Y+GYO5jD/8Ae9Jxf9dS/wBmcP8AJc+vxX9dHceTvCh1lKgPuq5p4KEggjqpurxjkto7CcD0M4cKaIQCpx5yEk586gnhMyo5G8aEAGZFGG2PiMwz4JrKSnMQ6ownIVKiXJnMAnf302Cb9xNIVDUcDh9i4oJTmwLCzypJKM0cgpkBwJm6gYtyN807uwnw6SnAYdbZVASoMCAEolQOaYJz2MkV3lKaK4N7YL2bk7PwneJmUMEZ1NpKssqnkrzi8iI13RRsN8JH+7cEpVpJaYvmSCYAWBAMp6TbWJV3xpqAbZ+BQ0gJbbQ2NVJbSEpzQJsOyipiokU0UE0qqVQQKlQZ2wuaPj8T7S7SpbC5o+PxPtLtKgfDc+/9F6poqaEw/Pv/AEXqmipqwPNPNJImmigeaRNMKRoJCnJqFPQSSqkVVGaU0FO0MTkbWokDKCZNgOs15ht33WMMhDrWBbefeUhaUuoRCAsggKzHlKg372DGtP7t+3cXhhh0sHkOlaFjIF51EDKiCN8q01iuHwmy9uOCStxsHdwrLIFvktkEdkVm7/Dp+j29uKwRwzzQfWMhGJDbWJbddzBRKnVrURnB4MgGTOcZgNe07iu6nD458oadxCFZSpTbilIWBIE7wRfUHomK4Qdy22NeN+fFYj+mKx9qYfa2FebQt1WZ5QbbeQUrMrKQUhzKFpNkmLTl6qzhMsZrouWr1fSHvd/3nvrD+FL3u/7z31h/CrsGghtIJkhIknU21q4102zpnv4FQSSl10qGgLpA1G+gFl0fFeJi4GKbJnMQB1yBM9sxFbjqEqBSoBQOoIkaz94oQ7Jw+vANf3E9f4nz02aZ8O7kukWuMU3pAnyhRipcC/EhDxsJ/aUawkqA7CSB05d1aCdlsCQGGhIymEJEp6OzqonCtpbSEISEpGgGgps0yVYZ6O9fJtbjKN+afNA/vdVOMM9HevTe3GU9Ft3TW3mp81NmmXg8CtSZcU8gzEcNmkQLggaa+atHDM5BGZSutRzHz1bSps0zthc0fH4n2l2mp9hc0fH4j2l2lUUsMJff+i9U0FtlsylQWBIIKVYh5iSIy5cqo1N+Sd1H4Tn3/o/VNDbeIBRygO+MFgvAxlkW703tcXjWIqjNOpyuJyib8fxJ5IiCQNDJA/GoBfIzZ0Typ/3hiSBAtfyKnsqxGNQZIdbyZbDibkd8lNj8bogdO+KqYcTBRnSQLpPEVgJSAokdZAKQD6xJhtNJt9KlBIMf/IPk3UmNDF0knyDps0mxzJFgYO0MRMKgjQxoR5/LVqXQkpHCpVKUhX7IqDJsZEBJAgR0JNpqpx8eFTIETxF0gAEjk+QERcadhbNEhcyeERFo/wB4YmDOl92irdVF7PwwcWoFaikAKBbxmJUqFd7mTNpAJmfJvofhk8oZ0gKmIwS7ATfeDYkX81aGxHgVKSFhVhA4utk26SQAqAUiItFNmk8NiFNqDTxnNZt2wznchcWDn2K3QbVoKEVWttK0lC0hSVWIOhFApeUwoNuqKkEgNunUE6Nunp3JX8bQ8qCq907BO63CpW0lSkhXBuIWCROUpUIUOiOntrFNdm42FApUJBEEVx+JYDbi2wSQIIkyYI0ntB89StIVHi4W41KQVJdSpEiYIkKI68hX56lWt3N4QKJeOslKBJgAWJjSSZv0VB0ZTUKkVUNi8YhuJPKV3qEgqWrpypFzrc6DfFVNrqas57jCwVCWo0bRwanDcd+pQUka96kHTvqEWrEcmDirzMowQykTAMNnWN3SJgXpo23aaaxFKeAkrxWknKjBqAuQRdsGYE2EXFJC3SCSrGARN2sHMZVK0CNeTEdKh1wN+m0TUgusLM9MTjPqsD/RUm+FMcrGCSBdvA2vqeRpQ36bqXKtFYeBYdcmXcS2R8tGCvPRCD/o1pYZtSLFxSz8pQQD2QgAfZQUbC5o+PxPtLtKlsLmj4/E+0u0qip4Tn3/AKP1TVW2GlqKMqXTGaeCdDcd7Eg2Vv7L1ZhOff8Ao/VNTxWOyKy8GtVplOSOvVQNv50SstDbsqUW8WI0Tw7MHU2AVa5i/V5KnWHikkN4rNIhJxLSdD8oTa327q03NoEiOAe8zWu749U8dV4B7zNf11dG4CcwrpulOKEdOIaEiEzoTBJ/zURh8EtZIc4dFhyg+FDkjKAIA1kkyLkDyWjGKnmHvM1u1+PVjWOVH/DveZr+umk5RYrZQKwvhnrGYDhykEgkERpYUfNZ3vifAPX0s1fs5dLj6vm7/wDda/rpqrygkiLm1Yau6TCPcI22627kB4YSlSEpEhXCRIjW2+sj3Se6RbGBdKELbcWMiFOFpABWYmSvUCT5K8ww+CLWyWMI2pKHce8orUVADgmklffJmUFIQPL1mSbldRjPdKWWXE4BBeCVZUuO5gEA9aruAWiSDBEzrVfuVY5eMRigtebEIdzqKo5aFiE3AgQUKFrAR5PKdr7LcwxLbiklOaxQ4laFH5QANjA3gG1H9yb/AAL6UOPLZbxMMPZIz8A6pOYmbNp05XfQTAvNWdbs7R7RsvaDWJQpxlxKkIUUqUkhXKAkgRbfrod0i9cV3Oe6orDYl5p1tTmGLyg2tIJUgZo0jlpm/TffYUf7omzmtiNOjB8gY5AbDWYkoU1AU8mTN0LUCflFB3mPGWXVpASlax0AKVv6qa8Lt9N7O7uGcW5wTK+DuUlahKs17ISeSkmDBVN0qGWRXWYTAobkpEqV3y1EqWr+JRueoaDcBXgez0K4FLq220KTZYYSBmTBU9my3CwEoO+FkHcK7D3Ne6N8PuYZ/EcKhKg2krjhG3QSMiiNUrHKQo6wRMgis45TLHc/7+rlhcb1ej7Rjg15ssQJzLU2O+GqxcVhobRbLxfOSQkHFvqGUwEm+pkW6DEGa2toLhtZkiwuEBw98NEmxNY4cTKQFgKVF+Iu6gkpN9BeO2gpdbaygRhRnIK/2t43AXyZESAlQ1tytLCb1tIyKkYcpsgZsU8BCSeSqZhQyJ7bzpTpdTISlaQAD/0S45IIMHT4o+yKiy6SDLkKNjmwJBnSbWvmEEmLnsARVkETxewkE4x4Sm2Qmem5kzp12gG2gmxwyY1Jxb6kiM2UTItGY67tN4IwzijCVkJlSBPFUgFI+LMkaWki0EawKP8Ael3KRwrcmYXxduQYsYmCQSrdv84D4TD4RSUpWWgskclGIUu4JCMhJBm+4C/YK2UNhMJAMAAC5NhYXN6rwuBATCwhar8oNpQIJsIv99F0GdsLmj4/E+0u0qWw+aPj8T7S7SoJYTn3/o/VNB90RRyUq4vcHn1KSLRcAWNp1IjymjMKfh3/AKP1TUsfhlLy5XMkTIKELmYjvtIjd1dFEYSUtJM/sWaNeGWFFCUApVMT3qSZ6BM60OtGGTEcRBKSAStwgK1gjcIKd4N7Vv4fAOBeZbwWm8o4JsAzI1F9DHkFFqZQkEhCdZMJSLkyT56K5Z5toJSAMEArPdTq4GYwoDQwoJSCBoRoYqS22QVZeIghZAzOrSoKIiFWmYvHZ2npUBCgQUCOggEXq3Kn5IvrYU0OURhWYBPEpJUoguuFJQAMykzp3qpEEW1rU2KqCUM8W4OcyuCWsm8pnSJ5Ea/FrUcUkfFF+oaUwdSkWSBbcAKaHhHu+bZzvs4UHm0lxXaqUp+wK84rC7uUZsPstoAk8V73rhsX6ICbyBG/qB90J44jaWKcJCUJcDeY6DIkDKN6lSFGBe+4Xpd1uMBwuAyOFaSyUG6bcHkHBkJ72N6emDfkmt68sb8MHhkNd6My/lAShP8ABPfH97QbpsqhVOEyTcGZk3vqSd9SSalPZ9h++hI1O6fuixGNW0p+SpphtpIMiQlM5yD8ZZOYns6Kx0LKTIUQR0GKN2ttRzELDjqsyghKBYDkpmBbtNBk1Md66tXv0buxdvvCG86TuTnSjKQUhCkkgTmKQAFGdIPSNbY+1SztNBNw82y24lQMKzNosodM27fLXEoEqSOlQHbJ00P3HsNdBjnBxtEQlxssFKvirKEoOVcfGkWVv0O4jcn8azbqvpXZ+0ChCcwcWhQltxKHHVR8h0IBVI3LiDvv31/vsmdH/Rsb+XQXcwwThEpeKV5xmOWctzmt1T91GvbFw6hdsqAEXcdmMxVB5WgJt0bqwq4bab+S/wCi438un9+m/kv+i438uqU7KYIKQhSQTmOVa0yb6lJn4xqxGzGYsFDWYcdBukJ3K1gC/UKdDql79N/Jf9Fxv5dP79N/Jf8ARcb+XTe9bURC76/Cvdf73WaZexmTmlKuUZMOOgEySTAVaZI6xbShqpe/TfyX/Rcb+XReFxAcGZIUBpy0ONn+6sA/ZQR2MzIMLEAAQ68kQlOUCAqNKPYQEgJEwAAJJJgdZuah1B7C5o+PxPtLtKlsLmj4/E+0u01RpFo/Dv8A0XqmqdqcPmSWuGKSDmDSsIMpERZ5BJJn5UcmrUc8/wDReqaIYXeOmkvVq47xZKk4ofOTYkQvZ3fAnkmWxEwIPXeKtw+GxC1qQtzEISJhc4FQVe0ANSLQbjprZpVpy0ARsxY0xb/mwn5NP72r+dvebCfk0YaamzQJezFHXFvebCflVE7KV86e82E/Kox1Gnb9lVLw5uN0a1TT5J7o8QpeJfkkgPOhIO4cIr7TqTqTc1F9U4Nm/ePvpA6MyGVTRHdiylGOxSUmUh9ceVWYjyEkeSs/B8pp4EKISErBHepVnSi/aFEVKsDJNWp6/siaqKKkBVGt3RKwhe/Yg4lrImeEJJ4S+Yibxp5Zi0VkLXWhtzYz2EcS2+kJUpAWAFJUMqpAuk6ylQI6QazSms4a4zV2uXfqv2eyXHm0piSoRMR0ySdANSeirdpYkKxDjguOEJEbwFWI8gptnLyBxy8pQUJiIKngUEGxtkK7WmNekM6eSt/iPrHDJKEB1koyLAK23FKSnMogBaFJSrKSSJEQZmxnNJnbS5txc2mOHf0ifm9P3OFScC2qFlQabsgZlyAnQb//AHTnFLmxxthOXgmie/JF4647E9tZtJFbO2lKPI4vcgRw74101w/kp090CrEnDx1vvjzzh7Hq6qvDzolWbFxmHJ4Fk7pgcmctonrqSFud6F4qSJBU0zyY4QlMkamOsd701NnH2ob28oqI/Z5FyOMPiOqTh/sqR28oSCMOIE3ff0AzE/8AD3gC/RvqTinvlYowDENMXsLzFiT2Dd2up5y3KxZyTKgy1Kx2ERrpAFqbNe1Z7oVAAkYcBWkvvieVlm+H0ka1t4ZSyPhAlKuhCysRuOYpT91AYXFrRnC04lyDAKm29ASJGTUHzwBRrJzwuCMyRZQhQ7RuNNmleweaPj8R7S7TUtg80fH4n2l2lUVBPPP/AEfqmlmpv+c/9F6pqJNSu+HZoIXImp0Jg3N1E1uOGU1TmqyanTEUZQzUy3LHsNIkdMdtQeTyT2Gg+S+610KxuKUNDiHfsWR/Kul7lcOx7zbQcKSXbBUncILZT0QST5K5LbySMTiAdQ+7P1iqK2djy3gcQ2DzzzST/CgKWfuA8tFZVImnAqShNqoT+IUs5lrUswBKlKUYFgJO4dFVE1qbe2knEuJWlhtkJbQjI0AAcs8o2FzPRoBrWYqs49u2lvdWtJiYtMTumJjzU4EimX/r/Xlp01pH1L3AYg4jZOHOULJZQCCtTclMA8pIkXSTWgrAOHknCoKSCL4p4wCRmEkTJkwRut1Vz3uJPTspkHcXB5nV1381NG2Kzs4oPJw4ASZT+1PXIJULEQLgT2nyuNmGLMoEghSeMPxGcmxA3wg6DUitmlTRtiKwC8scXBHJEDFvAwCqVZjc98OsydYFRGy1cn4BIJVJHGXyEgEGd0nW0RpW7Smpo5ATisTPMNxB/wCdebxbLHRvrQF4PVUJqSDV0bCbC5o+PxPtLtKm2FzR8fifaXaVRVR55/6L1TVZNTXzz/0XqmqZrLvh2TCorRbXImsuatYeynq31ZWfkx3GjSmohU3FI1t5zqAOtDraiYO7Q/yqaz11CKD5U7vBG0MXaPh1fbBrEabISDPfSY7CUz9hrrfdZwPB7Tf6F5HB5UhJ+1BrkUaUaTFPNNTigY1E0530xoL9mpCnm0qEpUsJI6l8n7JnyUKmdDrSmNLHcdL1FNqD6O9xH/8Alt/xu/4q69BBrjPcownBbMw4jVGf6wlf+auxBqKnNPNQmoqcqpV2eoLeA/Df5qCdxfR56HzUZHpxd9LUQysHSshR660sGmAKCOwuaPj8T7S7Sp9hc0fH4n2l2lWW1WWXX/ovVNDJSSYAoxnnn/ovVNWhIGlJNtT5OPQG5hikTNMwyVdnTRqkgiDTAACBWuKfbdHTAEClQ7uKAsLmhw8qZmlrMwt6tEClFUNYoHW1XzVZss7vEfd02C65isO6yytwrQpByIUq6SFJBgW75XmNeTPMqQpSFAhSFFKknUKSSFA9hFfYGNwiXU5VDsNwQRoQa+YvdMYybTxKZJgt3MeCb6KlWVzQp6hJpFZop+mmNRCjTyaBiK1u5bYisbiW8OnQ3WR8VsRmP8h1kUT3DY1tnGtOuzCcwSAJla0lCOwSqZ6q9+2D3OtYd1eIS02hxwDMEJIBgkz0SSq5AE2ol6R0Oz2g22ltIgJAAHUBFE5qEB6fN/rSordJ/CrpOQlx8Dr+6hXXZ1quasbYnXzUTauSdKiVUQ8oIFtTQk0BOGTmV1CtVmgsCiBPTRrdBTsHmj4/E+0u0qWweaPjsT7S7Srm6Ga55/6L1TQu0VOpKSjhCk2ORtteU9JzKBvP2US3zz/0XqmrK3j2Yy7spLr+YD4aDEK4FmLxryrRP2VLDB9ZKSpxFu+U01GsQDmmd+laRrMxBOYz0/Zuq3cXDGZVd70OfOD9W3SGyXPnB+rb/GhakKz1duPsT70ufOD9W3+NTb2c6NMSfq2/xoSnFN1Limgu734+iR+NfPPunFA2k/mzrPIlSVoQD8Gn4uQx56+gnFQCeqvl3uixZexT7h+M6uOwKKU/YBV2xcJACo3eSTNu2BPmqJp6aiGFPSilQLMRcagyO0XFfWvc/iw/hmXk/HbSof2kg/zr5OwuGW6tLbaStajCUpEkk9FfUPufbLdwuAYYfIK0JgxoJJIT1wCBPVVjOTXxDRHZ09VDlEa2FaN+mhH2jmmM07pqsKOEscto1O8iqCqrl99dOU9EUSUpKZgeahsErQdOvkp2kZlBPn7KgpW+KK2cjU+Qff8AhQ20G0QKtbN6oW6AJJoVGNzKgadNFlGbB5o+PxPtLtKm7nuZPjsT7S7TVydjI55/6L1TU5qCeef+j9U04rrj2cc+5yapfZC+2rTSAq6ZmVl3GWtBTY001qLSDYig3cIR3t+rfWbi9GPyy91INPNQpwajonNeXd23uYKfeViMMtKSsyptYISVbyCNJ32N69PBpxRmvnLGdwm0G1FJw5VAnkKbVI6hIP2Vlq2DiwYOExA+he/pr6Q2oIeT4s/apP4GqRUvRznWbfOZ2JivmuI+pe/pojDdy+NX3uEeiwlaC2JJAF1wNTXv2EfzoCukn7FFP8qfFaD+Nv8AxE1Nrpz/ALmXufqwSjiXykvFMJSLpQk63Oqja9elB40Ok1Oa6RmiA71UzkERVINPNVmyBCIICjYHvr9FqgtyBG4m3+v9a1Zik3HRpQ7yhoNBRiq1Kq9vGZUgD7aEmmBoLVuFVyauwI5X/umYwpV1Dr181aeCYCTYeXfTRtd3P8yfHYn2l2lT7A5o+PxPtLtKuL0KSuH3h08H6pqc0JjlQ68ejgvVNEIWCARvE11wcvlmtVKacVA04NbctpTSmozSmhszjYOoodzCdBomaU1LI1jnYz1II1FTwyZM0Yo1VoO2pxavy7mmHj1S+r+BMeUq/CqxU9oCHh+8j7Ukf1GoCueXdvDsE2VzQ/ic/wAVdXYvvfKn1hVGyVS1P77n+Kur8QJyp+UtI8xzH7EmpG3QI0HZUwaqFSmurmsBpxUAaeaqIumxPR+NZ7qY1mtBTgTM6b6HxhCYIlU6TYVY51QlvNECLXJNiemjWMOB1npP8hUmhMGrhQSSKvZN6oFWMa1KfqeweaPj8T7S7SpbA5o+PxPtLtKuD0s/aPOvfR+qaAS88lIKLpki2HceIIixKXU6zYR03o7aXOvfR+qaz8G9lWCTb8a3iuU3gIU5iImd3zJ+bTaOHn/3S4TEdO8W4m/NwTf4e2h16ukVoZjUSo9NddZeXk3j4AtOYhW+OUE3wT41BM8/pbXrApBzEXvp/wDSfuJAt8PfvtOo9FaGakVGmsvJvHwz8+IkidJvxN+DEafD9f2URhWcQ5PwiE5Y7/CPpmb2l+9EZ+uolZprLybx8A1IxHhWfqHfzqrWjEeEZ+pd/OowmoVplibVaeGRRcasoCzLg77k3+F66ZrMByiCelKSkR2FR++tHazcsr6cpjqO41muGUGN6fvFcfkdvi7B9loyoynqP95KT980fg28zyAdEhSj22A/zULh1SSR8hv7lVo7ETK3FdGVP2Zv81ST+TVv8GrwQpi1Vk1FxwJBUSAAJJJAAA1JJ0FdtOPOoZDSoMuPOhS2kqCQOQkZA46SoCfhAQhABJgiT+7vTjTwF+MXgJB4gJUc1tP3Qf7Q3ggZtkam6sxF4HSb9m+h14k2bMEBQE74Biou7PfN4xMiIAOCBvOaOTG7fGo01qWH2Y4mJOIBJPfcR3DXS4P8xTlDjkPSbdXSbCrFJgTQKcM8SmeMiSNRgOTJjQdFzbcN5tTFD5AEYq40jAzoTcRYW85AqcoccmiDVrGtZZwzwMA4g9BjBZVCdxjWL0fg21Jy5iokgE5+DChPxTk5NuqruVONncTsDmj4/E+0u0qWwOaPj8T7S7TVwelnbT5x76P1TWPNbG1Oce+j9U1jA1uOmPZt4d3MkHz9tTVWZs1yFR0i3aK0jXbG7jw/JjxysMFVILqk2p0qrTntdmqJNQmmJobOTTTUZoXamOSwyt1ZhKElRPUkEn7qCna74ILSTyli/wC4mIKj/LpoZxxKElRMJSCSdwSkST5hXmez/dUCEnh8OorKlKltSdFGQCDvAhM/u11/cnj17TTwym+CwwVyUlWZTpSblRAgIBEZd5Bm1j57blej1STCdUu41bpYVw6cjnCGU9AKGykdsHzzW/gMUG3cqtHdDuzpAGXygSP4VVnd2Da8MDjWAVhCYeZmzjaZOZPyVpkkHeJBm0cTjPdQw7rSkNsuhwjkFfBBCV6pUVZ5gEA6bqvXHI6Z4vYMTiEtpK1GAO03JgAAXJJsALkm1CoYU6Qt0QkGUM2sRcLdiylDUJ0Sb3IBGZ3J41OMZbxaiFEjkATlbN0qyg3KtQVG+oEAkV0Fd3lpPJlCgQgggWczZTy06xes9Km4ypGDAVlzjhHDJzqTpAneJPSfKc4shK8uaYHeoStXfJmEmx8umtU8KspK871jcnC8ojMBAQRPx9QPiqNcfk7vR8f+INbLRzpUMKgp5MKW9bLlbulWUpAFgRvOtzUiGSUWwdyEmHXFEiySEQOVACL9OsUVyyRyn7yJ4sn4xKZIOgBKVR+7vpmXVEgZnwFaThEgArEAzl5JBGa9pPkrm6AGm2SQo8SglIEPO2SEpSQCfjACyYHk1q9vglKK08SK/hCopdWpRSoXIIvJ5U28tWMuOAXLxzCUniiQUgE2gjkqISe+HydN5WBQpcgOODkmSvCpQCcxggqTeJiOgCgz8OptELTxNK0Zjzjw0CkmJEgSDNjAFbpKswzRmgTlJI1MQT1RT4PAqSTnd4QRYFtpMHpkCZ/E07/ODsFbwYz7H7n+aPj8T7S7TU+wOaPj8T7S7Srm6hMWzmcfHi/VNYb2GUk6V0uIwD3CLW262kLCZStlazKQRIKXU2vpFVq2fiN7uH9Ge/UVqWaJbL6c0Ad1bGGXmSDv39tEnZD/AIXD+jPfqKdGysQNHcP6M9+orWOemfkx5xQpE1VBFaHEMR4bD+jPfqKj73Yjw2H9Ge/UVv7Y4fTQg7KaD0Ub734jwuH9Ge/UUve/EeGw/oz36in2w+mgYNZPdNsbjmGXhyoozgcpOogg+a1dJ73YjwuH9Ge/UUve7EeFw/oz36in2xZ8Vjx7Be463nzPPqUmZyoSGweo3J80V6hs7AtstJabQEoQAEpGgArQ97cR4XD+jPfqKcbOxHhsP6M9+orMzxnaLcMr3oB7B5gRuO7dXkm2fceXwpXh3EhBMhCgrkz0KG7qivave/E+Gw/oz36ilxDE+Gw/oz36ilzxvdZjlP1zXchsU4LCt4e6ikXVYSoklRjcJJtW3fooviGJ8Nh/Rnf1FN734nwzHo736itT5Izfit6gi2TIUSARHJUUqFwQQoXGlVKZbTpwwJAEJfeSLCJgGJga1oe9mI8Nh/Rnv1FL3sxHhcP6M7+orNyxv4swznas1aQQEy8ANIxDu8yL6yN3RFqJwmM4MEAKI15a1KPRqROgoobOxHhcP6M7+fTHZmIP/Ow/o736inLHwvHPySNpk/E7b28lqt98DMZPt/8AFVp2diB/zsP6M9+opxs/EeGw/oz36inLHwcc/K3jx+T9v/iqg4VLmIp+IYnw2H9Ge/UU4wOJGj2H9Ge/UU54ztE4ZXvU+5/mj4/E+0u0qI2ZhC03kUoKOZxRUElIlxxThhJJgDNGp0pq5O7/2Q=="/>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1981200" y="18535"/>
            <a:ext cx="5410200" cy="7003051"/>
          </a:xfrm>
          <a:prstGeom prst="rect">
            <a:avLst/>
          </a:prstGeom>
        </p:spPr>
      </p:pic>
    </p:spTree>
    <p:extLst>
      <p:ext uri="{BB962C8B-B14F-4D97-AF65-F5344CB8AC3E}">
        <p14:creationId xmlns:p14="http://schemas.microsoft.com/office/powerpoint/2010/main" val="189787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us navy jrotc uni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3000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3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s://lh4.googleusercontent.com/nOcWQ5VrFnfRf6ttozqRg7GpEXHqzKVN1JOlanTVfGUNUaXMQ8L7JhYc9IT4TdBqnBP43eXto4tqSo72z-eY6_SshEqHtpE2zyuEhmiOaWbRwKMdz__tFHYBe_WpjZYvCbvDwQF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438400"/>
            <a:ext cx="802957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74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1" y="20106"/>
            <a:ext cx="9067799" cy="2031325"/>
          </a:xfrm>
          <a:prstGeom prst="rect">
            <a:avLst/>
          </a:prstGeom>
          <a:noFill/>
        </p:spPr>
        <p:txBody>
          <a:bodyPr wrap="square" rtlCol="0">
            <a:spAutoFit/>
          </a:bodyPr>
          <a:lstStyle/>
          <a:p>
            <a:pPr lvl="0"/>
            <a:r>
              <a:rPr lang="en-US" altLang="en-US" dirty="0">
                <a:solidFill>
                  <a:srgbClr val="FFFF00"/>
                </a:solidFill>
                <a:latin typeface="Calibri" panose="020F0502020204030204" pitchFamily="34" charset="0"/>
                <a:ea typeface="Calibri" panose="020F0502020204030204" pitchFamily="34" charset="0"/>
                <a:cs typeface="Calibri" panose="020F0502020204030204" pitchFamily="34" charset="0"/>
              </a:rPr>
              <a:t>Locks:</a:t>
            </a:r>
          </a:p>
          <a:p>
            <a:pPr lvl="0"/>
            <a:r>
              <a:rPr lang="en-US" dirty="0">
                <a:solidFill>
                  <a:srgbClr val="FFFF00"/>
                </a:solidFill>
              </a:rPr>
              <a:t>May be worn short medium or long. Can be secured to the head or free hanging.</a:t>
            </a:r>
          </a:p>
          <a:p>
            <a:pPr lvl="0"/>
            <a:endParaRPr lang="en-US" dirty="0">
              <a:solidFill>
                <a:srgbClr val="FFFF00"/>
              </a:solidFill>
              <a:hlinkClick r:id="rId3"/>
            </a:endParaRPr>
          </a:p>
          <a:p>
            <a:pPr lvl="0"/>
            <a:r>
              <a:rPr lang="en-US" dirty="0">
                <a:hlinkClick r:id="rId3"/>
              </a:rPr>
              <a:t>https://youtu.be/SNdoXd_UusE</a:t>
            </a:r>
            <a:endParaRPr lang="en-US" dirty="0">
              <a:solidFill>
                <a:srgbClr val="FFFF00"/>
              </a:solidFill>
            </a:endParaRPr>
          </a:p>
          <a:p>
            <a:pPr lvl="0"/>
            <a:endParaRPr lang="en-US" dirty="0">
              <a:solidFill>
                <a:srgbClr val="FFFF00"/>
              </a:solidFill>
            </a:endParaRPr>
          </a:p>
          <a:p>
            <a:pPr lvl="0"/>
            <a:endParaRPr lang="en-US" dirty="0">
              <a:solidFill>
                <a:srgbClr val="FFFF00"/>
              </a:solidFill>
            </a:endParaRPr>
          </a:p>
          <a:p>
            <a:pPr lvl="0"/>
            <a:endParaRPr lang="en-US" dirty="0">
              <a:solidFill>
                <a:srgbClr val="FFFF00"/>
              </a:solidFill>
            </a:endParaRPr>
          </a:p>
        </p:txBody>
      </p:sp>
      <p:sp>
        <p:nvSpPr>
          <p:cNvPr id="2" name="Rectangle 1"/>
          <p:cNvSpPr>
            <a:spLocks noChangeArrowheads="1"/>
          </p:cNvSpPr>
          <p:nvPr/>
        </p:nvSpPr>
        <p:spPr bwMode="auto">
          <a:xfrm>
            <a:off x="0" y="143961"/>
            <a:ext cx="92974"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p:cNvSpPr txBox="1"/>
          <p:nvPr/>
        </p:nvSpPr>
        <p:spPr>
          <a:xfrm>
            <a:off x="381000" y="2705457"/>
            <a:ext cx="2674176" cy="1077218"/>
          </a:xfrm>
          <a:prstGeom prst="rect">
            <a:avLst/>
          </a:prstGeom>
          <a:noFill/>
        </p:spPr>
        <p:txBody>
          <a:bodyPr wrap="square" rtlCol="0">
            <a:spAutoFit/>
          </a:bodyPr>
          <a:lstStyle/>
          <a:p>
            <a:r>
              <a:rPr lang="en-US" sz="3200" dirty="0">
                <a:solidFill>
                  <a:srgbClr val="FFFF00"/>
                </a:solidFill>
              </a:rPr>
              <a:t>Long Locks in</a:t>
            </a:r>
          </a:p>
          <a:p>
            <a:r>
              <a:rPr lang="en-US" sz="3200" dirty="0">
                <a:solidFill>
                  <a:srgbClr val="FFFF00"/>
                </a:solidFill>
              </a:rPr>
              <a:t>a bun</a:t>
            </a:r>
          </a:p>
        </p:txBody>
      </p:sp>
      <p:sp>
        <p:nvSpPr>
          <p:cNvPr id="14" name="TextBox 13"/>
          <p:cNvSpPr txBox="1"/>
          <p:nvPr/>
        </p:nvSpPr>
        <p:spPr>
          <a:xfrm>
            <a:off x="3566583" y="2762964"/>
            <a:ext cx="2535327" cy="1077218"/>
          </a:xfrm>
          <a:prstGeom prst="rect">
            <a:avLst/>
          </a:prstGeom>
          <a:noFill/>
        </p:spPr>
        <p:txBody>
          <a:bodyPr wrap="square" rtlCol="0">
            <a:spAutoFit/>
          </a:bodyPr>
          <a:lstStyle/>
          <a:p>
            <a:r>
              <a:rPr lang="en-US" sz="3200" dirty="0">
                <a:solidFill>
                  <a:srgbClr val="FFFF00"/>
                </a:solidFill>
              </a:rPr>
              <a:t>3/8ths inch wide</a:t>
            </a:r>
          </a:p>
        </p:txBody>
      </p:sp>
      <p:pic>
        <p:nvPicPr>
          <p:cNvPr id="5" name="Picture 4"/>
          <p:cNvPicPr>
            <a:picLocks noChangeAspect="1"/>
          </p:cNvPicPr>
          <p:nvPr/>
        </p:nvPicPr>
        <p:blipFill>
          <a:blip r:embed="rId4"/>
          <a:stretch>
            <a:fillRect/>
          </a:stretch>
        </p:blipFill>
        <p:spPr>
          <a:xfrm>
            <a:off x="200068" y="3767584"/>
            <a:ext cx="3473608" cy="2895600"/>
          </a:xfrm>
          <a:prstGeom prst="rect">
            <a:avLst/>
          </a:prstGeom>
        </p:spPr>
      </p:pic>
      <p:pic>
        <p:nvPicPr>
          <p:cNvPr id="7" name="Picture 6"/>
          <p:cNvPicPr>
            <a:picLocks noChangeAspect="1"/>
          </p:cNvPicPr>
          <p:nvPr/>
        </p:nvPicPr>
        <p:blipFill>
          <a:blip r:embed="rId5"/>
          <a:stretch>
            <a:fillRect/>
          </a:stretch>
        </p:blipFill>
        <p:spPr>
          <a:xfrm>
            <a:off x="3780769" y="3810000"/>
            <a:ext cx="2321141" cy="2895599"/>
          </a:xfrm>
          <a:prstGeom prst="rect">
            <a:avLst/>
          </a:prstGeom>
        </p:spPr>
      </p:pic>
      <p:pic>
        <p:nvPicPr>
          <p:cNvPr id="8" name="Picture 7"/>
          <p:cNvPicPr>
            <a:picLocks noChangeAspect="1"/>
          </p:cNvPicPr>
          <p:nvPr/>
        </p:nvPicPr>
        <p:blipFill>
          <a:blip r:embed="rId6"/>
          <a:stretch>
            <a:fillRect/>
          </a:stretch>
        </p:blipFill>
        <p:spPr>
          <a:xfrm>
            <a:off x="6477000" y="3810000"/>
            <a:ext cx="2667000" cy="2895599"/>
          </a:xfrm>
          <a:prstGeom prst="rect">
            <a:avLst/>
          </a:prstGeom>
        </p:spPr>
      </p:pic>
      <p:sp>
        <p:nvSpPr>
          <p:cNvPr id="15" name="TextBox 14"/>
          <p:cNvSpPr txBox="1"/>
          <p:nvPr/>
        </p:nvSpPr>
        <p:spPr>
          <a:xfrm>
            <a:off x="6684874" y="2118479"/>
            <a:ext cx="2535327" cy="1569660"/>
          </a:xfrm>
          <a:prstGeom prst="rect">
            <a:avLst/>
          </a:prstGeom>
          <a:noFill/>
        </p:spPr>
        <p:txBody>
          <a:bodyPr wrap="square" rtlCol="0">
            <a:spAutoFit/>
          </a:bodyPr>
          <a:lstStyle/>
          <a:p>
            <a:r>
              <a:rPr lang="en-US" sz="3200" dirty="0">
                <a:solidFill>
                  <a:srgbClr val="FFFF00"/>
                </a:solidFill>
              </a:rPr>
              <a:t>Parting is square or rectangle</a:t>
            </a:r>
          </a:p>
        </p:txBody>
      </p:sp>
    </p:spTree>
    <p:extLst>
      <p:ext uri="{BB962C8B-B14F-4D97-AF65-F5344CB8AC3E}">
        <p14:creationId xmlns:p14="http://schemas.microsoft.com/office/powerpoint/2010/main" val="145530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0" y="0"/>
            <a:ext cx="8229600" cy="6063198"/>
          </a:xfrm>
          <a:prstGeom prst="rect">
            <a:avLst/>
          </a:prstGeom>
          <a:noFill/>
        </p:spPr>
        <p:txBody>
          <a:bodyPr wrap="square" rtlCol="0">
            <a:spAutoFit/>
          </a:bodyPr>
          <a:lstStyle/>
          <a:p>
            <a:pPr algn="l"/>
            <a:r>
              <a:rPr lang="en-US" altLang="en-US" sz="1800" dirty="0">
                <a:solidFill>
                  <a:srgbClr val="FFFF00"/>
                </a:solidFill>
                <a:latin typeface="+mn-lt"/>
                <a:ea typeface="Calibri" panose="020F0502020204030204" pitchFamily="34" charset="0"/>
                <a:cs typeface="Calibri" panose="020F0502020204030204" pitchFamily="34" charset="0"/>
              </a:rPr>
              <a:t>Multiple Braids:</a:t>
            </a:r>
            <a:br>
              <a:rPr lang="en-US" altLang="en-US" sz="1800" dirty="0">
                <a:solidFill>
                  <a:srgbClr val="FFFF00"/>
                </a:solidFill>
                <a:latin typeface="+mn-lt"/>
                <a:ea typeface="Calibri" panose="020F0502020204030204" pitchFamily="34" charset="0"/>
                <a:cs typeface="Calibri" panose="020F0502020204030204" pitchFamily="34" charset="0"/>
              </a:rPr>
            </a:br>
            <a:r>
              <a:rPr lang="en-US" sz="1800" dirty="0">
                <a:solidFill>
                  <a:srgbClr val="FFFF00"/>
                </a:solidFill>
              </a:rPr>
              <a:t>When a hairstyle of multiple braids is worn, braids shall be of uniform dimension, small in diameter (approx. ¼ inch), and tightly interwoven to present a neat, professional, well-groomed appearance.  </a:t>
            </a:r>
            <a:r>
              <a:rPr lang="en-US" sz="1800" b="1" i="1" dirty="0">
                <a:solidFill>
                  <a:srgbClr val="FFFF00"/>
                </a:solidFill>
              </a:rPr>
              <a:t>The braids and extensions shall be the same color as the rest of the hair.</a:t>
            </a:r>
            <a:r>
              <a:rPr lang="en-US" sz="1800" dirty="0">
                <a:solidFill>
                  <a:srgbClr val="FFFF00"/>
                </a:solidFill>
              </a:rPr>
              <a:t>.  Foreign material (beads, decorative items) shall not be may be braided into the hair. The hair may be braided  in symmetrical fore and aft rows (corn rowing) which minimize scalp exposure.  Corn row ends shall not protrude from the head, and shall be secured only with inconspicuous rubber bands that are black in color. </a:t>
            </a:r>
            <a:br>
              <a:rPr lang="en-US" sz="1800" dirty="0">
                <a:solidFill>
                  <a:srgbClr val="FFFF00"/>
                </a:solidFill>
              </a:rPr>
            </a:br>
            <a:r>
              <a:rPr lang="en-US" altLang="en-US" sz="1800" b="1" u="sng" dirty="0">
                <a:solidFill>
                  <a:srgbClr val="FFFF00"/>
                </a:solidFill>
                <a:latin typeface="+mn-lt"/>
                <a:ea typeface="Calibri" panose="020F0502020204030204" pitchFamily="34" charset="0"/>
                <a:cs typeface="Calibri" panose="020F0502020204030204" pitchFamily="34" charset="0"/>
              </a:rPr>
              <a:t>T</a:t>
            </a:r>
            <a:r>
              <a:rPr lang="en-US" sz="1800" b="1" u="sng" dirty="0">
                <a:solidFill>
                  <a:srgbClr val="FFFF00"/>
                </a:solidFill>
                <a:latin typeface="+mn-lt"/>
              </a:rPr>
              <a:t>he hair must not interfere with the wear of the head gear.</a:t>
            </a:r>
          </a:p>
          <a:p>
            <a:pPr lvl="0"/>
            <a:endParaRPr lang="en-US" sz="3200" dirty="0">
              <a:solidFill>
                <a:srgbClr val="FFFF00"/>
              </a:solidFill>
            </a:endParaRPr>
          </a:p>
          <a:p>
            <a:pPr lvl="0"/>
            <a:r>
              <a:rPr lang="en-US" dirty="0">
                <a:solidFill>
                  <a:srgbClr val="FFFF00"/>
                </a:solidFill>
              </a:rPr>
              <a:t> </a:t>
            </a:r>
          </a:p>
          <a:p>
            <a:pPr lvl="0"/>
            <a:endParaRPr lang="en-US" dirty="0">
              <a:solidFill>
                <a:srgbClr val="FFFF00"/>
              </a:solidFill>
            </a:endParaRPr>
          </a:p>
          <a:p>
            <a:pPr lvl="0"/>
            <a:endParaRPr lang="en-US" dirty="0">
              <a:solidFill>
                <a:srgbClr val="FFFF00"/>
              </a:solidFill>
            </a:endParaRPr>
          </a:p>
          <a:p>
            <a:pPr lvl="0"/>
            <a:endParaRPr lang="en-US" dirty="0">
              <a:solidFill>
                <a:srgbClr val="FFFF00"/>
              </a:solidFill>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41" t="37647" r="44118" b="19689"/>
          <a:stretch/>
        </p:blipFill>
        <p:spPr bwMode="auto">
          <a:xfrm>
            <a:off x="-3313" y="3352801"/>
            <a:ext cx="2667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2441" t="37794" r="44488" b="21261"/>
          <a:stretch/>
        </p:blipFill>
        <p:spPr bwMode="auto">
          <a:xfrm>
            <a:off x="2903938" y="3361039"/>
            <a:ext cx="332522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43" t="40077" r="47399" b="20437"/>
          <a:stretch/>
        </p:blipFill>
        <p:spPr bwMode="auto">
          <a:xfrm>
            <a:off x="6469410" y="3352801"/>
            <a:ext cx="2599918"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15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9600" dirty="0"/>
              <a:t>Promotion</a:t>
            </a:r>
            <a:endParaRPr lang="en-US" sz="9600" dirty="0">
              <a:latin typeface="Copperplate Gothic Bold" pitchFamily="34" charset="0"/>
            </a:endParaRPr>
          </a:p>
        </p:txBody>
      </p:sp>
      <p:sp>
        <p:nvSpPr>
          <p:cNvPr id="3" name="Content Placeholder 2"/>
          <p:cNvSpPr>
            <a:spLocks noGrp="1"/>
          </p:cNvSpPr>
          <p:nvPr>
            <p:ph idx="1"/>
          </p:nvPr>
        </p:nvSpPr>
        <p:spPr>
          <a:xfrm>
            <a:off x="228600" y="914400"/>
            <a:ext cx="9144000" cy="5943600"/>
          </a:xfrm>
        </p:spPr>
        <p:txBody>
          <a:bodyPr>
            <a:normAutofit/>
          </a:bodyPr>
          <a:lstStyle/>
          <a:p>
            <a:pPr>
              <a:buNone/>
            </a:pPr>
            <a:r>
              <a:rPr lang="en-US" dirty="0"/>
              <a:t>      </a:t>
            </a:r>
          </a:p>
          <a:p>
            <a:pPr>
              <a:buNone/>
            </a:pPr>
            <a:r>
              <a:rPr lang="en-US" u="sng" dirty="0">
                <a:latin typeface="Copperplate Gothic Bold" pitchFamily="34" charset="0"/>
              </a:rPr>
              <a:t>             </a:t>
            </a:r>
            <a:r>
              <a:rPr lang="en-US" sz="2800" u="sng" dirty="0">
                <a:latin typeface="Copperplate Gothic Bold" pitchFamily="34" charset="0"/>
              </a:rPr>
              <a:t>Quarter        1</a:t>
            </a:r>
            <a:r>
              <a:rPr lang="en-US" sz="2800" u="sng" baseline="30000" dirty="0">
                <a:latin typeface="Copperplate Gothic Bold" pitchFamily="34" charset="0"/>
              </a:rPr>
              <a:t>st</a:t>
            </a:r>
            <a:r>
              <a:rPr lang="en-US" sz="2800" u="sng" dirty="0">
                <a:latin typeface="Copperplate Gothic Bold" pitchFamily="34" charset="0"/>
              </a:rPr>
              <a:t> 	     2</a:t>
            </a:r>
            <a:r>
              <a:rPr lang="en-US" sz="2800" u="sng" baseline="30000" dirty="0">
                <a:latin typeface="Copperplate Gothic Bold" pitchFamily="34" charset="0"/>
              </a:rPr>
              <a:t>nd</a:t>
            </a:r>
            <a:r>
              <a:rPr lang="en-US" sz="2800" u="sng" dirty="0">
                <a:latin typeface="Copperplate Gothic Bold" pitchFamily="34" charset="0"/>
              </a:rPr>
              <a:t>         3</a:t>
            </a:r>
            <a:r>
              <a:rPr lang="en-US" sz="2800" u="sng" baseline="30000" dirty="0">
                <a:latin typeface="Copperplate Gothic Bold" pitchFamily="34" charset="0"/>
              </a:rPr>
              <a:t>rd </a:t>
            </a:r>
            <a:r>
              <a:rPr lang="en-US" sz="2800" u="sng" dirty="0">
                <a:latin typeface="Copperplate Gothic Bold" pitchFamily="34" charset="0"/>
              </a:rPr>
              <a:t>      4</a:t>
            </a:r>
            <a:r>
              <a:rPr lang="en-US" sz="2800" u="sng" baseline="30000" dirty="0">
                <a:latin typeface="Copperplate Gothic Bold" pitchFamily="34" charset="0"/>
              </a:rPr>
              <a:t>th</a:t>
            </a:r>
            <a:r>
              <a:rPr lang="en-US" u="sng" dirty="0">
                <a:latin typeface="Copperplate Gothic Bold" pitchFamily="34" charset="0"/>
              </a:rPr>
              <a:t> </a:t>
            </a:r>
            <a:endParaRPr lang="en-US" sz="3600" dirty="0">
              <a:latin typeface="Copperplate Gothic Bold" pitchFamily="34" charset="0"/>
            </a:endParaRPr>
          </a:p>
          <a:p>
            <a:r>
              <a:rPr lang="en-US" sz="3600" dirty="0">
                <a:latin typeface="Copperplate Gothic Bold" pitchFamily="34" charset="0"/>
              </a:rPr>
              <a:t>Freshman      SA    SN     PO3  PO2</a:t>
            </a:r>
          </a:p>
          <a:p>
            <a:pPr>
              <a:buNone/>
            </a:pPr>
            <a:endParaRPr lang="en-US" sz="3600" dirty="0">
              <a:latin typeface="Copperplate Gothic Bold" pitchFamily="34" charset="0"/>
            </a:endParaRPr>
          </a:p>
          <a:p>
            <a:r>
              <a:rPr lang="en-US" sz="3600" dirty="0">
                <a:latin typeface="Copperplate Gothic Bold" pitchFamily="34" charset="0"/>
              </a:rPr>
              <a:t>Sophomore     	  PO1           CPO</a:t>
            </a:r>
          </a:p>
          <a:p>
            <a:endParaRPr lang="en-US" sz="3600" dirty="0">
              <a:latin typeface="Copperplate Gothic Bold" pitchFamily="34" charset="0"/>
            </a:endParaRPr>
          </a:p>
          <a:p>
            <a:r>
              <a:rPr lang="en-US" sz="3600" dirty="0">
                <a:latin typeface="Copperplate Gothic Bold" pitchFamily="34" charset="0"/>
              </a:rPr>
              <a:t>Junior      	               SCPO 	MCPO/O</a:t>
            </a:r>
          </a:p>
          <a:p>
            <a:endParaRPr lang="en-US" sz="3600" dirty="0">
              <a:latin typeface="Copperplate Gothic Bold" pitchFamily="34" charset="0"/>
            </a:endParaRPr>
          </a:p>
          <a:p>
            <a:r>
              <a:rPr lang="en-US" sz="3600" dirty="0">
                <a:latin typeface="Copperplate Gothic Bold" pitchFamily="34" charset="0"/>
              </a:rPr>
              <a:t>Senior		----------- make up ----------</a:t>
            </a:r>
          </a:p>
        </p:txBody>
      </p:sp>
      <p:sp>
        <p:nvSpPr>
          <p:cNvPr id="4" name="Oval 3"/>
          <p:cNvSpPr/>
          <p:nvPr/>
        </p:nvSpPr>
        <p:spPr>
          <a:xfrm>
            <a:off x="7391400" y="3352800"/>
            <a:ext cx="12192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2" cstate="print"/>
          <a:srcRect/>
          <a:stretch>
            <a:fillRect/>
          </a:stretch>
        </p:blipFill>
        <p:spPr bwMode="auto">
          <a:xfrm>
            <a:off x="4073346" y="2743200"/>
            <a:ext cx="498654" cy="600075"/>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5257800" y="2667000"/>
            <a:ext cx="457200" cy="725214"/>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6553200" y="2743200"/>
            <a:ext cx="609600" cy="609600"/>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7696200" y="2743200"/>
            <a:ext cx="609600" cy="609600"/>
          </a:xfrm>
          <a:prstGeom prst="rect">
            <a:avLst/>
          </a:prstGeom>
          <a:noFill/>
          <a:ln w="9525">
            <a:noFill/>
            <a:miter lim="800000"/>
            <a:headEnd/>
            <a:tailEnd/>
          </a:ln>
        </p:spPr>
      </p:pic>
      <p:pic>
        <p:nvPicPr>
          <p:cNvPr id="10" name="Picture 6"/>
          <p:cNvPicPr>
            <a:picLocks noChangeAspect="1" noChangeArrowheads="1"/>
          </p:cNvPicPr>
          <p:nvPr/>
        </p:nvPicPr>
        <p:blipFill>
          <a:blip r:embed="rId6" cstate="print"/>
          <a:srcRect/>
          <a:stretch>
            <a:fillRect/>
          </a:stretch>
        </p:blipFill>
        <p:spPr bwMode="auto">
          <a:xfrm>
            <a:off x="5181600" y="4038600"/>
            <a:ext cx="685800" cy="685800"/>
          </a:xfrm>
          <a:prstGeom prst="rect">
            <a:avLst/>
          </a:prstGeom>
          <a:noFill/>
          <a:ln w="9525">
            <a:noFill/>
            <a:miter lim="800000"/>
            <a:headEnd/>
            <a:tailEnd/>
          </a:ln>
        </p:spPr>
      </p:pic>
      <p:pic>
        <p:nvPicPr>
          <p:cNvPr id="11" name="Picture 7"/>
          <p:cNvPicPr>
            <a:picLocks noChangeAspect="1" noChangeArrowheads="1"/>
          </p:cNvPicPr>
          <p:nvPr/>
        </p:nvPicPr>
        <p:blipFill>
          <a:blip r:embed="rId7" cstate="print"/>
          <a:srcRect/>
          <a:stretch>
            <a:fillRect/>
          </a:stretch>
        </p:blipFill>
        <p:spPr bwMode="auto">
          <a:xfrm>
            <a:off x="7617372" y="4114800"/>
            <a:ext cx="612228" cy="591820"/>
          </a:xfrm>
          <a:prstGeom prst="rect">
            <a:avLst/>
          </a:prstGeom>
          <a:noFill/>
          <a:ln w="9525">
            <a:noFill/>
            <a:miter lim="800000"/>
            <a:headEnd/>
            <a:tailEnd/>
          </a:ln>
        </p:spPr>
      </p:pic>
      <p:pic>
        <p:nvPicPr>
          <p:cNvPr id="12" name="Picture 8"/>
          <p:cNvPicPr>
            <a:picLocks noChangeAspect="1" noChangeArrowheads="1"/>
          </p:cNvPicPr>
          <p:nvPr/>
        </p:nvPicPr>
        <p:blipFill>
          <a:blip r:embed="rId8" cstate="print"/>
          <a:srcRect/>
          <a:stretch>
            <a:fillRect/>
          </a:stretch>
        </p:blipFill>
        <p:spPr bwMode="auto">
          <a:xfrm>
            <a:off x="5257800" y="5334000"/>
            <a:ext cx="609600" cy="684107"/>
          </a:xfrm>
          <a:prstGeom prst="rect">
            <a:avLst/>
          </a:prstGeom>
          <a:noFill/>
          <a:ln w="9525">
            <a:noFill/>
            <a:miter lim="800000"/>
            <a:headEnd/>
            <a:tailEnd/>
          </a:ln>
        </p:spPr>
      </p:pic>
      <p:pic>
        <p:nvPicPr>
          <p:cNvPr id="13" name="Picture 9"/>
          <p:cNvPicPr>
            <a:picLocks noChangeAspect="1" noChangeArrowheads="1"/>
          </p:cNvPicPr>
          <p:nvPr/>
        </p:nvPicPr>
        <p:blipFill>
          <a:blip r:embed="rId9" cstate="print"/>
          <a:srcRect/>
          <a:stretch>
            <a:fillRect/>
          </a:stretch>
        </p:blipFill>
        <p:spPr bwMode="auto">
          <a:xfrm>
            <a:off x="7543800" y="5334000"/>
            <a:ext cx="609599" cy="677333"/>
          </a:xfrm>
          <a:prstGeom prst="rect">
            <a:avLst/>
          </a:prstGeom>
          <a:noFill/>
          <a:ln w="9525">
            <a:noFill/>
            <a:miter lim="800000"/>
            <a:headEnd/>
            <a:tailEnd/>
          </a:ln>
        </p:spPr>
      </p:pic>
      <p:pic>
        <p:nvPicPr>
          <p:cNvPr id="14" name="Picture 10"/>
          <p:cNvPicPr>
            <a:picLocks noChangeAspect="1" noChangeArrowheads="1"/>
          </p:cNvPicPr>
          <p:nvPr/>
        </p:nvPicPr>
        <p:blipFill>
          <a:blip r:embed="rId10" cstate="print"/>
          <a:srcRect/>
          <a:stretch>
            <a:fillRect/>
          </a:stretch>
        </p:blipFill>
        <p:spPr bwMode="auto">
          <a:xfrm>
            <a:off x="8382000" y="5334000"/>
            <a:ext cx="485775" cy="700420"/>
          </a:xfrm>
          <a:prstGeom prst="rect">
            <a:avLst/>
          </a:prstGeom>
          <a:noFill/>
          <a:ln w="9525">
            <a:noFill/>
            <a:miter lim="800000"/>
            <a:headEnd/>
            <a:tailEnd/>
          </a:ln>
        </p:spPr>
      </p:pic>
      <p:pic>
        <p:nvPicPr>
          <p:cNvPr id="15" name="Picture 14" descr="Cleveland Anchor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428750" cy="142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22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Pam Davenport\Desktop\img007.jpg"/>
          <p:cNvPicPr>
            <a:picLocks noChangeAspect="1" noChangeArrowheads="1"/>
          </p:cNvPicPr>
          <p:nvPr/>
        </p:nvPicPr>
        <p:blipFill>
          <a:blip r:embed="rId2" cstate="print"/>
          <a:srcRect/>
          <a:stretch>
            <a:fillRect/>
          </a:stretch>
        </p:blipFill>
        <p:spPr bwMode="auto">
          <a:xfrm rot="10800000">
            <a:off x="1087877" y="152399"/>
            <a:ext cx="6532123" cy="6400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Pam Davenport\Desktop\img009.jpg"/>
          <p:cNvPicPr>
            <a:picLocks noChangeAspect="1" noChangeArrowheads="1"/>
          </p:cNvPicPr>
          <p:nvPr/>
        </p:nvPicPr>
        <p:blipFill>
          <a:blip r:embed="rId2" cstate="print"/>
          <a:srcRect/>
          <a:stretch>
            <a:fillRect/>
          </a:stretch>
        </p:blipFill>
        <p:spPr bwMode="auto">
          <a:xfrm>
            <a:off x="615004" y="152400"/>
            <a:ext cx="8071796" cy="9297126"/>
          </a:xfrm>
          <a:prstGeom prst="rect">
            <a:avLst/>
          </a:prstGeom>
          <a:noFill/>
        </p:spPr>
      </p:pic>
      <p:sp>
        <p:nvSpPr>
          <p:cNvPr id="2" name="Content Placeholder 1"/>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228600" y="1338828"/>
            <a:ext cx="8229600" cy="1015663"/>
          </a:xfrm>
          <a:prstGeom prst="rect">
            <a:avLst/>
          </a:prstGeom>
          <a:noFill/>
        </p:spPr>
        <p:txBody>
          <a:bodyPr wrap="square" rtlCol="0">
            <a:spAutoFit/>
          </a:bodyPr>
          <a:lstStyle/>
          <a:p>
            <a:r>
              <a:rPr lang="en-US" sz="6000" b="1" i="1" u="sng" dirty="0"/>
              <a:t>Proper fit of the Cover</a:t>
            </a:r>
            <a:endParaRPr lang="en-US" sz="6000" b="1" u="sng" dirty="0"/>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148" t="30348" r="48430" b="26873"/>
          <a:stretch/>
        </p:blipFill>
        <p:spPr bwMode="auto">
          <a:xfrm>
            <a:off x="1828800" y="3504932"/>
            <a:ext cx="1975639" cy="282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82" t="32067" r="45992" b="25739"/>
          <a:stretch/>
        </p:blipFill>
        <p:spPr bwMode="auto">
          <a:xfrm>
            <a:off x="5029200" y="3577837"/>
            <a:ext cx="1828800" cy="278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60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 y="146618"/>
            <a:ext cx="9067799" cy="1354217"/>
          </a:xfrm>
          <a:prstGeom prst="rect">
            <a:avLst/>
          </a:prstGeom>
          <a:noFill/>
        </p:spPr>
        <p:txBody>
          <a:bodyPr wrap="square" rtlCol="0">
            <a:spAutoFit/>
          </a:bodyPr>
          <a:lstStyle/>
          <a:p>
            <a:pPr lvl="0"/>
            <a:endParaRPr lang="en-US" sz="3200" dirty="0">
              <a:solidFill>
                <a:srgbClr val="FFFF00"/>
              </a:solidFill>
            </a:endParaRPr>
          </a:p>
          <a:p>
            <a:endParaRPr lang="en-US" altLang="en-US" sz="3200" dirty="0">
              <a:solidFill>
                <a:srgbClr val="FFFF00"/>
              </a:solidFill>
              <a:latin typeface="Arial" panose="020B0604020202020204" pitchFamily="34" charset="0"/>
            </a:endParaRPr>
          </a:p>
          <a:p>
            <a:pPr lvl="0"/>
            <a:endParaRPr lang="en-US" dirty="0">
              <a:solidFill>
                <a:srgbClr val="FFFF00"/>
              </a:solidFill>
            </a:endParaRPr>
          </a:p>
        </p:txBody>
      </p:sp>
      <p:pic>
        <p:nvPicPr>
          <p:cNvPr id="4" name="Picture 3"/>
          <p:cNvPicPr>
            <a:picLocks noChangeAspect="1"/>
          </p:cNvPicPr>
          <p:nvPr/>
        </p:nvPicPr>
        <p:blipFill>
          <a:blip r:embed="rId3"/>
          <a:stretch>
            <a:fillRect/>
          </a:stretch>
        </p:blipFill>
        <p:spPr>
          <a:xfrm>
            <a:off x="533399" y="3990242"/>
            <a:ext cx="2143457" cy="2867758"/>
          </a:xfrm>
          <a:prstGeom prst="rect">
            <a:avLst/>
          </a:prstGeom>
        </p:spPr>
      </p:pic>
      <p:pic>
        <p:nvPicPr>
          <p:cNvPr id="10" name="Picture 9">
            <a:extLst>
              <a:ext uri="{FF2B5EF4-FFF2-40B4-BE49-F238E27FC236}">
                <a16:creationId xmlns:a16="http://schemas.microsoft.com/office/drawing/2014/main" id="{7C26454C-5095-4C85-B8BF-66BEA465E564}"/>
              </a:ext>
            </a:extLst>
          </p:cNvPr>
          <p:cNvPicPr>
            <a:picLocks noChangeAspect="1"/>
          </p:cNvPicPr>
          <p:nvPr/>
        </p:nvPicPr>
        <p:blipFill>
          <a:blip r:embed="rId4"/>
          <a:stretch>
            <a:fillRect/>
          </a:stretch>
        </p:blipFill>
        <p:spPr>
          <a:xfrm>
            <a:off x="2684476" y="4014216"/>
            <a:ext cx="2580944" cy="2847650"/>
          </a:xfrm>
          <a:prstGeom prst="rect">
            <a:avLst/>
          </a:prstGeom>
        </p:spPr>
      </p:pic>
      <p:pic>
        <p:nvPicPr>
          <p:cNvPr id="11" name="Picture 10">
            <a:extLst>
              <a:ext uri="{FF2B5EF4-FFF2-40B4-BE49-F238E27FC236}">
                <a16:creationId xmlns:a16="http://schemas.microsoft.com/office/drawing/2014/main" id="{591D4106-3C29-4517-BEB8-93BEB69D2920}"/>
              </a:ext>
            </a:extLst>
          </p:cNvPr>
          <p:cNvPicPr>
            <a:picLocks noChangeAspect="1"/>
          </p:cNvPicPr>
          <p:nvPr/>
        </p:nvPicPr>
        <p:blipFill>
          <a:blip r:embed="rId5"/>
          <a:stretch>
            <a:fillRect/>
          </a:stretch>
        </p:blipFill>
        <p:spPr>
          <a:xfrm>
            <a:off x="5273040" y="3990242"/>
            <a:ext cx="2286000" cy="2847650"/>
          </a:xfrm>
          <a:prstGeom prst="rect">
            <a:avLst/>
          </a:prstGeom>
        </p:spPr>
      </p:pic>
      <p:pic>
        <p:nvPicPr>
          <p:cNvPr id="12" name="Picture 2">
            <a:extLst>
              <a:ext uri="{FF2B5EF4-FFF2-40B4-BE49-F238E27FC236}">
                <a16:creationId xmlns:a16="http://schemas.microsoft.com/office/drawing/2014/main" id="{1190B300-8F88-4CFC-BC03-F44EDC51393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941" t="37647" r="44118" b="19689"/>
          <a:stretch/>
        </p:blipFill>
        <p:spPr bwMode="auto">
          <a:xfrm>
            <a:off x="990599" y="1321858"/>
            <a:ext cx="1712843" cy="2668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D3BB2912-FDC2-4290-B353-B42C380303F2}"/>
              </a:ext>
            </a:extLst>
          </p:cNvPr>
          <p:cNvPicPr>
            <a:picLocks noGrp="1" noChangeAspect="1" noChangeArrowheads="1"/>
          </p:cNvPicPr>
          <p:nvPr>
            <p:ph idx="1"/>
          </p:nvPr>
        </p:nvPicPr>
        <p:blipFill rotWithShape="1">
          <a:blip r:embed="rId7" cstate="print">
            <a:extLst>
              <a:ext uri="{28A0092B-C50C-407E-A947-70E740481C1C}">
                <a14:useLocalDpi xmlns:a14="http://schemas.microsoft.com/office/drawing/2010/main" val="0"/>
              </a:ext>
            </a:extLst>
          </a:blip>
          <a:srcRect l="22441" t="37794" r="44488" b="21261"/>
          <a:stretch/>
        </p:blipFill>
        <p:spPr bwMode="auto">
          <a:xfrm>
            <a:off x="3276600" y="1359654"/>
            <a:ext cx="1905000" cy="252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a:extLst>
              <a:ext uri="{FF2B5EF4-FFF2-40B4-BE49-F238E27FC236}">
                <a16:creationId xmlns:a16="http://schemas.microsoft.com/office/drawing/2014/main" id="{64DFA5B5-5967-400B-A7E7-EA7181D59AA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543" t="40077" r="47399" b="20437"/>
          <a:stretch/>
        </p:blipFill>
        <p:spPr bwMode="auto">
          <a:xfrm>
            <a:off x="5754758" y="1321986"/>
            <a:ext cx="1804282" cy="266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a:extLst>
              <a:ext uri="{FF2B5EF4-FFF2-40B4-BE49-F238E27FC236}">
                <a16:creationId xmlns:a16="http://schemas.microsoft.com/office/drawing/2014/main" id="{09FCB023-FB7F-4392-9E74-9B8004A69A67}"/>
              </a:ext>
            </a:extLst>
          </p:cNvPr>
          <p:cNvSpPr>
            <a:spLocks noGrp="1"/>
          </p:cNvSpPr>
          <p:nvPr>
            <p:ph type="title"/>
          </p:nvPr>
        </p:nvSpPr>
        <p:spPr>
          <a:xfrm>
            <a:off x="228600" y="252227"/>
            <a:ext cx="8229600" cy="1143000"/>
          </a:xfrm>
        </p:spPr>
        <p:txBody>
          <a:bodyPr/>
          <a:lstStyle/>
          <a:p>
            <a:r>
              <a:rPr lang="en-US" dirty="0"/>
              <a:t>Female Hair</a:t>
            </a:r>
          </a:p>
        </p:txBody>
      </p:sp>
    </p:spTree>
    <p:extLst>
      <p:ext uri="{BB962C8B-B14F-4D97-AF65-F5344CB8AC3E}">
        <p14:creationId xmlns:p14="http://schemas.microsoft.com/office/powerpoint/2010/main" val="1738825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2227"/>
            <a:ext cx="8229600" cy="1143000"/>
          </a:xfrm>
        </p:spPr>
        <p:txBody>
          <a:bodyPr/>
          <a:lstStyle/>
          <a:p>
            <a:r>
              <a:rPr lang="en-US" dirty="0"/>
              <a:t>Female Hair</a:t>
            </a:r>
          </a:p>
        </p:txBody>
      </p:sp>
      <p:pic>
        <p:nvPicPr>
          <p:cNvPr id="7" name="Content Placeholder 6" descr="A group of people standing in front of a mirror&#10;&#10;Description generated with high confidence">
            <a:extLst>
              <a:ext uri="{FF2B5EF4-FFF2-40B4-BE49-F238E27FC236}">
                <a16:creationId xmlns:a16="http://schemas.microsoft.com/office/drawing/2014/main" id="{0183758F-6742-4972-9273-024A8C85BD4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5626" t="-19463" r="33750"/>
          <a:stretch/>
        </p:blipFill>
        <p:spPr>
          <a:xfrm>
            <a:off x="-2483972" y="793247"/>
            <a:ext cx="6455686" cy="4717812"/>
          </a:xfrm>
        </p:spPr>
      </p:pic>
      <p:pic>
        <p:nvPicPr>
          <p:cNvPr id="9" name="Picture 8" descr="A group of people standing in front of a mirror&#10;&#10;Description generated with high confidence">
            <a:extLst>
              <a:ext uri="{FF2B5EF4-FFF2-40B4-BE49-F238E27FC236}">
                <a16:creationId xmlns:a16="http://schemas.microsoft.com/office/drawing/2014/main" id="{2AC5C229-CBFC-430E-AA05-856B104EC5AF}"/>
              </a:ext>
            </a:extLst>
          </p:cNvPr>
          <p:cNvPicPr>
            <a:picLocks noChangeAspect="1"/>
          </p:cNvPicPr>
          <p:nvPr/>
        </p:nvPicPr>
        <p:blipFill rotWithShape="1">
          <a:blip r:embed="rId2">
            <a:extLst>
              <a:ext uri="{28A0092B-C50C-407E-A947-70E740481C1C}">
                <a14:useLocalDpi xmlns:a14="http://schemas.microsoft.com/office/drawing/2010/main" val="0"/>
              </a:ext>
            </a:extLst>
          </a:blip>
          <a:srcRect l="70938" t="-40264" r="-70938" b="34302"/>
          <a:stretch/>
        </p:blipFill>
        <p:spPr>
          <a:xfrm>
            <a:off x="3971714" y="-103261"/>
            <a:ext cx="6010486" cy="4269549"/>
          </a:xfrm>
          <a:prstGeom prst="rect">
            <a:avLst/>
          </a:prstGeom>
        </p:spPr>
      </p:pic>
      <p:pic>
        <p:nvPicPr>
          <p:cNvPr id="11" name="Picture 10" descr="A picture containing person, indoor, clothing, wall&#10;&#10;Description generated with very high confidence">
            <a:extLst>
              <a:ext uri="{FF2B5EF4-FFF2-40B4-BE49-F238E27FC236}">
                <a16:creationId xmlns:a16="http://schemas.microsoft.com/office/drawing/2014/main" id="{DBC7E159-D585-4CBC-A682-B6785BE385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74440" y="3963562"/>
            <a:ext cx="1337834" cy="1743285"/>
          </a:xfrm>
          <a:prstGeom prst="rect">
            <a:avLst/>
          </a:prstGeom>
        </p:spPr>
      </p:pic>
    </p:spTree>
    <p:extLst>
      <p:ext uri="{BB962C8B-B14F-4D97-AF65-F5344CB8AC3E}">
        <p14:creationId xmlns:p14="http://schemas.microsoft.com/office/powerpoint/2010/main" val="267329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57800" y="152400"/>
            <a:ext cx="3145028" cy="3139321"/>
          </a:xfrm>
          <a:prstGeom prst="rect">
            <a:avLst/>
          </a:prstGeom>
          <a:noFill/>
        </p:spPr>
        <p:txBody>
          <a:bodyPr wrap="none" rtlCol="0">
            <a:spAutoFit/>
          </a:bodyPr>
          <a:lstStyle/>
          <a:p>
            <a:r>
              <a:rPr lang="en-US" b="1" u="sng" dirty="0"/>
              <a:t>Uniform</a:t>
            </a:r>
          </a:p>
          <a:p>
            <a:r>
              <a:rPr lang="en-US" dirty="0"/>
              <a:t>	-Black Garrison cover </a:t>
            </a:r>
          </a:p>
          <a:p>
            <a:r>
              <a:rPr lang="en-US" dirty="0"/>
              <a:t>	-Cover anchor</a:t>
            </a:r>
          </a:p>
          <a:p>
            <a:r>
              <a:rPr lang="en-US" dirty="0"/>
              <a:t>	-Khaki blouse</a:t>
            </a:r>
          </a:p>
          <a:p>
            <a:r>
              <a:rPr lang="en-US" dirty="0"/>
              <a:t>	-White T-shirt</a:t>
            </a:r>
          </a:p>
          <a:p>
            <a:r>
              <a:rPr lang="en-US" dirty="0"/>
              <a:t>	-NJROTC bar</a:t>
            </a:r>
          </a:p>
          <a:p>
            <a:r>
              <a:rPr lang="en-US" dirty="0"/>
              <a:t>	-Name tag</a:t>
            </a:r>
          </a:p>
          <a:p>
            <a:r>
              <a:rPr lang="en-US" dirty="0"/>
              <a:t>	-Black trouser</a:t>
            </a:r>
          </a:p>
          <a:p>
            <a:r>
              <a:rPr lang="en-US" dirty="0"/>
              <a:t>	-Black socks</a:t>
            </a:r>
          </a:p>
          <a:p>
            <a:r>
              <a:rPr lang="en-US" dirty="0"/>
              <a:t>	-Black shoes</a:t>
            </a:r>
          </a:p>
          <a:p>
            <a:endParaRPr lang="en-US" dirty="0"/>
          </a:p>
        </p:txBody>
      </p:sp>
      <p:pic>
        <p:nvPicPr>
          <p:cNvPr id="4" name="Picture 2" descr="http://patriotnjrotc.com/wp-content/uploads/2016/07/76450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178"/>
            <a:ext cx="5410200" cy="7001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80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sites.google.com/a/navyjrotc.us/north-myrtle-beach-njrotc/_/rsrc/1429752574631/njrotc-uniform-regulations-drawings/Female%20khak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8958258"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45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1655</TotalTime>
  <Words>86</Words>
  <Application>Microsoft Office PowerPoint</Application>
  <PresentationFormat>On-screen Show (4:3)</PresentationFormat>
  <Paragraphs>47</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Copperplate Gothic Bold</vt:lpstr>
      <vt:lpstr>Office Theme</vt:lpstr>
      <vt:lpstr>Promotion</vt:lpstr>
      <vt:lpstr>Promotion</vt:lpstr>
      <vt:lpstr>PowerPoint Presentation</vt:lpstr>
      <vt:lpstr>PowerPoint Presentation</vt:lpstr>
      <vt:lpstr>Proper fit of the Cover</vt:lpstr>
      <vt:lpstr>Female Hair</vt:lpstr>
      <vt:lpstr>Female Hair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Braids: When a hairstyle of multiple braids is worn, braids shall be of uniform dimension, small in diameter (approx. ¼ inch), and tightly interwoven to present a neat, professional, well-groomed appearance.  The braids and extensions shall be the same color as the rest of the hair..  Foreign material (beads, decorative items) shall not be may be braided into the hair. The hair may be braided  in symmetrical fore and aft rows (corn rowing) which minimize scalp exposure.  Corn row ends shall not protrude from the head, and shall be secured only with inconspicuous rubber bands that are black in color.  The hair must not interfere with the wear of the head gear.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 davenport</dc:creator>
  <cp:lastModifiedBy>Eugene Franks</cp:lastModifiedBy>
  <cp:revision>104</cp:revision>
  <dcterms:created xsi:type="dcterms:W3CDTF">2011-08-02T02:35:06Z</dcterms:created>
  <dcterms:modified xsi:type="dcterms:W3CDTF">2018-09-27T05:36:34Z</dcterms:modified>
</cp:coreProperties>
</file>