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Oswald" pitchFamily="2" charset="77"/>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9"/>
  </p:normalViewPr>
  <p:slideViewPr>
    <p:cSldViewPr snapToGrid="0">
      <p:cViewPr varScale="1">
        <p:scale>
          <a:sx n="137" d="100"/>
          <a:sy n="137" d="100"/>
        </p:scale>
        <p:origin x="920"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08cf538e5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08cf538e5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4d3159c331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4d3159c331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5245190f3e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5245190f3e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245190f3e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245190f3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245190f3e_2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245190f3e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245190f3e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245190f3e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5245190f3e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5245190f3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5245190f3e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5245190f3e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5245190f3e_1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5245190f3e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5245190f3e_1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5245190f3e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t>Post Traumatic Stress Disorder</a:t>
            </a:r>
            <a:endParaRPr sz="600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By Isaiah and Locke</a:t>
            </a:r>
            <a:endParaRPr/>
          </a:p>
        </p:txBody>
      </p:sp>
      <p:sp>
        <p:nvSpPr>
          <p:cNvPr id="56" name="Google Shape;56;p13"/>
          <p:cNvSpPr txBox="1"/>
          <p:nvPr/>
        </p:nvSpPr>
        <p:spPr>
          <a:xfrm rot="5400000">
            <a:off x="2785475" y="2135300"/>
            <a:ext cx="799500" cy="37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solidFill>
                  <a:srgbClr val="CCCCCC"/>
                </a:solidFill>
              </a:rPr>
              <a:t>Circumcision </a:t>
            </a:r>
            <a:endParaRPr sz="700">
              <a:solidFill>
                <a:srgbClr val="CCCCCC"/>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a:solidFill>
                  <a:srgbClr val="FF0000"/>
                </a:solidFill>
              </a:rPr>
              <a:t>K</a:t>
            </a:r>
            <a:r>
              <a:rPr lang="en" sz="4800">
                <a:solidFill>
                  <a:srgbClr val="00FFFF"/>
                </a:solidFill>
              </a:rPr>
              <a:t>A</a:t>
            </a:r>
            <a:r>
              <a:rPr lang="en" sz="4800">
                <a:solidFill>
                  <a:srgbClr val="FFFF00"/>
                </a:solidFill>
              </a:rPr>
              <a:t>H</a:t>
            </a:r>
            <a:r>
              <a:rPr lang="en" sz="4800">
                <a:solidFill>
                  <a:srgbClr val="00FF00"/>
                </a:solidFill>
              </a:rPr>
              <a:t>O</a:t>
            </a:r>
            <a:r>
              <a:rPr lang="en" sz="4800">
                <a:solidFill>
                  <a:srgbClr val="FF0000"/>
                </a:solidFill>
              </a:rPr>
              <a:t>O</a:t>
            </a:r>
            <a:r>
              <a:rPr lang="en" sz="4800">
                <a:solidFill>
                  <a:srgbClr val="00FFFF"/>
                </a:solidFill>
              </a:rPr>
              <a:t>T</a:t>
            </a:r>
            <a:r>
              <a:rPr lang="en" sz="4800"/>
              <a:t> </a:t>
            </a:r>
            <a:r>
              <a:rPr lang="en" sz="4800">
                <a:solidFill>
                  <a:srgbClr val="FFFF00"/>
                </a:solidFill>
              </a:rPr>
              <a:t>T</a:t>
            </a:r>
            <a:r>
              <a:rPr lang="en" sz="4800">
                <a:solidFill>
                  <a:srgbClr val="00FF00"/>
                </a:solidFill>
              </a:rPr>
              <a:t>I</a:t>
            </a:r>
            <a:r>
              <a:rPr lang="en" sz="4800">
                <a:solidFill>
                  <a:srgbClr val="FF0000"/>
                </a:solidFill>
              </a:rPr>
              <a:t>M</a:t>
            </a:r>
            <a:r>
              <a:rPr lang="en" sz="4800">
                <a:solidFill>
                  <a:srgbClr val="00FFFF"/>
                </a:solidFill>
              </a:rPr>
              <a:t>E</a:t>
            </a:r>
            <a:endParaRPr sz="4800">
              <a:solidFill>
                <a:srgbClr val="00FFFF"/>
              </a:solidFill>
            </a:endParaRPr>
          </a:p>
        </p:txBody>
      </p:sp>
      <p:sp>
        <p:nvSpPr>
          <p:cNvPr id="132" name="Google Shape;132;p22"/>
          <p:cNvSpPr txBox="1">
            <a:spLocks noGrp="1"/>
          </p:cNvSpPr>
          <p:nvPr>
            <p:ph type="body" idx="1"/>
          </p:nvPr>
        </p:nvSpPr>
        <p:spPr>
          <a:xfrm>
            <a:off x="1554300" y="2449825"/>
            <a:ext cx="6035400" cy="126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600">
                <a:solidFill>
                  <a:srgbClr val="FFFFFF"/>
                </a:solidFill>
              </a:rPr>
              <a:t>Were you paying attention?</a:t>
            </a:r>
            <a:endParaRPr sz="36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Overview</a:t>
            </a:r>
            <a:endParaRPr/>
          </a:p>
        </p:txBody>
      </p:sp>
      <p:sp>
        <p:nvSpPr>
          <p:cNvPr id="62" name="Google Shape;62;p14"/>
          <p:cNvSpPr txBox="1">
            <a:spLocks noGrp="1"/>
          </p:cNvSpPr>
          <p:nvPr>
            <p:ph type="body" idx="1"/>
          </p:nvPr>
        </p:nvSpPr>
        <p:spPr>
          <a:xfrm>
            <a:off x="373050" y="1017725"/>
            <a:ext cx="2799300" cy="1512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PTSD is caused by the seeing or experiencing of a shocking, scary, or dangerous event.</a:t>
            </a:r>
            <a:endParaRPr/>
          </a:p>
        </p:txBody>
      </p:sp>
      <p:sp>
        <p:nvSpPr>
          <p:cNvPr id="63" name="Google Shape;63;p14"/>
          <p:cNvSpPr txBox="1">
            <a:spLocks noGrp="1"/>
          </p:cNvSpPr>
          <p:nvPr>
            <p:ph type="body" idx="1"/>
          </p:nvPr>
        </p:nvSpPr>
        <p:spPr>
          <a:xfrm>
            <a:off x="3172350" y="1017725"/>
            <a:ext cx="2799300" cy="16821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In a traumatic event, a person feels fear which triggers split second changes in the body to defend itself.</a:t>
            </a:r>
            <a:endParaRPr/>
          </a:p>
        </p:txBody>
      </p:sp>
      <p:sp>
        <p:nvSpPr>
          <p:cNvPr id="64" name="Google Shape;64;p14"/>
          <p:cNvSpPr txBox="1">
            <a:spLocks noGrp="1"/>
          </p:cNvSpPr>
          <p:nvPr>
            <p:ph type="body" idx="1"/>
          </p:nvPr>
        </p:nvSpPr>
        <p:spPr>
          <a:xfrm>
            <a:off x="6142575" y="1017713"/>
            <a:ext cx="2799300" cy="1512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People who suffer from PTSD feel these symptoms after the trauma when they are no longer in danger.</a:t>
            </a:r>
            <a:endParaRPr/>
          </a:p>
        </p:txBody>
      </p:sp>
      <p:pic>
        <p:nvPicPr>
          <p:cNvPr id="65" name="Google Shape;65;p14" descr="Image result for ptsd"/>
          <p:cNvPicPr preferRelativeResize="0"/>
          <p:nvPr/>
        </p:nvPicPr>
        <p:blipFill>
          <a:blip r:embed="rId3">
            <a:alphaModFix/>
          </a:blip>
          <a:stretch>
            <a:fillRect/>
          </a:stretch>
        </p:blipFill>
        <p:spPr>
          <a:xfrm>
            <a:off x="2873202" y="2917300"/>
            <a:ext cx="2950075" cy="19225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Symptoms</a:t>
            </a:r>
            <a:endParaRPr/>
          </a:p>
        </p:txBody>
      </p:sp>
      <p:sp>
        <p:nvSpPr>
          <p:cNvPr id="71" name="Google Shape;71;p15"/>
          <p:cNvSpPr txBox="1">
            <a:spLocks noGrp="1"/>
          </p:cNvSpPr>
          <p:nvPr>
            <p:ph type="body" idx="1"/>
          </p:nvPr>
        </p:nvSpPr>
        <p:spPr>
          <a:xfrm>
            <a:off x="671350" y="1017725"/>
            <a:ext cx="2625600" cy="324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u="sng"/>
              <a:t>Avoidance</a:t>
            </a:r>
            <a:endParaRPr sz="1600" u="sng"/>
          </a:p>
          <a:p>
            <a:pPr marL="457200" lvl="0" indent="-330200" algn="l" rtl="0">
              <a:spcBef>
                <a:spcPts val="1600"/>
              </a:spcBef>
              <a:spcAft>
                <a:spcPts val="0"/>
              </a:spcAft>
              <a:buSzPts val="1600"/>
              <a:buChar char="-"/>
            </a:pPr>
            <a:r>
              <a:rPr lang="en" sz="1600"/>
              <a:t>Avoiding thoughts or feelings related to the traumatic event</a:t>
            </a:r>
            <a:endParaRPr sz="1600"/>
          </a:p>
          <a:p>
            <a:pPr marL="457200" lvl="0" indent="-330200" algn="l" rtl="0">
              <a:spcBef>
                <a:spcPts val="0"/>
              </a:spcBef>
              <a:spcAft>
                <a:spcPts val="0"/>
              </a:spcAft>
              <a:buSzPts val="1600"/>
              <a:buChar char="-"/>
            </a:pPr>
            <a:r>
              <a:rPr lang="en" sz="1600"/>
              <a:t>Staying away from things that are reminders of the traumatic experience</a:t>
            </a:r>
            <a:endParaRPr sz="1600"/>
          </a:p>
          <a:p>
            <a:pPr marL="457200" lvl="0" indent="0" algn="l" rtl="0">
              <a:spcBef>
                <a:spcPts val="1600"/>
              </a:spcBef>
              <a:spcAft>
                <a:spcPts val="1600"/>
              </a:spcAft>
              <a:buNone/>
            </a:pPr>
            <a:endParaRPr sz="1600"/>
          </a:p>
        </p:txBody>
      </p:sp>
      <p:sp>
        <p:nvSpPr>
          <p:cNvPr id="72" name="Google Shape;72;p15"/>
          <p:cNvSpPr txBox="1"/>
          <p:nvPr/>
        </p:nvSpPr>
        <p:spPr>
          <a:xfrm>
            <a:off x="3121338" y="1017725"/>
            <a:ext cx="2901300" cy="282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en" sz="1600" u="sng">
                <a:solidFill>
                  <a:schemeClr val="lt2"/>
                </a:solidFill>
              </a:rPr>
              <a:t>Re-Experiencing </a:t>
            </a:r>
            <a:endParaRPr sz="1600" u="sng">
              <a:solidFill>
                <a:schemeClr val="lt2"/>
              </a:solidFill>
            </a:endParaRPr>
          </a:p>
          <a:p>
            <a:pPr marL="457200" lvl="0" indent="-330200" algn="l" rtl="0">
              <a:lnSpc>
                <a:spcPct val="115000"/>
              </a:lnSpc>
              <a:spcBef>
                <a:spcPts val="1600"/>
              </a:spcBef>
              <a:spcAft>
                <a:spcPts val="0"/>
              </a:spcAft>
              <a:buClr>
                <a:schemeClr val="lt2"/>
              </a:buClr>
              <a:buSzPts val="1600"/>
              <a:buChar char="-"/>
            </a:pPr>
            <a:r>
              <a:rPr lang="en" sz="1600">
                <a:solidFill>
                  <a:schemeClr val="lt2"/>
                </a:solidFill>
              </a:rPr>
              <a:t>Flashbacks</a:t>
            </a:r>
            <a:endParaRPr sz="1600">
              <a:solidFill>
                <a:schemeClr val="lt2"/>
              </a:solidFill>
            </a:endParaRPr>
          </a:p>
          <a:p>
            <a:pPr marL="457200" lvl="0" indent="-330200" algn="l" rtl="0">
              <a:lnSpc>
                <a:spcPct val="115000"/>
              </a:lnSpc>
              <a:spcBef>
                <a:spcPts val="0"/>
              </a:spcBef>
              <a:spcAft>
                <a:spcPts val="0"/>
              </a:spcAft>
              <a:buClr>
                <a:schemeClr val="lt2"/>
              </a:buClr>
              <a:buSzPts val="1600"/>
              <a:buChar char="-"/>
            </a:pPr>
            <a:r>
              <a:rPr lang="en" sz="1600">
                <a:solidFill>
                  <a:schemeClr val="lt2"/>
                </a:solidFill>
              </a:rPr>
              <a:t>Bad dreams</a:t>
            </a:r>
            <a:endParaRPr sz="1600">
              <a:solidFill>
                <a:schemeClr val="lt2"/>
              </a:solidFill>
            </a:endParaRPr>
          </a:p>
          <a:p>
            <a:pPr marL="457200" lvl="0" indent="-330200" algn="l" rtl="0">
              <a:lnSpc>
                <a:spcPct val="115000"/>
              </a:lnSpc>
              <a:spcBef>
                <a:spcPts val="0"/>
              </a:spcBef>
              <a:spcAft>
                <a:spcPts val="0"/>
              </a:spcAft>
              <a:buClr>
                <a:schemeClr val="lt2"/>
              </a:buClr>
              <a:buSzPts val="1600"/>
              <a:buChar char="-"/>
            </a:pPr>
            <a:r>
              <a:rPr lang="en" sz="1600">
                <a:solidFill>
                  <a:schemeClr val="lt2"/>
                </a:solidFill>
              </a:rPr>
              <a:t>Frightening thoughts</a:t>
            </a:r>
            <a:endParaRPr sz="1600">
              <a:solidFill>
                <a:srgbClr val="B7B7B7"/>
              </a:solidFill>
            </a:endParaRPr>
          </a:p>
        </p:txBody>
      </p:sp>
      <p:sp>
        <p:nvSpPr>
          <p:cNvPr id="73" name="Google Shape;73;p15"/>
          <p:cNvSpPr txBox="1"/>
          <p:nvPr/>
        </p:nvSpPr>
        <p:spPr>
          <a:xfrm>
            <a:off x="3121350" y="2781550"/>
            <a:ext cx="3105300" cy="221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u="sng">
                <a:solidFill>
                  <a:srgbClr val="B7B7B7"/>
                </a:solidFill>
              </a:rPr>
              <a:t>Arousal</a:t>
            </a:r>
            <a:endParaRPr sz="1600" u="sng">
              <a:solidFill>
                <a:srgbClr val="B7B7B7"/>
              </a:solidFill>
            </a:endParaRPr>
          </a:p>
          <a:p>
            <a:pPr marL="0" lvl="0" indent="0" algn="l" rtl="0">
              <a:spcBef>
                <a:spcPts val="0"/>
              </a:spcBef>
              <a:spcAft>
                <a:spcPts val="0"/>
              </a:spcAft>
              <a:buNone/>
            </a:pP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Being easily startled</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Feeling tense or “on edge”</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Having difficulty sleeping</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Having angry outbursts</a:t>
            </a:r>
            <a:endParaRPr sz="1600">
              <a:solidFill>
                <a:srgbClr val="B7B7B7"/>
              </a:solidFill>
            </a:endParaRPr>
          </a:p>
        </p:txBody>
      </p:sp>
      <p:sp>
        <p:nvSpPr>
          <p:cNvPr id="74" name="Google Shape;74;p15"/>
          <p:cNvSpPr txBox="1"/>
          <p:nvPr/>
        </p:nvSpPr>
        <p:spPr>
          <a:xfrm>
            <a:off x="6162625" y="1017725"/>
            <a:ext cx="2241900" cy="364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u="sng">
                <a:solidFill>
                  <a:srgbClr val="B7B7B7"/>
                </a:solidFill>
              </a:rPr>
              <a:t>Cognition</a:t>
            </a:r>
            <a:endParaRPr sz="1600" u="sng">
              <a:solidFill>
                <a:srgbClr val="B7B7B7"/>
              </a:solidFill>
            </a:endParaRPr>
          </a:p>
          <a:p>
            <a:pPr marL="0" lvl="0" indent="0" algn="l" rtl="0">
              <a:spcBef>
                <a:spcPts val="0"/>
              </a:spcBef>
              <a:spcAft>
                <a:spcPts val="0"/>
              </a:spcAft>
              <a:buNone/>
            </a:pP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Negative thoughts about oneself or the world</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Loss of interest in enjoyable activities</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Trouble remembering features of the traumatic event</a:t>
            </a:r>
            <a:endParaRPr sz="1600">
              <a:solidFill>
                <a:srgbClr val="B7B7B7"/>
              </a:solidFill>
            </a:endParaRPr>
          </a:p>
          <a:p>
            <a:pPr marL="457200" lvl="0" indent="-330200" algn="l" rtl="0">
              <a:spcBef>
                <a:spcPts val="0"/>
              </a:spcBef>
              <a:spcAft>
                <a:spcPts val="0"/>
              </a:spcAft>
              <a:buClr>
                <a:srgbClr val="B7B7B7"/>
              </a:buClr>
              <a:buSzPts val="1600"/>
              <a:buChar char="-"/>
            </a:pPr>
            <a:r>
              <a:rPr lang="en" sz="1600">
                <a:solidFill>
                  <a:srgbClr val="B7B7B7"/>
                </a:solidFill>
              </a:rPr>
              <a:t>Feelings of guilt or blame</a:t>
            </a:r>
            <a:endParaRPr sz="1600">
              <a:solidFill>
                <a:srgbClr val="B7B7B7"/>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Diagnosis</a:t>
            </a:r>
            <a:endParaRPr/>
          </a:p>
        </p:txBody>
      </p:sp>
      <p:sp>
        <p:nvSpPr>
          <p:cNvPr id="80" name="Google Shape;80;p16"/>
          <p:cNvSpPr txBox="1">
            <a:spLocks noGrp="1"/>
          </p:cNvSpPr>
          <p:nvPr>
            <p:ph type="body" idx="1"/>
          </p:nvPr>
        </p:nvSpPr>
        <p:spPr>
          <a:xfrm>
            <a:off x="260250" y="110680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To be diagnosed you must:</a:t>
            </a:r>
            <a:endParaRPr/>
          </a:p>
          <a:p>
            <a:pPr marL="457200" lvl="0" indent="457200" algn="l" rtl="0">
              <a:spcBef>
                <a:spcPts val="1600"/>
              </a:spcBef>
              <a:spcAft>
                <a:spcPts val="0"/>
              </a:spcAft>
              <a:buNone/>
            </a:pPr>
            <a:r>
              <a:rPr lang="en"/>
              <a:t>- Have at least one re-experiencing symptom.</a:t>
            </a:r>
            <a:endParaRPr/>
          </a:p>
          <a:p>
            <a:pPr marL="457200" lvl="0" indent="457200" algn="l" rtl="0">
              <a:spcBef>
                <a:spcPts val="1600"/>
              </a:spcBef>
              <a:spcAft>
                <a:spcPts val="0"/>
              </a:spcAft>
              <a:buNone/>
            </a:pPr>
            <a:r>
              <a:rPr lang="en"/>
              <a:t>- At least one avoidance symptom.</a:t>
            </a:r>
            <a:endParaRPr/>
          </a:p>
          <a:p>
            <a:pPr marL="457200" lvl="0" indent="457200" algn="l" rtl="0">
              <a:spcBef>
                <a:spcPts val="1600"/>
              </a:spcBef>
              <a:spcAft>
                <a:spcPts val="0"/>
              </a:spcAft>
              <a:buNone/>
            </a:pPr>
            <a:r>
              <a:rPr lang="en"/>
              <a:t>- At least two arousal symptoms.</a:t>
            </a:r>
            <a:endParaRPr/>
          </a:p>
          <a:p>
            <a:pPr marL="457200" lvl="0" indent="457200" algn="l" rtl="0">
              <a:spcBef>
                <a:spcPts val="1600"/>
              </a:spcBef>
              <a:spcAft>
                <a:spcPts val="0"/>
              </a:spcAft>
              <a:buNone/>
            </a:pPr>
            <a:r>
              <a:rPr lang="en"/>
              <a:t>- At least two cognition or mood symptoms.</a:t>
            </a:r>
            <a:endParaRPr/>
          </a:p>
          <a:p>
            <a:pPr marL="457200" lvl="0" indent="-342900" algn="l" rtl="0">
              <a:spcBef>
                <a:spcPts val="1600"/>
              </a:spcBef>
              <a:spcAft>
                <a:spcPts val="0"/>
              </a:spcAft>
              <a:buSzPts val="1800"/>
              <a:buChar char="●"/>
            </a:pPr>
            <a:r>
              <a:rPr lang="en"/>
              <a:t>You must be diagnosed by a psychiatrist or a psychologist</a:t>
            </a:r>
            <a:endParaRPr/>
          </a:p>
        </p:txBody>
      </p:sp>
      <p:pic>
        <p:nvPicPr>
          <p:cNvPr id="81" name="Google Shape;81;p16" descr="Image result for psychiatrist"/>
          <p:cNvPicPr preferRelativeResize="0"/>
          <p:nvPr/>
        </p:nvPicPr>
        <p:blipFill>
          <a:blip r:embed="rId3">
            <a:alphaModFix/>
          </a:blip>
          <a:stretch>
            <a:fillRect/>
          </a:stretch>
        </p:blipFill>
        <p:spPr>
          <a:xfrm>
            <a:off x="6025850" y="1613950"/>
            <a:ext cx="2873400" cy="1915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Causes (Risk Factors)</a:t>
            </a:r>
            <a:endParaRPr/>
          </a:p>
        </p:txBody>
      </p:sp>
      <p:sp>
        <p:nvSpPr>
          <p:cNvPr id="87" name="Google Shape;87;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Risk factors for PTSD include</a:t>
            </a:r>
            <a:endParaRPr/>
          </a:p>
          <a:p>
            <a:pPr marL="457200" lvl="0" indent="-342900" algn="l" rtl="0">
              <a:spcBef>
                <a:spcPts val="1600"/>
              </a:spcBef>
              <a:spcAft>
                <a:spcPts val="0"/>
              </a:spcAft>
              <a:buSzPts val="1800"/>
              <a:buChar char="-"/>
            </a:pPr>
            <a:r>
              <a:rPr lang="en"/>
              <a:t>Living through dangerous or traumatic events ( especially with little or support afterwards)</a:t>
            </a:r>
            <a:endParaRPr/>
          </a:p>
          <a:p>
            <a:pPr marL="457200" lvl="0" indent="-342900" algn="l" rtl="0">
              <a:spcBef>
                <a:spcPts val="0"/>
              </a:spcBef>
              <a:spcAft>
                <a:spcPts val="0"/>
              </a:spcAft>
              <a:buSzPts val="1800"/>
              <a:buChar char="-"/>
            </a:pPr>
            <a:r>
              <a:rPr lang="en"/>
              <a:t>Extra stress after the event, like the loss of a loved one, house, job, etc.</a:t>
            </a:r>
            <a:endParaRPr/>
          </a:p>
          <a:p>
            <a:pPr marL="457200" lvl="0" indent="-342900" algn="l" rtl="0">
              <a:spcBef>
                <a:spcPts val="0"/>
              </a:spcBef>
              <a:spcAft>
                <a:spcPts val="0"/>
              </a:spcAft>
              <a:buSzPts val="1800"/>
              <a:buChar char="-"/>
            </a:pPr>
            <a:r>
              <a:rPr lang="en"/>
              <a:t>Being hurt</a:t>
            </a:r>
            <a:endParaRPr/>
          </a:p>
          <a:p>
            <a:pPr marL="457200" lvl="0" indent="-342900" algn="l" rtl="0">
              <a:spcBef>
                <a:spcPts val="0"/>
              </a:spcBef>
              <a:spcAft>
                <a:spcPts val="0"/>
              </a:spcAft>
              <a:buSzPts val="1800"/>
              <a:buChar char="-"/>
            </a:pPr>
            <a:r>
              <a:rPr lang="en"/>
              <a:t>Seeing another person be hurt or killed</a:t>
            </a:r>
            <a:endParaRPr/>
          </a:p>
          <a:p>
            <a:pPr marL="457200" lvl="0" indent="-342900" algn="l" rtl="0">
              <a:spcBef>
                <a:spcPts val="0"/>
              </a:spcBef>
              <a:spcAft>
                <a:spcPts val="0"/>
              </a:spcAft>
              <a:buSzPts val="1800"/>
              <a:buChar char="-"/>
            </a:pPr>
            <a:r>
              <a:rPr lang="en"/>
              <a:t>Experiencing extreme helplessness or fear</a:t>
            </a:r>
            <a:endParaRPr/>
          </a:p>
          <a:p>
            <a:pPr marL="0" lvl="0" indent="0" algn="l" rtl="0">
              <a:spcBef>
                <a:spcPts val="1600"/>
              </a:spcBef>
              <a:spcAft>
                <a:spcPts val="1600"/>
              </a:spcAft>
              <a:buNone/>
            </a:pPr>
            <a:endParaRPr/>
          </a:p>
        </p:txBody>
      </p:sp>
      <p:pic>
        <p:nvPicPr>
          <p:cNvPr id="88" name="Google Shape;88;p17" descr="Image result for war"/>
          <p:cNvPicPr preferRelativeResize="0"/>
          <p:nvPr/>
        </p:nvPicPr>
        <p:blipFill>
          <a:blip r:embed="rId3">
            <a:alphaModFix/>
          </a:blip>
          <a:stretch>
            <a:fillRect/>
          </a:stretch>
        </p:blipFill>
        <p:spPr>
          <a:xfrm>
            <a:off x="5805850" y="2993800"/>
            <a:ext cx="2754675" cy="18331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PTSD Treatments</a:t>
            </a:r>
            <a:endParaRPr/>
          </a:p>
        </p:txBody>
      </p:sp>
      <p:sp>
        <p:nvSpPr>
          <p:cNvPr id="94" name="Google Shape;94;p18"/>
          <p:cNvSpPr txBox="1">
            <a:spLocks noGrp="1"/>
          </p:cNvSpPr>
          <p:nvPr>
            <p:ph type="body" idx="1"/>
          </p:nvPr>
        </p:nvSpPr>
        <p:spPr>
          <a:xfrm>
            <a:off x="311700" y="1388125"/>
            <a:ext cx="3778200" cy="3135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100"/>
              <a:t>PTSD affects everyone differently and therefore treatment varies from case to case and the same thing will not work everytime. Medication and therapy are the most common forms of PTSD treatment.</a:t>
            </a:r>
            <a:endParaRPr sz="2100"/>
          </a:p>
          <a:p>
            <a:pPr marL="457200" lvl="0" indent="0" algn="ctr" rtl="0">
              <a:spcBef>
                <a:spcPts val="1600"/>
              </a:spcBef>
              <a:spcAft>
                <a:spcPts val="1600"/>
              </a:spcAft>
              <a:buNone/>
            </a:pPr>
            <a:endParaRPr/>
          </a:p>
        </p:txBody>
      </p:sp>
      <p:pic>
        <p:nvPicPr>
          <p:cNvPr id="95" name="Google Shape;95;p18"/>
          <p:cNvPicPr preferRelativeResize="0"/>
          <p:nvPr/>
        </p:nvPicPr>
        <p:blipFill rotWithShape="1">
          <a:blip r:embed="rId3">
            <a:alphaModFix/>
          </a:blip>
          <a:srcRect t="11933"/>
          <a:stretch/>
        </p:blipFill>
        <p:spPr>
          <a:xfrm>
            <a:off x="4089900" y="2091901"/>
            <a:ext cx="4749300" cy="2431975"/>
          </a:xfrm>
          <a:prstGeom prst="rect">
            <a:avLst/>
          </a:prstGeom>
          <a:noFill/>
          <a:ln>
            <a:noFill/>
          </a:ln>
        </p:spPr>
      </p:pic>
      <p:sp>
        <p:nvSpPr>
          <p:cNvPr id="96" name="Google Shape;96;p18"/>
          <p:cNvSpPr txBox="1"/>
          <p:nvPr/>
        </p:nvSpPr>
        <p:spPr>
          <a:xfrm>
            <a:off x="4089900" y="1388125"/>
            <a:ext cx="2193900" cy="892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rgbClr val="FFFFFF"/>
                </a:solidFill>
                <a:latin typeface="Oswald"/>
                <a:ea typeface="Oswald"/>
                <a:cs typeface="Oswald"/>
                <a:sym typeface="Oswald"/>
              </a:rPr>
              <a:t> Person with PTSD before treatment</a:t>
            </a:r>
            <a:endParaRPr sz="1800">
              <a:solidFill>
                <a:srgbClr val="FFFFFF"/>
              </a:solidFill>
              <a:latin typeface="Oswald"/>
              <a:ea typeface="Oswald"/>
              <a:cs typeface="Oswald"/>
              <a:sym typeface="Oswald"/>
            </a:endParaRPr>
          </a:p>
        </p:txBody>
      </p:sp>
      <p:sp>
        <p:nvSpPr>
          <p:cNvPr id="97" name="Google Shape;97;p18"/>
          <p:cNvSpPr txBox="1"/>
          <p:nvPr/>
        </p:nvSpPr>
        <p:spPr>
          <a:xfrm>
            <a:off x="6645300" y="1388125"/>
            <a:ext cx="2193900" cy="70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rgbClr val="FFFFFF"/>
                </a:solidFill>
                <a:latin typeface="Oswald"/>
                <a:ea typeface="Oswald"/>
                <a:cs typeface="Oswald"/>
                <a:sym typeface="Oswald"/>
              </a:rPr>
              <a:t> Person with PTSD after treatment</a:t>
            </a:r>
            <a:endParaRPr sz="1800">
              <a:solidFill>
                <a:srgbClr val="FFFFFF"/>
              </a:solidFill>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Statistics</a:t>
            </a:r>
            <a:endParaRPr/>
          </a:p>
        </p:txBody>
      </p:sp>
      <p:sp>
        <p:nvSpPr>
          <p:cNvPr id="103" name="Google Shape;103;p19"/>
          <p:cNvSpPr txBox="1">
            <a:spLocks noGrp="1"/>
          </p:cNvSpPr>
          <p:nvPr>
            <p:ph type="body" idx="1"/>
          </p:nvPr>
        </p:nvSpPr>
        <p:spPr>
          <a:xfrm>
            <a:off x="2054250" y="1159050"/>
            <a:ext cx="5035500" cy="503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These statistics apply to the United States only.</a:t>
            </a:r>
            <a:endParaRPr/>
          </a:p>
        </p:txBody>
      </p:sp>
      <p:pic>
        <p:nvPicPr>
          <p:cNvPr id="104" name="Google Shape;104;p19" title="Points scored"/>
          <p:cNvPicPr preferRelativeResize="0"/>
          <p:nvPr/>
        </p:nvPicPr>
        <p:blipFill>
          <a:blip r:embed="rId3">
            <a:alphaModFix/>
          </a:blip>
          <a:stretch>
            <a:fillRect/>
          </a:stretch>
        </p:blipFill>
        <p:spPr>
          <a:xfrm>
            <a:off x="244975" y="2248975"/>
            <a:ext cx="3886200" cy="2402950"/>
          </a:xfrm>
          <a:prstGeom prst="rect">
            <a:avLst/>
          </a:prstGeom>
          <a:noFill/>
          <a:ln>
            <a:noFill/>
          </a:ln>
        </p:spPr>
      </p:pic>
      <p:sp>
        <p:nvSpPr>
          <p:cNvPr id="105" name="Google Shape;105;p19"/>
          <p:cNvSpPr txBox="1"/>
          <p:nvPr/>
        </p:nvSpPr>
        <p:spPr>
          <a:xfrm>
            <a:off x="2457725" y="2739600"/>
            <a:ext cx="6906000" cy="80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Severe Symptoms</a:t>
            </a:r>
            <a:endParaRPr/>
          </a:p>
        </p:txBody>
      </p:sp>
      <p:sp>
        <p:nvSpPr>
          <p:cNvPr id="106" name="Google Shape;106;p19"/>
          <p:cNvSpPr txBox="1"/>
          <p:nvPr/>
        </p:nvSpPr>
        <p:spPr>
          <a:xfrm>
            <a:off x="311700" y="3491375"/>
            <a:ext cx="2601600" cy="27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Minor/Moderate Symptoms</a:t>
            </a:r>
            <a:endParaRPr/>
          </a:p>
        </p:txBody>
      </p:sp>
      <p:pic>
        <p:nvPicPr>
          <p:cNvPr id="107" name="Google Shape;107;p19" title="Points scored"/>
          <p:cNvPicPr preferRelativeResize="0"/>
          <p:nvPr/>
        </p:nvPicPr>
        <p:blipFill>
          <a:blip r:embed="rId4">
            <a:alphaModFix/>
          </a:blip>
          <a:stretch>
            <a:fillRect/>
          </a:stretch>
        </p:blipFill>
        <p:spPr>
          <a:xfrm>
            <a:off x="4572011" y="2222538"/>
            <a:ext cx="3971640" cy="2455825"/>
          </a:xfrm>
          <a:prstGeom prst="rect">
            <a:avLst/>
          </a:prstGeom>
          <a:noFill/>
          <a:ln>
            <a:noFill/>
          </a:ln>
        </p:spPr>
      </p:pic>
      <p:sp>
        <p:nvSpPr>
          <p:cNvPr id="108" name="Google Shape;108;p19"/>
          <p:cNvSpPr txBox="1"/>
          <p:nvPr/>
        </p:nvSpPr>
        <p:spPr>
          <a:xfrm>
            <a:off x="6965925" y="2126650"/>
            <a:ext cx="1151100" cy="50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PTSD</a:t>
            </a:r>
            <a:endParaRPr/>
          </a:p>
        </p:txBody>
      </p:sp>
      <p:sp>
        <p:nvSpPr>
          <p:cNvPr id="109" name="Google Shape;109;p19"/>
          <p:cNvSpPr txBox="1"/>
          <p:nvPr/>
        </p:nvSpPr>
        <p:spPr>
          <a:xfrm>
            <a:off x="4572000" y="4143325"/>
            <a:ext cx="1954200" cy="27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No PTSD</a:t>
            </a:r>
            <a:endParaRPr/>
          </a:p>
        </p:txBody>
      </p:sp>
      <p:sp>
        <p:nvSpPr>
          <p:cNvPr id="110" name="Google Shape;110;p19"/>
          <p:cNvSpPr txBox="1"/>
          <p:nvPr/>
        </p:nvSpPr>
        <p:spPr>
          <a:xfrm>
            <a:off x="1454700" y="1621400"/>
            <a:ext cx="6234600" cy="39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B7B7B7"/>
                </a:solidFill>
              </a:rPr>
              <a:t>About 8 million Americans suffer from PTSD.</a:t>
            </a:r>
            <a:endParaRPr sz="2400">
              <a:solidFill>
                <a:srgbClr val="B7B7B7"/>
              </a:solidFill>
            </a:endParaRPr>
          </a:p>
        </p:txBody>
      </p:sp>
      <p:sp>
        <p:nvSpPr>
          <p:cNvPr id="111" name="Google Shape;111;p19"/>
          <p:cNvSpPr txBox="1"/>
          <p:nvPr/>
        </p:nvSpPr>
        <p:spPr>
          <a:xfrm>
            <a:off x="4942050" y="4754050"/>
            <a:ext cx="3411000" cy="27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highlight>
                  <a:srgbClr val="EFEFEF"/>
                </a:highlight>
              </a:rPr>
              <a:t>3.5 percent of adult population</a:t>
            </a:r>
            <a:endParaRPr>
              <a:highlight>
                <a:srgbClr val="EFEFEF"/>
              </a:highlight>
            </a:endParaRPr>
          </a:p>
        </p:txBody>
      </p:sp>
      <p:sp>
        <p:nvSpPr>
          <p:cNvPr id="112" name="Google Shape;112;p19"/>
          <p:cNvSpPr txBox="1"/>
          <p:nvPr/>
        </p:nvSpPr>
        <p:spPr>
          <a:xfrm>
            <a:off x="738625" y="4713750"/>
            <a:ext cx="3142500" cy="27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highlight>
                  <a:srgbClr val="F3F3F3"/>
                </a:highlight>
              </a:rPr>
              <a:t>37% with severe symptoms</a:t>
            </a:r>
            <a:endParaRPr>
              <a:highlight>
                <a:srgbClr val="F3F3F3"/>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PTSD Resources</a:t>
            </a:r>
            <a:endParaRPr/>
          </a:p>
        </p:txBody>
      </p:sp>
      <p:sp>
        <p:nvSpPr>
          <p:cNvPr id="118" name="Google Shape;11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These are all in the St. Louis area.</a:t>
            </a:r>
            <a:endParaRPr/>
          </a:p>
          <a:p>
            <a:pPr marL="0" lvl="0" indent="0" algn="l" rtl="0">
              <a:spcBef>
                <a:spcPts val="1600"/>
              </a:spcBef>
              <a:spcAft>
                <a:spcPts val="0"/>
              </a:spcAft>
              <a:buNone/>
            </a:pPr>
            <a:endParaRPr/>
          </a:p>
          <a:p>
            <a:pPr marL="0" lvl="0" indent="0" algn="l" rtl="0">
              <a:spcBef>
                <a:spcPts val="1600"/>
              </a:spcBef>
              <a:spcAft>
                <a:spcPts val="0"/>
              </a:spcAft>
              <a:buNone/>
            </a:pPr>
            <a:r>
              <a:rPr lang="en"/>
              <a:t>Saint Louis Counseling - multiple locations</a:t>
            </a:r>
            <a:endParaRPr/>
          </a:p>
          <a:p>
            <a:pPr marL="0" lvl="0" indent="0" algn="l" rtl="0">
              <a:spcBef>
                <a:spcPts val="1600"/>
              </a:spcBef>
              <a:spcAft>
                <a:spcPts val="0"/>
              </a:spcAft>
              <a:buNone/>
            </a:pPr>
            <a:r>
              <a:rPr lang="en"/>
              <a:t>Mercy Hospital St. Louis - behavioral health center</a:t>
            </a:r>
            <a:endParaRPr/>
          </a:p>
          <a:p>
            <a:pPr marL="0" lvl="0" indent="0" algn="l" rtl="0">
              <a:spcBef>
                <a:spcPts val="1600"/>
              </a:spcBef>
              <a:spcAft>
                <a:spcPts val="0"/>
              </a:spcAft>
              <a:buNone/>
            </a:pPr>
            <a:r>
              <a:rPr lang="en"/>
              <a:t>Barnes Jewish Hospital - behavioral health center</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19" name="Google Shape;119;p20" descr="Image result for mercy hospital stl"/>
          <p:cNvPicPr preferRelativeResize="0"/>
          <p:nvPr/>
        </p:nvPicPr>
        <p:blipFill>
          <a:blip r:embed="rId3">
            <a:alphaModFix/>
          </a:blip>
          <a:stretch>
            <a:fillRect/>
          </a:stretch>
        </p:blipFill>
        <p:spPr>
          <a:xfrm>
            <a:off x="6131075" y="723900"/>
            <a:ext cx="2466975" cy="1847850"/>
          </a:xfrm>
          <a:prstGeom prst="rect">
            <a:avLst/>
          </a:prstGeom>
          <a:noFill/>
          <a:ln>
            <a:noFill/>
          </a:ln>
        </p:spPr>
      </p:pic>
      <p:pic>
        <p:nvPicPr>
          <p:cNvPr id="120" name="Google Shape;120;p20" descr="Image result for barnes jewish hospital st louis"/>
          <p:cNvPicPr preferRelativeResize="0"/>
          <p:nvPr/>
        </p:nvPicPr>
        <p:blipFill>
          <a:blip r:embed="rId4">
            <a:alphaModFix/>
          </a:blip>
          <a:stretch>
            <a:fillRect/>
          </a:stretch>
        </p:blipFill>
        <p:spPr>
          <a:xfrm>
            <a:off x="6135837" y="3118125"/>
            <a:ext cx="2457450" cy="1838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Citations</a:t>
            </a:r>
            <a:endParaRPr/>
          </a:p>
        </p:txBody>
      </p:sp>
      <p:sp>
        <p:nvSpPr>
          <p:cNvPr id="126" name="Google Shape;12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Sources used in addition to provided websites</a:t>
            </a:r>
            <a:endParaRPr/>
          </a:p>
          <a:p>
            <a:pPr marL="0" lvl="0" indent="0" algn="l" rtl="0">
              <a:spcBef>
                <a:spcPts val="1600"/>
              </a:spcBef>
              <a:spcAft>
                <a:spcPts val="0"/>
              </a:spcAft>
              <a:buNone/>
            </a:pPr>
            <a:r>
              <a:rPr lang="en"/>
              <a:t>ptsdalliance.org </a:t>
            </a:r>
            <a:endParaRPr/>
          </a:p>
          <a:p>
            <a:pPr marL="0" lvl="0" indent="0" algn="l" rtl="0">
              <a:spcBef>
                <a:spcPts val="1600"/>
              </a:spcBef>
              <a:spcAft>
                <a:spcPts val="1600"/>
              </a:spcAft>
              <a:buNone/>
            </a:pPr>
            <a:r>
              <a:rPr lang="en"/>
              <a:t>https://medicalxpress.com/news/2017-07-ptsd-potential-path-treatment.html</a:t>
            </a:r>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397</Words>
  <Application>Microsoft Macintosh PowerPoint</Application>
  <PresentationFormat>On-screen Show (16:9)</PresentationFormat>
  <Paragraphs>66</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Oswald</vt:lpstr>
      <vt:lpstr>Simple Dark</vt:lpstr>
      <vt:lpstr>Post Traumatic Stress Disorder</vt:lpstr>
      <vt:lpstr>PTSD Overview</vt:lpstr>
      <vt:lpstr>PTSD Symptoms</vt:lpstr>
      <vt:lpstr>PTSD Diagnosis</vt:lpstr>
      <vt:lpstr>PTSD Causes (Risk Factors)</vt:lpstr>
      <vt:lpstr>PTSD Treatments</vt:lpstr>
      <vt:lpstr>PTSD Statistics</vt:lpstr>
      <vt:lpstr>PTSD Resources</vt:lpstr>
      <vt:lpstr>Citations</vt:lpstr>
      <vt:lpstr>KAHOOT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Traumatic Stress Disorder</dc:title>
  <cp:lastModifiedBy>Alena Armstrong</cp:lastModifiedBy>
  <cp:revision>1</cp:revision>
  <dcterms:modified xsi:type="dcterms:W3CDTF">2019-03-22T00:23:50Z</dcterms:modified>
</cp:coreProperties>
</file>