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9"/>
  </p:normalViewPr>
  <p:slideViewPr>
    <p:cSldViewPr snapToGrid="0">
      <p:cViewPr varScale="1">
        <p:scale>
          <a:sx n="137" d="100"/>
          <a:sy n="137" d="100"/>
        </p:scale>
        <p:origin x="92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ee4448779dcd3d9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ee4448779dcd3d9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ee4448779dcd3d9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ee4448779dcd3d9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08cbafb8c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08cbafb8c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08cbafb8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08cbafb8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1e9dcda7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1e9dcda7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ee4448779dcd3d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ee4448779dcd3d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ee4448779dcd3d9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ee4448779dcd3d9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08cbafb8c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08cbafb8c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ee4448779dcd3d9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ee4448779dcd3d9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ee4448779dcd3d9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ee4448779dcd3d9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b6c2231974aeb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cb6c2231974aeb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althline.com/health/depression/light-therapy#method" TargetMode="External"/><Relationship Id="rId3" Type="http://schemas.openxmlformats.org/officeDocument/2006/relationships/hyperlink" Target="https://www.mayoclinic.org/diseases-conditions/depression/symptoms-causes/syc-20356007?p=1" TargetMode="External"/><Relationship Id="rId7" Type="http://schemas.openxmlformats.org/officeDocument/2006/relationships/hyperlink" Target="https://psychcentral.com/lib/an-overview-of-electroconvulsive-therapy-ec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webmd.com/depression/default.htm" TargetMode="External"/><Relationship Id="rId5" Type="http://schemas.openxmlformats.org/officeDocument/2006/relationships/hyperlink" Target="https://www.huffpost.com/entry/depression-myths_n_5715453" TargetMode="External"/><Relationship Id="rId4" Type="http://schemas.openxmlformats.org/officeDocument/2006/relationships/hyperlink" Target="https://mastersinpsychologyguide.com/articles/8-best-careers-help-people-mental-illnes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reditedschoolsonline.org/resources/student-mental-health-resource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affordablecollegesonline.org/college-resource-center/college-student-depressi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Major Depressive Disorder</a:t>
            </a: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Kayla Willis &amp; Caleb Hines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40209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Negative Stereotypes </a:t>
            </a:r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311700" y="12419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“Real men don’t get depressed”- A negative stereotype strongly impacting men, which ties into reason for not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͕"/>
            </a:pPr>
            <a:r>
              <a:rPr lang="en"/>
              <a:t>receiving treatment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“Depression is a sign of weakness”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“It’s not a real illness”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“All in the patient’s head”</a:t>
            </a:r>
            <a:endParaRPr/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0" name="Google Shape;150;p22" descr="See the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9825" y="1621725"/>
            <a:ext cx="4132250" cy="226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41298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Information </a:t>
            </a:r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1"/>
          </p:nvPr>
        </p:nvSpPr>
        <p:spPr>
          <a:xfrm>
            <a:off x="311700" y="1072550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Depression can lead to medical issues beyond sadness</a:t>
            </a:r>
            <a:r>
              <a:rPr lang="en">
                <a:solidFill>
                  <a:srgbClr val="444444"/>
                </a:solidFill>
              </a:rPr>
              <a:t>, such as obesity, anxiety, diabetes, heart disease, </a:t>
            </a:r>
            <a:endParaRPr>
              <a:solidFill>
                <a:srgbClr val="444444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͕"/>
            </a:pPr>
            <a:r>
              <a:rPr lang="en">
                <a:solidFill>
                  <a:srgbClr val="444444"/>
                </a:solidFill>
              </a:rPr>
              <a:t>Alzheimer’s, and cancer.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Masked depression- Patients do not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͕"/>
            </a:pPr>
            <a:r>
              <a:rPr lang="en"/>
              <a:t>report any typical feelings of sadness, but show completely different symptoms</a:t>
            </a:r>
            <a:r>
              <a:rPr lang="en">
                <a:solidFill>
                  <a:srgbClr val="444444"/>
                </a:solidFill>
              </a:rPr>
              <a:t>- ties into not seeking out treatment</a:t>
            </a:r>
            <a:endParaRPr>
              <a:solidFill>
                <a:srgbClr val="444444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50">
              <a:solidFill>
                <a:srgbClr val="444444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50">
              <a:solidFill>
                <a:srgbClr val="444444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7" name="Google Shape;157;p23" descr="Image result for masked depression"/>
          <p:cNvPicPr preferRelativeResize="0"/>
          <p:nvPr/>
        </p:nvPicPr>
        <p:blipFill rotWithShape="1">
          <a:blip r:embed="rId3">
            <a:alphaModFix/>
          </a:blip>
          <a:srcRect t="12701" r="12914"/>
          <a:stretch/>
        </p:blipFill>
        <p:spPr>
          <a:xfrm>
            <a:off x="4624875" y="1502500"/>
            <a:ext cx="3284650" cy="207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15780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1"/>
          </p:nvPr>
        </p:nvSpPr>
        <p:spPr>
          <a:xfrm>
            <a:off x="311700" y="1108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https://www.mayoclinic.org/diseases-conditions/depression/symptoms-causes/syc-20356007?p=1</a:t>
            </a:r>
            <a:r>
              <a:rPr lang="en" sz="1400"/>
              <a:t> 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https://mastersinpsychologyguide.com/articles/8-best-careers-help-people-mental-illness</a:t>
            </a:r>
            <a:r>
              <a:rPr lang="en" sz="1400"/>
              <a:t> 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5"/>
              </a:rPr>
              <a:t>https://www.huffpost.com/entry/depression-myths_n_5715453</a:t>
            </a:r>
            <a:r>
              <a:rPr lang="en" sz="1400"/>
              <a:t> 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6"/>
              </a:rPr>
              <a:t>https://www.webmd.com/depression/default.htm</a:t>
            </a:r>
            <a:r>
              <a:rPr lang="en" sz="1400"/>
              <a:t> 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7"/>
              </a:rPr>
              <a:t>https://psychcentral.com/lib/an-overview-of-electroconvulsive-therapy-ect/</a:t>
            </a:r>
            <a:r>
              <a:rPr lang="en" sz="1400"/>
              <a:t> 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8"/>
              </a:rPr>
              <a:t>https://www.healthline.com/health/depression/light-therapy#method</a:t>
            </a:r>
            <a:r>
              <a:rPr lang="en" sz="1400"/>
              <a:t> 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37185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Symptoms &amp; Causes</a:t>
            </a:r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114550" y="1017800"/>
            <a:ext cx="43284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Common Symptoms: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Low energy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Low concentration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Social Withdrawal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Sadness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Over or under eating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Over sleeping or lack of sleep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Guilt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Anxiety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Irritability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Physical Pain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Suicidal thoughts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3" name="Google Shape;93;p14" descr="negativity"/>
          <p:cNvPicPr preferRelativeResize="0"/>
          <p:nvPr/>
        </p:nvPicPr>
        <p:blipFill rotWithShape="1">
          <a:blip r:embed="rId3">
            <a:alphaModFix/>
          </a:blip>
          <a:srcRect l="19074" t="2740" b="4036"/>
          <a:stretch/>
        </p:blipFill>
        <p:spPr>
          <a:xfrm>
            <a:off x="4209025" y="1944500"/>
            <a:ext cx="1894700" cy="21305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5588700" y="664200"/>
            <a:ext cx="35553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Potential Causes: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Trauma (Emotional/ Physical)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Genetics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Frontal lobe dysfunction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Life circumstances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Other medical conditions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Substance abuse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Hormones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	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19032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Statistics</a:t>
            </a:r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16 million adults (7%) had 1+ major depressive episode (2016)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293340"/>
                </a:solidFill>
              </a:rPr>
              <a:t>Between ages 18-25 had the was the highest(10.9%) among adults who had a major depressive episode</a:t>
            </a:r>
            <a:endParaRPr>
              <a:solidFill>
                <a:srgbClr val="29334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93340"/>
              </a:buClr>
              <a:buSzPts val="1800"/>
              <a:buChar char="●"/>
            </a:pPr>
            <a:r>
              <a:rPr lang="en">
                <a:solidFill>
                  <a:srgbClr val="293340"/>
                </a:solidFill>
              </a:rPr>
              <a:t>37% of adults with an episode didn’t get treatment</a:t>
            </a:r>
            <a:endParaRPr>
              <a:solidFill>
                <a:srgbClr val="29334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93340"/>
              </a:buClr>
              <a:buSzPts val="1800"/>
              <a:buChar char="●"/>
            </a:pPr>
            <a:r>
              <a:rPr lang="en">
                <a:solidFill>
                  <a:srgbClr val="293340"/>
                </a:solidFill>
              </a:rPr>
              <a:t>44% did receive treatment and medicine</a:t>
            </a:r>
            <a:endParaRPr>
              <a:solidFill>
                <a:srgbClr val="29334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93340"/>
              </a:buClr>
              <a:buSzPts val="1800"/>
              <a:buChar char="●"/>
            </a:pPr>
            <a:r>
              <a:rPr lang="en">
                <a:solidFill>
                  <a:srgbClr val="293340"/>
                </a:solidFill>
              </a:rPr>
              <a:t>3.1 million (~13%) 12-17 year olds had a major depressive episode.</a:t>
            </a:r>
            <a:endParaRPr>
              <a:solidFill>
                <a:srgbClr val="293340"/>
              </a:solidFill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93340"/>
              </a:buClr>
              <a:buSzPts val="1800"/>
              <a:buChar char="○"/>
            </a:pPr>
            <a:r>
              <a:rPr lang="en" sz="1800">
                <a:solidFill>
                  <a:srgbClr val="293340"/>
                </a:solidFill>
              </a:rPr>
              <a:t>60% did not receive treatment</a:t>
            </a:r>
            <a:endParaRPr sz="1800">
              <a:solidFill>
                <a:srgbClr val="29334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5412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Reasons for not Seeking Help</a:t>
            </a:r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311700" y="1120950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Stigma: Gender roles and judgement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Lack of public acceptance and support- “Good thing to just deal with it”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will just go away, or conversely, a natural part of growing up to become depressed</a:t>
            </a:r>
            <a:endParaRPr/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Fear of starting antidepressants and taking the pills forever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7" name="Google Shape;107;p16" descr="Image result for depression"/>
          <p:cNvPicPr preferRelativeResize="0"/>
          <p:nvPr/>
        </p:nvPicPr>
        <p:blipFill rotWithShape="1">
          <a:blip r:embed="rId3">
            <a:alphaModFix/>
          </a:blip>
          <a:srcRect r="-11037"/>
          <a:stretch/>
        </p:blipFill>
        <p:spPr>
          <a:xfrm flipH="1">
            <a:off x="2118125" y="2415400"/>
            <a:ext cx="3206900" cy="185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 Factors &amp; Diagnosis</a:t>
            </a:r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34200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 Factors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Personal and or family history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Major life changes, Trauma, or Stress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Certain illnesses and medication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Drug and alcohol abuse</a:t>
            </a:r>
            <a:endParaRPr/>
          </a:p>
        </p:txBody>
      </p:sp>
      <p:sp>
        <p:nvSpPr>
          <p:cNvPr id="114" name="Google Shape;114;p17"/>
          <p:cNvSpPr txBox="1"/>
          <p:nvPr/>
        </p:nvSpPr>
        <p:spPr>
          <a:xfrm>
            <a:off x="3588300" y="1229875"/>
            <a:ext cx="5244000" cy="16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Diagnosis Includes a period longer than two weeks where said patient has experienced symptoms mentioned before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8300" y="2204300"/>
            <a:ext cx="4729150" cy="236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23103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Treatments</a:t>
            </a: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5055825" y="1169375"/>
            <a:ext cx="3330600" cy="21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General Methods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Medicine (antidepressants)</a:t>
            </a:r>
            <a:endParaRPr sz="180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Brain Stimulation (ECT)</a:t>
            </a:r>
            <a:endParaRPr sz="180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Light Therapy</a:t>
            </a:r>
            <a:endParaRPr sz="1800"/>
          </a:p>
        </p:txBody>
      </p:sp>
      <p:sp>
        <p:nvSpPr>
          <p:cNvPr id="122" name="Google Shape;122;p18"/>
          <p:cNvSpPr txBox="1"/>
          <p:nvPr/>
        </p:nvSpPr>
        <p:spPr>
          <a:xfrm>
            <a:off x="311701" y="1169375"/>
            <a:ext cx="4505400" cy="25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Holistic Methods: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Faith healing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Meditation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Exercise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Healthy diet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Psychotherapy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Self Help Groups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3050" y="1557775"/>
            <a:ext cx="2638325" cy="181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45282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Importance of Treatment</a:t>
            </a:r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311700" y="1143650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025" y="1143650"/>
            <a:ext cx="6943301" cy="3597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17214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Careers </a:t>
            </a:r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groups of specialized mental health counselors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Specialized social workers</a:t>
            </a:r>
            <a:endParaRPr/>
          </a:p>
        </p:txBody>
      </p:sp>
      <p:pic>
        <p:nvPicPr>
          <p:cNvPr id="137" name="Google Shape;137;p20" descr="See the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3575" y="1721800"/>
            <a:ext cx="3996525" cy="260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Resources: Online &amp; Local</a:t>
            </a: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116326" y="1284564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Provident Inc- Yalem Location</a:t>
            </a:r>
            <a:br>
              <a:rPr lang="en"/>
            </a:br>
            <a:r>
              <a:rPr lang="en"/>
              <a:t>2650 Olive Street, Saint Louis, MO 63103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Saint Louis Behavioral Medicine Institute</a:t>
            </a:r>
            <a:br>
              <a:rPr lang="en"/>
            </a:br>
            <a:r>
              <a:rPr lang="en"/>
              <a:t>1129 Macklind Avenue, Saint Louis, MO 63110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Care STL Health formerly Myrtle H Davis Health Centers, Inc.</a:t>
            </a:r>
            <a:br>
              <a:rPr lang="en"/>
            </a:br>
            <a:r>
              <a:rPr lang="en"/>
              <a:t>5471 Dr Martin Luther King Drive, Saint Louis, MO 63112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6A6A6A"/>
                </a:solidFill>
                <a:highlight>
                  <a:srgbClr val="FFFFFF"/>
                </a:highlight>
              </a:rPr>
              <a:t>1</a:t>
            </a:r>
            <a:r>
              <a:rPr lang="en">
                <a:solidFill>
                  <a:srgbClr val="545454"/>
                </a:solidFill>
                <a:highlight>
                  <a:srgbClr val="FFFFFF"/>
                </a:highlight>
              </a:rPr>
              <a:t>-</a:t>
            </a:r>
            <a:r>
              <a:rPr lang="en">
                <a:solidFill>
                  <a:srgbClr val="6A6A6A"/>
                </a:solidFill>
                <a:highlight>
                  <a:srgbClr val="FFFFFF"/>
                </a:highlight>
              </a:rPr>
              <a:t>800</a:t>
            </a:r>
            <a:r>
              <a:rPr lang="en">
                <a:solidFill>
                  <a:srgbClr val="545454"/>
                </a:solidFill>
                <a:highlight>
                  <a:srgbClr val="FFFFFF"/>
                </a:highlight>
              </a:rPr>
              <a:t>-273-8255 - National Suicide Prevention Lifeline</a:t>
            </a:r>
            <a:endParaRPr>
              <a:solidFill>
                <a:srgbClr val="545454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https://www.accreditedschoolsonline.org/resources/student-mental-health-resources/</a:t>
            </a:r>
            <a:r>
              <a:rPr lang="en">
                <a:solidFill>
                  <a:srgbClr val="545454"/>
                </a:solidFill>
                <a:highlight>
                  <a:srgbClr val="FFFFFF"/>
                </a:highlight>
              </a:rPr>
              <a:t> </a:t>
            </a:r>
            <a:endParaRPr>
              <a:solidFill>
                <a:srgbClr val="545454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https://www.affordablecollegesonline.org/college-resource-center/college-student-depression/</a:t>
            </a:r>
            <a:r>
              <a:rPr lang="en">
                <a:solidFill>
                  <a:srgbClr val="545454"/>
                </a:solidFill>
                <a:highlight>
                  <a:srgbClr val="FFFFFF"/>
                </a:highlight>
              </a:rPr>
              <a:t> </a:t>
            </a:r>
            <a:endParaRPr>
              <a:solidFill>
                <a:srgbClr val="545454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456</Words>
  <Application>Microsoft Macintosh PowerPoint</Application>
  <PresentationFormat>On-screen Show (16:9)</PresentationFormat>
  <Paragraphs>94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Roboto</vt:lpstr>
      <vt:lpstr>Geometric</vt:lpstr>
      <vt:lpstr>Major Depressive Disorder</vt:lpstr>
      <vt:lpstr>Symptoms &amp; Causes</vt:lpstr>
      <vt:lpstr>Statistics</vt:lpstr>
      <vt:lpstr>Reasons for not Seeking Help</vt:lpstr>
      <vt:lpstr>Risk Factors &amp; Diagnosis</vt:lpstr>
      <vt:lpstr>Treatments</vt:lpstr>
      <vt:lpstr>Importance of Treatment</vt:lpstr>
      <vt:lpstr>Careers </vt:lpstr>
      <vt:lpstr>Resources: Online &amp; Local</vt:lpstr>
      <vt:lpstr>Negative Stereotypes </vt:lpstr>
      <vt:lpstr>Important Information 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Depressive Disorder</dc:title>
  <cp:lastModifiedBy>Alena Armstrong</cp:lastModifiedBy>
  <cp:revision>1</cp:revision>
  <dcterms:modified xsi:type="dcterms:W3CDTF">2019-03-22T00:08:42Z</dcterms:modified>
</cp:coreProperties>
</file>