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3" r:id="rId4"/>
  </p:sldMasterIdLst>
  <p:sldIdLst>
    <p:sldId id="256" r:id="rId5"/>
    <p:sldId id="257" r:id="rId6"/>
    <p:sldId id="262" r:id="rId7"/>
    <p:sldId id="259" r:id="rId8"/>
    <p:sldId id="268" r:id="rId9"/>
    <p:sldId id="319" r:id="rId10"/>
    <p:sldId id="320" r:id="rId11"/>
    <p:sldId id="322" r:id="rId12"/>
    <p:sldId id="324" r:id="rId13"/>
    <p:sldId id="260" r:id="rId14"/>
    <p:sldId id="263" r:id="rId15"/>
    <p:sldId id="266" r:id="rId16"/>
    <p:sldId id="265" r:id="rId17"/>
    <p:sldId id="272" r:id="rId18"/>
    <p:sldId id="264" r:id="rId19"/>
    <p:sldId id="267" r:id="rId20"/>
    <p:sldId id="274" r:id="rId21"/>
    <p:sldId id="276" r:id="rId22"/>
    <p:sldId id="315" r:id="rId23"/>
    <p:sldId id="294" r:id="rId24"/>
    <p:sldId id="286" r:id="rId25"/>
    <p:sldId id="287" r:id="rId26"/>
    <p:sldId id="288" r:id="rId27"/>
    <p:sldId id="289" r:id="rId28"/>
    <p:sldId id="269" r:id="rId29"/>
    <p:sldId id="293" r:id="rId30"/>
    <p:sldId id="296" r:id="rId31"/>
    <p:sldId id="290" r:id="rId32"/>
    <p:sldId id="291" r:id="rId33"/>
    <p:sldId id="261" r:id="rId34"/>
    <p:sldId id="277" r:id="rId35"/>
    <p:sldId id="308" r:id="rId36"/>
    <p:sldId id="313" r:id="rId37"/>
    <p:sldId id="298" r:id="rId38"/>
    <p:sldId id="301" r:id="rId39"/>
    <p:sldId id="302" r:id="rId40"/>
    <p:sldId id="304" r:id="rId41"/>
    <p:sldId id="314" r:id="rId42"/>
    <p:sldId id="282" r:id="rId43"/>
    <p:sldId id="312" r:id="rId44"/>
    <p:sldId id="309" r:id="rId45"/>
    <p:sldId id="310" r:id="rId46"/>
    <p:sldId id="311" r:id="rId47"/>
    <p:sldId id="300" r:id="rId48"/>
    <p:sldId id="305" r:id="rId49"/>
    <p:sldId id="306" r:id="rId50"/>
    <p:sldId id="323" r:id="rId51"/>
    <p:sldId id="317" r:id="rId52"/>
    <p:sldId id="303" r:id="rId53"/>
    <p:sldId id="316" r:id="rId54"/>
    <p:sldId id="28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9437EE-6E55-45D4-B9BC-855A0069538C}"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253607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437EE-6E55-45D4-B9BC-855A0069538C}"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185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437EE-6E55-45D4-B9BC-855A0069538C}"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1892574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59437EE-6E55-45D4-B9BC-855A0069538C}"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6FB38-08CB-404C-BB37-928BE440034E}"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5785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9437EE-6E55-45D4-B9BC-855A0069538C}" type="datetimeFigureOut">
              <a:rPr lang="en-US" smtClean="0"/>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2544951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437EE-6E55-45D4-B9BC-855A0069538C}" type="datetimeFigureOut">
              <a:rPr lang="en-US" smtClean="0"/>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38270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Date Placeholder 1"/>
          <p:cNvSpPr>
            <a:spLocks noGrp="1"/>
          </p:cNvSpPr>
          <p:nvPr>
            <p:ph type="dt" sz="half" idx="10"/>
          </p:nvPr>
        </p:nvSpPr>
        <p:spPr/>
        <p:txBody>
          <a:bodyPr/>
          <a:lstStyle/>
          <a:p>
            <a:fld id="{759437EE-6E55-45D4-B9BC-855A0069538C}" type="datetimeFigureOut">
              <a:rPr lang="en-US" smtClean="0"/>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233698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759437EE-6E55-45D4-B9BC-855A0069538C}"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6FB38-08CB-404C-BB37-928BE440034E}"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8972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437EE-6E55-45D4-B9BC-855A0069538C}"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36FB38-08CB-404C-BB37-928BE440034E}"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478633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437EE-6E55-45D4-B9BC-855A0069538C}"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spTree>
    <p:extLst>
      <p:ext uri="{BB962C8B-B14F-4D97-AF65-F5344CB8AC3E}">
        <p14:creationId xmlns:p14="http://schemas.microsoft.com/office/powerpoint/2010/main" val="981405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59437EE-6E55-45D4-B9BC-855A0069538C}"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36FB38-08CB-404C-BB37-928BE440034E}"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488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3CADBB96-56B9-4B22-ABF2-306C59B3D02B}"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D5C59406-F930-4C57-816A-BEF9216FDA0B}" type="slidenum">
              <a:rPr lang="en-US" smtClean="0"/>
              <a:t>‹#›</a:t>
            </a:fld>
            <a:endParaRPr lang="en-U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6411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BB96-56B9-4B22-ABF2-306C59B3D02B}"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4288045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3CADBB96-56B9-4B22-ABF2-306C59B3D02B}" type="datetimeFigureOut">
              <a:rPr lang="en-US" smtClean="0"/>
              <a:t>9/24/2019</a:t>
            </a:fld>
            <a:endParaRPr lang="en-U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4714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ADBB96-56B9-4B22-ABF2-306C59B3D02B}"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2159553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CADBB96-56B9-4B22-ABF2-306C59B3D02B}" type="datetimeFigureOut">
              <a:rPr lang="en-US" smtClean="0"/>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3273289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DBB96-56B9-4B22-ABF2-306C59B3D02B}" type="datetimeFigureOut">
              <a:rPr lang="en-US" smtClean="0"/>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2466638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3CADBB96-56B9-4B22-ABF2-306C59B3D02B}" type="datetimeFigureOut">
              <a:rPr lang="en-US" smtClean="0"/>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3938052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ADBB96-56B9-4B22-ABF2-306C59B3D02B}"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C59406-F930-4C57-816A-BEF9216FDA0B}"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77247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3CADBB96-56B9-4B22-ABF2-306C59B3D02B}" type="datetimeFigureOut">
              <a:rPr lang="en-US" smtClean="0"/>
              <a:t>9/24/2019</a:t>
            </a:fld>
            <a:endParaRPr lang="en-US"/>
          </a:p>
        </p:txBody>
      </p:sp>
      <p:sp>
        <p:nvSpPr>
          <p:cNvPr id="7" name="Slide Number Placeholder 6"/>
          <p:cNvSpPr>
            <a:spLocks noGrp="1"/>
          </p:cNvSpPr>
          <p:nvPr>
            <p:ph type="sldNum" sz="quarter" idx="12"/>
          </p:nvPr>
        </p:nvSpPr>
        <p:spPr/>
        <p:txBody>
          <a:bodyPr/>
          <a:lstStyle/>
          <a:p>
            <a:fld id="{D5C59406-F930-4C57-816A-BEF9216FDA0B}"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959347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BB96-56B9-4B22-ABF2-306C59B3D02B}"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621350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398103" y="395428"/>
            <a:ext cx="1980708"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ADBB96-56B9-4B22-ABF2-306C59B3D02B}"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C59406-F930-4C57-816A-BEF9216FDA0B}" type="slidenum">
              <a:rPr lang="en-US" smtClean="0"/>
              <a:t>‹#›</a:t>
            </a:fld>
            <a:endParaRPr lang="en-US"/>
          </a:p>
        </p:txBody>
      </p:sp>
    </p:spTree>
    <p:extLst>
      <p:ext uri="{BB962C8B-B14F-4D97-AF65-F5344CB8AC3E}">
        <p14:creationId xmlns:p14="http://schemas.microsoft.com/office/powerpoint/2010/main" val="135337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EEC2FF3-D95B-4597-8227-96D64E0F23E9}" type="datetimeFigureOut">
              <a:rPr lang="en-US" smtClean="0"/>
              <a:t>9/24/2019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2AF8E4C-A94B-400A-BDA2-C7EB0CD0384B}" type="slidenum">
              <a:rPr lang="en-US" smtClean="0"/>
              <a:t>‹#›</a:t>
            </a:fld>
            <a:endParaRPr lang="en-US"/>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4683935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046341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EC2FF3-D95B-4597-8227-96D64E0F23E9}"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179491491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EEC2FF3-D95B-4597-8227-96D64E0F23E9}"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205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EC2FF3-D95B-4597-8227-96D64E0F23E9}" type="datetimeFigureOut">
              <a:rPr lang="en-US" smtClean="0"/>
              <a:t>9/24/2019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F8E4C-A94B-400A-BDA2-C7EB0CD0384B}" type="slidenum">
              <a:rPr lang="en-US" smtClean="0"/>
              <a:t>‹#›</a:t>
            </a:fld>
            <a:endParaRPr lang="en-US"/>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1805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EC2FF3-D95B-4597-8227-96D64E0F23E9}" type="datetimeFigureOut">
              <a:rPr lang="en-US" smtClean="0"/>
              <a:t>9/24/2019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F8E4C-A94B-400A-BDA2-C7EB0CD0384B}" type="slidenum">
              <a:rPr lang="en-US" smtClean="0"/>
              <a:t>‹#›</a:t>
            </a:fld>
            <a:endParaRPr lang="en-US"/>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615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C2FF3-D95B-4597-8227-96D64E0F23E9}" type="datetimeFigureOut">
              <a:rPr lang="en-US" smtClean="0"/>
              <a:t>9/24/2019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2867286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C2FF3-D95B-4597-8227-96D64E0F23E9}"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1270843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C2FF3-D95B-4597-8227-96D64E0F23E9}" type="datetimeFigureOut">
              <a:rPr lang="en-US" smtClean="0"/>
              <a:t>9/24/2019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F8E4C-A94B-400A-BDA2-C7EB0CD0384B}" type="slidenum">
              <a:rPr lang="en-US" smtClean="0"/>
              <a:t>‹#›</a:t>
            </a:fld>
            <a:endParaRPr lang="en-US"/>
          </a:p>
        </p:txBody>
      </p:sp>
    </p:spTree>
    <p:extLst>
      <p:ext uri="{BB962C8B-B14F-4D97-AF65-F5344CB8AC3E}">
        <p14:creationId xmlns:p14="http://schemas.microsoft.com/office/powerpoint/2010/main" val="3848718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054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C2FF3-D95B-4597-8227-96D64E0F23E9}" type="datetimeFigureOut">
              <a:rPr lang="en-US" smtClean="0"/>
              <a:t>9/24/2019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F8E4C-A94B-400A-BDA2-C7EB0CD0384B}" type="slidenum">
              <a:rPr lang="en-US" smtClean="0"/>
              <a:t>‹#›</a:t>
            </a:fld>
            <a:endParaRPr lang="en-US"/>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539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9/24/2019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759437EE-6E55-45D4-B9BC-855A0069538C}" type="datetimeFigureOut">
              <a:rPr lang="en-US" smtClean="0"/>
              <a:t>9/24/2019</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5136FB38-08CB-404C-BB37-928BE440034E}"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53928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3CADBB96-56B9-4B22-ABF2-306C59B3D02B}" type="datetimeFigureOut">
              <a:rPr lang="en-US" smtClean="0"/>
              <a:t>9/24/2019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D5C59406-F930-4C57-816A-BEF9216FDA0B}"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7401156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3EEC2FF3-D95B-4597-8227-96D64E0F23E9}" type="datetimeFigureOut">
              <a:rPr lang="en-US" smtClean="0"/>
              <a:t>9/24/2019</a:t>
            </a:fld>
            <a:endParaRPr lang="en-US"/>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E2AF8E4C-A94B-400A-BDA2-C7EB0CD0384B}" type="slidenum">
              <a:rPr lang="en-US" smtClean="0"/>
              <a:t>‹#›</a:t>
            </a:fld>
            <a:endParaRPr lang="en-US"/>
          </a:p>
        </p:txBody>
      </p:sp>
    </p:spTree>
    <p:extLst>
      <p:ext uri="{BB962C8B-B14F-4D97-AF65-F5344CB8AC3E}">
        <p14:creationId xmlns:p14="http://schemas.microsoft.com/office/powerpoint/2010/main" val="393083526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0.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41.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1.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1.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descr="Image result for ancient silk road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200329"/>
          </a:xfrm>
          <a:prstGeom prst="rect">
            <a:avLst/>
          </a:prstGeom>
          <a:noFill/>
        </p:spPr>
        <p:txBody>
          <a:bodyPr wrap="square" rtlCol="0">
            <a:spAutoFit/>
          </a:bodyPr>
          <a:lstStyle/>
          <a:p>
            <a:pPr algn="ctr"/>
            <a:r>
              <a:rPr lang="en-US" sz="7200" b="1" dirty="0" smtClean="0">
                <a:solidFill>
                  <a:srgbClr val="FFFF00"/>
                </a:solidFill>
              </a:rPr>
              <a:t>NETWORKS OF EXCHANGE</a:t>
            </a:r>
            <a:endParaRPr lang="en-US" sz="7200" b="1" dirty="0">
              <a:solidFill>
                <a:srgbClr val="FFFF00"/>
              </a:solidFill>
            </a:endParaRPr>
          </a:p>
        </p:txBody>
      </p:sp>
    </p:spTree>
    <p:extLst>
      <p:ext uri="{BB962C8B-B14F-4D97-AF65-F5344CB8AC3E}">
        <p14:creationId xmlns:p14="http://schemas.microsoft.com/office/powerpoint/2010/main" val="3101709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the mongols wallpap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4663" y="0"/>
            <a:ext cx="9418320" cy="830997"/>
          </a:xfrm>
          <a:prstGeom prst="rect">
            <a:avLst/>
          </a:prstGeom>
          <a:noFill/>
        </p:spPr>
        <p:txBody>
          <a:bodyPr wrap="square" rtlCol="0">
            <a:spAutoFit/>
          </a:bodyPr>
          <a:lstStyle/>
          <a:p>
            <a:pPr algn="ctr"/>
            <a:r>
              <a:rPr lang="en-US" sz="4800" b="1" dirty="0" smtClean="0">
                <a:solidFill>
                  <a:schemeClr val="bg1"/>
                </a:solidFill>
                <a:latin typeface="Bahnschrift SemiBold" panose="020B0502040204020203" pitchFamily="34" charset="0"/>
              </a:rPr>
              <a:t>THE MONGOLS</a:t>
            </a:r>
            <a:endParaRPr lang="en-US" sz="4800" b="1"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2330282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omads mongo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8356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3783" y="0"/>
            <a:ext cx="6418217" cy="1815882"/>
          </a:xfrm>
          <a:prstGeom prst="rect">
            <a:avLst/>
          </a:prstGeom>
          <a:noFill/>
        </p:spPr>
        <p:txBody>
          <a:bodyPr wrap="square" rtlCol="0">
            <a:spAutoFit/>
          </a:bodyPr>
          <a:lstStyle/>
          <a:p>
            <a:pPr algn="ctr"/>
            <a:endParaRPr lang="en-US" sz="3200" b="1" dirty="0" smtClean="0">
              <a:solidFill>
                <a:srgbClr val="FF0000"/>
              </a:solidFill>
            </a:endParaRPr>
          </a:p>
          <a:p>
            <a:pPr algn="ctr"/>
            <a:r>
              <a:rPr lang="en-US" sz="4800" b="1" dirty="0"/>
              <a:t>EARLY MONGOLS</a:t>
            </a:r>
          </a:p>
          <a:p>
            <a:pPr algn="ctr"/>
            <a:endParaRPr lang="en-US" sz="3200" b="1" dirty="0">
              <a:solidFill>
                <a:srgbClr val="FF0000"/>
              </a:solidFill>
            </a:endParaRPr>
          </a:p>
        </p:txBody>
      </p:sp>
      <p:sp>
        <p:nvSpPr>
          <p:cNvPr id="6" name="TextBox 5"/>
          <p:cNvSpPr txBox="1"/>
          <p:nvPr/>
        </p:nvSpPr>
        <p:spPr>
          <a:xfrm>
            <a:off x="0" y="4835644"/>
            <a:ext cx="12192000" cy="1938992"/>
          </a:xfrm>
          <a:prstGeom prst="rect">
            <a:avLst/>
          </a:prstGeom>
          <a:noFill/>
        </p:spPr>
        <p:txBody>
          <a:bodyPr wrap="square" rtlCol="0">
            <a:spAutoFit/>
          </a:bodyPr>
          <a:lstStyle/>
          <a:p>
            <a:pPr algn="ctr"/>
            <a:r>
              <a:rPr lang="en-US" sz="2400" b="1" dirty="0" smtClean="0"/>
              <a:t>Early Mongols were </a:t>
            </a:r>
            <a:r>
              <a:rPr lang="en-US" sz="2400" b="1" dirty="0" smtClean="0">
                <a:solidFill>
                  <a:srgbClr val="FFFF00"/>
                </a:solidFill>
              </a:rPr>
              <a:t>nomads</a:t>
            </a:r>
            <a:r>
              <a:rPr lang="en-US" sz="2400" b="1" dirty="0" smtClean="0"/>
              <a:t>, heavily influenced by Chinese emperors and </a:t>
            </a:r>
            <a:r>
              <a:rPr lang="en-US" sz="2400" b="1" dirty="0" smtClean="0">
                <a:solidFill>
                  <a:srgbClr val="FFFF00"/>
                </a:solidFill>
              </a:rPr>
              <a:t>Tatars </a:t>
            </a:r>
            <a:r>
              <a:rPr lang="en-US" sz="2400" b="1" dirty="0" smtClean="0"/>
              <a:t>(traveling barbarians that brutalized Russia &amp; Ukraine regions).  </a:t>
            </a:r>
          </a:p>
          <a:p>
            <a:endParaRPr lang="en-US" sz="2400" b="1" dirty="0" smtClean="0"/>
          </a:p>
          <a:p>
            <a:r>
              <a:rPr lang="en-US" sz="2400" b="1" dirty="0" smtClean="0">
                <a:latin typeface="Arial Narrow" panose="020B0606020202030204" pitchFamily="34" charset="0"/>
              </a:rPr>
              <a:t>*It’s sort of a mystery as to how they gained military edge, but its though warmer conditions led to more horses thus increased military strength (invented stirrups which assisted their riders).</a:t>
            </a:r>
            <a:endParaRPr lang="en-US" sz="2400" b="1" dirty="0">
              <a:latin typeface="Arial Narrow" panose="020B0606020202030204" pitchFamily="34" charset="0"/>
            </a:endParaRPr>
          </a:p>
        </p:txBody>
      </p:sp>
    </p:spTree>
    <p:extLst>
      <p:ext uri="{BB962C8B-B14F-4D97-AF65-F5344CB8AC3E}">
        <p14:creationId xmlns:p14="http://schemas.microsoft.com/office/powerpoint/2010/main" val="1729881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496" y="2246812"/>
            <a:ext cx="7724504" cy="1328274"/>
          </a:xfrm>
        </p:spPr>
        <p:txBody>
          <a:bodyPr>
            <a:normAutofit fontScale="90000"/>
          </a:bodyPr>
          <a:lstStyle/>
          <a:p>
            <a:pPr algn="ctr"/>
            <a:r>
              <a:rPr lang="en-US" sz="4800" b="1" dirty="0" smtClean="0">
                <a:solidFill>
                  <a:srgbClr val="FF0000"/>
                </a:solidFill>
              </a:rPr>
              <a:t>Mongol fighting tactics</a:t>
            </a:r>
            <a:endParaRPr lang="en-US" sz="4800" b="1" dirty="0">
              <a:solidFill>
                <a:srgbClr val="FF0000"/>
              </a:solidFill>
            </a:endParaRPr>
          </a:p>
        </p:txBody>
      </p:sp>
      <p:sp>
        <p:nvSpPr>
          <p:cNvPr id="3" name="Content Placeholder 2"/>
          <p:cNvSpPr>
            <a:spLocks noGrp="1"/>
          </p:cNvSpPr>
          <p:nvPr>
            <p:ph idx="1"/>
          </p:nvPr>
        </p:nvSpPr>
        <p:spPr>
          <a:xfrm>
            <a:off x="0" y="1"/>
            <a:ext cx="12192000" cy="2364378"/>
          </a:xfrm>
        </p:spPr>
        <p:txBody>
          <a:bodyPr>
            <a:normAutofit/>
          </a:bodyPr>
          <a:lstStyle/>
          <a:p>
            <a:pPr marL="0" indent="0" algn="ctr">
              <a:buNone/>
            </a:pPr>
            <a:r>
              <a:rPr lang="en-US" sz="2400" b="1" dirty="0" smtClean="0"/>
              <a:t>In general, Mongols would arrive at an enemy village &amp; tell people either to surrender or that everyone would be slaughtered (no survivors). Cities that fought were entirely put to death! Reputation spread and cities began to surrender.</a:t>
            </a:r>
            <a:endParaRPr lang="en-US" sz="1000" b="1" dirty="0"/>
          </a:p>
          <a:p>
            <a:pPr marL="0" indent="0" algn="ctr">
              <a:buNone/>
            </a:pPr>
            <a:r>
              <a:rPr lang="en-US" sz="2400" b="1" dirty="0" smtClean="0"/>
              <a:t>Mongols never had supply lines, never outnumbered enemies. As skilled horse men they just attacked faster &amp; more effectively than any other soldiers in history.</a:t>
            </a:r>
            <a:endParaRPr lang="en-US" sz="2400" b="1"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496" y="3575086"/>
            <a:ext cx="7724503" cy="3282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364379"/>
            <a:ext cx="4467496" cy="4801314"/>
          </a:xfrm>
          <a:prstGeom prst="rect">
            <a:avLst/>
          </a:prstGeom>
          <a:noFill/>
        </p:spPr>
        <p:txBody>
          <a:bodyPr wrap="square" rtlCol="0">
            <a:spAutoFit/>
          </a:bodyPr>
          <a:lstStyle/>
          <a:p>
            <a:r>
              <a:rPr lang="en-US" dirty="0">
                <a:latin typeface="Arial Narrow" panose="020B0606020202030204" pitchFamily="34" charset="0"/>
              </a:rPr>
              <a:t>*Mongol armies killed 40M people, about 10% of the world at that time, today that’s 700M.</a:t>
            </a:r>
          </a:p>
          <a:p>
            <a:endParaRPr lang="en-US" dirty="0">
              <a:latin typeface="Arial Narrow" panose="020B0606020202030204" pitchFamily="34" charset="0"/>
            </a:endParaRPr>
          </a:p>
          <a:p>
            <a:r>
              <a:rPr lang="en-US" dirty="0">
                <a:latin typeface="Arial Narrow" panose="020B0606020202030204" pitchFamily="34" charset="0"/>
              </a:rPr>
              <a:t>*Cities that surrendered were treated pretty well, if they paid tax, they kept </a:t>
            </a:r>
            <a:r>
              <a:rPr lang="en-US" dirty="0" smtClean="0">
                <a:latin typeface="Arial Narrow" panose="020B0606020202030204" pitchFamily="34" charset="0"/>
              </a:rPr>
              <a:t>independence</a:t>
            </a:r>
            <a:r>
              <a:rPr lang="en-US" dirty="0">
                <a:latin typeface="Arial Narrow" panose="020B0606020202030204" pitchFamily="34" charset="0"/>
              </a:rPr>
              <a:t> </a:t>
            </a:r>
            <a:r>
              <a:rPr lang="en-US" dirty="0" smtClean="0">
                <a:latin typeface="Arial Narrow" panose="020B0606020202030204" pitchFamily="34" charset="0"/>
              </a:rPr>
              <a:t>&amp; freedom.</a:t>
            </a:r>
            <a:endParaRPr lang="en-US" dirty="0">
              <a:latin typeface="Arial Narrow" panose="020B0606020202030204" pitchFamily="34" charset="0"/>
            </a:endParaRPr>
          </a:p>
          <a:p>
            <a:endParaRPr lang="en-US" dirty="0">
              <a:latin typeface="Arial Narrow" panose="020B0606020202030204" pitchFamily="34" charset="0"/>
            </a:endParaRPr>
          </a:p>
          <a:p>
            <a:r>
              <a:rPr lang="en-US" dirty="0">
                <a:latin typeface="Arial Narrow" panose="020B0606020202030204" pitchFamily="34" charset="0"/>
              </a:rPr>
              <a:t>*If your nation broke treaty, would destroy entire civilization which includes innocent towns next door to the people who broke it</a:t>
            </a:r>
            <a:r>
              <a:rPr lang="en-US" dirty="0" smtClean="0">
                <a:latin typeface="Arial Narrow" panose="020B0606020202030204" pitchFamily="34" charset="0"/>
              </a:rPr>
              <a:t>.</a:t>
            </a:r>
          </a:p>
          <a:p>
            <a:endParaRPr lang="en-US" dirty="0">
              <a:latin typeface="Arial Narrow" panose="020B0606020202030204" pitchFamily="34" charset="0"/>
            </a:endParaRPr>
          </a:p>
          <a:p>
            <a:r>
              <a:rPr lang="en-US" dirty="0" smtClean="0">
                <a:latin typeface="Arial Narrow" panose="020B0606020202030204" pitchFamily="34" charset="0"/>
              </a:rPr>
              <a:t>*Once had molten silver poured into enemies eyes &amp; ears, others had backs broken/trampled to death. Soldiers in groups of 10, 100, 1000, and 10,000.</a:t>
            </a:r>
          </a:p>
          <a:p>
            <a:endParaRPr lang="en-US" dirty="0">
              <a:latin typeface="Arial Narrow" panose="020B0606020202030204" pitchFamily="34" charset="0"/>
            </a:endParaRPr>
          </a:p>
          <a:p>
            <a:r>
              <a:rPr lang="en-US" dirty="0" smtClean="0">
                <a:latin typeface="Arial Narrow" panose="020B0606020202030204" pitchFamily="34" charset="0"/>
              </a:rPr>
              <a:t>*Genghis Khan will go down in history as greatest killer in the history of the world. </a:t>
            </a:r>
            <a:endParaRPr lang="en-US" dirty="0"/>
          </a:p>
          <a:p>
            <a:endParaRPr lang="en-US" dirty="0"/>
          </a:p>
        </p:txBody>
      </p:sp>
    </p:spTree>
    <p:extLst>
      <p:ext uri="{BB962C8B-B14F-4D97-AF65-F5344CB8AC3E}">
        <p14:creationId xmlns:p14="http://schemas.microsoft.com/office/powerpoint/2010/main" val="310409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enghis k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47764" cy="33504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764" y="0"/>
            <a:ext cx="6544236" cy="3350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350413"/>
            <a:ext cx="12192000" cy="3508653"/>
          </a:xfrm>
          <a:prstGeom prst="rect">
            <a:avLst/>
          </a:prstGeom>
          <a:noFill/>
        </p:spPr>
        <p:txBody>
          <a:bodyPr wrap="square" rtlCol="0">
            <a:spAutoFit/>
          </a:bodyPr>
          <a:lstStyle/>
          <a:p>
            <a:pPr algn="ctr"/>
            <a:r>
              <a:rPr lang="en-US" sz="2400" b="1" dirty="0">
                <a:solidFill>
                  <a:schemeClr val="bg1"/>
                </a:solidFill>
                <a:latin typeface="Bahnschrift" panose="020B0502040204020203" pitchFamily="34" charset="0"/>
              </a:rPr>
              <a:t>In 1206, Genghis Khan comes to power &amp; creates the largest land based empire in the history of the world. GK would slaughter rivals and establish new cities focused on </a:t>
            </a:r>
            <a:r>
              <a:rPr lang="en-US" sz="2400" b="1" dirty="0" smtClean="0">
                <a:solidFill>
                  <a:schemeClr val="bg1"/>
                </a:solidFill>
                <a:latin typeface="Bahnschrift" panose="020B0502040204020203" pitchFamily="34" charset="0"/>
              </a:rPr>
              <a:t>trade. At it’s peak, Mongol Empire controlled </a:t>
            </a:r>
            <a:r>
              <a:rPr lang="en-US" sz="2400" b="1" dirty="0" smtClean="0">
                <a:solidFill>
                  <a:srgbClr val="FFFF00"/>
                </a:solidFill>
                <a:latin typeface="Bahnschrift" panose="020B0502040204020203" pitchFamily="34" charset="0"/>
              </a:rPr>
              <a:t>12 million square miles </a:t>
            </a:r>
            <a:r>
              <a:rPr lang="en-US" sz="2400" b="1" dirty="0" smtClean="0">
                <a:solidFill>
                  <a:schemeClr val="bg1"/>
                </a:solidFill>
                <a:latin typeface="Bahnschrift" panose="020B0502040204020203" pitchFamily="34" charset="0"/>
              </a:rPr>
              <a:t>(about size of Africa).</a:t>
            </a:r>
          </a:p>
          <a:p>
            <a:endParaRPr lang="en-US" sz="1200" b="1" dirty="0">
              <a:solidFill>
                <a:schemeClr val="bg1"/>
              </a:solidFill>
              <a:latin typeface="Bahnschrift" panose="020B0502040204020203" pitchFamily="34" charset="0"/>
            </a:endParaRPr>
          </a:p>
          <a:p>
            <a:r>
              <a:rPr lang="en-US" sz="2000" b="1" dirty="0" smtClean="0">
                <a:solidFill>
                  <a:schemeClr val="bg1"/>
                </a:solidFill>
                <a:latin typeface="Arial Narrow" panose="020B0606020202030204" pitchFamily="34" charset="0"/>
              </a:rPr>
              <a:t>*GK had a rough childhood, his father was poisoned and he killed his half-brother in a hunting dispute, as a teenager, he and his wife were kidnapped &amp; forced into slavery (once he escapes he begins creating his army out of revenge).</a:t>
            </a:r>
          </a:p>
          <a:p>
            <a:endParaRPr lang="en-US" b="1" dirty="0">
              <a:solidFill>
                <a:schemeClr val="bg1"/>
              </a:solidFill>
              <a:latin typeface="Arial Narrow" panose="020B0606020202030204" pitchFamily="34" charset="0"/>
            </a:endParaRPr>
          </a:p>
          <a:p>
            <a:r>
              <a:rPr lang="en-US" sz="2000" b="1" dirty="0" smtClean="0">
                <a:solidFill>
                  <a:schemeClr val="bg1"/>
                </a:solidFill>
                <a:latin typeface="Arial Narrow" panose="020B0606020202030204" pitchFamily="34" charset="0"/>
              </a:rPr>
              <a:t>*Before 1206, GK was one of the regional tribal leaders fighting for area supremacy.  His rise to power was fueled by hatred of other leaders who also were legendary sickos (one was known for boiling people to death).</a:t>
            </a:r>
          </a:p>
          <a:p>
            <a:endParaRPr lang="en-US" sz="2000" b="1" dirty="0" smtClean="0">
              <a:solidFill>
                <a:schemeClr val="bg1"/>
              </a:solidFill>
              <a:latin typeface="Arial Narrow" panose="020B0606020202030204" pitchFamily="34" charset="0"/>
            </a:endParaRPr>
          </a:p>
          <a:p>
            <a:r>
              <a:rPr lang="en-US" sz="2000" b="1" dirty="0" smtClean="0">
                <a:solidFill>
                  <a:schemeClr val="bg1"/>
                </a:solidFill>
                <a:latin typeface="Arial Narrow" panose="020B0606020202030204" pitchFamily="34" charset="0"/>
              </a:rPr>
              <a:t>*GK had lots of offspring, he had 1000s of partners, estimated 1/200 people in world are related to GK.</a:t>
            </a:r>
          </a:p>
        </p:txBody>
      </p:sp>
    </p:spTree>
    <p:extLst>
      <p:ext uri="{BB962C8B-B14F-4D97-AF65-F5344CB8AC3E}">
        <p14:creationId xmlns:p14="http://schemas.microsoft.com/office/powerpoint/2010/main" val="3487372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20241"/>
            <a:ext cx="6949439" cy="4937760"/>
          </a:xfrm>
        </p:spPr>
        <p:txBody>
          <a:bodyPr>
            <a:normAutofit/>
          </a:bodyPr>
          <a:lstStyle/>
          <a:p>
            <a:pPr marL="0" indent="0" algn="ctr">
              <a:buNone/>
            </a:pPr>
            <a:r>
              <a:rPr lang="en-US" sz="2300" dirty="0" smtClean="0">
                <a:latin typeface="Arial Narrow" panose="020B0606020202030204" pitchFamily="34" charset="0"/>
              </a:rPr>
              <a:t>According to legend, GK was born with a blood clot in his fist. At age 9, rival people (Tartars) poisoned his family &amp; GK spent his life abandoned by his clan &amp; living in extreme poverty.</a:t>
            </a:r>
          </a:p>
          <a:p>
            <a:pPr marL="0" indent="0" algn="ctr">
              <a:buNone/>
            </a:pPr>
            <a:endParaRPr lang="en-US" sz="800" dirty="0">
              <a:latin typeface="Arial Narrow" panose="020B0606020202030204" pitchFamily="34" charset="0"/>
            </a:endParaRPr>
          </a:p>
          <a:p>
            <a:pPr marL="0" indent="0" algn="ctr">
              <a:buNone/>
            </a:pPr>
            <a:r>
              <a:rPr lang="en-US" sz="2300" dirty="0" smtClean="0">
                <a:latin typeface="Arial Narrow" panose="020B0606020202030204" pitchFamily="34" charset="0"/>
              </a:rPr>
              <a:t>To revenge </a:t>
            </a:r>
            <a:r>
              <a:rPr lang="en-US" sz="2300" dirty="0" smtClean="0">
                <a:solidFill>
                  <a:srgbClr val="FF0000"/>
                </a:solidFill>
                <a:latin typeface="Arial Narrow" panose="020B0606020202030204" pitchFamily="34" charset="0"/>
              </a:rPr>
              <a:t>Tartars</a:t>
            </a:r>
            <a:r>
              <a:rPr lang="en-US" sz="2300" dirty="0" smtClean="0">
                <a:latin typeface="Arial Narrow" panose="020B0606020202030204" pitchFamily="34" charset="0"/>
              </a:rPr>
              <a:t>, he killed every male taller than a cart axle.</a:t>
            </a:r>
          </a:p>
          <a:p>
            <a:pPr marL="0" indent="0" algn="ctr">
              <a:buNone/>
            </a:pPr>
            <a:endParaRPr lang="en-US" sz="800" dirty="0">
              <a:latin typeface="Arial Narrow" panose="020B0606020202030204" pitchFamily="34" charset="0"/>
            </a:endParaRPr>
          </a:p>
          <a:p>
            <a:pPr marL="0" indent="0" algn="ctr">
              <a:buNone/>
            </a:pPr>
            <a:r>
              <a:rPr lang="en-US" sz="2300" dirty="0" smtClean="0">
                <a:latin typeface="Arial Narrow" panose="020B0606020202030204" pitchFamily="34" charset="0"/>
              </a:rPr>
              <a:t>“Man’s greatest good fortune is to chase &amp; defeat his enemy, seize his total possessions, leave his married wife weeping &amp; wailing, &amp; ride off with his horse.”</a:t>
            </a:r>
            <a:endParaRPr lang="en-US" sz="2300" dirty="0">
              <a:latin typeface="Arial Narrow" panose="020B0606020202030204" pitchFamily="34" charset="0"/>
            </a:endParaRPr>
          </a:p>
        </p:txBody>
      </p:sp>
      <p:sp>
        <p:nvSpPr>
          <p:cNvPr id="3" name="Title 2"/>
          <p:cNvSpPr>
            <a:spLocks noGrp="1"/>
          </p:cNvSpPr>
          <p:nvPr>
            <p:ph type="title"/>
          </p:nvPr>
        </p:nvSpPr>
        <p:spPr>
          <a:xfrm>
            <a:off x="261258" y="338328"/>
            <a:ext cx="6688182" cy="1252728"/>
          </a:xfrm>
        </p:spPr>
        <p:txBody>
          <a:bodyPr>
            <a:normAutofit/>
          </a:bodyPr>
          <a:lstStyle/>
          <a:p>
            <a:r>
              <a:rPr lang="en-US" sz="6000" b="1" dirty="0" smtClean="0">
                <a:solidFill>
                  <a:srgbClr val="002060"/>
                </a:solidFill>
              </a:rPr>
              <a:t>*Legend </a:t>
            </a:r>
            <a:r>
              <a:rPr lang="en-US" sz="6000" b="1" dirty="0">
                <a:solidFill>
                  <a:srgbClr val="002060"/>
                </a:solidFill>
              </a:rPr>
              <a:t>of Khan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9440" y="182881"/>
            <a:ext cx="4963885" cy="667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mage result for genghis khan tor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976949"/>
            <a:ext cx="3344092" cy="18810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genghis khan tor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160" y="4976949"/>
            <a:ext cx="3629279" cy="191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436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6" name="Picture 4" descr="Image result for the mongols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932"/>
            <a:ext cx="12192001" cy="682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63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971"/>
            <a:ext cx="7818329" cy="1045028"/>
          </a:xfrm>
        </p:spPr>
        <p:txBody>
          <a:bodyPr>
            <a:normAutofit/>
          </a:bodyPr>
          <a:lstStyle/>
          <a:p>
            <a:pPr algn="ctr"/>
            <a:r>
              <a:rPr lang="en-US" sz="5400" b="1" dirty="0" err="1" smtClean="0"/>
              <a:t>Ogedei</a:t>
            </a:r>
            <a:r>
              <a:rPr lang="en-US" sz="5400" b="1" dirty="0" smtClean="0"/>
              <a:t> &amp; </a:t>
            </a:r>
            <a:r>
              <a:rPr lang="en-US" sz="5400" b="1" dirty="0" err="1" smtClean="0"/>
              <a:t>BAtU</a:t>
            </a:r>
            <a:r>
              <a:rPr lang="en-US" sz="5400" b="1" dirty="0" smtClean="0"/>
              <a:t> khan</a:t>
            </a:r>
            <a:endParaRPr lang="en-US" sz="5400" b="1" dirty="0"/>
          </a:p>
        </p:txBody>
      </p:sp>
      <p:sp>
        <p:nvSpPr>
          <p:cNvPr id="3" name="Content Placeholder 2"/>
          <p:cNvSpPr>
            <a:spLocks noGrp="1"/>
          </p:cNvSpPr>
          <p:nvPr>
            <p:ph idx="1"/>
          </p:nvPr>
        </p:nvSpPr>
        <p:spPr>
          <a:xfrm>
            <a:off x="0" y="-1"/>
            <a:ext cx="7818329" cy="1841863"/>
          </a:xfrm>
        </p:spPr>
        <p:txBody>
          <a:bodyPr>
            <a:normAutofit/>
          </a:bodyPr>
          <a:lstStyle/>
          <a:p>
            <a:pPr marL="0" indent="0" algn="ctr">
              <a:buNone/>
            </a:pPr>
            <a:r>
              <a:rPr lang="en-US" sz="2400" b="1" dirty="0" smtClean="0"/>
              <a:t>In basic terms, conquering &amp; dominance continued through son and grandsons (and attacks made by their Golden Horde). Armies move into Europe.</a:t>
            </a:r>
            <a:endParaRPr lang="en-US" sz="2400" b="1" dirty="0"/>
          </a:p>
        </p:txBody>
      </p:sp>
      <p:pic>
        <p:nvPicPr>
          <p:cNvPr id="3074" name="Picture 2" descr="Image result for ogede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329" y="0"/>
            <a:ext cx="43736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golden hor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41862"/>
            <a:ext cx="7818330" cy="390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10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810001"/>
            <a:ext cx="7171509" cy="3047999"/>
          </a:xfrm>
        </p:spPr>
        <p:txBody>
          <a:bodyPr>
            <a:normAutofit/>
          </a:bodyPr>
          <a:lstStyle/>
          <a:p>
            <a:pPr marL="0" indent="0" algn="ctr">
              <a:buNone/>
            </a:pPr>
            <a:r>
              <a:rPr lang="en-US" sz="2800" b="1" dirty="0" smtClean="0">
                <a:latin typeface="Arial Narrow" panose="020B0606020202030204" pitchFamily="34" charset="0"/>
              </a:rPr>
              <a:t>Bantu Khan demolished the Russians in Kiev.</a:t>
            </a:r>
            <a:endParaRPr lang="en-US" sz="2800" dirty="0" smtClean="0"/>
          </a:p>
          <a:p>
            <a:pPr marL="0" indent="0" algn="ctr">
              <a:buNone/>
            </a:pPr>
            <a:endParaRPr lang="en-US" dirty="0"/>
          </a:p>
          <a:p>
            <a:pPr marL="0" indent="0" algn="ctr">
              <a:buNone/>
            </a:pPr>
            <a:r>
              <a:rPr lang="en-US" dirty="0" smtClean="0">
                <a:latin typeface="Arial Narrow" panose="020B0606020202030204" pitchFamily="34" charset="0"/>
              </a:rPr>
              <a:t>*Bantu was impressed with the splendor of Kiev so he offered terms for its surrender. Instead the Russians killed the envoys requesting their surrender. Mongol attacks included catapult launches and killings of people hiding in churches. Out of 50,000 citizens Russian, only 2000 lived.</a:t>
            </a:r>
          </a:p>
        </p:txBody>
      </p:sp>
      <p:sp>
        <p:nvSpPr>
          <p:cNvPr id="3" name="Title 2"/>
          <p:cNvSpPr>
            <a:spLocks noGrp="1"/>
          </p:cNvSpPr>
          <p:nvPr>
            <p:ph type="title"/>
          </p:nvPr>
        </p:nvSpPr>
        <p:spPr>
          <a:xfrm>
            <a:off x="5156616" y="228599"/>
            <a:ext cx="7035384" cy="1430383"/>
          </a:xfrm>
        </p:spPr>
        <p:txBody>
          <a:bodyPr>
            <a:normAutofit/>
          </a:bodyPr>
          <a:lstStyle/>
          <a:p>
            <a:r>
              <a:rPr lang="en-US" sz="4800" b="1" dirty="0"/>
              <a:t>Fall of </a:t>
            </a:r>
            <a:r>
              <a:rPr lang="en-US" sz="4800" b="1" dirty="0" smtClean="0"/>
              <a:t>Kiev (Russia)</a:t>
            </a:r>
            <a:endParaRPr lang="en-US" sz="48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57" y="0"/>
            <a:ext cx="5265473" cy="36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790" y="3657600"/>
            <a:ext cx="488921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90457" y="1371601"/>
            <a:ext cx="6596743" cy="2308324"/>
          </a:xfrm>
          <a:prstGeom prst="rect">
            <a:avLst/>
          </a:prstGeom>
          <a:noFill/>
        </p:spPr>
        <p:txBody>
          <a:bodyPr wrap="square" rtlCol="0">
            <a:spAutoFit/>
          </a:bodyPr>
          <a:lstStyle/>
          <a:p>
            <a:pPr algn="ctr" defTabSz="914400"/>
            <a:endParaRPr lang="en-US" sz="2200" dirty="0" smtClean="0">
              <a:solidFill>
                <a:prstClr val="black"/>
              </a:solidFill>
              <a:latin typeface="Candara"/>
            </a:endParaRPr>
          </a:p>
          <a:p>
            <a:pPr algn="ctr" defTabSz="914400"/>
            <a:endParaRPr lang="en-US" sz="2200" dirty="0">
              <a:solidFill>
                <a:prstClr val="black"/>
              </a:solidFill>
              <a:latin typeface="Candara"/>
            </a:endParaRPr>
          </a:p>
          <a:p>
            <a:pPr algn="ctr" defTabSz="914400"/>
            <a:endParaRPr lang="en-US" dirty="0" smtClean="0">
              <a:solidFill>
                <a:prstClr val="black"/>
              </a:solidFill>
              <a:latin typeface="Candara"/>
            </a:endParaRPr>
          </a:p>
          <a:p>
            <a:pPr algn="ctr" defTabSz="914400"/>
            <a:r>
              <a:rPr lang="en-US" sz="2200" dirty="0" smtClean="0">
                <a:solidFill>
                  <a:prstClr val="black"/>
                </a:solidFill>
                <a:latin typeface="Candara"/>
              </a:rPr>
              <a:t>“</a:t>
            </a:r>
            <a:r>
              <a:rPr lang="en-US" sz="2200" dirty="0">
                <a:solidFill>
                  <a:prstClr val="black"/>
                </a:solidFill>
                <a:latin typeface="Candara"/>
              </a:rPr>
              <a:t>No eye remained to weep.”</a:t>
            </a:r>
          </a:p>
          <a:p>
            <a:pPr algn="ctr" defTabSz="914400"/>
            <a:endParaRPr lang="en-US" sz="1200" dirty="0">
              <a:solidFill>
                <a:prstClr val="black"/>
              </a:solidFill>
              <a:latin typeface="Candara"/>
            </a:endParaRPr>
          </a:p>
          <a:p>
            <a:pPr algn="ctr" defTabSz="914400"/>
            <a:r>
              <a:rPr lang="en-US" sz="2200" dirty="0">
                <a:solidFill>
                  <a:prstClr val="black"/>
                </a:solidFill>
                <a:latin typeface="Candara"/>
              </a:rPr>
              <a:t>“When we passed thru the land, we found lying in the field countless heads and bones of the dead.”</a:t>
            </a:r>
          </a:p>
        </p:txBody>
      </p:sp>
    </p:spTree>
    <p:extLst>
      <p:ext uri="{BB962C8B-B14F-4D97-AF65-F5344CB8AC3E}">
        <p14:creationId xmlns:p14="http://schemas.microsoft.com/office/powerpoint/2010/main" val="1001313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6571" y="2133600"/>
            <a:ext cx="7693479" cy="4724400"/>
          </a:xfrm>
        </p:spPr>
        <p:txBody>
          <a:bodyPr/>
          <a:lstStyle/>
          <a:p>
            <a:pPr marL="0" indent="0" algn="ctr">
              <a:buNone/>
            </a:pPr>
            <a:r>
              <a:rPr lang="en-US" b="1" dirty="0" smtClean="0">
                <a:latin typeface="Bahnschrift" panose="020B0502040204020203" pitchFamily="34" charset="0"/>
              </a:rPr>
              <a:t>GK’s sons fought for control of divided kingdom, but </a:t>
            </a:r>
            <a:r>
              <a:rPr lang="en-US" b="1" dirty="0" smtClean="0">
                <a:solidFill>
                  <a:srgbClr val="FF0000"/>
                </a:solidFill>
                <a:latin typeface="Bahnschrift" panose="020B0502040204020203" pitchFamily="34" charset="0"/>
              </a:rPr>
              <a:t>Kublai Khan </a:t>
            </a:r>
            <a:r>
              <a:rPr lang="en-US" b="1" dirty="0" smtClean="0">
                <a:latin typeface="Bahnschrift" panose="020B0502040204020203" pitchFamily="34" charset="0"/>
              </a:rPr>
              <a:t>controls most  lands including China.</a:t>
            </a:r>
          </a:p>
          <a:p>
            <a:pPr marL="0" indent="0" algn="ctr">
              <a:buNone/>
            </a:pPr>
            <a:endParaRPr lang="en-US" sz="800" b="1" dirty="0">
              <a:latin typeface="Bahnschrift" panose="020B0502040204020203" pitchFamily="34" charset="0"/>
            </a:endParaRPr>
          </a:p>
          <a:p>
            <a:pPr marL="0" indent="0" algn="ctr">
              <a:buNone/>
            </a:pPr>
            <a:r>
              <a:rPr lang="en-US" b="1" dirty="0" smtClean="0">
                <a:latin typeface="Bahnschrift" panose="020B0502040204020203" pitchFamily="34" charset="0"/>
              </a:rPr>
              <a:t>China paid a </a:t>
            </a:r>
            <a:r>
              <a:rPr lang="en-US" b="1" dirty="0" smtClean="0">
                <a:solidFill>
                  <a:srgbClr val="FF0000"/>
                </a:solidFill>
                <a:latin typeface="Bahnschrift" panose="020B0502040204020203" pitchFamily="34" charset="0"/>
              </a:rPr>
              <a:t>tribute (tax)</a:t>
            </a:r>
            <a:r>
              <a:rPr lang="en-US" b="1" dirty="0" smtClean="0">
                <a:latin typeface="Bahnschrift" panose="020B0502040204020203" pitchFamily="34" charset="0"/>
              </a:rPr>
              <a:t> of 200K </a:t>
            </a:r>
            <a:r>
              <a:rPr lang="en-US" b="1" dirty="0" err="1" smtClean="0">
                <a:latin typeface="Bahnschrift" panose="020B0502040204020203" pitchFamily="34" charset="0"/>
              </a:rPr>
              <a:t>taels</a:t>
            </a:r>
            <a:r>
              <a:rPr lang="en-US" b="1" dirty="0" smtClean="0">
                <a:latin typeface="Bahnschrift" panose="020B0502040204020203" pitchFamily="34" charset="0"/>
              </a:rPr>
              <a:t> of silver &amp; 200K bolts of silk to Kublai.</a:t>
            </a:r>
          </a:p>
          <a:p>
            <a:pPr marL="0" indent="0" algn="ctr">
              <a:buNone/>
            </a:pPr>
            <a:endParaRPr lang="en-US" sz="800" b="1" dirty="0">
              <a:latin typeface="Bahnschrift" panose="020B0502040204020203" pitchFamily="34" charset="0"/>
            </a:endParaRPr>
          </a:p>
          <a:p>
            <a:pPr marL="0" indent="0" algn="ctr">
              <a:buNone/>
            </a:pPr>
            <a:r>
              <a:rPr lang="en-US" b="1" dirty="0" smtClean="0">
                <a:latin typeface="Bahnschrift" panose="020B0502040204020203" pitchFamily="34" charset="0"/>
              </a:rPr>
              <a:t>The </a:t>
            </a:r>
            <a:r>
              <a:rPr lang="en-US" b="1" i="1" dirty="0" smtClean="0">
                <a:solidFill>
                  <a:srgbClr val="FF0000"/>
                </a:solidFill>
                <a:latin typeface="Bahnschrift" panose="020B0502040204020203" pitchFamily="34" charset="0"/>
              </a:rPr>
              <a:t>Golden Horde</a:t>
            </a:r>
            <a:r>
              <a:rPr lang="en-US" b="1" dirty="0" smtClean="0">
                <a:solidFill>
                  <a:srgbClr val="FF0000"/>
                </a:solidFill>
                <a:latin typeface="Bahnschrift" panose="020B0502040204020203" pitchFamily="34" charset="0"/>
              </a:rPr>
              <a:t> </a:t>
            </a:r>
            <a:r>
              <a:rPr lang="en-US" b="1" dirty="0" smtClean="0">
                <a:latin typeface="Bahnschrift" panose="020B0502040204020203" pitchFamily="34" charset="0"/>
              </a:rPr>
              <a:t>won a battle by chasing enemy onto a frozen lake which broke upon their weight.</a:t>
            </a:r>
            <a:endParaRPr lang="en-US" b="1" dirty="0">
              <a:latin typeface="Bahnschrift" panose="020B0502040204020203" pitchFamily="34" charset="0"/>
            </a:endParaRPr>
          </a:p>
        </p:txBody>
      </p:sp>
      <p:sp>
        <p:nvSpPr>
          <p:cNvPr id="3" name="Title 2"/>
          <p:cNvSpPr>
            <a:spLocks noGrp="1"/>
          </p:cNvSpPr>
          <p:nvPr>
            <p:ph type="title"/>
          </p:nvPr>
        </p:nvSpPr>
        <p:spPr>
          <a:xfrm>
            <a:off x="6973647" y="2"/>
            <a:ext cx="4900489" cy="1295399"/>
          </a:xfrm>
        </p:spPr>
        <p:txBody>
          <a:bodyPr>
            <a:normAutofit/>
          </a:bodyPr>
          <a:lstStyle/>
          <a:p>
            <a:r>
              <a:rPr lang="en-US" sz="5400" b="1" dirty="0" smtClean="0"/>
              <a:t>KUBLAI KHAN</a:t>
            </a:r>
            <a:endParaRPr lang="en-US" sz="5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50" y="1295401"/>
            <a:ext cx="417195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680" y="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82" y="1"/>
            <a:ext cx="145676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Image result for frozen la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1" y="4898571"/>
            <a:ext cx="8036241" cy="195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575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786743"/>
            <a:ext cx="8023174" cy="1602377"/>
          </a:xfrm>
        </p:spPr>
        <p:txBody>
          <a:bodyPr/>
          <a:lstStyle/>
          <a:p>
            <a:pPr marL="0" indent="0" algn="ctr">
              <a:buNone/>
            </a:pPr>
            <a:r>
              <a:rPr lang="en-US" dirty="0" smtClean="0">
                <a:latin typeface="Elephant" panose="02020904090505020303" pitchFamily="18" charset="0"/>
              </a:rPr>
              <a:t>Ideas traveled with the Mongols so medical ideas like acupuncture and taking a pulse traveled to. So did new food items like lemons &amp; carrots, as did astronomy, gunpowder, better furnaces &amp; paintings.</a:t>
            </a:r>
            <a:endParaRPr lang="en-US" dirty="0">
              <a:latin typeface="Elephant" panose="02020904090505020303" pitchFamily="18" charset="0"/>
            </a:endParaRPr>
          </a:p>
        </p:txBody>
      </p:sp>
      <p:pic>
        <p:nvPicPr>
          <p:cNvPr id="13316" name="Picture 4" descr="Image result for ACUPUN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180114" cy="278674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www.health.harvard.edu/media/content/images/bigstock-Doctor-taking-patient-s-pulse--128261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175" y="0"/>
            <a:ext cx="4180115" cy="278674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astronom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340" y="4545873"/>
            <a:ext cx="4176949" cy="231212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lemons and carro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0115" y="0"/>
            <a:ext cx="3843060" cy="2786743"/>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175" y="2790415"/>
            <a:ext cx="4180115" cy="1755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389120"/>
            <a:ext cx="8023175" cy="769441"/>
          </a:xfrm>
          <a:prstGeom prst="rect">
            <a:avLst/>
          </a:prstGeom>
          <a:noFill/>
        </p:spPr>
        <p:txBody>
          <a:bodyPr wrap="square" rtlCol="0">
            <a:spAutoFit/>
          </a:bodyPr>
          <a:lstStyle/>
          <a:p>
            <a:pPr algn="ctr"/>
            <a:r>
              <a:rPr lang="en-US" sz="4400" b="1" dirty="0" smtClean="0">
                <a:solidFill>
                  <a:schemeClr val="accent3">
                    <a:lumMod val="75000"/>
                  </a:schemeClr>
                </a:solidFill>
                <a:latin typeface="Bahnschrift" panose="020B0502040204020203" pitchFamily="34" charset="0"/>
              </a:rPr>
              <a:t>CULTURAL EXCHANGE</a:t>
            </a:r>
            <a:endParaRPr lang="en-US" sz="4400" b="1" dirty="0">
              <a:solidFill>
                <a:schemeClr val="accent3">
                  <a:lumMod val="75000"/>
                </a:schemeClr>
              </a:solidFill>
              <a:latin typeface="Bahnschrift" panose="020B0502040204020203" pitchFamily="34" charset="0"/>
            </a:endParaRPr>
          </a:p>
        </p:txBody>
      </p:sp>
      <p:sp>
        <p:nvSpPr>
          <p:cNvPr id="5" name="TextBox 4"/>
          <p:cNvSpPr txBox="1"/>
          <p:nvPr/>
        </p:nvSpPr>
        <p:spPr>
          <a:xfrm>
            <a:off x="0" y="5158561"/>
            <a:ext cx="8023175" cy="1569660"/>
          </a:xfrm>
          <a:prstGeom prst="rect">
            <a:avLst/>
          </a:prstGeom>
          <a:noFill/>
        </p:spPr>
        <p:txBody>
          <a:bodyPr wrap="square" rtlCol="0">
            <a:spAutoFit/>
          </a:bodyPr>
          <a:lstStyle/>
          <a:p>
            <a:r>
              <a:rPr lang="en-US" dirty="0" smtClean="0">
                <a:latin typeface="Microsoft PhagsPa" panose="020B0502040204020203" pitchFamily="34" charset="0"/>
              </a:rPr>
              <a:t>*Wars always change the world. For example, after World War II the foods USA ate changed dramatically. Part of the reason Asian foods are so popular today has a lot to do with Vietnam War and bringing that cuisine home.</a:t>
            </a:r>
          </a:p>
          <a:p>
            <a:endParaRPr lang="en-US" sz="600" dirty="0">
              <a:latin typeface="Microsoft PhagsPa" panose="020B0502040204020203" pitchFamily="34" charset="0"/>
            </a:endParaRPr>
          </a:p>
          <a:p>
            <a:r>
              <a:rPr lang="en-US" dirty="0" smtClean="0">
                <a:latin typeface="Microsoft PhagsPa" panose="020B0502040204020203" pitchFamily="34" charset="0"/>
              </a:rPr>
              <a:t>*During this time, Chinese actors appeared in Middle East as Persian wrestlers appeared in China, a jester from Eastern Europe entertained Mongols.</a:t>
            </a:r>
            <a:endParaRPr lang="en-US" dirty="0">
              <a:latin typeface="Microsoft PhagsPa" panose="020B0502040204020203" pitchFamily="34" charset="0"/>
            </a:endParaRPr>
          </a:p>
        </p:txBody>
      </p:sp>
    </p:spTree>
    <p:extLst>
      <p:ext uri="{BB962C8B-B14F-4D97-AF65-F5344CB8AC3E}">
        <p14:creationId xmlns:p14="http://schemas.microsoft.com/office/powerpoint/2010/main" val="337505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silk road wallpap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2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01291" y="0"/>
            <a:ext cx="3762103" cy="1754326"/>
          </a:xfrm>
          <a:prstGeom prst="rect">
            <a:avLst/>
          </a:prstGeom>
          <a:noFill/>
        </p:spPr>
        <p:txBody>
          <a:bodyPr wrap="square" rtlCol="0">
            <a:spAutoFit/>
          </a:bodyPr>
          <a:lstStyle/>
          <a:p>
            <a:pPr algn="ctr"/>
            <a:r>
              <a:rPr lang="en-US" sz="5400" b="1" dirty="0" smtClean="0">
                <a:solidFill>
                  <a:schemeClr val="bg1"/>
                </a:solidFill>
              </a:rPr>
              <a:t>SILK ROAD</a:t>
            </a:r>
          </a:p>
          <a:p>
            <a:pPr algn="ctr"/>
            <a:r>
              <a:rPr lang="en-US" sz="5400" b="1" dirty="0" smtClean="0">
                <a:solidFill>
                  <a:schemeClr val="bg1"/>
                </a:solidFill>
              </a:rPr>
              <a:t>&amp; TRADE</a:t>
            </a:r>
            <a:endParaRPr lang="en-US" sz="5400" b="1" dirty="0">
              <a:solidFill>
                <a:schemeClr val="bg1"/>
              </a:solidFill>
            </a:endParaRPr>
          </a:p>
        </p:txBody>
      </p:sp>
    </p:spTree>
    <p:extLst>
      <p:ext uri="{BB962C8B-B14F-4D97-AF65-F5344CB8AC3E}">
        <p14:creationId xmlns:p14="http://schemas.microsoft.com/office/powerpoint/2010/main" val="1206918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descr="Image result for LONDON 1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851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695406"/>
            <a:ext cx="8451669" cy="1200329"/>
          </a:xfrm>
          <a:prstGeom prst="rect">
            <a:avLst/>
          </a:prstGeom>
          <a:noFill/>
        </p:spPr>
        <p:txBody>
          <a:bodyPr wrap="square" rtlCol="0">
            <a:spAutoFit/>
          </a:bodyPr>
          <a:lstStyle/>
          <a:p>
            <a:pPr algn="ctr"/>
            <a:r>
              <a:rPr lang="en-US" sz="7200" b="1" dirty="0" smtClean="0">
                <a:solidFill>
                  <a:srgbClr val="FF0000"/>
                </a:solidFill>
                <a:latin typeface="Algerian" panose="04020705040A02060702" pitchFamily="82" charset="0"/>
              </a:rPr>
              <a:t>EUROPE</a:t>
            </a:r>
            <a:endParaRPr lang="en-US" sz="72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171476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err="1">
                <a:solidFill>
                  <a:srgbClr val="0070C0"/>
                </a:solidFill>
                <a:latin typeface="Aharoni" pitchFamily="2" charset="-79"/>
                <a:cs typeface="Aharoni" pitchFamily="2" charset="-79"/>
              </a:rPr>
              <a:t>e</a:t>
            </a:r>
            <a:r>
              <a:rPr lang="en-US" sz="8800" dirty="0" err="1">
                <a:solidFill>
                  <a:srgbClr val="FF0000"/>
                </a:solidFill>
                <a:latin typeface="Aharoni" pitchFamily="2" charset="-79"/>
                <a:cs typeface="Aharoni" pitchFamily="2" charset="-79"/>
              </a:rPr>
              <a:t>n</a:t>
            </a:r>
            <a:r>
              <a:rPr lang="en-US" sz="8800" dirty="0" err="1">
                <a:solidFill>
                  <a:srgbClr val="0070C0"/>
                </a:solidFill>
                <a:latin typeface="Aharoni" pitchFamily="2" charset="-79"/>
                <a:cs typeface="Aharoni" pitchFamily="2" charset="-79"/>
              </a:rPr>
              <a:t>g</a:t>
            </a:r>
            <a:r>
              <a:rPr lang="en-US" sz="8800" dirty="0" err="1">
                <a:solidFill>
                  <a:srgbClr val="FF0000"/>
                </a:solidFill>
                <a:latin typeface="Aharoni" pitchFamily="2" charset="-79"/>
                <a:cs typeface="Aharoni" pitchFamily="2" charset="-79"/>
              </a:rPr>
              <a:t>l</a:t>
            </a:r>
            <a:r>
              <a:rPr lang="en-US" sz="8800" dirty="0" err="1">
                <a:solidFill>
                  <a:srgbClr val="0070C0"/>
                </a:solidFill>
                <a:latin typeface="Aharoni" pitchFamily="2" charset="-79"/>
                <a:cs typeface="Aharoni" pitchFamily="2" charset="-79"/>
              </a:rPr>
              <a:t>a</a:t>
            </a:r>
            <a:r>
              <a:rPr lang="en-US" sz="8800" dirty="0" err="1">
                <a:solidFill>
                  <a:srgbClr val="FF0000"/>
                </a:solidFill>
                <a:latin typeface="Aharoni" pitchFamily="2" charset="-79"/>
                <a:cs typeface="Aharoni" pitchFamily="2" charset="-79"/>
              </a:rPr>
              <a:t>n</a:t>
            </a:r>
            <a:r>
              <a:rPr lang="en-US" sz="8800" dirty="0" err="1">
                <a:solidFill>
                  <a:srgbClr val="0070C0"/>
                </a:solidFill>
                <a:latin typeface="Aharoni" pitchFamily="2" charset="-79"/>
                <a:cs typeface="Aharoni" pitchFamily="2" charset="-79"/>
              </a:rPr>
              <a:t>d</a:t>
            </a:r>
            <a:endParaRPr lang="en-US" sz="8800" dirty="0">
              <a:solidFill>
                <a:srgbClr val="0070C0"/>
              </a:solidFill>
              <a:latin typeface="Aharoni" pitchFamily="2" charset="-79"/>
              <a:cs typeface="Aharoni" pitchFamily="2" charset="-79"/>
            </a:endParaRPr>
          </a:p>
        </p:txBody>
      </p:sp>
      <p:sp>
        <p:nvSpPr>
          <p:cNvPr id="3" name="Content Placeholder 2"/>
          <p:cNvSpPr>
            <a:spLocks noGrp="1"/>
          </p:cNvSpPr>
          <p:nvPr>
            <p:ph idx="1"/>
          </p:nvPr>
        </p:nvSpPr>
        <p:spPr>
          <a:xfrm>
            <a:off x="404949" y="1593669"/>
            <a:ext cx="11390811" cy="5111931"/>
          </a:xfrm>
        </p:spPr>
        <p:txBody>
          <a:bodyPr>
            <a:normAutofit/>
          </a:bodyPr>
          <a:lstStyle/>
          <a:p>
            <a:pPr marL="114300" indent="0" algn="ctr">
              <a:buNone/>
            </a:pPr>
            <a:r>
              <a:rPr lang="en-US" b="1" dirty="0" smtClean="0"/>
              <a:t>Island region was made up of small villages depleted by Viking raids until the people unified in the “Land of Angles” (named after Anglos peoples).</a:t>
            </a:r>
          </a:p>
          <a:p>
            <a:pPr marL="114300" indent="0" algn="ctr">
              <a:buNone/>
            </a:pPr>
            <a:endParaRPr lang="en-US" sz="1200" b="1" dirty="0" smtClean="0"/>
          </a:p>
          <a:p>
            <a:pPr marL="114300" indent="0" algn="ctr">
              <a:buNone/>
            </a:pPr>
            <a:r>
              <a:rPr lang="en-US" b="1" dirty="0" smtClean="0"/>
              <a:t>Early 1000’s, England molds Vikings &amp; Anglo-Saxons into one people. In 1066, </a:t>
            </a:r>
            <a:r>
              <a:rPr lang="en-US" b="1" dirty="0" smtClean="0">
                <a:solidFill>
                  <a:srgbClr val="FF0000"/>
                </a:solidFill>
              </a:rPr>
              <a:t>William the Conqueror </a:t>
            </a:r>
            <a:r>
              <a:rPr lang="en-US" b="1" dirty="0" smtClean="0"/>
              <a:t>of the Normans (located in France) took over &amp; claimed all England as his property. Modern England begins in 1066.</a:t>
            </a:r>
          </a:p>
          <a:p>
            <a:pPr marL="114300" indent="0" algn="ctr">
              <a:buNone/>
            </a:pPr>
            <a:endParaRPr lang="en-US" sz="1200" b="1" dirty="0"/>
          </a:p>
          <a:p>
            <a:pPr marL="114300" indent="0" algn="ctr">
              <a:buNone/>
            </a:pPr>
            <a:r>
              <a:rPr lang="en-US" b="1" dirty="0" smtClean="0"/>
              <a:t>In 1215, people were tired by absolute rulers/high taxes/</a:t>
            </a:r>
            <a:r>
              <a:rPr lang="en-US" b="1" dirty="0" err="1" smtClean="0"/>
              <a:t>etc</a:t>
            </a:r>
            <a:r>
              <a:rPr lang="en-US" b="1" dirty="0" smtClean="0"/>
              <a:t> so they demanded their rights in a document called the </a:t>
            </a:r>
            <a:r>
              <a:rPr lang="en-US" b="1" dirty="0" smtClean="0">
                <a:solidFill>
                  <a:srgbClr val="FF0000"/>
                </a:solidFill>
              </a:rPr>
              <a:t>Magna Carta</a:t>
            </a:r>
            <a:r>
              <a:rPr lang="en-US" b="1" dirty="0" smtClean="0"/>
              <a:t>. </a:t>
            </a:r>
            <a:endParaRPr lang="en-US" b="1" dirty="0"/>
          </a:p>
          <a:p>
            <a:pPr marL="114300" indent="0">
              <a:buNone/>
            </a:pPr>
            <a:endParaRPr lang="en-US" dirty="0"/>
          </a:p>
        </p:txBody>
      </p:sp>
      <p:pic>
        <p:nvPicPr>
          <p:cNvPr id="6146" name="Picture 2" descr="Image result for medieval en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57" y="4937760"/>
            <a:ext cx="3701143" cy="19137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edieval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 y="4937760"/>
            <a:ext cx="5167014" cy="191370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stonehe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723" y="4937759"/>
            <a:ext cx="3315134" cy="1920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527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2467" y="76200"/>
            <a:ext cx="5105401" cy="1858190"/>
          </a:xfrm>
        </p:spPr>
        <p:txBody>
          <a:bodyPr>
            <a:noAutofit/>
          </a:bodyPr>
          <a:lstStyle/>
          <a:p>
            <a:r>
              <a:rPr lang="en-US" sz="4800" b="1" i="1" dirty="0">
                <a:solidFill>
                  <a:srgbClr val="FF0000"/>
                </a:solidFill>
              </a:rPr>
              <a:t>NORMAN CONQUEST</a:t>
            </a:r>
          </a:p>
        </p:txBody>
      </p:sp>
      <p:sp>
        <p:nvSpPr>
          <p:cNvPr id="3" name="Content Placeholder 2"/>
          <p:cNvSpPr>
            <a:spLocks noGrp="1"/>
          </p:cNvSpPr>
          <p:nvPr>
            <p:ph idx="1"/>
          </p:nvPr>
        </p:nvSpPr>
        <p:spPr>
          <a:xfrm>
            <a:off x="6629400" y="1711234"/>
            <a:ext cx="5414554" cy="5146765"/>
          </a:xfrm>
        </p:spPr>
        <p:txBody>
          <a:bodyPr/>
          <a:lstStyle/>
          <a:p>
            <a:pPr marL="114300" indent="0" algn="ctr">
              <a:buNone/>
            </a:pPr>
            <a:r>
              <a:rPr lang="en-US" dirty="0" smtClean="0">
                <a:solidFill>
                  <a:srgbClr val="C00000"/>
                </a:solidFill>
                <a:latin typeface="Albertus Medium" pitchFamily="34" charset="0"/>
              </a:rPr>
              <a:t>William the Conqueror </a:t>
            </a:r>
            <a:r>
              <a:rPr lang="en-US" dirty="0" smtClean="0">
                <a:latin typeface="Albertus Medium" pitchFamily="34" charset="0"/>
              </a:rPr>
              <a:t>won at the </a:t>
            </a:r>
            <a:r>
              <a:rPr lang="en-US" dirty="0" smtClean="0">
                <a:solidFill>
                  <a:srgbClr val="C00000"/>
                </a:solidFill>
                <a:latin typeface="Albertus Medium" pitchFamily="34" charset="0"/>
              </a:rPr>
              <a:t>Battle of Hastings </a:t>
            </a:r>
            <a:r>
              <a:rPr lang="en-US" dirty="0" smtClean="0">
                <a:latin typeface="Albertus Medium" pitchFamily="34" charset="0"/>
              </a:rPr>
              <a:t>&amp; was crowned king on Xmas of 1066. WTC put 200 Lords in charge of lands and modern day England is officially a nation.</a:t>
            </a:r>
            <a:endParaRPr lang="en-US" dirty="0">
              <a:latin typeface="Albertus Medium"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2" y="0"/>
            <a:ext cx="662877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468" y="3680460"/>
            <a:ext cx="5271486" cy="321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915400" y="5181600"/>
            <a:ext cx="457200" cy="707886"/>
          </a:xfrm>
          <a:prstGeom prst="rect">
            <a:avLst/>
          </a:prstGeom>
          <a:noFill/>
        </p:spPr>
        <p:txBody>
          <a:bodyPr wrap="square" rtlCol="0">
            <a:spAutoFit/>
          </a:bodyPr>
          <a:lstStyle/>
          <a:p>
            <a:pPr defTabSz="914400"/>
            <a:r>
              <a:rPr lang="en-US" sz="4000" b="1" dirty="0">
                <a:solidFill>
                  <a:srgbClr val="FF0000"/>
                </a:solidFill>
                <a:latin typeface="Century Gothic"/>
              </a:rPr>
              <a:t>x</a:t>
            </a:r>
          </a:p>
        </p:txBody>
      </p:sp>
    </p:spTree>
    <p:extLst>
      <p:ext uri="{BB962C8B-B14F-4D97-AF65-F5344CB8AC3E}">
        <p14:creationId xmlns:p14="http://schemas.microsoft.com/office/powerpoint/2010/main" val="2244562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1397" y="304800"/>
            <a:ext cx="6377425" cy="1295400"/>
          </a:xfrm>
        </p:spPr>
        <p:txBody>
          <a:bodyPr>
            <a:noAutofit/>
          </a:bodyPr>
          <a:lstStyle/>
          <a:p>
            <a:r>
              <a:rPr lang="en-US" sz="6000" b="1" i="1" dirty="0">
                <a:solidFill>
                  <a:srgbClr val="0070C0"/>
                </a:solidFill>
                <a:latin typeface="Impact" pitchFamily="34" charset="0"/>
              </a:rPr>
              <a:t>MAGNA CARTA</a:t>
            </a:r>
          </a:p>
        </p:txBody>
      </p:sp>
      <p:sp>
        <p:nvSpPr>
          <p:cNvPr id="3" name="Content Placeholder 2"/>
          <p:cNvSpPr>
            <a:spLocks noGrp="1"/>
          </p:cNvSpPr>
          <p:nvPr>
            <p:ph idx="1"/>
          </p:nvPr>
        </p:nvSpPr>
        <p:spPr>
          <a:xfrm>
            <a:off x="5431397" y="1600200"/>
            <a:ext cx="6599494" cy="5181600"/>
          </a:xfrm>
        </p:spPr>
        <p:txBody>
          <a:bodyPr>
            <a:normAutofit/>
          </a:bodyPr>
          <a:lstStyle/>
          <a:p>
            <a:pPr marL="114300" indent="0" algn="ctr">
              <a:buNone/>
            </a:pPr>
            <a:r>
              <a:rPr lang="en-US" sz="2000" b="1" dirty="0">
                <a:latin typeface="Tahoma" pitchFamily="34" charset="0"/>
                <a:ea typeface="Tahoma" pitchFamily="34" charset="0"/>
                <a:cs typeface="Tahoma" pitchFamily="34" charset="0"/>
              </a:rPr>
              <a:t>“The Great Charter,” limited the king’s power by some barons. It’s considered as the greatest Constitutional document in </a:t>
            </a:r>
            <a:r>
              <a:rPr lang="en-US" sz="2000" b="1" dirty="0" smtClean="0">
                <a:latin typeface="Tahoma" pitchFamily="34" charset="0"/>
                <a:ea typeface="Tahoma" pitchFamily="34" charset="0"/>
                <a:cs typeface="Tahoma" pitchFamily="34" charset="0"/>
              </a:rPr>
              <a:t>history (the first!).</a:t>
            </a:r>
            <a:endParaRPr lang="en-US" sz="2000" b="1" dirty="0">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4" y="0"/>
            <a:ext cx="5083054"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599" y="2612572"/>
            <a:ext cx="4944291" cy="424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31398" y="2978727"/>
            <a:ext cx="1655202" cy="3539430"/>
          </a:xfrm>
          <a:prstGeom prst="rect">
            <a:avLst/>
          </a:prstGeom>
          <a:noFill/>
        </p:spPr>
        <p:txBody>
          <a:bodyPr wrap="square" rtlCol="0">
            <a:spAutoFit/>
          </a:bodyPr>
          <a:lstStyle/>
          <a:p>
            <a:pPr defTabSz="914400"/>
            <a:r>
              <a:rPr lang="en-US" sz="1600" dirty="0" smtClean="0">
                <a:solidFill>
                  <a:prstClr val="black"/>
                </a:solidFill>
                <a:latin typeface="Tahoma" pitchFamily="34" charset="0"/>
                <a:ea typeface="Tahoma" pitchFamily="34" charset="0"/>
                <a:cs typeface="Tahoma" pitchFamily="34" charset="0"/>
              </a:rPr>
              <a:t>*</a:t>
            </a:r>
            <a:r>
              <a:rPr lang="en-US" sz="1600" dirty="0">
                <a:solidFill>
                  <a:prstClr val="black"/>
                </a:solidFill>
                <a:latin typeface="Tahoma" pitchFamily="34" charset="0"/>
                <a:ea typeface="Tahoma" pitchFamily="34" charset="0"/>
                <a:cs typeface="Tahoma" pitchFamily="34" charset="0"/>
              </a:rPr>
              <a:t>England eventually creates a </a:t>
            </a:r>
            <a:r>
              <a:rPr lang="en-US" sz="1600" b="1" dirty="0">
                <a:solidFill>
                  <a:srgbClr val="FF0000"/>
                </a:solidFill>
                <a:latin typeface="Tahoma" pitchFamily="34" charset="0"/>
                <a:ea typeface="Tahoma" pitchFamily="34" charset="0"/>
                <a:cs typeface="Tahoma" pitchFamily="34" charset="0"/>
              </a:rPr>
              <a:t>Parliament</a:t>
            </a:r>
            <a:r>
              <a:rPr lang="en-US" sz="1600" dirty="0">
                <a:solidFill>
                  <a:prstClr val="black"/>
                </a:solidFill>
                <a:latin typeface="Tahoma" pitchFamily="34" charset="0"/>
                <a:ea typeface="Tahoma" pitchFamily="34" charset="0"/>
                <a:cs typeface="Tahoma" pitchFamily="34" charset="0"/>
              </a:rPr>
              <a:t> as knights, bishops, lords meet together.</a:t>
            </a:r>
          </a:p>
          <a:p>
            <a:pPr algn="ctr" defTabSz="914400"/>
            <a:endParaRPr lang="en-US" sz="1600" dirty="0">
              <a:solidFill>
                <a:prstClr val="black"/>
              </a:solidFill>
              <a:latin typeface="Tahoma" pitchFamily="34" charset="0"/>
              <a:ea typeface="Tahoma" pitchFamily="34" charset="0"/>
              <a:cs typeface="Tahoma" pitchFamily="34" charset="0"/>
            </a:endParaRPr>
          </a:p>
          <a:p>
            <a:pPr defTabSz="914400"/>
            <a:r>
              <a:rPr lang="en-US" sz="1600" dirty="0">
                <a:solidFill>
                  <a:prstClr val="black"/>
                </a:solidFill>
                <a:latin typeface="Tahoma" pitchFamily="34" charset="0"/>
                <a:ea typeface="Tahoma" pitchFamily="34" charset="0"/>
                <a:cs typeface="Tahoma" pitchFamily="34" charset="0"/>
              </a:rPr>
              <a:t>*Royalty will be called </a:t>
            </a:r>
            <a:r>
              <a:rPr lang="en-US" sz="1600" b="1" dirty="0">
                <a:solidFill>
                  <a:srgbClr val="FF0000"/>
                </a:solidFill>
                <a:latin typeface="Tahoma" pitchFamily="34" charset="0"/>
                <a:ea typeface="Tahoma" pitchFamily="34" charset="0"/>
                <a:cs typeface="Tahoma" pitchFamily="34" charset="0"/>
              </a:rPr>
              <a:t>House of Lords</a:t>
            </a:r>
            <a:r>
              <a:rPr lang="en-US" sz="1600" dirty="0">
                <a:solidFill>
                  <a:prstClr val="black"/>
                </a:solidFill>
                <a:latin typeface="Tahoma" pitchFamily="34" charset="0"/>
                <a:ea typeface="Tahoma" pitchFamily="34" charset="0"/>
                <a:cs typeface="Tahoma" pitchFamily="34" charset="0"/>
              </a:rPr>
              <a:t>, others called </a:t>
            </a:r>
            <a:r>
              <a:rPr lang="en-US" sz="1600" b="1" dirty="0">
                <a:solidFill>
                  <a:srgbClr val="FF0000"/>
                </a:solidFill>
                <a:latin typeface="Tahoma" pitchFamily="34" charset="0"/>
                <a:ea typeface="Tahoma" pitchFamily="34" charset="0"/>
                <a:cs typeface="Tahoma" pitchFamily="34" charset="0"/>
              </a:rPr>
              <a:t>House of Commons.</a:t>
            </a:r>
          </a:p>
        </p:txBody>
      </p:sp>
    </p:spTree>
    <p:extLst>
      <p:ext uri="{BB962C8B-B14F-4D97-AF65-F5344CB8AC3E}">
        <p14:creationId xmlns:p14="http://schemas.microsoft.com/office/powerpoint/2010/main" val="1554703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128" y="304800"/>
            <a:ext cx="8260672" cy="1295400"/>
          </a:xfrm>
        </p:spPr>
        <p:txBody>
          <a:bodyPr>
            <a:noAutofit/>
          </a:bodyPr>
          <a:lstStyle/>
          <a:p>
            <a:r>
              <a:rPr lang="en-US" sz="8800" dirty="0" err="1">
                <a:solidFill>
                  <a:srgbClr val="FF0000"/>
                </a:solidFill>
                <a:latin typeface="Aharoni" pitchFamily="2" charset="-79"/>
                <a:cs typeface="Aharoni" pitchFamily="2" charset="-79"/>
              </a:rPr>
              <a:t>f</a:t>
            </a:r>
            <a:r>
              <a:rPr lang="en-US" sz="8800" dirty="0" err="1">
                <a:solidFill>
                  <a:srgbClr val="0070C0"/>
                </a:solidFill>
                <a:latin typeface="Aharoni" pitchFamily="2" charset="-79"/>
                <a:cs typeface="Aharoni" pitchFamily="2" charset="-79"/>
              </a:rPr>
              <a:t>r</a:t>
            </a:r>
            <a:r>
              <a:rPr lang="en-US" sz="8800" dirty="0" err="1">
                <a:solidFill>
                  <a:srgbClr val="FF0000"/>
                </a:solidFill>
                <a:latin typeface="Aharoni" pitchFamily="2" charset="-79"/>
                <a:cs typeface="Aharoni" pitchFamily="2" charset="-79"/>
              </a:rPr>
              <a:t>a</a:t>
            </a:r>
            <a:r>
              <a:rPr lang="en-US" sz="8800" dirty="0" err="1">
                <a:solidFill>
                  <a:srgbClr val="0070C0"/>
                </a:solidFill>
                <a:latin typeface="Aharoni" pitchFamily="2" charset="-79"/>
                <a:cs typeface="Aharoni" pitchFamily="2" charset="-79"/>
              </a:rPr>
              <a:t>n</a:t>
            </a:r>
            <a:r>
              <a:rPr lang="en-US" sz="8800" dirty="0" err="1">
                <a:solidFill>
                  <a:srgbClr val="FF0000"/>
                </a:solidFill>
                <a:latin typeface="Aharoni" pitchFamily="2" charset="-79"/>
                <a:cs typeface="Aharoni" pitchFamily="2" charset="-79"/>
              </a:rPr>
              <a:t>c</a:t>
            </a:r>
            <a:r>
              <a:rPr lang="en-US" sz="8800" dirty="0" err="1">
                <a:solidFill>
                  <a:srgbClr val="0070C0"/>
                </a:solidFill>
                <a:latin typeface="Aharoni" pitchFamily="2" charset="-79"/>
                <a:cs typeface="Aharoni" pitchFamily="2" charset="-79"/>
              </a:rPr>
              <a:t>e</a:t>
            </a:r>
            <a:endParaRPr lang="en-US" sz="8800" dirty="0">
              <a:solidFill>
                <a:srgbClr val="0070C0"/>
              </a:solidFill>
              <a:latin typeface="Aharoni" pitchFamily="2" charset="-79"/>
              <a:cs typeface="Aharoni" pitchFamily="2" charset="-79"/>
            </a:endParaRPr>
          </a:p>
        </p:txBody>
      </p:sp>
      <p:sp>
        <p:nvSpPr>
          <p:cNvPr id="3" name="Content Placeholder 2"/>
          <p:cNvSpPr>
            <a:spLocks noGrp="1"/>
          </p:cNvSpPr>
          <p:nvPr>
            <p:ph idx="1"/>
          </p:nvPr>
        </p:nvSpPr>
        <p:spPr>
          <a:xfrm>
            <a:off x="391885" y="1600200"/>
            <a:ext cx="11416937" cy="2266406"/>
          </a:xfrm>
        </p:spPr>
        <p:txBody>
          <a:bodyPr/>
          <a:lstStyle/>
          <a:p>
            <a:pPr marL="114300" indent="0" algn="ctr">
              <a:buNone/>
            </a:pPr>
            <a:r>
              <a:rPr lang="en-US" b="1" dirty="0" smtClean="0"/>
              <a:t>Feudal system governed the area of France (about 47 different territories existed around the year 1000). </a:t>
            </a:r>
            <a:r>
              <a:rPr lang="en-US" b="1" dirty="0" smtClean="0">
                <a:solidFill>
                  <a:srgbClr val="FF0000"/>
                </a:solidFill>
              </a:rPr>
              <a:t>Hugh Capet </a:t>
            </a:r>
            <a:r>
              <a:rPr lang="en-US" b="1" dirty="0" smtClean="0"/>
              <a:t>(ruled area around Paris) arises to power &amp; creates </a:t>
            </a:r>
            <a:r>
              <a:rPr lang="en-US" b="1" dirty="0" smtClean="0">
                <a:solidFill>
                  <a:srgbClr val="FF0000"/>
                </a:solidFill>
              </a:rPr>
              <a:t>Capetian Dynasty </a:t>
            </a:r>
            <a:r>
              <a:rPr lang="en-US" b="1" dirty="0" smtClean="0"/>
              <a:t>(938-1328), unites France. France arranges its society into 3 classes called </a:t>
            </a:r>
            <a:r>
              <a:rPr lang="en-US" b="1" dirty="0" smtClean="0">
                <a:solidFill>
                  <a:srgbClr val="FF0000"/>
                </a:solidFill>
              </a:rPr>
              <a:t>Estates</a:t>
            </a:r>
            <a:r>
              <a:rPr lang="en-US" b="1" dirty="0" smtClean="0"/>
              <a:t>:</a:t>
            </a:r>
          </a:p>
          <a:p>
            <a:pPr marL="114300" indent="0">
              <a:buNone/>
            </a:pPr>
            <a:r>
              <a:rPr lang="en-US" b="1" dirty="0" smtClean="0"/>
              <a:t>1</a:t>
            </a:r>
            <a:r>
              <a:rPr lang="en-US" b="1" baseline="30000" dirty="0" smtClean="0"/>
              <a:t>st</a:t>
            </a:r>
            <a:r>
              <a:rPr lang="en-US" b="1" dirty="0" smtClean="0"/>
              <a:t> Estate: Church     2</a:t>
            </a:r>
            <a:r>
              <a:rPr lang="en-US" b="1" baseline="30000" dirty="0" smtClean="0"/>
              <a:t>nd</a:t>
            </a:r>
            <a:r>
              <a:rPr lang="en-US" b="1" dirty="0" smtClean="0"/>
              <a:t> Estate: Lords &amp; Nobles     3</a:t>
            </a:r>
            <a:r>
              <a:rPr lang="en-US" b="1" baseline="30000" dirty="0" smtClean="0"/>
              <a:t>rd</a:t>
            </a:r>
            <a:r>
              <a:rPr lang="en-US" b="1" dirty="0" smtClean="0"/>
              <a:t> Estate: Everybody Else</a:t>
            </a:r>
          </a:p>
          <a:p>
            <a:pPr marL="114300" indent="0">
              <a:buNone/>
            </a:pPr>
            <a:endParaRPr lang="en-US" b="1" dirty="0"/>
          </a:p>
          <a:p>
            <a:pPr marL="114300" indent="0">
              <a:buNone/>
            </a:pPr>
            <a:endParaRPr lang="en-US" dirty="0"/>
          </a:p>
          <a:p>
            <a:pPr marL="114300" indent="0">
              <a:buNone/>
            </a:pPr>
            <a:endParaRPr lang="en-US" dirty="0" smtClean="0"/>
          </a:p>
          <a:p>
            <a:pPr marL="114300" indent="0">
              <a:buNone/>
            </a:pPr>
            <a:endParaRPr lang="en-US" dirty="0"/>
          </a:p>
          <a:p>
            <a:pPr marL="114300" indent="0">
              <a:buNone/>
            </a:pPr>
            <a:endParaRPr lang="en-US" dirty="0"/>
          </a:p>
        </p:txBody>
      </p:sp>
      <p:pic>
        <p:nvPicPr>
          <p:cNvPr id="7172" name="Picture 4" descr="Image result for medieval pa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797" y="3709851"/>
            <a:ext cx="6553204" cy="31481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709851"/>
            <a:ext cx="5638799" cy="306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602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69623"/>
            <a:ext cx="7087565" cy="988376"/>
          </a:xfrm>
        </p:spPr>
        <p:txBody>
          <a:bodyPr>
            <a:normAutofit/>
          </a:bodyPr>
          <a:lstStyle/>
          <a:p>
            <a:pPr algn="ctr"/>
            <a:r>
              <a:rPr lang="en-US" sz="4800" b="1" dirty="0" smtClean="0"/>
              <a:t>HUNDRED YEARS WAR</a:t>
            </a:r>
            <a:endParaRPr lang="en-US" sz="4800" b="1" dirty="0"/>
          </a:p>
        </p:txBody>
      </p:sp>
      <p:sp>
        <p:nvSpPr>
          <p:cNvPr id="3" name="Content Placeholder 2"/>
          <p:cNvSpPr>
            <a:spLocks noGrp="1"/>
          </p:cNvSpPr>
          <p:nvPr>
            <p:ph idx="1"/>
          </p:nvPr>
        </p:nvSpPr>
        <p:spPr>
          <a:xfrm>
            <a:off x="0" y="1"/>
            <a:ext cx="7087565" cy="1463040"/>
          </a:xfrm>
        </p:spPr>
        <p:txBody>
          <a:bodyPr>
            <a:normAutofit/>
          </a:bodyPr>
          <a:lstStyle/>
          <a:p>
            <a:pPr marL="0" indent="0" algn="ctr">
              <a:buNone/>
            </a:pPr>
            <a:r>
              <a:rPr lang="en-US" sz="2400" b="1" dirty="0" smtClean="0">
                <a:latin typeface="Arial Narrow" panose="020B0606020202030204" pitchFamily="34" charset="0"/>
              </a:rPr>
              <a:t>England &amp; France are bitter enemies and stuck in a on-and-off war lasting 116 years. Fighting was mostly about royal family rivalries &amp; desire to takeover other’s lands.</a:t>
            </a:r>
            <a:endParaRPr lang="en-US" sz="2400" b="1" dirty="0">
              <a:latin typeface="Arial Narrow" panose="020B0606020202030204" pitchFamily="34" charset="0"/>
            </a:endParaRPr>
          </a:p>
        </p:txBody>
      </p:sp>
      <p:pic>
        <p:nvPicPr>
          <p:cNvPr id="1026" name="Picture 2" descr="Image result for hundred years wa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565" y="0"/>
            <a:ext cx="51044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463041"/>
            <a:ext cx="7087565" cy="2800767"/>
          </a:xfrm>
          <a:prstGeom prst="rect">
            <a:avLst/>
          </a:prstGeom>
          <a:noFill/>
        </p:spPr>
        <p:txBody>
          <a:bodyPr wrap="square" rtlCol="0">
            <a:spAutoFit/>
          </a:bodyPr>
          <a:lstStyle/>
          <a:p>
            <a:r>
              <a:rPr lang="en-US" sz="2200" dirty="0" smtClean="0">
                <a:latin typeface="Arial Narrow" panose="020B0606020202030204" pitchFamily="34" charset="0"/>
              </a:rPr>
              <a:t>*As you can see on the map, most of fighting was done in France and England was about to take over completely until Joan of Arc became military commander in 1429. </a:t>
            </a:r>
          </a:p>
          <a:p>
            <a:endParaRPr lang="en-US" sz="2200" dirty="0">
              <a:latin typeface="Arial Narrow" panose="020B0606020202030204" pitchFamily="34" charset="0"/>
            </a:endParaRPr>
          </a:p>
          <a:p>
            <a:r>
              <a:rPr lang="en-US" sz="2200" dirty="0" smtClean="0">
                <a:latin typeface="Arial Narrow" panose="020B0606020202030204" pitchFamily="34" charset="0"/>
              </a:rPr>
              <a:t>*Though France “won” since they were not conquered at the end, both nations lost a lot. France lost half its population, England 25%.</a:t>
            </a:r>
          </a:p>
          <a:p>
            <a:endParaRPr lang="en-US" sz="2200" dirty="0">
              <a:latin typeface="Arial Narrow" panose="020B0606020202030204" pitchFamily="34" charset="0"/>
            </a:endParaRPr>
          </a:p>
          <a:p>
            <a:endParaRPr lang="en-US" sz="2200" dirty="0">
              <a:latin typeface="Arial Narrow" panose="020B0606020202030204" pitchFamily="34" charset="0"/>
            </a:endParaRPr>
          </a:p>
        </p:txBody>
      </p:sp>
      <p:pic>
        <p:nvPicPr>
          <p:cNvPr id="1030" name="Picture 6" descr="Image result for hundred years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0663"/>
            <a:ext cx="4008273" cy="2198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hundred years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273" y="3670662"/>
            <a:ext cx="3079292" cy="219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739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382" y="408373"/>
            <a:ext cx="5287188" cy="1039427"/>
          </a:xfrm>
        </p:spPr>
        <p:txBody>
          <a:bodyPr>
            <a:normAutofit/>
          </a:bodyPr>
          <a:lstStyle/>
          <a:p>
            <a:r>
              <a:rPr lang="en-US" sz="6000" b="1" i="1" dirty="0">
                <a:solidFill>
                  <a:srgbClr val="8E1B04"/>
                </a:solidFill>
                <a:latin typeface="Bookman Old Style" pitchFamily="18" charset="0"/>
                <a:ea typeface="Batang" pitchFamily="18" charset="-127"/>
              </a:rPr>
              <a:t>Longbow</a:t>
            </a:r>
          </a:p>
        </p:txBody>
      </p:sp>
      <p:sp>
        <p:nvSpPr>
          <p:cNvPr id="3" name="Content Placeholder 2"/>
          <p:cNvSpPr>
            <a:spLocks noGrp="1"/>
          </p:cNvSpPr>
          <p:nvPr>
            <p:ph idx="1"/>
          </p:nvPr>
        </p:nvSpPr>
        <p:spPr>
          <a:xfrm>
            <a:off x="6324599" y="1600201"/>
            <a:ext cx="5431971" cy="2667000"/>
          </a:xfrm>
        </p:spPr>
        <p:txBody>
          <a:bodyPr>
            <a:normAutofit/>
          </a:bodyPr>
          <a:lstStyle/>
          <a:p>
            <a:pPr marL="114300" indent="0" algn="ctr">
              <a:buNone/>
            </a:pPr>
            <a:r>
              <a:rPr lang="en-US" sz="2000" dirty="0">
                <a:solidFill>
                  <a:schemeClr val="tx1">
                    <a:lumMod val="95000"/>
                    <a:lumOff val="5000"/>
                  </a:schemeClr>
                </a:solidFill>
                <a:latin typeface="Narkisim" pitchFamily="34" charset="-79"/>
                <a:cs typeface="Narkisim" pitchFamily="34" charset="-79"/>
              </a:rPr>
              <a:t>“Machine Gun of the Middle Ages,” arrows pierced thru armor with ease, &amp; were absolutely deadly under 100 feet.</a:t>
            </a:r>
          </a:p>
          <a:p>
            <a:pPr marL="114300" indent="0" algn="ctr">
              <a:buNone/>
            </a:pPr>
            <a:endParaRPr lang="en-US" sz="1400" dirty="0">
              <a:solidFill>
                <a:schemeClr val="tx1">
                  <a:lumMod val="95000"/>
                  <a:lumOff val="5000"/>
                </a:schemeClr>
              </a:solidFill>
              <a:latin typeface="Narkisim" pitchFamily="34" charset="-79"/>
              <a:cs typeface="Narkisim" pitchFamily="34" charset="-79"/>
            </a:endParaRPr>
          </a:p>
          <a:p>
            <a:pPr marL="114300" indent="0" algn="ctr">
              <a:buNone/>
            </a:pPr>
            <a:r>
              <a:rPr lang="en-US" sz="2000" dirty="0">
                <a:solidFill>
                  <a:schemeClr val="tx1">
                    <a:lumMod val="95000"/>
                    <a:lumOff val="5000"/>
                  </a:schemeClr>
                </a:solidFill>
                <a:latin typeface="Narkisim" pitchFamily="34" charset="-79"/>
                <a:cs typeface="Narkisim" pitchFamily="34" charset="-79"/>
              </a:rPr>
              <a:t>The Longbow was as tall as the man, &amp; this new style of warfare made the heavily armored foot soldier a thing of history (English perfected their use).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860" y="4097384"/>
            <a:ext cx="5580017" cy="324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00350"/>
            <a:ext cx="494538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520" y="1"/>
            <a:ext cx="269748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1" y="2"/>
            <a:ext cx="2278380" cy="275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708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572" y="0"/>
            <a:ext cx="45674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365761" y="339635"/>
            <a:ext cx="7258811" cy="1254034"/>
          </a:xfrm>
        </p:spPr>
        <p:txBody>
          <a:bodyPr>
            <a:normAutofit/>
          </a:bodyPr>
          <a:lstStyle/>
          <a:p>
            <a:r>
              <a:rPr lang="en-US" sz="6000" b="1" dirty="0" smtClean="0">
                <a:solidFill>
                  <a:srgbClr val="FF0000"/>
                </a:solidFill>
                <a:latin typeface="Castellar" panose="020A0402060406010301" pitchFamily="18" charset="0"/>
              </a:rPr>
              <a:t>Joan of arc</a:t>
            </a:r>
            <a:endParaRPr lang="en-US" sz="6000" b="1" dirty="0">
              <a:solidFill>
                <a:srgbClr val="FF0000"/>
              </a:solidFill>
              <a:latin typeface="Castellar" panose="020A0402060406010301" pitchFamily="18" charset="0"/>
            </a:endParaRPr>
          </a:p>
        </p:txBody>
      </p:sp>
      <p:sp>
        <p:nvSpPr>
          <p:cNvPr id="7" name="TextBox 6"/>
          <p:cNvSpPr txBox="1"/>
          <p:nvPr/>
        </p:nvSpPr>
        <p:spPr>
          <a:xfrm>
            <a:off x="91440" y="1593669"/>
            <a:ext cx="7533132" cy="1569660"/>
          </a:xfrm>
          <a:prstGeom prst="rect">
            <a:avLst/>
          </a:prstGeom>
          <a:noFill/>
        </p:spPr>
        <p:txBody>
          <a:bodyPr wrap="square" rtlCol="0">
            <a:spAutoFit/>
          </a:bodyPr>
          <a:lstStyle/>
          <a:p>
            <a:pPr algn="ctr"/>
            <a:r>
              <a:rPr lang="en-US" sz="2400" dirty="0" smtClean="0">
                <a:latin typeface="Arial Narrow" panose="020B0606020202030204" pitchFamily="34" charset="0"/>
              </a:rPr>
              <a:t>During </a:t>
            </a:r>
            <a:r>
              <a:rPr lang="en-US" sz="2400" dirty="0" smtClean="0">
                <a:solidFill>
                  <a:srgbClr val="FF0000"/>
                </a:solidFill>
                <a:latin typeface="Arial Narrow" panose="020B0606020202030204" pitchFamily="34" charset="0"/>
              </a:rPr>
              <a:t>100 Years War</a:t>
            </a:r>
            <a:r>
              <a:rPr lang="en-US" sz="2400" dirty="0" smtClean="0">
                <a:latin typeface="Arial Narrow" panose="020B0606020202030204" pitchFamily="34" charset="0"/>
              </a:rPr>
              <a:t>, most of the fighting was done in France &amp; a lot of towns were destroyed. JOA was a courier &amp; felt God spoke to her and turned the war into a religious war. People followed her and victories began for France (she was just 17).</a:t>
            </a:r>
            <a:endParaRPr lang="en-US" sz="2400" dirty="0">
              <a:latin typeface="Arial Narrow" panose="020B0606020202030204" pitchFamily="34" charset="0"/>
            </a:endParaRPr>
          </a:p>
        </p:txBody>
      </p:sp>
      <p:sp>
        <p:nvSpPr>
          <p:cNvPr id="8" name="TextBox 7"/>
          <p:cNvSpPr txBox="1"/>
          <p:nvPr/>
        </p:nvSpPr>
        <p:spPr>
          <a:xfrm>
            <a:off x="91440" y="3383280"/>
            <a:ext cx="7533132" cy="3370153"/>
          </a:xfrm>
          <a:prstGeom prst="rect">
            <a:avLst/>
          </a:prstGeom>
          <a:noFill/>
        </p:spPr>
        <p:txBody>
          <a:bodyPr wrap="square" rtlCol="0">
            <a:spAutoFit/>
          </a:bodyPr>
          <a:lstStyle/>
          <a:p>
            <a:r>
              <a:rPr lang="en-US" sz="2100" dirty="0" smtClean="0">
                <a:latin typeface="Arial Narrow" panose="020B0606020202030204" pitchFamily="34" charset="0"/>
              </a:rPr>
              <a:t>*Her famous battle victory took place at Orleans, a lot of it had to do with she led an aggressive assault which was way different than the defensive battles the French were used to fighting. </a:t>
            </a:r>
          </a:p>
          <a:p>
            <a:endParaRPr lang="en-US" sz="1200" dirty="0">
              <a:latin typeface="Arial Narrow" panose="020B0606020202030204" pitchFamily="34" charset="0"/>
            </a:endParaRPr>
          </a:p>
          <a:p>
            <a:r>
              <a:rPr lang="en-US" sz="2100" dirty="0" smtClean="0">
                <a:latin typeface="Arial Narrow" panose="020B0606020202030204" pitchFamily="34" charset="0"/>
              </a:rPr>
              <a:t>*The “voices” are complex, they weren’t just inner thoughts. JOA claimed angels, saints, others spoke to her aloud so she could hear them. </a:t>
            </a:r>
          </a:p>
          <a:p>
            <a:endParaRPr lang="en-US" sz="1200" dirty="0" smtClean="0">
              <a:latin typeface="Arial Narrow" panose="020B0606020202030204" pitchFamily="34" charset="0"/>
            </a:endParaRPr>
          </a:p>
          <a:p>
            <a:r>
              <a:rPr lang="en-US" sz="2100" dirty="0" smtClean="0">
                <a:latin typeface="Arial Narrow" panose="020B0606020202030204" pitchFamily="34" charset="0"/>
              </a:rPr>
              <a:t>*JOA early on disguised herself as a man to be used in the war effort, then was later tried for heresy and burned at the stake (for cross-dressing). It’s important to note, it was the British who killed her not her French people. A crowd of 10,000 people came to see her burn (some say heart didn’t burn).</a:t>
            </a:r>
            <a:endParaRPr lang="en-US" sz="2100" dirty="0">
              <a:latin typeface="Arial Narrow" panose="020B0606020202030204" pitchFamily="34" charset="0"/>
            </a:endParaRPr>
          </a:p>
        </p:txBody>
      </p:sp>
    </p:spTree>
    <p:extLst>
      <p:ext uri="{BB962C8B-B14F-4D97-AF65-F5344CB8AC3E}">
        <p14:creationId xmlns:p14="http://schemas.microsoft.com/office/powerpoint/2010/main" val="3119304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08373"/>
            <a:ext cx="5794726" cy="1039427"/>
          </a:xfrm>
        </p:spPr>
        <p:txBody>
          <a:bodyPr>
            <a:noAutofit/>
          </a:bodyPr>
          <a:lstStyle/>
          <a:p>
            <a:r>
              <a:rPr lang="en-US" sz="5400" b="1" dirty="0">
                <a:solidFill>
                  <a:schemeClr val="tx1">
                    <a:lumMod val="95000"/>
                    <a:lumOff val="5000"/>
                  </a:schemeClr>
                </a:solidFill>
                <a:latin typeface="Algerian" pitchFamily="82" charset="0"/>
                <a:cs typeface="Aharoni" pitchFamily="2" charset="-79"/>
              </a:rPr>
              <a:t>BUBONIC PLAGUE</a:t>
            </a:r>
          </a:p>
        </p:txBody>
      </p:sp>
      <p:sp>
        <p:nvSpPr>
          <p:cNvPr id="3" name="Content Placeholder 2"/>
          <p:cNvSpPr>
            <a:spLocks noGrp="1"/>
          </p:cNvSpPr>
          <p:nvPr>
            <p:ph idx="1"/>
          </p:nvPr>
        </p:nvSpPr>
        <p:spPr>
          <a:xfrm>
            <a:off x="1524000" y="1600201"/>
            <a:ext cx="6023326" cy="2352344"/>
          </a:xfrm>
        </p:spPr>
        <p:txBody>
          <a:bodyPr/>
          <a:lstStyle/>
          <a:p>
            <a:pPr marL="114300" indent="0" algn="ctr">
              <a:buNone/>
            </a:pPr>
            <a:r>
              <a:rPr lang="en-US" dirty="0" smtClean="0">
                <a:solidFill>
                  <a:srgbClr val="8E1B04"/>
                </a:solidFill>
                <a:latin typeface="Albertus Extra Bold" pitchFamily="34" charset="0"/>
              </a:rPr>
              <a:t>Plague began in Asia, then in 1347 a bunch of sailors showed up in Italy covered in purplish/black spots. Technically, its caused by infected fleas on rats, but no one knew that (within 4 years, hit all corners of Europe).</a:t>
            </a:r>
            <a:endParaRPr lang="en-US" dirty="0">
              <a:solidFill>
                <a:srgbClr val="8E1B04"/>
              </a:solidFill>
              <a:latin typeface="Albertus Extra Bold" pitchFamily="34"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326" y="21021"/>
            <a:ext cx="3120674" cy="356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326" y="3581402"/>
            <a:ext cx="4042126" cy="325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070" y="3953532"/>
            <a:ext cx="42862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5162" y="3952546"/>
            <a:ext cx="1876455" cy="28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170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728" y="0"/>
            <a:ext cx="3482472" cy="1752600"/>
          </a:xfrm>
        </p:spPr>
        <p:txBody>
          <a:bodyPr>
            <a:noAutofit/>
          </a:bodyPr>
          <a:lstStyle/>
          <a:p>
            <a:r>
              <a:rPr lang="en-US" sz="5400" b="1" dirty="0">
                <a:solidFill>
                  <a:schemeClr val="tx1">
                    <a:lumMod val="95000"/>
                    <a:lumOff val="5000"/>
                  </a:schemeClr>
                </a:solidFill>
                <a:latin typeface="Algerian" pitchFamily="82" charset="0"/>
              </a:rPr>
              <a:t>BLACK DEATH</a:t>
            </a:r>
          </a:p>
        </p:txBody>
      </p:sp>
      <p:sp>
        <p:nvSpPr>
          <p:cNvPr id="3" name="Content Placeholder 2"/>
          <p:cNvSpPr>
            <a:spLocks noGrp="1"/>
          </p:cNvSpPr>
          <p:nvPr>
            <p:ph idx="1"/>
          </p:nvPr>
        </p:nvSpPr>
        <p:spPr>
          <a:xfrm>
            <a:off x="6705600" y="1752600"/>
            <a:ext cx="3962400" cy="5105400"/>
          </a:xfrm>
        </p:spPr>
        <p:txBody>
          <a:bodyPr/>
          <a:lstStyle/>
          <a:p>
            <a:pPr marL="114300" indent="0" algn="ctr">
              <a:buNone/>
            </a:pPr>
            <a:r>
              <a:rPr lang="en-US" dirty="0" smtClean="0">
                <a:solidFill>
                  <a:srgbClr val="9E0611"/>
                </a:solidFill>
                <a:latin typeface="Segoe UI Semibold" pitchFamily="34" charset="0"/>
                <a:ea typeface="MS Gothic" pitchFamily="49" charset="-128"/>
              </a:rPr>
              <a:t>50M die worldwide (1/3</a:t>
            </a:r>
            <a:r>
              <a:rPr lang="en-US" baseline="30000" dirty="0" smtClean="0">
                <a:solidFill>
                  <a:srgbClr val="9E0611"/>
                </a:solidFill>
                <a:latin typeface="Segoe UI Semibold" pitchFamily="34" charset="0"/>
                <a:ea typeface="MS Gothic" pitchFamily="49" charset="-128"/>
              </a:rPr>
              <a:t>rd</a:t>
            </a:r>
            <a:r>
              <a:rPr lang="en-US" dirty="0" smtClean="0">
                <a:solidFill>
                  <a:srgbClr val="9E0611"/>
                </a:solidFill>
                <a:latin typeface="Segoe UI Semibold" pitchFamily="34" charset="0"/>
                <a:ea typeface="MS Gothic" pitchFamily="49" charset="-128"/>
              </a:rPr>
              <a:t> of Europe is wiped out).</a:t>
            </a:r>
          </a:p>
          <a:p>
            <a:pPr marL="114300" indent="0" algn="ctr">
              <a:buNone/>
            </a:pPr>
            <a:r>
              <a:rPr lang="en-US" dirty="0" smtClean="0">
                <a:solidFill>
                  <a:srgbClr val="9E0611"/>
                </a:solidFill>
                <a:latin typeface="Segoe UI Semibold" pitchFamily="34" charset="0"/>
                <a:ea typeface="MS Gothic" pitchFamily="49" charset="-128"/>
              </a:rPr>
              <a:t>Cities collapsed, serfs ran away, prices rose, Church credibility decreased, &amp; often Jews were blamed.</a:t>
            </a:r>
          </a:p>
          <a:p>
            <a:pPr marL="11430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356729" cy="428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82440"/>
            <a:ext cx="5356728" cy="303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728" y="4127284"/>
            <a:ext cx="3787272" cy="273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275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02674"/>
            <a:ext cx="7718117" cy="1175657"/>
          </a:xfrm>
        </p:spPr>
        <p:txBody>
          <a:bodyPr>
            <a:noAutofit/>
          </a:bodyPr>
          <a:lstStyle/>
          <a:p>
            <a:pPr algn="ctr"/>
            <a:r>
              <a:rPr lang="en-US" sz="3800" b="1" dirty="0" smtClean="0"/>
              <a:t>SILK ROAD &amp; GROWTH OF CITIES</a:t>
            </a:r>
            <a:endParaRPr lang="en-US" sz="3800" b="1" dirty="0"/>
          </a:p>
        </p:txBody>
      </p:sp>
      <p:sp>
        <p:nvSpPr>
          <p:cNvPr id="3" name="Content Placeholder 2"/>
          <p:cNvSpPr>
            <a:spLocks noGrp="1"/>
          </p:cNvSpPr>
          <p:nvPr>
            <p:ph idx="1"/>
          </p:nvPr>
        </p:nvSpPr>
        <p:spPr>
          <a:xfrm>
            <a:off x="1" y="0"/>
            <a:ext cx="7718116" cy="2129245"/>
          </a:xfrm>
        </p:spPr>
        <p:txBody>
          <a:bodyPr>
            <a:normAutofit/>
          </a:bodyPr>
          <a:lstStyle/>
          <a:p>
            <a:pPr marL="0" indent="0" algn="ctr">
              <a:buNone/>
            </a:pPr>
            <a:r>
              <a:rPr lang="en-US" sz="2800" b="1" dirty="0" smtClean="0">
                <a:solidFill>
                  <a:schemeClr val="bg1"/>
                </a:solidFill>
                <a:latin typeface="Arial Narrow" panose="020B0606020202030204" pitchFamily="34" charset="0"/>
              </a:rPr>
              <a:t>Silk Road refers to a network of East-West trade routes connecting the goods of China to the rest of the world. Named after silk, China went to great lengths to protect travel and trade on it.</a:t>
            </a:r>
            <a:endParaRPr lang="en-US" sz="2800" b="1" dirty="0">
              <a:solidFill>
                <a:schemeClr val="bg1"/>
              </a:solidFill>
              <a:latin typeface="Arial Narrow" panose="020B0606020202030204" pitchFamily="34" charset="0"/>
            </a:endParaRPr>
          </a:p>
        </p:txBody>
      </p:sp>
      <p:pic>
        <p:nvPicPr>
          <p:cNvPr id="3074" name="Picture 2" descr="Image result for Hangzhou 130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8116" y="0"/>
            <a:ext cx="4473884" cy="34374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Hangzhou 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116" y="3437432"/>
            <a:ext cx="4473884" cy="34205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p of the Grand Canal, running from Beijing south to Hangzhou, approximately 1012 mil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2833550"/>
            <a:ext cx="3174277" cy="4025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74274" y="2833550"/>
            <a:ext cx="4543842" cy="4093428"/>
          </a:xfrm>
          <a:prstGeom prst="rect">
            <a:avLst/>
          </a:prstGeom>
          <a:noFill/>
        </p:spPr>
        <p:txBody>
          <a:bodyPr wrap="square" rtlCol="0">
            <a:spAutoFit/>
          </a:bodyPr>
          <a:lstStyle/>
          <a:p>
            <a:r>
              <a:rPr lang="en-US" sz="2000" dirty="0" smtClean="0">
                <a:latin typeface="Bahnschrift SemiBold" panose="020B0502040204020203" pitchFamily="34" charset="0"/>
              </a:rPr>
              <a:t>*Items of international importance like Silk was made in China and shipped to Hangzhou and then all over the world.</a:t>
            </a:r>
          </a:p>
          <a:p>
            <a:endParaRPr lang="en-US" sz="2000" dirty="0">
              <a:latin typeface="Bahnschrift SemiBold" panose="020B0502040204020203" pitchFamily="34" charset="0"/>
            </a:endParaRPr>
          </a:p>
          <a:p>
            <a:r>
              <a:rPr lang="en-US" sz="2000" dirty="0" smtClean="0">
                <a:latin typeface="Bahnschrift SemiBold" panose="020B0502040204020203" pitchFamily="34" charset="0"/>
              </a:rPr>
              <a:t>*Great Wall was set up to protect trade.</a:t>
            </a:r>
          </a:p>
          <a:p>
            <a:endParaRPr lang="en-US" sz="2000" dirty="0">
              <a:latin typeface="Bahnschrift SemiBold" panose="020B0502040204020203" pitchFamily="34" charset="0"/>
            </a:endParaRPr>
          </a:p>
          <a:p>
            <a:r>
              <a:rPr lang="en-US" sz="2000" dirty="0" smtClean="0">
                <a:latin typeface="Bahnschrift SemiBold" panose="020B0502040204020203" pitchFamily="34" charset="0"/>
              </a:rPr>
              <a:t>*Other world cities like Timbuktu in Africa and Malacca in SE Asia played an important trade role.</a:t>
            </a:r>
          </a:p>
          <a:p>
            <a:endParaRPr lang="en-US" sz="2000" dirty="0">
              <a:latin typeface="Bahnschrift SemiBold" panose="020B0502040204020203" pitchFamily="34" charset="0"/>
            </a:endParaRPr>
          </a:p>
          <a:p>
            <a:r>
              <a:rPr lang="en-US" sz="2000" dirty="0" smtClean="0">
                <a:latin typeface="Bahnschrift SemiBold" panose="020B0502040204020203" pitchFamily="34" charset="0"/>
              </a:rPr>
              <a:t>China exported wealthy goods like tea, salt, sugar, porcelain, &amp; spices. Imported cotton, ivory, silver, etc. </a:t>
            </a:r>
            <a:endParaRPr lang="en-US" sz="2000" dirty="0">
              <a:latin typeface="Bahnschrift SemiBold" panose="020B0502040204020203" pitchFamily="34" charset="0"/>
            </a:endParaRPr>
          </a:p>
        </p:txBody>
      </p:sp>
    </p:spTree>
    <p:extLst>
      <p:ext uri="{BB962C8B-B14F-4D97-AF65-F5344CB8AC3E}">
        <p14:creationId xmlns:p14="http://schemas.microsoft.com/office/powerpoint/2010/main" val="3986607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8" name="Picture 4" descr="Image result for ottoman empire buil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75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1015663"/>
          </a:xfrm>
          <a:prstGeom prst="rect">
            <a:avLst/>
          </a:prstGeom>
          <a:noFill/>
        </p:spPr>
        <p:txBody>
          <a:bodyPr wrap="square" rtlCol="0">
            <a:spAutoFit/>
          </a:bodyPr>
          <a:lstStyle/>
          <a:p>
            <a:pPr algn="ctr"/>
            <a:r>
              <a:rPr lang="en-US" sz="6000" b="1" dirty="0" smtClean="0">
                <a:solidFill>
                  <a:srgbClr val="002060"/>
                </a:solidFill>
                <a:latin typeface="Bahnschrift" panose="020B0502040204020203" pitchFamily="34" charset="0"/>
              </a:rPr>
              <a:t>LAND BASED EMPIRES</a:t>
            </a:r>
            <a:endParaRPr lang="en-US" sz="6000" b="1" dirty="0">
              <a:solidFill>
                <a:srgbClr val="002060"/>
              </a:solidFill>
              <a:latin typeface="Bahnschrift" panose="020B0502040204020203" pitchFamily="34" charset="0"/>
            </a:endParaRPr>
          </a:p>
        </p:txBody>
      </p:sp>
    </p:spTree>
    <p:extLst>
      <p:ext uri="{BB962C8B-B14F-4D97-AF65-F5344CB8AC3E}">
        <p14:creationId xmlns:p14="http://schemas.microsoft.com/office/powerpoint/2010/main" val="3095727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383" y="2024743"/>
            <a:ext cx="11586754" cy="1541416"/>
          </a:xfrm>
        </p:spPr>
        <p:txBody>
          <a:bodyPr>
            <a:normAutofit/>
          </a:bodyPr>
          <a:lstStyle/>
          <a:p>
            <a:pPr marL="0" indent="0" algn="ctr">
              <a:buNone/>
            </a:pPr>
            <a:r>
              <a:rPr lang="en-US" dirty="0" smtClean="0">
                <a:solidFill>
                  <a:schemeClr val="tx1"/>
                </a:solidFill>
              </a:rPr>
              <a:t>Seljuk Turks conquered the ancient Persian empire &amp; lived in present day Iraq. Modern day Turkey gets its name from them </a:t>
            </a:r>
            <a:r>
              <a:rPr lang="en-US" dirty="0">
                <a:solidFill>
                  <a:schemeClr val="tx1"/>
                </a:solidFill>
              </a:rPr>
              <a:t>&amp;</a:t>
            </a:r>
            <a:r>
              <a:rPr lang="en-US" dirty="0" smtClean="0">
                <a:solidFill>
                  <a:schemeClr val="tx1"/>
                </a:solidFill>
              </a:rPr>
              <a:t> they were the main rival of the Europeans during the Crusades. Majority were Muslim, they were a pasturing people using camels. </a:t>
            </a:r>
          </a:p>
        </p:txBody>
      </p:sp>
      <p:sp>
        <p:nvSpPr>
          <p:cNvPr id="3" name="Title 2"/>
          <p:cNvSpPr>
            <a:spLocks noGrp="1"/>
          </p:cNvSpPr>
          <p:nvPr>
            <p:ph type="title"/>
          </p:nvPr>
        </p:nvSpPr>
        <p:spPr>
          <a:xfrm>
            <a:off x="1752600" y="228600"/>
            <a:ext cx="8686800" cy="1371600"/>
          </a:xfrm>
        </p:spPr>
        <p:txBody>
          <a:bodyPr>
            <a:normAutofit/>
          </a:bodyPr>
          <a:lstStyle/>
          <a:p>
            <a:r>
              <a:rPr lang="en-US" sz="6000" dirty="0">
                <a:solidFill>
                  <a:srgbClr val="002060"/>
                </a:solidFill>
              </a:rPr>
              <a:t>Seljuk </a:t>
            </a:r>
            <a:r>
              <a:rPr lang="en-US" sz="6000" dirty="0" smtClean="0">
                <a:solidFill>
                  <a:srgbClr val="002060"/>
                </a:solidFill>
              </a:rPr>
              <a:t>Turks</a:t>
            </a:r>
            <a:endParaRPr lang="en-US" sz="6000" dirty="0">
              <a:solidFill>
                <a:srgbClr val="00206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461656"/>
            <a:ext cx="3857625" cy="347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61656"/>
            <a:ext cx="2743200" cy="3472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Image result for seljuk turks build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291" y="3461657"/>
            <a:ext cx="5596709" cy="339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76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1" y="2142309"/>
            <a:ext cx="11612879" cy="1333098"/>
          </a:xfrm>
        </p:spPr>
        <p:txBody>
          <a:bodyPr/>
          <a:lstStyle/>
          <a:p>
            <a:pPr marL="0" indent="0" algn="ctr">
              <a:buNone/>
            </a:pPr>
            <a:r>
              <a:rPr lang="en-US" dirty="0" smtClean="0">
                <a:solidFill>
                  <a:schemeClr val="tx1"/>
                </a:solidFill>
              </a:rPr>
              <a:t>These are nomad </a:t>
            </a:r>
            <a:r>
              <a:rPr lang="en-US" dirty="0">
                <a:solidFill>
                  <a:srgbClr val="C00000"/>
                </a:solidFill>
              </a:rPr>
              <a:t>T</a:t>
            </a:r>
            <a:r>
              <a:rPr lang="en-US" dirty="0" smtClean="0">
                <a:solidFill>
                  <a:srgbClr val="C00000"/>
                </a:solidFill>
              </a:rPr>
              <a:t>atars </a:t>
            </a:r>
            <a:r>
              <a:rPr lang="en-US" dirty="0" smtClean="0">
                <a:solidFill>
                  <a:schemeClr val="tx1"/>
                </a:solidFill>
              </a:rPr>
              <a:t>that created a power and expansive Muslim empire after migrating to the Middle East. </a:t>
            </a:r>
            <a:r>
              <a:rPr lang="en-US" dirty="0" err="1" smtClean="0">
                <a:solidFill>
                  <a:schemeClr val="tx1"/>
                </a:solidFill>
              </a:rPr>
              <a:t>Seljuks</a:t>
            </a:r>
            <a:r>
              <a:rPr lang="en-US" dirty="0" smtClean="0">
                <a:solidFill>
                  <a:schemeClr val="tx1"/>
                </a:solidFill>
              </a:rPr>
              <a:t> are the reason the world sees Islam as a conquering religion (even expanded into Asia until Mongols). </a:t>
            </a:r>
            <a:r>
              <a:rPr lang="en-US" dirty="0" smtClean="0">
                <a:solidFill>
                  <a:srgbClr val="C00000"/>
                </a:solidFill>
              </a:rPr>
              <a:t>Ottoman Empire </a:t>
            </a:r>
            <a:r>
              <a:rPr lang="en-US" dirty="0" smtClean="0">
                <a:solidFill>
                  <a:schemeClr val="tx1"/>
                </a:solidFill>
              </a:rPr>
              <a:t>will rise from them.</a:t>
            </a:r>
            <a:endParaRPr lang="en-US" dirty="0">
              <a:solidFill>
                <a:schemeClr val="tx1"/>
              </a:solidFill>
            </a:endParaRPr>
          </a:p>
        </p:txBody>
      </p:sp>
      <p:sp>
        <p:nvSpPr>
          <p:cNvPr id="3" name="Title 2"/>
          <p:cNvSpPr>
            <a:spLocks noGrp="1"/>
          </p:cNvSpPr>
          <p:nvPr>
            <p:ph type="title"/>
          </p:nvPr>
        </p:nvSpPr>
        <p:spPr/>
        <p:txBody>
          <a:bodyPr>
            <a:normAutofit/>
          </a:bodyPr>
          <a:lstStyle/>
          <a:p>
            <a:r>
              <a:rPr lang="en-US" sz="6000" dirty="0" smtClean="0">
                <a:solidFill>
                  <a:srgbClr val="002060"/>
                </a:solidFill>
              </a:rPr>
              <a:t>Seljuk Culture</a:t>
            </a:r>
            <a:endParaRPr lang="en-US" sz="6000" dirty="0">
              <a:solidFill>
                <a:srgbClr val="002060"/>
              </a:solidFill>
            </a:endParaRPr>
          </a:p>
        </p:txBody>
      </p:sp>
      <p:pic>
        <p:nvPicPr>
          <p:cNvPr id="2054" name="Picture 6" descr="Great Mosque of Eá¹£fahÄn, I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366" y="3509218"/>
            <a:ext cx="5673634" cy="33879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54146" y="3475407"/>
            <a:ext cx="1464220" cy="3323987"/>
          </a:xfrm>
          <a:prstGeom prst="rect">
            <a:avLst/>
          </a:prstGeom>
          <a:noFill/>
        </p:spPr>
        <p:txBody>
          <a:bodyPr wrap="square" rtlCol="0">
            <a:spAutoFit/>
          </a:bodyPr>
          <a:lstStyle/>
          <a:p>
            <a:endParaRPr lang="en-US" sz="1400" dirty="0" smtClean="0">
              <a:latin typeface="Arial Narrow" panose="020B0606020202030204" pitchFamily="34" charset="0"/>
            </a:endParaRPr>
          </a:p>
          <a:p>
            <a:endParaRPr lang="en-US" sz="1400" dirty="0">
              <a:latin typeface="Arial Narrow" panose="020B0606020202030204" pitchFamily="34" charset="0"/>
            </a:endParaRPr>
          </a:p>
          <a:p>
            <a:endParaRPr lang="en-US" sz="1400" dirty="0" smtClean="0">
              <a:latin typeface="Arial Narrow" panose="020B0606020202030204" pitchFamily="34" charset="0"/>
            </a:endParaRPr>
          </a:p>
          <a:p>
            <a:pPr algn="ctr"/>
            <a:r>
              <a:rPr lang="en-US" sz="1400" dirty="0" smtClean="0">
                <a:latin typeface="Arial Narrow" panose="020B0606020202030204" pitchFamily="34" charset="0"/>
              </a:rPr>
              <a:t>*Photos are of the Great Mosque of </a:t>
            </a:r>
            <a:r>
              <a:rPr lang="en-US" sz="1400" dirty="0" err="1" smtClean="0">
                <a:latin typeface="Arial Narrow" panose="020B0606020202030204" pitchFamily="34" charset="0"/>
              </a:rPr>
              <a:t>Eshafan</a:t>
            </a:r>
            <a:r>
              <a:rPr lang="en-US" sz="1400" dirty="0" smtClean="0">
                <a:latin typeface="Arial Narrow" panose="020B0606020202030204" pitchFamily="34" charset="0"/>
              </a:rPr>
              <a:t> in Iran. It is a single shelled dome that survived centuries without ever being damaged. Some consider this to be the oldest and most beautiful of all the mosques in history.</a:t>
            </a:r>
            <a:endParaRPr lang="en-US" sz="1400" dirty="0">
              <a:latin typeface="Arial Narrow" panose="020B0606020202030204" pitchFamily="34" charset="0"/>
            </a:endParaRPr>
          </a:p>
        </p:txBody>
      </p:sp>
      <p:pic>
        <p:nvPicPr>
          <p:cNvPr id="2056" name="Picture 8" descr="Image result for Great Mosque of Eá¹£fahÄ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09219"/>
            <a:ext cx="5054147" cy="334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0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95014" y="0"/>
            <a:ext cx="7796985" cy="1624406"/>
          </a:xfrm>
        </p:spPr>
        <p:txBody>
          <a:bodyPr/>
          <a:lstStyle/>
          <a:p>
            <a:r>
              <a:rPr lang="en-US" sz="6000" b="1" dirty="0" smtClean="0">
                <a:solidFill>
                  <a:srgbClr val="C00000"/>
                </a:solidFill>
              </a:rPr>
              <a:t>OTTOMAN EMPIRE</a:t>
            </a:r>
            <a:endParaRPr lang="en-US" sz="6000" b="1" dirty="0">
              <a:solidFill>
                <a:srgbClr val="C00000"/>
              </a:solidFill>
            </a:endParaRPr>
          </a:p>
        </p:txBody>
      </p:sp>
      <p:pic>
        <p:nvPicPr>
          <p:cNvPr id="9218" name="Picture 2" descr="Image result for ottoman empire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5014" y="1423851"/>
            <a:ext cx="7796986" cy="54341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4395014" cy="1785104"/>
          </a:xfrm>
          <a:prstGeom prst="rect">
            <a:avLst/>
          </a:prstGeom>
          <a:noFill/>
        </p:spPr>
        <p:txBody>
          <a:bodyPr wrap="square" rtlCol="0">
            <a:spAutoFit/>
          </a:bodyPr>
          <a:lstStyle/>
          <a:p>
            <a:r>
              <a:rPr lang="en-US" sz="2000" dirty="0" smtClean="0"/>
              <a:t>*Historical Middle Eastern Empires: </a:t>
            </a:r>
            <a:endParaRPr lang="en-US" sz="2000" dirty="0"/>
          </a:p>
          <a:p>
            <a:r>
              <a:rPr lang="en-US" dirty="0" smtClean="0"/>
              <a:t>*Assyrian Empire (900-600BC)</a:t>
            </a:r>
          </a:p>
          <a:p>
            <a:r>
              <a:rPr lang="en-US" dirty="0" smtClean="0"/>
              <a:t> </a:t>
            </a:r>
            <a:r>
              <a:rPr lang="en-US" dirty="0" smtClean="0">
                <a:sym typeface="Wingdings" panose="05000000000000000000" pitchFamily="2" charset="2"/>
              </a:rPr>
              <a:t>Persian Empire (500-300BC) </a:t>
            </a:r>
          </a:p>
          <a:p>
            <a:pPr marL="285750" indent="-285750">
              <a:buFont typeface="Wingdings" panose="05000000000000000000" pitchFamily="2" charset="2"/>
              <a:buChar char="à"/>
            </a:pPr>
            <a:r>
              <a:rPr lang="en-US" dirty="0" smtClean="0">
                <a:sym typeface="Wingdings" panose="05000000000000000000" pitchFamily="2" charset="2"/>
              </a:rPr>
              <a:t>Umayyad Caliphate (660-750)</a:t>
            </a:r>
          </a:p>
          <a:p>
            <a:r>
              <a:rPr lang="en-US" dirty="0" smtClean="0">
                <a:sym typeface="Wingdings" panose="05000000000000000000" pitchFamily="2" charset="2"/>
              </a:rPr>
              <a:t>Seljuk Turks (1000s-1300s) </a:t>
            </a:r>
          </a:p>
          <a:p>
            <a:r>
              <a:rPr lang="en-US" dirty="0" smtClean="0">
                <a:sym typeface="Wingdings" panose="05000000000000000000" pitchFamily="2" charset="2"/>
              </a:rPr>
              <a:t> Ottoman Empire (1300s-1900s).</a:t>
            </a:r>
            <a:endParaRPr lang="en-US" dirty="0"/>
          </a:p>
        </p:txBody>
      </p:sp>
      <p:sp>
        <p:nvSpPr>
          <p:cNvPr id="5" name="TextBox 4"/>
          <p:cNvSpPr txBox="1"/>
          <p:nvPr/>
        </p:nvSpPr>
        <p:spPr>
          <a:xfrm>
            <a:off x="0" y="1972491"/>
            <a:ext cx="4395014" cy="4816703"/>
          </a:xfrm>
          <a:prstGeom prst="rect">
            <a:avLst/>
          </a:prstGeom>
          <a:noFill/>
        </p:spPr>
        <p:txBody>
          <a:bodyPr wrap="square" rtlCol="0">
            <a:spAutoFit/>
          </a:bodyPr>
          <a:lstStyle/>
          <a:p>
            <a:pPr algn="ctr"/>
            <a:endParaRPr lang="en-US" sz="2300" dirty="0" smtClean="0">
              <a:latin typeface="Bahnschrift" panose="020B0502040204020203" pitchFamily="34" charset="0"/>
            </a:endParaRPr>
          </a:p>
          <a:p>
            <a:pPr algn="ctr"/>
            <a:endParaRPr lang="en-US" sz="2300" dirty="0">
              <a:latin typeface="Bahnschrift" panose="020B0502040204020203" pitchFamily="34" charset="0"/>
            </a:endParaRPr>
          </a:p>
          <a:p>
            <a:pPr algn="ctr"/>
            <a:endParaRPr lang="en-US" sz="2300" dirty="0" smtClean="0">
              <a:latin typeface="Bahnschrift" panose="020B0502040204020203" pitchFamily="34" charset="0"/>
            </a:endParaRPr>
          </a:p>
          <a:p>
            <a:pPr algn="ctr"/>
            <a:endParaRPr lang="en-US" sz="2300" dirty="0">
              <a:latin typeface="Bahnschrift" panose="020B0502040204020203" pitchFamily="34" charset="0"/>
            </a:endParaRPr>
          </a:p>
          <a:p>
            <a:pPr algn="ctr"/>
            <a:endParaRPr lang="en-US" sz="2300" dirty="0" smtClean="0">
              <a:latin typeface="Bahnschrift" panose="020B0502040204020203" pitchFamily="34" charset="0"/>
            </a:endParaRPr>
          </a:p>
          <a:p>
            <a:pPr algn="ctr"/>
            <a:endParaRPr lang="en-US" sz="2300" dirty="0">
              <a:latin typeface="Bahnschrift" panose="020B0502040204020203" pitchFamily="34" charset="0"/>
            </a:endParaRPr>
          </a:p>
          <a:p>
            <a:pPr algn="ctr"/>
            <a:endParaRPr lang="en-US" sz="800" dirty="0" smtClean="0">
              <a:latin typeface="Bahnschrift" panose="020B0502040204020203" pitchFamily="34" charset="0"/>
            </a:endParaRPr>
          </a:p>
          <a:p>
            <a:pPr algn="ctr"/>
            <a:r>
              <a:rPr lang="en-US" sz="2300" dirty="0" smtClean="0">
                <a:latin typeface="Bahnschrift" panose="020B0502040204020203" pitchFamily="34" charset="0"/>
              </a:rPr>
              <a:t>Longest lasting Middle Eastern empire made from Turks who saw selves as warriors for </a:t>
            </a:r>
            <a:r>
              <a:rPr lang="en-US" sz="2300" dirty="0" smtClean="0">
                <a:solidFill>
                  <a:srgbClr val="C00000"/>
                </a:solidFill>
                <a:latin typeface="Bahnschrift" panose="020B0502040204020203" pitchFamily="34" charset="0"/>
              </a:rPr>
              <a:t>Islam</a:t>
            </a:r>
            <a:r>
              <a:rPr lang="en-US" sz="2300" dirty="0" smtClean="0">
                <a:latin typeface="Bahnschrift" panose="020B0502040204020203" pitchFamily="34" charset="0"/>
              </a:rPr>
              <a:t>. Military success based on gunpowder, first nation to use an effective cannon. Ruled thru local leaders called </a:t>
            </a:r>
            <a:r>
              <a:rPr lang="en-US" sz="2300" dirty="0" smtClean="0">
                <a:solidFill>
                  <a:srgbClr val="C00000"/>
                </a:solidFill>
                <a:latin typeface="Bahnschrift" panose="020B0502040204020203" pitchFamily="34" charset="0"/>
              </a:rPr>
              <a:t>Sultans</a:t>
            </a:r>
            <a:r>
              <a:rPr lang="en-US" sz="2300" dirty="0" smtClean="0">
                <a:latin typeface="Bahnschrift" panose="020B0502040204020203" pitchFamily="34" charset="0"/>
              </a:rPr>
              <a:t>.</a:t>
            </a:r>
            <a:endParaRPr lang="en-US" sz="2300" dirty="0">
              <a:latin typeface="Bahnschrift" panose="020B0502040204020203" pitchFamily="34" charset="0"/>
            </a:endParaRPr>
          </a:p>
        </p:txBody>
      </p:sp>
      <p:pic>
        <p:nvPicPr>
          <p:cNvPr id="9222" name="Picture 6" descr="Image result for ottoman empire buil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03685"/>
            <a:ext cx="4395015" cy="225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095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6581" y="1981201"/>
            <a:ext cx="6875419" cy="1584959"/>
          </a:xfrm>
        </p:spPr>
        <p:txBody>
          <a:bodyPr>
            <a:normAutofit/>
          </a:bodyPr>
          <a:lstStyle/>
          <a:p>
            <a:pPr marL="0" indent="0" algn="ctr">
              <a:buNone/>
            </a:pPr>
            <a:r>
              <a:rPr lang="en-US" dirty="0" smtClean="0">
                <a:latin typeface="Franklin Gothic Medium Cond" pitchFamily="34" charset="0"/>
              </a:rPr>
              <a:t>“Give Me </a:t>
            </a:r>
            <a:r>
              <a:rPr lang="en-US" dirty="0" smtClean="0">
                <a:solidFill>
                  <a:srgbClr val="FF0000"/>
                </a:solidFill>
                <a:latin typeface="Franklin Gothic Medium Cond" pitchFamily="34" charset="0"/>
              </a:rPr>
              <a:t>Constantinople</a:t>
            </a:r>
            <a:r>
              <a:rPr lang="en-US" dirty="0" smtClean="0">
                <a:latin typeface="Franklin Gothic Medium Cond" pitchFamily="34" charset="0"/>
              </a:rPr>
              <a:t>,” he dragged 70 ships over land to avoid city’s harbor chains &amp; fired massive cannons (one launched 1200 pound boulders) as he conquered the city (at just 21 years of age). Renamed it </a:t>
            </a:r>
            <a:r>
              <a:rPr lang="en-US" dirty="0" smtClean="0">
                <a:solidFill>
                  <a:srgbClr val="FF0000"/>
                </a:solidFill>
                <a:latin typeface="Franklin Gothic Medium Cond" pitchFamily="34" charset="0"/>
              </a:rPr>
              <a:t>Istanbul</a:t>
            </a:r>
            <a:r>
              <a:rPr lang="en-US" dirty="0" smtClean="0">
                <a:latin typeface="Franklin Gothic Medium Cond" pitchFamily="34" charset="0"/>
              </a:rPr>
              <a:t>.</a:t>
            </a:r>
            <a:endParaRPr lang="en-US" dirty="0">
              <a:latin typeface="Franklin Gothic Medium Cond" pitchFamily="34" charset="0"/>
            </a:endParaRPr>
          </a:p>
        </p:txBody>
      </p:sp>
      <p:sp>
        <p:nvSpPr>
          <p:cNvPr id="3" name="Title 2"/>
          <p:cNvSpPr>
            <a:spLocks noGrp="1"/>
          </p:cNvSpPr>
          <p:nvPr>
            <p:ph type="title"/>
          </p:nvPr>
        </p:nvSpPr>
        <p:spPr>
          <a:xfrm>
            <a:off x="4870019" y="-1"/>
            <a:ext cx="7321982" cy="1981201"/>
          </a:xfrm>
        </p:spPr>
        <p:txBody>
          <a:bodyPr/>
          <a:lstStyle/>
          <a:p>
            <a:r>
              <a:rPr lang="en-US" sz="7200" i="1" dirty="0" smtClean="0">
                <a:solidFill>
                  <a:schemeClr val="tx1">
                    <a:lumMod val="95000"/>
                    <a:lumOff val="5000"/>
                  </a:schemeClr>
                </a:solidFill>
                <a:latin typeface="Franklin Gothic Medium Cond" pitchFamily="34" charset="0"/>
              </a:rPr>
              <a:t>MEHMED THE CONQUEROR</a:t>
            </a:r>
            <a:endParaRPr lang="en-US" sz="7200" i="1" dirty="0">
              <a:solidFill>
                <a:schemeClr val="tx1">
                  <a:lumMod val="95000"/>
                  <a:lumOff val="5000"/>
                </a:schemeClr>
              </a:solidFill>
              <a:latin typeface="Franklin Gothic Medium Cond" pitchFamily="34"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531658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16580" y="4807131"/>
            <a:ext cx="6875420" cy="2154436"/>
          </a:xfrm>
          <a:prstGeom prst="rect">
            <a:avLst/>
          </a:prstGeom>
          <a:noFill/>
        </p:spPr>
        <p:txBody>
          <a:bodyPr wrap="square" rtlCol="0">
            <a:spAutoFit/>
          </a:bodyPr>
          <a:lstStyle/>
          <a:p>
            <a:endParaRPr lang="en-US" dirty="0" smtClean="0">
              <a:latin typeface="Franklin Gothic Medium Cond" pitchFamily="34" charset="0"/>
            </a:endParaRPr>
          </a:p>
          <a:p>
            <a:endParaRPr lang="en-US" dirty="0">
              <a:latin typeface="Franklin Gothic Medium Cond" pitchFamily="34" charset="0"/>
            </a:endParaRPr>
          </a:p>
          <a:p>
            <a:endParaRPr lang="en-US" dirty="0" smtClean="0">
              <a:latin typeface="Franklin Gothic Medium Cond" pitchFamily="34" charset="0"/>
            </a:endParaRPr>
          </a:p>
          <a:p>
            <a:endParaRPr lang="en-US" sz="800" dirty="0" smtClean="0">
              <a:latin typeface="Franklin Gothic Medium Cond" pitchFamily="34" charset="0"/>
            </a:endParaRPr>
          </a:p>
          <a:p>
            <a:r>
              <a:rPr lang="en-US" dirty="0" smtClean="0">
                <a:latin typeface="Franklin Gothic Medium Cond" pitchFamily="34" charset="0"/>
              </a:rPr>
              <a:t>*The major challenger to the Ottomans at this time was the </a:t>
            </a:r>
            <a:r>
              <a:rPr lang="en-US" dirty="0" err="1" smtClean="0">
                <a:latin typeface="Franklin Gothic Medium Cond" pitchFamily="34" charset="0"/>
              </a:rPr>
              <a:t>Timurid</a:t>
            </a:r>
            <a:r>
              <a:rPr lang="en-US" dirty="0" smtClean="0">
                <a:latin typeface="Franklin Gothic Medium Cond" pitchFamily="34" charset="0"/>
              </a:rPr>
              <a:t> Empire led by </a:t>
            </a:r>
            <a:r>
              <a:rPr lang="en-US" dirty="0" err="1" smtClean="0">
                <a:solidFill>
                  <a:srgbClr val="FF0000"/>
                </a:solidFill>
                <a:latin typeface="Franklin Gothic Medium Cond" pitchFamily="34" charset="0"/>
              </a:rPr>
              <a:t>Timur</a:t>
            </a:r>
            <a:r>
              <a:rPr lang="en-US" dirty="0" smtClean="0">
                <a:solidFill>
                  <a:srgbClr val="FF0000"/>
                </a:solidFill>
                <a:latin typeface="Franklin Gothic Medium Cond" pitchFamily="34" charset="0"/>
              </a:rPr>
              <a:t> the Lame</a:t>
            </a:r>
            <a:r>
              <a:rPr lang="en-US" dirty="0" smtClean="0">
                <a:latin typeface="Franklin Gothic Medium Cond" pitchFamily="34" charset="0"/>
              </a:rPr>
              <a:t>. During one battle, </a:t>
            </a:r>
            <a:r>
              <a:rPr lang="en-US" dirty="0" err="1" smtClean="0">
                <a:latin typeface="Franklin Gothic Medium Cond" pitchFamily="34" charset="0"/>
              </a:rPr>
              <a:t>Timur</a:t>
            </a:r>
            <a:r>
              <a:rPr lang="en-US" dirty="0" smtClean="0">
                <a:latin typeface="Franklin Gothic Medium Cond" pitchFamily="34" charset="0"/>
              </a:rPr>
              <a:t> was injured </a:t>
            </a:r>
            <a:r>
              <a:rPr lang="en-US" dirty="0">
                <a:latin typeface="Franklin Gothic Medium Cond" pitchFamily="34" charset="0"/>
              </a:rPr>
              <a:t>from an arrow thru his </a:t>
            </a:r>
            <a:r>
              <a:rPr lang="en-US" dirty="0" smtClean="0">
                <a:latin typeface="Franklin Gothic Medium Cond" pitchFamily="34" charset="0"/>
              </a:rPr>
              <a:t>leg and kept fighting, </a:t>
            </a:r>
            <a:r>
              <a:rPr lang="en-US" dirty="0">
                <a:latin typeface="Franklin Gothic Medium Cond" pitchFamily="34" charset="0"/>
              </a:rPr>
              <a:t>his </a:t>
            </a:r>
            <a:r>
              <a:rPr lang="en-US" dirty="0" smtClean="0">
                <a:latin typeface="Franklin Gothic Medium Cond" pitchFamily="34" charset="0"/>
              </a:rPr>
              <a:t>soldiers burned </a:t>
            </a:r>
            <a:r>
              <a:rPr lang="en-US" dirty="0">
                <a:solidFill>
                  <a:srgbClr val="FF0000"/>
                </a:solidFill>
                <a:latin typeface="Franklin Gothic Medium Cond" pitchFamily="34" charset="0"/>
              </a:rPr>
              <a:t>Baghdad</a:t>
            </a:r>
            <a:r>
              <a:rPr lang="en-US" dirty="0">
                <a:latin typeface="Franklin Gothic Medium Cond" pitchFamily="34" charset="0"/>
              </a:rPr>
              <a:t> to the ground.</a:t>
            </a:r>
          </a:p>
          <a:p>
            <a:endParaRPr lang="en-US" dirty="0"/>
          </a:p>
        </p:txBody>
      </p:sp>
      <p:pic>
        <p:nvPicPr>
          <p:cNvPr id="11266" name="Picture 2" descr="Image result for mehmed the conque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329647" cy="298460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79" y="3566160"/>
            <a:ext cx="6875421" cy="21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075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8914" y="2"/>
            <a:ext cx="6183086" cy="2133599"/>
          </a:xfrm>
        </p:spPr>
        <p:txBody>
          <a:bodyPr>
            <a:normAutofit/>
          </a:bodyPr>
          <a:lstStyle/>
          <a:p>
            <a:pPr marL="0" indent="0" algn="ctr">
              <a:buNone/>
            </a:pPr>
            <a:r>
              <a:rPr lang="en-US" dirty="0" smtClean="0">
                <a:solidFill>
                  <a:srgbClr val="FF0000"/>
                </a:solidFill>
                <a:latin typeface="Franklin Gothic Medium Cond" pitchFamily="34" charset="0"/>
                <a:ea typeface="Microsoft Yi Baiti" pitchFamily="66" charset="0"/>
              </a:rPr>
              <a:t>The Lawgiver </a:t>
            </a:r>
            <a:r>
              <a:rPr lang="en-US" dirty="0" smtClean="0">
                <a:latin typeface="Franklin Gothic Medium Cond" pitchFamily="34" charset="0"/>
                <a:ea typeface="Microsoft Yi Baiti" pitchFamily="66" charset="0"/>
              </a:rPr>
              <a:t>was the longest reigning Ottoman Emperor. He conquered Christians &amp; his fleets dominates the seas (a poet &amp; a goldsmith). He married a </a:t>
            </a:r>
            <a:r>
              <a:rPr lang="en-US" dirty="0" smtClean="0">
                <a:solidFill>
                  <a:srgbClr val="FF0000"/>
                </a:solidFill>
                <a:latin typeface="Franklin Gothic Medium Cond" pitchFamily="34" charset="0"/>
                <a:ea typeface="Microsoft Yi Baiti" pitchFamily="66" charset="0"/>
              </a:rPr>
              <a:t>harem</a:t>
            </a:r>
            <a:r>
              <a:rPr lang="en-US" dirty="0" smtClean="0">
                <a:latin typeface="Franklin Gothic Medium Cond" pitchFamily="34" charset="0"/>
                <a:ea typeface="Microsoft Yi Baiti" pitchFamily="66" charset="0"/>
              </a:rPr>
              <a:t> girl. He promised protection to every Muslim city if they were ever attacked. </a:t>
            </a:r>
            <a:endParaRPr lang="en-US" dirty="0">
              <a:latin typeface="Franklin Gothic Medium Cond" pitchFamily="34" charset="0"/>
              <a:ea typeface="Microsoft Yi Baiti" pitchFamily="66" charset="0"/>
            </a:endParaRPr>
          </a:p>
        </p:txBody>
      </p:sp>
      <p:sp>
        <p:nvSpPr>
          <p:cNvPr id="3" name="Title 2"/>
          <p:cNvSpPr>
            <a:spLocks noGrp="1"/>
          </p:cNvSpPr>
          <p:nvPr>
            <p:ph type="title"/>
          </p:nvPr>
        </p:nvSpPr>
        <p:spPr>
          <a:xfrm>
            <a:off x="0" y="0"/>
            <a:ext cx="6008914" cy="1905000"/>
          </a:xfrm>
        </p:spPr>
        <p:txBody>
          <a:bodyPr/>
          <a:lstStyle/>
          <a:p>
            <a:r>
              <a:rPr lang="en-US" i="1" dirty="0" smtClean="0">
                <a:solidFill>
                  <a:schemeClr val="tx1">
                    <a:lumMod val="95000"/>
                    <a:lumOff val="5000"/>
                  </a:schemeClr>
                </a:solidFill>
                <a:latin typeface="Franklin Gothic Medium Cond" pitchFamily="34" charset="0"/>
              </a:rPr>
              <a:t>SULEYMAN THE MAGNIFICENT</a:t>
            </a:r>
            <a:endParaRPr lang="en-US" i="1" dirty="0">
              <a:solidFill>
                <a:schemeClr val="tx1">
                  <a:lumMod val="95000"/>
                  <a:lumOff val="5000"/>
                </a:schemeClr>
              </a:solidFill>
              <a:latin typeface="Franklin Gothic Medium Cond"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2709"/>
            <a:ext cx="3553097" cy="494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097" y="1902709"/>
            <a:ext cx="3500846" cy="501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53942" y="1905001"/>
            <a:ext cx="5138057" cy="5355312"/>
          </a:xfrm>
          <a:prstGeom prst="rect">
            <a:avLst/>
          </a:prstGeom>
          <a:noFill/>
        </p:spPr>
        <p:txBody>
          <a:bodyPr wrap="square" rtlCol="0">
            <a:spAutoFit/>
          </a:bodyPr>
          <a:lstStyle/>
          <a:p>
            <a:pPr defTabSz="914400"/>
            <a:endParaRPr lang="en-US" b="1" dirty="0" smtClean="0">
              <a:solidFill>
                <a:prstClr val="black"/>
              </a:solidFill>
              <a:latin typeface="Microsoft PhagsPa" panose="020B0502040204020203" pitchFamily="34" charset="0"/>
              <a:ea typeface="Microsoft Yi Baiti" pitchFamily="66" charset="0"/>
            </a:endParaRPr>
          </a:p>
          <a:p>
            <a:pPr defTabSz="914400"/>
            <a:endParaRPr lang="en-US" b="1" dirty="0">
              <a:solidFill>
                <a:prstClr val="black"/>
              </a:solidFill>
              <a:latin typeface="Microsoft PhagsPa" panose="020B0502040204020203" pitchFamily="34" charset="0"/>
              <a:ea typeface="Microsoft Yi Baiti" pitchFamily="66" charset="0"/>
            </a:endParaRPr>
          </a:p>
          <a:p>
            <a:pPr defTabSz="914400"/>
            <a:endParaRPr lang="en-US" b="1" dirty="0" smtClean="0">
              <a:solidFill>
                <a:prstClr val="black"/>
              </a:solidFill>
              <a:latin typeface="Microsoft PhagsPa" panose="020B0502040204020203" pitchFamily="34" charset="0"/>
              <a:ea typeface="Microsoft Yi Baiti" pitchFamily="66" charset="0"/>
            </a:endParaRPr>
          </a:p>
          <a:p>
            <a:pPr defTabSz="914400"/>
            <a:endParaRPr lang="en-US" b="1" dirty="0" smtClean="0">
              <a:solidFill>
                <a:prstClr val="black"/>
              </a:solidFill>
              <a:latin typeface="Microsoft PhagsPa" panose="020B0502040204020203" pitchFamily="34" charset="0"/>
              <a:ea typeface="Microsoft Yi Baiti" pitchFamily="66" charset="0"/>
            </a:endParaRPr>
          </a:p>
          <a:p>
            <a:pPr defTabSz="914400"/>
            <a:endParaRPr lang="en-US" b="1" dirty="0">
              <a:solidFill>
                <a:prstClr val="black"/>
              </a:solidFill>
              <a:latin typeface="Microsoft PhagsPa" panose="020B0502040204020203" pitchFamily="34" charset="0"/>
              <a:ea typeface="Microsoft Yi Baiti" pitchFamily="66" charset="0"/>
            </a:endParaRPr>
          </a:p>
          <a:p>
            <a:pPr defTabSz="914400"/>
            <a:endParaRPr lang="en-US" b="1" dirty="0" smtClean="0">
              <a:solidFill>
                <a:prstClr val="black"/>
              </a:solidFill>
              <a:latin typeface="Microsoft PhagsPa" panose="020B0502040204020203" pitchFamily="34" charset="0"/>
              <a:ea typeface="Microsoft Yi Baiti" pitchFamily="66" charset="0"/>
            </a:endParaRPr>
          </a:p>
          <a:p>
            <a:pPr defTabSz="914400"/>
            <a:r>
              <a:rPr lang="en-US" b="1" dirty="0" smtClean="0">
                <a:solidFill>
                  <a:prstClr val="black"/>
                </a:solidFill>
                <a:latin typeface="Microsoft PhagsPa" panose="020B0502040204020203" pitchFamily="34" charset="0"/>
                <a:ea typeface="Microsoft Yi Baiti" pitchFamily="66" charset="0"/>
              </a:rPr>
              <a:t>*</a:t>
            </a:r>
            <a:r>
              <a:rPr lang="en-US" b="1" dirty="0">
                <a:solidFill>
                  <a:prstClr val="black"/>
                </a:solidFill>
                <a:latin typeface="Microsoft PhagsPa" panose="020B0502040204020203" pitchFamily="34" charset="0"/>
                <a:ea typeface="Microsoft Yi Baiti" pitchFamily="66" charset="0"/>
              </a:rPr>
              <a:t>During transitions of power, it was common for the new sultans to strangle their brothers &amp; keep sons in prison. </a:t>
            </a:r>
            <a:endParaRPr lang="en-US" b="1" dirty="0" smtClean="0">
              <a:solidFill>
                <a:prstClr val="black"/>
              </a:solidFill>
              <a:latin typeface="Microsoft PhagsPa" panose="020B0502040204020203" pitchFamily="34" charset="0"/>
              <a:ea typeface="Microsoft Yi Baiti" pitchFamily="66" charset="0"/>
            </a:endParaRPr>
          </a:p>
          <a:p>
            <a:pPr defTabSz="914400"/>
            <a:endParaRPr lang="en-US" sz="1000" b="1" dirty="0">
              <a:solidFill>
                <a:prstClr val="black"/>
              </a:solidFill>
              <a:latin typeface="Microsoft PhagsPa" panose="020B0502040204020203" pitchFamily="34" charset="0"/>
              <a:ea typeface="Microsoft Yi Baiti" pitchFamily="66" charset="0"/>
            </a:endParaRPr>
          </a:p>
          <a:p>
            <a:pPr defTabSz="914400"/>
            <a:r>
              <a:rPr lang="en-US" b="1" dirty="0">
                <a:solidFill>
                  <a:prstClr val="black"/>
                </a:solidFill>
                <a:latin typeface="Microsoft PhagsPa" panose="020B0502040204020203" pitchFamily="34" charset="0"/>
                <a:ea typeface="Microsoft Yi Baiti" pitchFamily="66" charset="0"/>
              </a:rPr>
              <a:t>*He created a law book for both criminal &amp; civil cases. Had an elite war machine of 30,000 </a:t>
            </a:r>
            <a:r>
              <a:rPr lang="en-US" b="1" dirty="0">
                <a:solidFill>
                  <a:srgbClr val="FF0000"/>
                </a:solidFill>
                <a:latin typeface="Microsoft PhagsPa" panose="020B0502040204020203" pitchFamily="34" charset="0"/>
                <a:ea typeface="Microsoft Yi Baiti" pitchFamily="66" charset="0"/>
              </a:rPr>
              <a:t>janissaries</a:t>
            </a:r>
            <a:r>
              <a:rPr lang="en-US" b="1" dirty="0" smtClean="0">
                <a:solidFill>
                  <a:prstClr val="black"/>
                </a:solidFill>
                <a:latin typeface="Microsoft PhagsPa" panose="020B0502040204020203" pitchFamily="34" charset="0"/>
                <a:ea typeface="Microsoft Yi Baiti" pitchFamily="66" charset="0"/>
              </a:rPr>
              <a:t>.</a:t>
            </a:r>
          </a:p>
          <a:p>
            <a:pPr defTabSz="914400"/>
            <a:endParaRPr lang="en-US" sz="1000" b="1" dirty="0">
              <a:solidFill>
                <a:prstClr val="black"/>
              </a:solidFill>
              <a:latin typeface="Microsoft PhagsPa" panose="020B0502040204020203" pitchFamily="34" charset="0"/>
              <a:ea typeface="Microsoft Yi Baiti" pitchFamily="66" charset="0"/>
            </a:endParaRPr>
          </a:p>
          <a:p>
            <a:pPr defTabSz="914400"/>
            <a:r>
              <a:rPr lang="en-US" b="1" dirty="0" smtClean="0">
                <a:solidFill>
                  <a:prstClr val="black"/>
                </a:solidFill>
                <a:latin typeface="Microsoft PhagsPa" panose="020B0502040204020203" pitchFamily="34" charset="0"/>
                <a:ea typeface="Microsoft Yi Baiti" pitchFamily="66" charset="0"/>
              </a:rPr>
              <a:t>*He created a fair tax system, built schools, supported the arts, led during “Golden Age.”</a:t>
            </a:r>
          </a:p>
          <a:p>
            <a:pPr defTabSz="914400"/>
            <a:endParaRPr lang="en-US" sz="1000" b="1" dirty="0">
              <a:solidFill>
                <a:prstClr val="black"/>
              </a:solidFill>
              <a:latin typeface="Microsoft PhagsPa" panose="020B0502040204020203" pitchFamily="34" charset="0"/>
              <a:ea typeface="Microsoft Yi Baiti" pitchFamily="66" charset="0"/>
            </a:endParaRPr>
          </a:p>
          <a:p>
            <a:pPr defTabSz="914400"/>
            <a:r>
              <a:rPr lang="en-US" b="1" dirty="0" smtClean="0">
                <a:solidFill>
                  <a:prstClr val="black"/>
                </a:solidFill>
                <a:latin typeface="Microsoft PhagsPa" panose="020B0502040204020203" pitchFamily="34" charset="0"/>
                <a:ea typeface="Microsoft Yi Baiti" pitchFamily="66" charset="0"/>
              </a:rPr>
              <a:t>*Known for his failed siege in Europe in Vienna, Austria when weather did forces in.</a:t>
            </a:r>
            <a:endParaRPr lang="en-US" b="1" dirty="0">
              <a:solidFill>
                <a:prstClr val="black"/>
              </a:solidFill>
              <a:latin typeface="Microsoft PhagsPa" panose="020B0502040204020203" pitchFamily="34" charset="0"/>
              <a:ea typeface="Microsoft Yi Baiti" pitchFamily="66" charset="0"/>
            </a:endParaRPr>
          </a:p>
          <a:p>
            <a:pPr defTabSz="914400"/>
            <a:endParaRPr lang="en-US" sz="2400" b="1" dirty="0">
              <a:solidFill>
                <a:prstClr val="black"/>
              </a:solidFill>
              <a:latin typeface="Microsoft Yi Baiti" pitchFamily="66" charset="0"/>
              <a:ea typeface="Microsoft Yi Baiti" pitchFamily="66" charset="0"/>
            </a:endParaRPr>
          </a:p>
        </p:txBody>
      </p:sp>
      <p:pic>
        <p:nvPicPr>
          <p:cNvPr id="10242" name="Picture 2" descr="Image result for siege of vienna sueley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3941" y="1902709"/>
            <a:ext cx="5138059" cy="163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837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81201"/>
            <a:ext cx="5791201" cy="4876800"/>
          </a:xfrm>
        </p:spPr>
        <p:txBody>
          <a:bodyPr>
            <a:normAutofit/>
          </a:bodyPr>
          <a:lstStyle/>
          <a:p>
            <a:pPr marL="0" indent="0" algn="ctr">
              <a:buNone/>
            </a:pPr>
            <a:r>
              <a:rPr lang="en-US" dirty="0" smtClean="0">
                <a:latin typeface="Univers Condensed Bold Italic" pitchFamily="34" charset="0"/>
                <a:ea typeface="PMingLiU" pitchFamily="18" charset="-120"/>
              </a:rPr>
              <a:t>Led by </a:t>
            </a:r>
            <a:r>
              <a:rPr lang="en-US" b="1" dirty="0" smtClean="0">
                <a:solidFill>
                  <a:srgbClr val="FF0000"/>
                </a:solidFill>
                <a:latin typeface="Univers Condensed Bold Italic" pitchFamily="34" charset="0"/>
                <a:ea typeface="PMingLiU" pitchFamily="18" charset="-120"/>
              </a:rPr>
              <a:t>Shi’ite Muslims </a:t>
            </a:r>
            <a:r>
              <a:rPr lang="en-US" dirty="0" smtClean="0">
                <a:latin typeface="Univers Condensed Bold Italic" pitchFamily="34" charset="0"/>
                <a:ea typeface="PMingLiU" pitchFamily="18" charset="-120"/>
              </a:rPr>
              <a:t>under a Shah (One shah killed a population of 30,000 </a:t>
            </a:r>
            <a:r>
              <a:rPr lang="en-US" b="1" dirty="0" smtClean="0">
                <a:solidFill>
                  <a:srgbClr val="FF0000"/>
                </a:solidFill>
                <a:latin typeface="Univers Condensed Bold Italic" pitchFamily="34" charset="0"/>
                <a:ea typeface="PMingLiU" pitchFamily="18" charset="-120"/>
              </a:rPr>
              <a:t>Sunni Muslims</a:t>
            </a:r>
            <a:r>
              <a:rPr lang="en-US" dirty="0" smtClean="0">
                <a:latin typeface="Univers Condensed Bold Italic" pitchFamily="34" charset="0"/>
                <a:ea typeface="PMingLiU" pitchFamily="18" charset="-120"/>
              </a:rPr>
              <a:t>).</a:t>
            </a:r>
          </a:p>
          <a:p>
            <a:pPr marL="0" indent="0" algn="ctr">
              <a:buNone/>
            </a:pPr>
            <a:endParaRPr lang="en-US" dirty="0">
              <a:latin typeface="Univers Condensed Bold Italic" pitchFamily="34" charset="0"/>
              <a:ea typeface="PMingLiU" pitchFamily="18" charset="-120"/>
            </a:endParaRPr>
          </a:p>
          <a:p>
            <a:pPr marL="0" indent="0" algn="ctr">
              <a:buNone/>
            </a:pPr>
            <a:r>
              <a:rPr lang="en-US" dirty="0" smtClean="0">
                <a:latin typeface="Univers Condensed Bold Italic" pitchFamily="34" charset="0"/>
                <a:ea typeface="PMingLiU" pitchFamily="18" charset="-120"/>
              </a:rPr>
              <a:t>Final battle between two sides took place at </a:t>
            </a:r>
            <a:r>
              <a:rPr lang="en-US" b="1" dirty="0" smtClean="0">
                <a:solidFill>
                  <a:srgbClr val="FF0000"/>
                </a:solidFill>
                <a:latin typeface="Univers Condensed Bold Italic" pitchFamily="34" charset="0"/>
                <a:ea typeface="PMingLiU" pitchFamily="18" charset="-120"/>
              </a:rPr>
              <a:t>Battle of </a:t>
            </a:r>
            <a:r>
              <a:rPr lang="en-US" b="1" dirty="0" err="1" smtClean="0">
                <a:solidFill>
                  <a:srgbClr val="FF0000"/>
                </a:solidFill>
                <a:latin typeface="Univers Condensed Bold Italic" pitchFamily="34" charset="0"/>
                <a:ea typeface="PMingLiU" pitchFamily="18" charset="-120"/>
              </a:rPr>
              <a:t>Chaldiran</a:t>
            </a:r>
            <a:r>
              <a:rPr lang="en-US" b="1" dirty="0">
                <a:solidFill>
                  <a:srgbClr val="FF0000"/>
                </a:solidFill>
                <a:latin typeface="Univers Condensed Bold Italic" pitchFamily="34" charset="0"/>
                <a:ea typeface="PMingLiU" pitchFamily="18" charset="-120"/>
              </a:rPr>
              <a:t> </a:t>
            </a:r>
            <a:r>
              <a:rPr lang="en-US" dirty="0" smtClean="0">
                <a:latin typeface="Univers Condensed Bold Italic" pitchFamily="34" charset="0"/>
                <a:ea typeface="PMingLiU" pitchFamily="18" charset="-120"/>
              </a:rPr>
              <a:t>(Ottomans beating </a:t>
            </a:r>
            <a:r>
              <a:rPr lang="en-US" dirty="0" err="1" smtClean="0">
                <a:latin typeface="Univers Condensed Bold Italic" pitchFamily="34" charset="0"/>
                <a:ea typeface="PMingLiU" pitchFamily="18" charset="-120"/>
              </a:rPr>
              <a:t>Safavids</a:t>
            </a:r>
            <a:r>
              <a:rPr lang="en-US" dirty="0" smtClean="0">
                <a:latin typeface="Univers Condensed Bold Italic" pitchFamily="34" charset="0"/>
                <a:ea typeface="PMingLiU" pitchFamily="18" charset="-120"/>
              </a:rPr>
              <a:t>). Site is the border of Iran &amp; Iraq today.</a:t>
            </a:r>
          </a:p>
          <a:p>
            <a:pPr marL="0" indent="0" algn="ctr">
              <a:buNone/>
            </a:pPr>
            <a:endParaRPr lang="en-US" dirty="0">
              <a:latin typeface="Univers Condensed Bold Italic" pitchFamily="34" charset="0"/>
              <a:ea typeface="PMingLiU" pitchFamily="18" charset="-120"/>
            </a:endParaRPr>
          </a:p>
          <a:p>
            <a:pPr marL="0" indent="0" algn="ctr">
              <a:buNone/>
            </a:pPr>
            <a:r>
              <a:rPr lang="en-US" b="1" dirty="0" smtClean="0">
                <a:solidFill>
                  <a:srgbClr val="FF0000"/>
                </a:solidFill>
                <a:latin typeface="Univers Condensed Bold Italic" pitchFamily="34" charset="0"/>
                <a:ea typeface="PMingLiU" pitchFamily="18" charset="-120"/>
              </a:rPr>
              <a:t>Shah Abbas</a:t>
            </a:r>
            <a:r>
              <a:rPr lang="en-US" dirty="0" smtClean="0">
                <a:solidFill>
                  <a:srgbClr val="FF0000"/>
                </a:solidFill>
                <a:latin typeface="Univers Condensed Bold Italic" pitchFamily="34" charset="0"/>
                <a:ea typeface="PMingLiU" pitchFamily="18" charset="-120"/>
              </a:rPr>
              <a:t> </a:t>
            </a:r>
            <a:r>
              <a:rPr lang="en-US" dirty="0" smtClean="0">
                <a:solidFill>
                  <a:schemeClr val="tx1">
                    <a:lumMod val="95000"/>
                    <a:lumOff val="5000"/>
                  </a:schemeClr>
                </a:solidFill>
                <a:latin typeface="Univers Condensed Bold Italic" pitchFamily="34" charset="0"/>
                <a:ea typeface="PMingLiU" pitchFamily="18" charset="-120"/>
              </a:rPr>
              <a:t>becomes great leader &amp; builds capitol at </a:t>
            </a:r>
            <a:r>
              <a:rPr lang="en-US" b="1" dirty="0" smtClean="0">
                <a:solidFill>
                  <a:srgbClr val="FF0000"/>
                </a:solidFill>
                <a:latin typeface="Univers Condensed Bold Italic" pitchFamily="34" charset="0"/>
                <a:ea typeface="PMingLiU" pitchFamily="18" charset="-120"/>
              </a:rPr>
              <a:t>Esfahan </a:t>
            </a:r>
            <a:r>
              <a:rPr lang="en-US" dirty="0" smtClean="0">
                <a:solidFill>
                  <a:schemeClr val="tx1">
                    <a:lumMod val="95000"/>
                    <a:lumOff val="5000"/>
                  </a:schemeClr>
                </a:solidFill>
                <a:latin typeface="Univers Condensed Bold Italic" pitchFamily="34" charset="0"/>
                <a:ea typeface="PMingLiU" pitchFamily="18" charset="-120"/>
              </a:rPr>
              <a:t>thought to be one of most beautiful places.</a:t>
            </a:r>
            <a:endParaRPr lang="en-US" b="1" dirty="0">
              <a:solidFill>
                <a:srgbClr val="FF0000"/>
              </a:solidFill>
              <a:latin typeface="Univers Condensed Bold Italic" pitchFamily="34" charset="0"/>
              <a:ea typeface="PMingLiU" pitchFamily="18" charset="-120"/>
            </a:endParaRPr>
          </a:p>
        </p:txBody>
      </p:sp>
      <p:sp>
        <p:nvSpPr>
          <p:cNvPr id="3" name="Title 2"/>
          <p:cNvSpPr>
            <a:spLocks noGrp="1"/>
          </p:cNvSpPr>
          <p:nvPr>
            <p:ph type="title"/>
          </p:nvPr>
        </p:nvSpPr>
        <p:spPr>
          <a:xfrm>
            <a:off x="6324600" y="0"/>
            <a:ext cx="5867400" cy="1905000"/>
          </a:xfrm>
        </p:spPr>
        <p:txBody>
          <a:bodyPr/>
          <a:lstStyle/>
          <a:p>
            <a:r>
              <a:rPr lang="en-US" dirty="0" smtClean="0">
                <a:solidFill>
                  <a:srgbClr val="FF3399"/>
                </a:solidFill>
                <a:latin typeface="Gill Sans Ultra Bold" pitchFamily="34" charset="0"/>
              </a:rPr>
              <a:t>SAFAVID EMPIRE</a:t>
            </a:r>
            <a:endParaRPr lang="en-US" dirty="0">
              <a:solidFill>
                <a:srgbClr val="FF3399"/>
              </a:solidFill>
              <a:latin typeface="Gill Sans Ultra Bol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486150"/>
            <a:ext cx="4876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2895600" cy="192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
            <a:ext cx="2057400" cy="192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1916431"/>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24800" y="1928471"/>
            <a:ext cx="2743200" cy="1477328"/>
          </a:xfrm>
          <a:prstGeom prst="rect">
            <a:avLst/>
          </a:prstGeom>
          <a:noFill/>
        </p:spPr>
        <p:txBody>
          <a:bodyPr wrap="square" rtlCol="0">
            <a:spAutoFit/>
          </a:bodyPr>
          <a:lstStyle/>
          <a:p>
            <a:pPr defTabSz="914400"/>
            <a:r>
              <a:rPr lang="en-US" dirty="0">
                <a:solidFill>
                  <a:prstClr val="black"/>
                </a:solidFill>
                <a:latin typeface="Book Antiqua"/>
              </a:rPr>
              <a:t>*Carpets played a major role in the </a:t>
            </a:r>
            <a:r>
              <a:rPr lang="en-US" dirty="0" err="1">
                <a:solidFill>
                  <a:prstClr val="black"/>
                </a:solidFill>
                <a:latin typeface="Book Antiqua"/>
              </a:rPr>
              <a:t>Safavid</a:t>
            </a:r>
            <a:r>
              <a:rPr lang="en-US" dirty="0">
                <a:solidFill>
                  <a:prstClr val="black"/>
                </a:solidFill>
                <a:latin typeface="Book Antiqua"/>
              </a:rPr>
              <a:t> Empire &amp; still remain important to modern Persians (Iranians).</a:t>
            </a:r>
          </a:p>
        </p:txBody>
      </p:sp>
    </p:spTree>
    <p:extLst>
      <p:ext uri="{BB962C8B-B14F-4D97-AF65-F5344CB8AC3E}">
        <p14:creationId xmlns:p14="http://schemas.microsoft.com/office/powerpoint/2010/main" val="3545357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1" y="1981200"/>
            <a:ext cx="5257800" cy="5029200"/>
          </a:xfrm>
        </p:spPr>
        <p:txBody>
          <a:bodyPr>
            <a:normAutofit/>
          </a:bodyPr>
          <a:lstStyle/>
          <a:p>
            <a:pPr marL="0" indent="0">
              <a:buNone/>
            </a:pPr>
            <a:r>
              <a:rPr lang="en-US" dirty="0" smtClean="0">
                <a:latin typeface="Franklin Gothic Medium Cond" pitchFamily="34" charset="0"/>
              </a:rPr>
              <a:t>In 1398, Timor the Lame destroyed the city of Delhi, which is rebuilt &amp; gains significance.</a:t>
            </a:r>
          </a:p>
          <a:p>
            <a:pPr marL="0" indent="0">
              <a:buNone/>
            </a:pPr>
            <a:endParaRPr lang="en-US" sz="1800" dirty="0">
              <a:latin typeface="Franklin Gothic Medium Cond" pitchFamily="34" charset="0"/>
            </a:endParaRPr>
          </a:p>
          <a:p>
            <a:pPr marL="0" indent="0">
              <a:buNone/>
            </a:pPr>
            <a:r>
              <a:rPr lang="en-US" b="1" dirty="0" smtClean="0">
                <a:solidFill>
                  <a:srgbClr val="FF0000"/>
                </a:solidFill>
                <a:latin typeface="Franklin Gothic Medium Cond" pitchFamily="34" charset="0"/>
              </a:rPr>
              <a:t>Akbar</a:t>
            </a:r>
            <a:r>
              <a:rPr lang="en-US" dirty="0" smtClean="0">
                <a:latin typeface="Franklin Gothic Medium Cond" pitchFamily="34" charset="0"/>
              </a:rPr>
              <a:t> led for almost 50 years, equipping armies w/ artillery &amp; cannons, but unified 100M people thru tolerance &amp; diplomacy.</a:t>
            </a:r>
          </a:p>
          <a:p>
            <a:pPr marL="0" indent="0">
              <a:buNone/>
            </a:pPr>
            <a:endParaRPr lang="en-US" sz="1800" dirty="0">
              <a:latin typeface="Franklin Gothic Medium Cond" pitchFamily="34" charset="0"/>
            </a:endParaRPr>
          </a:p>
          <a:p>
            <a:pPr marL="0" indent="0">
              <a:buNone/>
            </a:pPr>
            <a:r>
              <a:rPr lang="en-US" dirty="0" smtClean="0">
                <a:latin typeface="Franklin Gothic Medium Cond" pitchFamily="34" charset="0"/>
              </a:rPr>
              <a:t>Many different tongues were spoken (Arabic, Persian, </a:t>
            </a:r>
            <a:r>
              <a:rPr lang="en-US" dirty="0" err="1" smtClean="0">
                <a:latin typeface="Franklin Gothic Medium Cond" pitchFamily="34" charset="0"/>
              </a:rPr>
              <a:t>Hindt</a:t>
            </a:r>
            <a:r>
              <a:rPr lang="en-US" dirty="0" smtClean="0">
                <a:latin typeface="Franklin Gothic Medium Cond" pitchFamily="34" charset="0"/>
              </a:rPr>
              <a:t>), is now </a:t>
            </a:r>
            <a:r>
              <a:rPr lang="en-US" b="1" dirty="0" smtClean="0">
                <a:solidFill>
                  <a:srgbClr val="FF0000"/>
                </a:solidFill>
                <a:latin typeface="Franklin Gothic Medium Cond" pitchFamily="34" charset="0"/>
              </a:rPr>
              <a:t>Urdu</a:t>
            </a:r>
            <a:r>
              <a:rPr lang="en-US" dirty="0" smtClean="0">
                <a:latin typeface="Franklin Gothic Medium Cond" pitchFamily="34" charset="0"/>
              </a:rPr>
              <a:t> in Pakistan.</a:t>
            </a:r>
          </a:p>
          <a:p>
            <a:pPr marL="0" indent="0">
              <a:buNone/>
            </a:pPr>
            <a:endParaRPr lang="en-US" sz="1800" dirty="0">
              <a:latin typeface="Franklin Gothic Medium Cond" pitchFamily="34" charset="0"/>
            </a:endParaRPr>
          </a:p>
          <a:p>
            <a:pPr marL="0" indent="0">
              <a:buNone/>
            </a:pPr>
            <a:r>
              <a:rPr lang="en-US" dirty="0" smtClean="0">
                <a:latin typeface="Franklin Gothic Medium Cond" pitchFamily="34" charset="0"/>
              </a:rPr>
              <a:t>Architecture is mostly Hindu themed, much of it made from nearby </a:t>
            </a:r>
            <a:r>
              <a:rPr lang="en-US" b="1" dirty="0" smtClean="0">
                <a:solidFill>
                  <a:srgbClr val="FF0000"/>
                </a:solidFill>
                <a:latin typeface="Franklin Gothic Medium Cond" pitchFamily="34" charset="0"/>
              </a:rPr>
              <a:t>red sandstone</a:t>
            </a:r>
            <a:r>
              <a:rPr lang="en-US" dirty="0" smtClean="0">
                <a:latin typeface="Franklin Gothic Medium Cond" pitchFamily="34" charset="0"/>
              </a:rPr>
              <a:t>.</a:t>
            </a:r>
            <a:endParaRPr lang="en-US" dirty="0">
              <a:latin typeface="Franklin Gothic Medium Cond" pitchFamily="34" charset="0"/>
            </a:endParaRPr>
          </a:p>
        </p:txBody>
      </p:sp>
      <p:sp>
        <p:nvSpPr>
          <p:cNvPr id="3" name="Title 2"/>
          <p:cNvSpPr>
            <a:spLocks noGrp="1"/>
          </p:cNvSpPr>
          <p:nvPr>
            <p:ph type="title"/>
          </p:nvPr>
        </p:nvSpPr>
        <p:spPr>
          <a:xfrm>
            <a:off x="1524000" y="0"/>
            <a:ext cx="5257800" cy="1905000"/>
          </a:xfrm>
        </p:spPr>
        <p:txBody>
          <a:bodyPr/>
          <a:lstStyle/>
          <a:p>
            <a:r>
              <a:rPr lang="en-US" dirty="0" smtClean="0">
                <a:latin typeface="Gill Sans Ultra Bold" pitchFamily="34" charset="0"/>
              </a:rPr>
              <a:t>MUGHAL EMPIRE</a:t>
            </a:r>
            <a:endParaRPr lang="en-US" dirty="0">
              <a:latin typeface="Gill Sans Ultra Bold"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3886200" cy="290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222630"/>
            <a:ext cx="3962400" cy="263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2279" y="2909668"/>
            <a:ext cx="1179296" cy="143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91576" y="2909668"/>
            <a:ext cx="2676425" cy="1077218"/>
          </a:xfrm>
          <a:prstGeom prst="rect">
            <a:avLst/>
          </a:prstGeom>
          <a:noFill/>
        </p:spPr>
        <p:txBody>
          <a:bodyPr wrap="square" rtlCol="0">
            <a:spAutoFit/>
          </a:bodyPr>
          <a:lstStyle/>
          <a:p>
            <a:pPr defTabSz="914400"/>
            <a:endParaRPr lang="en-US" sz="1000" dirty="0">
              <a:solidFill>
                <a:prstClr val="black"/>
              </a:solidFill>
              <a:latin typeface="Book Antiqua"/>
            </a:endParaRPr>
          </a:p>
          <a:p>
            <a:pPr defTabSz="914400"/>
            <a:r>
              <a:rPr lang="en-US" b="1" dirty="0">
                <a:solidFill>
                  <a:srgbClr val="00B050"/>
                </a:solidFill>
                <a:latin typeface="Albertus Medium" pitchFamily="34" charset="0"/>
              </a:rPr>
              <a:t>*Akbar had a library w/ 24,000 books, but never learned to read.</a:t>
            </a:r>
          </a:p>
        </p:txBody>
      </p:sp>
    </p:spTree>
    <p:extLst>
      <p:ext uri="{BB962C8B-B14F-4D97-AF65-F5344CB8AC3E}">
        <p14:creationId xmlns:p14="http://schemas.microsoft.com/office/powerpoint/2010/main" val="1446841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2290" name="Picture 2" descr="Image result for taj mahal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1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107996"/>
          </a:xfrm>
          <a:prstGeom prst="rect">
            <a:avLst/>
          </a:prstGeom>
          <a:noFill/>
        </p:spPr>
        <p:txBody>
          <a:bodyPr wrap="square" rtlCol="0">
            <a:spAutoFit/>
          </a:bodyPr>
          <a:lstStyle/>
          <a:p>
            <a:pPr algn="ctr"/>
            <a:r>
              <a:rPr lang="en-US" sz="2400" b="1" dirty="0">
                <a:latin typeface="Arial Narrow" panose="020B0606020202030204" pitchFamily="34" charset="0"/>
              </a:rPr>
              <a:t>20,000 workers labored 22 years to build the famous tomb, made from white marble brought from 250 miles away (blends Hindu &amp; Muslim styles). It has 1000s of carved flowers &amp; stones inside.</a:t>
            </a:r>
          </a:p>
          <a:p>
            <a:pPr algn="ctr"/>
            <a:endParaRPr lang="en-US" dirty="0"/>
          </a:p>
        </p:txBody>
      </p:sp>
      <p:sp>
        <p:nvSpPr>
          <p:cNvPr id="5" name="TextBox 4"/>
          <p:cNvSpPr txBox="1"/>
          <p:nvPr/>
        </p:nvSpPr>
        <p:spPr>
          <a:xfrm>
            <a:off x="2286000" y="966651"/>
            <a:ext cx="2730137" cy="1754326"/>
          </a:xfrm>
          <a:prstGeom prst="rect">
            <a:avLst/>
          </a:prstGeom>
          <a:noFill/>
        </p:spPr>
        <p:txBody>
          <a:bodyPr wrap="square" rtlCol="0">
            <a:spAutoFit/>
          </a:bodyPr>
          <a:lstStyle/>
          <a:p>
            <a:pPr algn="ctr"/>
            <a:r>
              <a:rPr lang="en-US" sz="5400" b="1" dirty="0" smtClean="0">
                <a:solidFill>
                  <a:schemeClr val="bg1"/>
                </a:solidFill>
                <a:latin typeface="Bahnschrift" panose="020B0502040204020203" pitchFamily="34" charset="0"/>
              </a:rPr>
              <a:t>TAJ MAHAL</a:t>
            </a:r>
            <a:endParaRPr lang="en-US" sz="5400" b="1"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206746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33703" y="228600"/>
            <a:ext cx="6753498" cy="2495360"/>
          </a:xfrm>
        </p:spPr>
        <p:txBody>
          <a:bodyPr/>
          <a:lstStyle/>
          <a:p>
            <a:pPr marL="0" indent="0" algn="ctr">
              <a:buNone/>
            </a:pPr>
            <a:r>
              <a:rPr lang="en-US" sz="2800" b="1" dirty="0" smtClean="0">
                <a:solidFill>
                  <a:schemeClr val="tx1"/>
                </a:solidFill>
              </a:rPr>
              <a:t>Southeast Asian Empire (currently Vietnam, Cambodia, </a:t>
            </a:r>
            <a:r>
              <a:rPr lang="en-US" sz="2800" b="1" dirty="0" err="1" smtClean="0">
                <a:solidFill>
                  <a:schemeClr val="tx1"/>
                </a:solidFill>
              </a:rPr>
              <a:t>etc</a:t>
            </a:r>
            <a:r>
              <a:rPr lang="en-US" sz="2800" b="1" dirty="0" smtClean="0">
                <a:solidFill>
                  <a:schemeClr val="tx1"/>
                </a:solidFill>
              </a:rPr>
              <a:t>) that build homes along the </a:t>
            </a:r>
            <a:r>
              <a:rPr lang="en-US" sz="2800" b="1" dirty="0" smtClean="0">
                <a:solidFill>
                  <a:srgbClr val="C00000"/>
                </a:solidFill>
              </a:rPr>
              <a:t>Mekong River</a:t>
            </a:r>
            <a:r>
              <a:rPr lang="en-US" sz="2800" b="1" dirty="0" smtClean="0">
                <a:solidFill>
                  <a:schemeClr val="tx1"/>
                </a:solidFill>
              </a:rPr>
              <a:t>. People had</a:t>
            </a:r>
            <a:r>
              <a:rPr lang="en-US" sz="2800" b="1" dirty="0">
                <a:solidFill>
                  <a:schemeClr val="tx1"/>
                </a:solidFill>
              </a:rPr>
              <a:t> </a:t>
            </a:r>
            <a:r>
              <a:rPr lang="en-US" sz="2800" b="1" dirty="0" smtClean="0">
                <a:solidFill>
                  <a:schemeClr val="tx1"/>
                </a:solidFill>
              </a:rPr>
              <a:t>fish, rice, sugarcane, banana leaves, lived in homes made of woven bamboo.</a:t>
            </a:r>
          </a:p>
          <a:p>
            <a:pPr marL="0" indent="0">
              <a:buNone/>
            </a:pPr>
            <a:endParaRPr lang="en-US" dirty="0"/>
          </a:p>
          <a:p>
            <a:pPr marL="0" indent="0">
              <a:buNone/>
            </a:pPr>
            <a:endParaRPr lang="en-US" dirty="0"/>
          </a:p>
        </p:txBody>
      </p:sp>
      <p:sp>
        <p:nvSpPr>
          <p:cNvPr id="3" name="Title 2"/>
          <p:cNvSpPr>
            <a:spLocks noGrp="1"/>
          </p:cNvSpPr>
          <p:nvPr>
            <p:ph type="title"/>
          </p:nvPr>
        </p:nvSpPr>
        <p:spPr>
          <a:xfrm>
            <a:off x="313509" y="228599"/>
            <a:ext cx="4323805" cy="1510901"/>
          </a:xfrm>
        </p:spPr>
        <p:txBody>
          <a:bodyPr>
            <a:noAutofit/>
          </a:bodyPr>
          <a:lstStyle/>
          <a:p>
            <a:r>
              <a:rPr lang="en-US" sz="4800" dirty="0" smtClean="0"/>
              <a:t>KHMER EMPIRE</a:t>
            </a:r>
            <a:endParaRPr lang="en-US" sz="4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2560320"/>
            <a:ext cx="3505200" cy="429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42587"/>
            <a:ext cx="5042263" cy="511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khmer emp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263" y="2560320"/>
            <a:ext cx="3644537" cy="429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39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137594" cy="1553124"/>
          </a:xfrm>
        </p:spPr>
        <p:txBody>
          <a:bodyPr>
            <a:normAutofit/>
          </a:bodyPr>
          <a:lstStyle/>
          <a:p>
            <a:pPr algn="ctr"/>
            <a:r>
              <a:rPr lang="en-US" sz="5400" b="1" dirty="0" smtClean="0"/>
              <a:t>Marco polo</a:t>
            </a:r>
            <a:endParaRPr lang="en-US" sz="5400" b="1" dirty="0"/>
          </a:p>
        </p:txBody>
      </p:sp>
      <p:pic>
        <p:nvPicPr>
          <p:cNvPr id="4098" name="Picture 2" descr="Image result for marco p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594" y="-19594"/>
            <a:ext cx="7054406" cy="44494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53124"/>
            <a:ext cx="5137594" cy="28766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3/38/Route_of_Marco_Pol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2663" y="4429810"/>
            <a:ext cx="3949337" cy="2428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429810"/>
            <a:ext cx="8242663" cy="2400657"/>
          </a:xfrm>
          <a:prstGeom prst="rect">
            <a:avLst/>
          </a:prstGeom>
          <a:noFill/>
        </p:spPr>
        <p:txBody>
          <a:bodyPr wrap="square" rtlCol="0">
            <a:spAutoFit/>
          </a:bodyPr>
          <a:lstStyle/>
          <a:p>
            <a:pPr algn="ctr"/>
            <a:r>
              <a:rPr lang="en-US" sz="2400" b="1" dirty="0" smtClean="0">
                <a:solidFill>
                  <a:schemeClr val="bg1"/>
                </a:solidFill>
              </a:rPr>
              <a:t>1</a:t>
            </a:r>
            <a:r>
              <a:rPr lang="en-US" sz="2400" b="1" baseline="30000" dirty="0" smtClean="0">
                <a:solidFill>
                  <a:schemeClr val="bg1"/>
                </a:solidFill>
              </a:rPr>
              <a:t>st</a:t>
            </a:r>
            <a:r>
              <a:rPr lang="en-US" sz="2400" b="1" dirty="0" smtClean="0">
                <a:solidFill>
                  <a:schemeClr val="bg1"/>
                </a:solidFill>
              </a:rPr>
              <a:t> explorer to chronicle his travels to China in great detail, provided clarity to others &amp; encouraged trade (he traveled over 15,000 miles in 24 years).</a:t>
            </a:r>
          </a:p>
          <a:p>
            <a:endParaRPr lang="en-US" sz="1200" dirty="0" smtClean="0"/>
          </a:p>
          <a:p>
            <a:endParaRPr lang="en-US" sz="1200" dirty="0" smtClean="0"/>
          </a:p>
          <a:p>
            <a:r>
              <a:rPr lang="en-US" dirty="0" smtClean="0">
                <a:latin typeface="Bahnschrift SemiBold" panose="020B0502040204020203" pitchFamily="34" charset="0"/>
              </a:rPr>
              <a:t>*Brought knowledge of spices, ginger, powdered milk, yaks, &amp; paper money to E.</a:t>
            </a:r>
          </a:p>
          <a:p>
            <a:r>
              <a:rPr lang="en-US" dirty="0" smtClean="0">
                <a:latin typeface="Bahnschrift SemiBold" panose="020B0502040204020203" pitchFamily="34" charset="0"/>
              </a:rPr>
              <a:t>*Knew Kublai Khan and was given his gold tablet to ensure safe travel.</a:t>
            </a:r>
          </a:p>
          <a:p>
            <a:r>
              <a:rPr lang="en-US" dirty="0" smtClean="0">
                <a:latin typeface="Bahnschrift SemiBold" panose="020B0502040204020203" pitchFamily="34" charset="0"/>
              </a:rPr>
              <a:t>*He thought rhinos were unicorns, believed in  sorcery and evil spirits. </a:t>
            </a:r>
            <a:endParaRPr lang="en-US" dirty="0">
              <a:latin typeface="Bahnschrift SemiBold" panose="020B0502040204020203" pitchFamily="34" charset="0"/>
            </a:endParaRPr>
          </a:p>
        </p:txBody>
      </p:sp>
    </p:spTree>
    <p:extLst>
      <p:ext uri="{BB962C8B-B14F-4D97-AF65-F5344CB8AC3E}">
        <p14:creationId xmlns:p14="http://schemas.microsoft.com/office/powerpoint/2010/main" val="2861300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8194" name="Picture 2" descr="Image result for mekong river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323439"/>
          </a:xfrm>
          <a:prstGeom prst="rect">
            <a:avLst/>
          </a:prstGeom>
          <a:noFill/>
        </p:spPr>
        <p:txBody>
          <a:bodyPr wrap="square" rtlCol="0">
            <a:spAutoFit/>
          </a:bodyPr>
          <a:lstStyle/>
          <a:p>
            <a:pPr algn="ctr"/>
            <a:endParaRPr lang="en-US" sz="2400" b="1" dirty="0" smtClean="0">
              <a:solidFill>
                <a:srgbClr val="FFFF00"/>
              </a:solidFill>
            </a:endParaRPr>
          </a:p>
          <a:p>
            <a:pPr algn="ctr"/>
            <a:r>
              <a:rPr lang="en-US" sz="2800" b="1" dirty="0" smtClean="0"/>
              <a:t>Mekong River is 7</a:t>
            </a:r>
            <a:r>
              <a:rPr lang="en-US" sz="2800" b="1" baseline="30000" dirty="0" smtClean="0"/>
              <a:t>th</a:t>
            </a:r>
            <a:r>
              <a:rPr lang="en-US" sz="2800" b="1" dirty="0" smtClean="0"/>
              <a:t> largest river in the world, important during Khmer Empire &amp; to Americans during Vietnam War. </a:t>
            </a:r>
            <a:endParaRPr lang="en-US" sz="2800" b="1" dirty="0"/>
          </a:p>
        </p:txBody>
      </p:sp>
    </p:spTree>
    <p:extLst>
      <p:ext uri="{BB962C8B-B14F-4D97-AF65-F5344CB8AC3E}">
        <p14:creationId xmlns:p14="http://schemas.microsoft.com/office/powerpoint/2010/main" val="4114436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descr="Image result for angkor wat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53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12192000" cy="830997"/>
          </a:xfrm>
          <a:prstGeom prst="rect">
            <a:avLst/>
          </a:prstGeom>
          <a:noFill/>
        </p:spPr>
        <p:txBody>
          <a:bodyPr wrap="square" rtlCol="0">
            <a:spAutoFit/>
          </a:bodyPr>
          <a:lstStyle/>
          <a:p>
            <a:pPr algn="ctr"/>
            <a:r>
              <a:rPr lang="en-US" sz="2400" b="1" dirty="0" smtClean="0"/>
              <a:t>Built in the 1100’s, Angkor Wat is the world’s largest religious structure.  It’s for Hindu and honors the god Vishnu and covers nearly an entire square mile. It features “ogive” shapes. </a:t>
            </a:r>
            <a:endParaRPr lang="en-US" sz="2400" b="1" dirty="0"/>
          </a:p>
        </p:txBody>
      </p:sp>
      <p:sp>
        <p:nvSpPr>
          <p:cNvPr id="8" name="TextBox 7"/>
          <p:cNvSpPr txBox="1"/>
          <p:nvPr/>
        </p:nvSpPr>
        <p:spPr>
          <a:xfrm>
            <a:off x="0" y="5316583"/>
            <a:ext cx="12192000" cy="1600438"/>
          </a:xfrm>
          <a:prstGeom prst="rect">
            <a:avLst/>
          </a:prstGeom>
          <a:noFill/>
        </p:spPr>
        <p:txBody>
          <a:bodyPr wrap="square" rtlCol="0">
            <a:spAutoFit/>
          </a:bodyPr>
          <a:lstStyle/>
          <a:p>
            <a:pPr algn="ctr"/>
            <a:endParaRPr lang="en-US" sz="3200" b="1" dirty="0" smtClean="0">
              <a:solidFill>
                <a:srgbClr val="FF0000"/>
              </a:solidFill>
            </a:endParaRPr>
          </a:p>
          <a:p>
            <a:pPr algn="ctr"/>
            <a:r>
              <a:rPr lang="en-US" sz="6600" b="1" dirty="0" smtClean="0">
                <a:solidFill>
                  <a:srgbClr val="FF0000"/>
                </a:solidFill>
              </a:rPr>
              <a:t>ANGKOR WAT</a:t>
            </a:r>
            <a:endParaRPr lang="en-US" sz="6600" b="1" dirty="0">
              <a:solidFill>
                <a:srgbClr val="FF0000"/>
              </a:solidFill>
            </a:endParaRPr>
          </a:p>
        </p:txBody>
      </p:sp>
    </p:spTree>
    <p:extLst>
      <p:ext uri="{BB962C8B-B14F-4D97-AF65-F5344CB8AC3E}">
        <p14:creationId xmlns:p14="http://schemas.microsoft.com/office/powerpoint/2010/main" val="970499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95360" y="2299064"/>
            <a:ext cx="3596640" cy="4558936"/>
          </a:xfrm>
        </p:spPr>
        <p:txBody>
          <a:bodyPr>
            <a:normAutofit/>
          </a:bodyPr>
          <a:lstStyle/>
          <a:p>
            <a:pPr marL="0" indent="0" algn="ctr">
              <a:buNone/>
            </a:pPr>
            <a:r>
              <a:rPr lang="en-US" dirty="0" smtClean="0">
                <a:solidFill>
                  <a:schemeClr val="tx1"/>
                </a:solidFill>
                <a:latin typeface="Arial Narrow" panose="020B0606020202030204" pitchFamily="34" charset="0"/>
              </a:rPr>
              <a:t>World’s 3</a:t>
            </a:r>
            <a:r>
              <a:rPr lang="en-US" baseline="30000" dirty="0" smtClean="0">
                <a:solidFill>
                  <a:schemeClr val="tx1"/>
                </a:solidFill>
                <a:latin typeface="Arial Narrow" panose="020B0606020202030204" pitchFamily="34" charset="0"/>
              </a:rPr>
              <a:t>rd</a:t>
            </a:r>
            <a:r>
              <a:rPr lang="en-US" dirty="0" smtClean="0">
                <a:solidFill>
                  <a:schemeClr val="tx1"/>
                </a:solidFill>
                <a:latin typeface="Arial Narrow" panose="020B0606020202030204" pitchFamily="34" charset="0"/>
              </a:rPr>
              <a:t> largest religion, practiced in India &amp; SE India. Though there are technically 30M gods/goddesses, the Trinity of </a:t>
            </a:r>
            <a:r>
              <a:rPr lang="en-US" dirty="0" smtClean="0">
                <a:solidFill>
                  <a:srgbClr val="FF0000"/>
                </a:solidFill>
                <a:latin typeface="Arial Narrow" panose="020B0606020202030204" pitchFamily="34" charset="0"/>
              </a:rPr>
              <a:t>Brahma, Vishnu</a:t>
            </a:r>
            <a:r>
              <a:rPr lang="en-US" dirty="0" smtClean="0">
                <a:solidFill>
                  <a:schemeClr val="tx1"/>
                </a:solidFill>
                <a:latin typeface="Arial Narrow" panose="020B0606020202030204" pitchFamily="34" charset="0"/>
              </a:rPr>
              <a:t>, &amp; </a:t>
            </a:r>
            <a:r>
              <a:rPr lang="en-US" dirty="0" smtClean="0">
                <a:solidFill>
                  <a:srgbClr val="FF0000"/>
                </a:solidFill>
                <a:latin typeface="Arial Narrow" panose="020B0606020202030204" pitchFamily="34" charset="0"/>
              </a:rPr>
              <a:t>Shiva</a:t>
            </a:r>
            <a:r>
              <a:rPr lang="en-US" dirty="0" smtClean="0">
                <a:solidFill>
                  <a:schemeClr val="tx1"/>
                </a:solidFill>
                <a:latin typeface="Arial Narrow" panose="020B0606020202030204" pitchFamily="34" charset="0"/>
              </a:rPr>
              <a:t> are the highest. These gods make up one </a:t>
            </a:r>
            <a:r>
              <a:rPr lang="en-US" dirty="0" smtClean="0">
                <a:solidFill>
                  <a:srgbClr val="FF0000"/>
                </a:solidFill>
                <a:latin typeface="Arial Narrow" panose="020B0606020202030204" pitchFamily="34" charset="0"/>
              </a:rPr>
              <a:t>Supreme Being</a:t>
            </a:r>
            <a:r>
              <a:rPr lang="en-US" dirty="0" smtClean="0">
                <a:solidFill>
                  <a:schemeClr val="tx1"/>
                </a:solidFill>
                <a:latin typeface="Arial Narrow" panose="020B0606020202030204" pitchFamily="34" charset="0"/>
              </a:rPr>
              <a:t>.</a:t>
            </a:r>
            <a:r>
              <a:rPr lang="en-US" dirty="0">
                <a:solidFill>
                  <a:schemeClr val="tx1"/>
                </a:solidFill>
                <a:latin typeface="Arial Narrow" panose="020B0606020202030204" pitchFamily="34" charset="0"/>
              </a:rPr>
              <a:t> </a:t>
            </a:r>
            <a:r>
              <a:rPr lang="en-US" dirty="0" smtClean="0">
                <a:solidFill>
                  <a:schemeClr val="tx1"/>
                </a:solidFill>
                <a:latin typeface="Arial Narrow" panose="020B0606020202030204" pitchFamily="34" charset="0"/>
              </a:rPr>
              <a:t>When a Hindu dies their </a:t>
            </a:r>
            <a:r>
              <a:rPr lang="en-US" dirty="0" smtClean="0">
                <a:solidFill>
                  <a:srgbClr val="FF0000"/>
                </a:solidFill>
                <a:latin typeface="Arial Narrow" panose="020B0606020202030204" pitchFamily="34" charset="0"/>
              </a:rPr>
              <a:t>atman</a:t>
            </a:r>
            <a:r>
              <a:rPr lang="en-US" dirty="0" smtClean="0">
                <a:solidFill>
                  <a:schemeClr val="tx1"/>
                </a:solidFill>
                <a:latin typeface="Arial Narrow" panose="020B0606020202030204" pitchFamily="34" charset="0"/>
              </a:rPr>
              <a:t> is reborn into another body. Next life depends on how you lived in this life (</a:t>
            </a:r>
            <a:r>
              <a:rPr lang="en-US" dirty="0" smtClean="0">
                <a:solidFill>
                  <a:srgbClr val="FF0000"/>
                </a:solidFill>
                <a:latin typeface="Arial Narrow" panose="020B0606020202030204" pitchFamily="34" charset="0"/>
              </a:rPr>
              <a:t>karma</a:t>
            </a:r>
            <a:r>
              <a:rPr lang="en-US" dirty="0" smtClean="0">
                <a:solidFill>
                  <a:schemeClr val="tx1"/>
                </a:solidFill>
                <a:latin typeface="Arial Narrow" panose="020B0606020202030204" pitchFamily="34" charset="0"/>
              </a:rPr>
              <a:t>).</a:t>
            </a:r>
            <a:endParaRPr lang="en-US" dirty="0">
              <a:solidFill>
                <a:schemeClr val="tx1"/>
              </a:solidFill>
              <a:latin typeface="Arial Narrow" panose="020B0606020202030204" pitchFamily="34" charset="0"/>
            </a:endParaRPr>
          </a:p>
        </p:txBody>
      </p:sp>
      <p:sp>
        <p:nvSpPr>
          <p:cNvPr id="3" name="Title 2"/>
          <p:cNvSpPr>
            <a:spLocks noGrp="1"/>
          </p:cNvSpPr>
          <p:nvPr>
            <p:ph type="title"/>
          </p:nvPr>
        </p:nvSpPr>
        <p:spPr>
          <a:xfrm>
            <a:off x="8595360" y="195943"/>
            <a:ext cx="3317966" cy="1395113"/>
          </a:xfrm>
        </p:spPr>
        <p:txBody>
          <a:bodyPr>
            <a:normAutofit/>
          </a:bodyPr>
          <a:lstStyle/>
          <a:p>
            <a:r>
              <a:rPr lang="en-US" sz="8000" b="1" dirty="0" smtClean="0"/>
              <a:t>HINDU</a:t>
            </a:r>
            <a:endParaRPr lang="en-US" sz="8000" b="1" dirty="0"/>
          </a:p>
        </p:txBody>
      </p:sp>
      <p:pic>
        <p:nvPicPr>
          <p:cNvPr id="5122" name="Picture 2" descr="Image result for HINDU GODS 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95360" cy="687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88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19" y="338328"/>
            <a:ext cx="6648381" cy="1252728"/>
          </a:xfrm>
        </p:spPr>
        <p:txBody>
          <a:bodyPr>
            <a:normAutofit/>
          </a:bodyPr>
          <a:lstStyle/>
          <a:p>
            <a:r>
              <a:rPr lang="en-US" sz="6000" b="1" dirty="0" smtClean="0"/>
              <a:t>HINDU QUESTIONS</a:t>
            </a:r>
            <a:endParaRPr lang="en-US" sz="6000" b="1" dirty="0"/>
          </a:p>
        </p:txBody>
      </p:sp>
      <p:pic>
        <p:nvPicPr>
          <p:cNvPr id="7170" name="Picture 2" descr="Image result for HINDU WOR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701" y="0"/>
            <a:ext cx="5269299" cy="35400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HINDU WORSHI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22701" y="3540034"/>
            <a:ext cx="5269299" cy="33179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19" y="1920240"/>
            <a:ext cx="6648381" cy="5355312"/>
          </a:xfrm>
          <a:prstGeom prst="rect">
            <a:avLst/>
          </a:prstGeom>
          <a:noFill/>
        </p:spPr>
        <p:txBody>
          <a:bodyPr wrap="square" rtlCol="0">
            <a:spAutoFit/>
          </a:bodyPr>
          <a:lstStyle/>
          <a:p>
            <a:r>
              <a:rPr lang="en-US" sz="2400" dirty="0" smtClean="0">
                <a:solidFill>
                  <a:srgbClr val="FF0000"/>
                </a:solidFill>
                <a:latin typeface="Arial Narrow" panose="020B0606020202030204" pitchFamily="34" charset="0"/>
              </a:rPr>
              <a:t>Reincarnation? </a:t>
            </a:r>
            <a:r>
              <a:rPr lang="en-US" sz="2400" dirty="0" smtClean="0">
                <a:latin typeface="Arial Narrow" panose="020B0606020202030204" pitchFamily="34" charset="0"/>
              </a:rPr>
              <a:t>Yes, soul does not die, it comes back in another body until soul is eventually liberated and free.</a:t>
            </a:r>
          </a:p>
          <a:p>
            <a:endParaRPr lang="en-US" sz="600" dirty="0" smtClean="0">
              <a:latin typeface="Arial Narrow" panose="020B0606020202030204" pitchFamily="34" charset="0"/>
            </a:endParaRPr>
          </a:p>
          <a:p>
            <a:r>
              <a:rPr lang="en-US" sz="2400" dirty="0" smtClean="0">
                <a:solidFill>
                  <a:srgbClr val="FF0000"/>
                </a:solidFill>
                <a:latin typeface="Arial Narrow" panose="020B0606020202030204" pitchFamily="34" charset="0"/>
              </a:rPr>
              <a:t>So Many Gods? </a:t>
            </a:r>
            <a:r>
              <a:rPr lang="en-US" sz="2400" dirty="0" smtClean="0">
                <a:latin typeface="Arial Narrow" panose="020B0606020202030204" pitchFamily="34" charset="0"/>
              </a:rPr>
              <a:t>Technically its Henotheistic, there are many gods (attributes) all residing inside of one god.</a:t>
            </a:r>
          </a:p>
          <a:p>
            <a:endParaRPr lang="en-US" sz="600" dirty="0" smtClean="0">
              <a:latin typeface="Arial Narrow" panose="020B0606020202030204" pitchFamily="34" charset="0"/>
            </a:endParaRPr>
          </a:p>
          <a:p>
            <a:r>
              <a:rPr lang="en-US" sz="2400" dirty="0" smtClean="0">
                <a:solidFill>
                  <a:srgbClr val="FF0000"/>
                </a:solidFill>
                <a:latin typeface="Arial Narrow" panose="020B0606020202030204" pitchFamily="34" charset="0"/>
              </a:rPr>
              <a:t>Karma? </a:t>
            </a:r>
            <a:r>
              <a:rPr lang="en-US" sz="2400" dirty="0" smtClean="0">
                <a:latin typeface="Arial Narrow" panose="020B0606020202030204" pitchFamily="34" charset="0"/>
              </a:rPr>
              <a:t>It’s a divine system of judgment, something bad happens to us its not punishment—it’s a life correction.</a:t>
            </a:r>
          </a:p>
          <a:p>
            <a:endParaRPr lang="en-US" sz="600" dirty="0" smtClean="0">
              <a:latin typeface="Arial Narrow" panose="020B0606020202030204" pitchFamily="34" charset="0"/>
            </a:endParaRPr>
          </a:p>
          <a:p>
            <a:r>
              <a:rPr lang="en-US" sz="2400" dirty="0" smtClean="0">
                <a:solidFill>
                  <a:srgbClr val="FF0000"/>
                </a:solidFill>
                <a:latin typeface="Arial Narrow" panose="020B0606020202030204" pitchFamily="34" charset="0"/>
              </a:rPr>
              <a:t>Dot on the forehead? </a:t>
            </a:r>
            <a:r>
              <a:rPr lang="en-US" sz="2400" dirty="0" smtClean="0">
                <a:latin typeface="Arial Narrow" panose="020B0606020202030204" pitchFamily="34" charset="0"/>
              </a:rPr>
              <a:t>It’s a religious symbol called the </a:t>
            </a:r>
            <a:r>
              <a:rPr lang="en-US" sz="2400" dirty="0" err="1" smtClean="0">
                <a:latin typeface="Arial Narrow" panose="020B0606020202030204" pitchFamily="34" charset="0"/>
              </a:rPr>
              <a:t>bindi</a:t>
            </a:r>
            <a:r>
              <a:rPr lang="en-US" sz="2400" dirty="0" smtClean="0">
                <a:latin typeface="Arial Narrow" panose="020B0606020202030204" pitchFamily="34" charset="0"/>
              </a:rPr>
              <a:t> made of red powder, it represents spiritual sight.</a:t>
            </a:r>
          </a:p>
          <a:p>
            <a:endParaRPr lang="en-US" sz="600" dirty="0" smtClean="0">
              <a:latin typeface="Arial Narrow" panose="020B0606020202030204" pitchFamily="34" charset="0"/>
            </a:endParaRPr>
          </a:p>
          <a:p>
            <a:r>
              <a:rPr lang="en-US" sz="2400" dirty="0" smtClean="0">
                <a:solidFill>
                  <a:srgbClr val="FF0000"/>
                </a:solidFill>
                <a:latin typeface="Arial Narrow" panose="020B0606020202030204" pitchFamily="34" charset="0"/>
              </a:rPr>
              <a:t>Yoga? </a:t>
            </a:r>
            <a:r>
              <a:rPr lang="en-US" sz="2400" dirty="0" smtClean="0">
                <a:latin typeface="Arial Narrow" panose="020B0606020202030204" pitchFamily="34" charset="0"/>
              </a:rPr>
              <a:t>Historically speaking Yoga was the religious preparation of getting ready to pray.</a:t>
            </a:r>
          </a:p>
          <a:p>
            <a:endParaRPr lang="en-US" sz="600" dirty="0" smtClean="0">
              <a:latin typeface="Arial Narrow" panose="020B0606020202030204" pitchFamily="34" charset="0"/>
            </a:endParaRPr>
          </a:p>
          <a:p>
            <a:r>
              <a:rPr lang="en-US" sz="2400" dirty="0" smtClean="0">
                <a:solidFill>
                  <a:srgbClr val="FF0000"/>
                </a:solidFill>
                <a:latin typeface="Arial Narrow" panose="020B0606020202030204" pitchFamily="34" charset="0"/>
              </a:rPr>
              <a:t>Worship cows?  </a:t>
            </a:r>
            <a:r>
              <a:rPr lang="en-US" sz="2400" dirty="0" smtClean="0">
                <a:latin typeface="Arial Narrow" panose="020B0606020202030204" pitchFamily="34" charset="0"/>
              </a:rPr>
              <a:t>No, but the cow is gentle animal who gives more than she takes, Hindus honor all creatures.</a:t>
            </a:r>
          </a:p>
          <a:p>
            <a:endParaRPr lang="en-US" sz="2400" dirty="0">
              <a:latin typeface="Arial Narrow" panose="020B0606020202030204" pitchFamily="34" charset="0"/>
            </a:endParaRPr>
          </a:p>
        </p:txBody>
      </p:sp>
    </p:spTree>
    <p:extLst>
      <p:ext uri="{BB962C8B-B14F-4D97-AF65-F5344CB8AC3E}">
        <p14:creationId xmlns:p14="http://schemas.microsoft.com/office/powerpoint/2010/main" val="1303372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FORBIDDEN CITY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89"/>
            <a:ext cx="12192000" cy="6817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1489"/>
            <a:ext cx="12192000" cy="830997"/>
          </a:xfrm>
          <a:prstGeom prst="rect">
            <a:avLst/>
          </a:prstGeom>
          <a:noFill/>
        </p:spPr>
        <p:txBody>
          <a:bodyPr wrap="square" rtlCol="0">
            <a:spAutoFit/>
          </a:bodyPr>
          <a:lstStyle/>
          <a:p>
            <a:pPr algn="ctr"/>
            <a:r>
              <a:rPr lang="en-US" sz="4800" b="1" dirty="0" smtClean="0"/>
              <a:t>CHINESE MING DYNASTY</a:t>
            </a:r>
            <a:endParaRPr lang="en-US" sz="4800" b="1" dirty="0"/>
          </a:p>
        </p:txBody>
      </p:sp>
    </p:spTree>
    <p:extLst>
      <p:ext uri="{BB962C8B-B14F-4D97-AF65-F5344CB8AC3E}">
        <p14:creationId xmlns:p14="http://schemas.microsoft.com/office/powerpoint/2010/main" val="139209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Image result for ming dynas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384995"/>
          </a:xfrm>
          <a:prstGeom prst="rect">
            <a:avLst/>
          </a:prstGeom>
          <a:noFill/>
        </p:spPr>
        <p:txBody>
          <a:bodyPr wrap="square" rtlCol="0">
            <a:spAutoFit/>
          </a:bodyPr>
          <a:lstStyle/>
          <a:p>
            <a:pPr algn="ctr"/>
            <a:r>
              <a:rPr lang="en-US" sz="2800" b="1" dirty="0" smtClean="0"/>
              <a:t>MING DYNASTY: After Mongol rule and plague declined, China begins to flourish again with a return to traditional Chinese society and removing all foreign influences (lasts 1368-1644).</a:t>
            </a:r>
            <a:endParaRPr lang="en-US" sz="2800" b="1" dirty="0"/>
          </a:p>
        </p:txBody>
      </p:sp>
    </p:spTree>
    <p:extLst>
      <p:ext uri="{BB962C8B-B14F-4D97-AF65-F5344CB8AC3E}">
        <p14:creationId xmlns:p14="http://schemas.microsoft.com/office/powerpoint/2010/main" val="2093637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0152" y="4155142"/>
            <a:ext cx="6261848" cy="1653987"/>
          </a:xfrm>
        </p:spPr>
        <p:txBody>
          <a:bodyPr>
            <a:noAutofit/>
          </a:bodyPr>
          <a:lstStyle/>
          <a:p>
            <a:pPr algn="ctr"/>
            <a:r>
              <a:rPr lang="en-US" sz="5400" b="1" dirty="0" smtClean="0">
                <a:latin typeface="Bahnschrift" panose="020B0502040204020203" pitchFamily="34" charset="0"/>
              </a:rPr>
              <a:t>MING EXPLORATION</a:t>
            </a:r>
            <a:endParaRPr lang="en-US" sz="5400" b="1" dirty="0">
              <a:latin typeface="Bahnschrift" panose="020B0502040204020203" pitchFamily="34" charset="0"/>
            </a:endParaRPr>
          </a:p>
        </p:txBody>
      </p:sp>
      <p:pic>
        <p:nvPicPr>
          <p:cNvPr id="15362" name="Picture 2" descr="Image result for ming dynasty mariti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324080"/>
            <a:ext cx="5930151" cy="353392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ming dynasty mari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152" y="0"/>
            <a:ext cx="6261847" cy="41551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5930152" cy="3231654"/>
          </a:xfrm>
          <a:prstGeom prst="rect">
            <a:avLst/>
          </a:prstGeom>
          <a:noFill/>
        </p:spPr>
        <p:txBody>
          <a:bodyPr wrap="square" rtlCol="0">
            <a:spAutoFit/>
          </a:bodyPr>
          <a:lstStyle/>
          <a:p>
            <a:pPr algn="ctr"/>
            <a:r>
              <a:rPr lang="en-US" sz="2400" dirty="0" smtClean="0">
                <a:solidFill>
                  <a:schemeClr val="bg1"/>
                </a:solidFill>
                <a:latin typeface="Bahnschrift" panose="020B0502040204020203" pitchFamily="34" charset="0"/>
              </a:rPr>
              <a:t>China undertook the largest &amp; most impressive </a:t>
            </a:r>
            <a:r>
              <a:rPr lang="en-US" sz="2400" dirty="0" smtClean="0">
                <a:solidFill>
                  <a:srgbClr val="C00000"/>
                </a:solidFill>
                <a:latin typeface="Bahnschrift" panose="020B0502040204020203" pitchFamily="34" charset="0"/>
              </a:rPr>
              <a:t>maritime </a:t>
            </a:r>
            <a:r>
              <a:rPr lang="en-US" sz="2400" dirty="0" smtClean="0">
                <a:solidFill>
                  <a:schemeClr val="bg1"/>
                </a:solidFill>
                <a:latin typeface="Bahnschrift" panose="020B0502040204020203" pitchFamily="34" charset="0"/>
              </a:rPr>
              <a:t>expeditions the world had ever seen. One voyage had more than 300 ships &amp; 27,000 people including all occupations (massive floating city).</a:t>
            </a:r>
          </a:p>
          <a:p>
            <a:pPr algn="ctr"/>
            <a:endParaRPr lang="en-US" sz="1200" dirty="0" smtClean="0">
              <a:solidFill>
                <a:schemeClr val="bg1"/>
              </a:solidFill>
              <a:latin typeface="Bahnschrift" panose="020B0502040204020203" pitchFamily="34" charset="0"/>
            </a:endParaRPr>
          </a:p>
          <a:p>
            <a:pPr algn="ctr"/>
            <a:r>
              <a:rPr lang="en-US" sz="2400" dirty="0" smtClean="0">
                <a:solidFill>
                  <a:srgbClr val="C00000"/>
                </a:solidFill>
                <a:latin typeface="Bahnschrift" panose="020B0502040204020203" pitchFamily="34" charset="0"/>
              </a:rPr>
              <a:t>Zheng He </a:t>
            </a:r>
            <a:r>
              <a:rPr lang="en-US" sz="2400" dirty="0" smtClean="0">
                <a:solidFill>
                  <a:schemeClr val="bg1"/>
                </a:solidFill>
                <a:latin typeface="Bahnschrift" panose="020B0502040204020203" pitchFamily="34" charset="0"/>
              </a:rPr>
              <a:t>was sent to “bring order back into the world” but really was sent to establish China’s greatness worldwide.</a:t>
            </a:r>
            <a:endParaRPr lang="en-US" sz="2400" dirty="0">
              <a:solidFill>
                <a:schemeClr val="bg1"/>
              </a:solidFill>
              <a:latin typeface="Bahnschrift" panose="020B0502040204020203" pitchFamily="34" charset="0"/>
            </a:endParaRPr>
          </a:p>
        </p:txBody>
      </p:sp>
      <p:sp>
        <p:nvSpPr>
          <p:cNvPr id="5" name="TextBox 4"/>
          <p:cNvSpPr txBox="1"/>
          <p:nvPr/>
        </p:nvSpPr>
        <p:spPr>
          <a:xfrm>
            <a:off x="5930152" y="5809129"/>
            <a:ext cx="6261847" cy="1015663"/>
          </a:xfrm>
          <a:prstGeom prst="rect">
            <a:avLst/>
          </a:prstGeom>
          <a:noFill/>
        </p:spPr>
        <p:txBody>
          <a:bodyPr wrap="square" rtlCol="0">
            <a:spAutoFit/>
          </a:bodyPr>
          <a:lstStyle/>
          <a:p>
            <a:endParaRPr lang="en-US" sz="600" b="1" dirty="0" smtClean="0"/>
          </a:p>
          <a:p>
            <a:r>
              <a:rPr lang="en-US" b="1" dirty="0" smtClean="0"/>
              <a:t>*Trips visited India, Middle East, East Africa…all over the world. As great as these trips were, they ended abruptly and without a clear explanation. </a:t>
            </a:r>
            <a:endParaRPr lang="en-US" b="1" dirty="0"/>
          </a:p>
        </p:txBody>
      </p:sp>
    </p:spTree>
    <p:extLst>
      <p:ext uri="{BB962C8B-B14F-4D97-AF65-F5344CB8AC3E}">
        <p14:creationId xmlns:p14="http://schemas.microsoft.com/office/powerpoint/2010/main" val="2749794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ZHENGHE MAP AP WORLD MODERN FREEMANP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643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1068"/>
            <a:ext cx="6244045" cy="2556932"/>
          </a:xfrm>
        </p:spPr>
        <p:txBody>
          <a:bodyPr>
            <a:normAutofit/>
          </a:bodyPr>
          <a:lstStyle/>
          <a:p>
            <a:pPr algn="ctr"/>
            <a:r>
              <a:rPr lang="en-US" sz="2400" dirty="0" smtClean="0">
                <a:latin typeface="Albertus Medium"/>
              </a:rPr>
              <a:t>During this time, great wall of china takes current form, paper currency was switched to coins, blue &amp; white porcelain becomes an expensive worldwide fad. </a:t>
            </a:r>
            <a:endParaRPr lang="en-US" sz="2400" dirty="0">
              <a:latin typeface="Albertus Medium"/>
            </a:endParaRPr>
          </a:p>
        </p:txBody>
      </p:sp>
      <p:sp>
        <p:nvSpPr>
          <p:cNvPr id="3" name="Content Placeholder 2"/>
          <p:cNvSpPr>
            <a:spLocks noGrp="1"/>
          </p:cNvSpPr>
          <p:nvPr>
            <p:ph idx="1"/>
          </p:nvPr>
        </p:nvSpPr>
        <p:spPr>
          <a:xfrm>
            <a:off x="0" y="3239589"/>
            <a:ext cx="6244045" cy="1061478"/>
          </a:xfrm>
        </p:spPr>
        <p:txBody>
          <a:bodyPr>
            <a:normAutofit/>
          </a:bodyPr>
          <a:lstStyle/>
          <a:p>
            <a:pPr marL="0" indent="0" algn="ctr">
              <a:buNone/>
            </a:pPr>
            <a:r>
              <a:rPr lang="en-US" sz="4400" b="1" dirty="0" smtClean="0">
                <a:solidFill>
                  <a:schemeClr val="tx1"/>
                </a:solidFill>
              </a:rPr>
              <a:t>MING CULTURE</a:t>
            </a:r>
            <a:endParaRPr lang="en-US" sz="4400" b="1" dirty="0">
              <a:solidFill>
                <a:schemeClr val="tx1"/>
              </a:solidFill>
            </a:endParaRPr>
          </a:p>
        </p:txBody>
      </p:sp>
      <p:pic>
        <p:nvPicPr>
          <p:cNvPr id="16386" name="Picture 2" descr="pott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046" y="0"/>
            <a:ext cx="5947954" cy="323958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placeholder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44046" cy="323958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great wall of china ming dynas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047" y="3239589"/>
            <a:ext cx="5947954" cy="3618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823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Image result for ming chinese population gro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4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Image result for indian ocean exchange rout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72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Ming dynas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51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Ming dynas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6" y="0"/>
            <a:ext cx="12348755" cy="711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6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NETWORKS OF EXCHANGE MAP AP WORLD HISTORY MODERN FREEMANP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3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NETWORKS OF EXCHANGE TRANS SAHARAN TRADE 2.4 MAP AP WORLD HISTORY FREEMANP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17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25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ENVIRONMENTAL CONSEQUENCES MAP NETWORKS OF EXCHANGE AP WORLD HISTORY FREEMANPEDIA MODER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1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2.3 INDIAN OCEAN TRADE NETWORKS OF EXCHANGE FREEMANPEDIA MAP AP WORLD MODERN 20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9631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Waveform">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722</TotalTime>
  <Words>2797</Words>
  <Application>Microsoft Office PowerPoint</Application>
  <PresentationFormat>Widescreen</PresentationFormat>
  <Paragraphs>211</Paragraphs>
  <Slides>51</Slides>
  <Notes>0</Notes>
  <HiddenSlides>0</HiddenSlides>
  <MMClips>0</MMClips>
  <ScaleCrop>false</ScaleCrop>
  <HeadingPairs>
    <vt:vector size="6" baseType="variant">
      <vt:variant>
        <vt:lpstr>Fonts Used</vt:lpstr>
      </vt:variant>
      <vt:variant>
        <vt:i4>29</vt:i4>
      </vt:variant>
      <vt:variant>
        <vt:lpstr>Theme</vt:lpstr>
      </vt:variant>
      <vt:variant>
        <vt:i4>4</vt:i4>
      </vt:variant>
      <vt:variant>
        <vt:lpstr>Slide Titles</vt:lpstr>
      </vt:variant>
      <vt:variant>
        <vt:i4>51</vt:i4>
      </vt:variant>
    </vt:vector>
  </HeadingPairs>
  <TitlesOfParts>
    <vt:vector size="84" baseType="lpstr">
      <vt:lpstr>MS Gothic</vt:lpstr>
      <vt:lpstr>Aharoni</vt:lpstr>
      <vt:lpstr>Albertus Extra Bold</vt:lpstr>
      <vt:lpstr>Albertus Medium</vt:lpstr>
      <vt:lpstr>Algerian</vt:lpstr>
      <vt:lpstr>Arial</vt:lpstr>
      <vt:lpstr>Arial Narrow</vt:lpstr>
      <vt:lpstr>Bahnschrift</vt:lpstr>
      <vt:lpstr>Bahnschrift SemiBold</vt:lpstr>
      <vt:lpstr>Batang</vt:lpstr>
      <vt:lpstr>Book Antiqua</vt:lpstr>
      <vt:lpstr>Bookman Old Style</vt:lpstr>
      <vt:lpstr>Candara</vt:lpstr>
      <vt:lpstr>Castellar</vt:lpstr>
      <vt:lpstr>Century Gothic</vt:lpstr>
      <vt:lpstr>Elephant</vt:lpstr>
      <vt:lpstr>Franklin Gothic Medium Cond</vt:lpstr>
      <vt:lpstr>Gill Sans Ultra Bold</vt:lpstr>
      <vt:lpstr>Impact</vt:lpstr>
      <vt:lpstr>Microsoft PhagsPa</vt:lpstr>
      <vt:lpstr>Microsoft Yi Baiti</vt:lpstr>
      <vt:lpstr>Narkisim</vt:lpstr>
      <vt:lpstr>PMingLiU</vt:lpstr>
      <vt:lpstr>Segoe UI Semibold</vt:lpstr>
      <vt:lpstr>Symbol</vt:lpstr>
      <vt:lpstr>Tahoma</vt:lpstr>
      <vt:lpstr>Univers Condensed Bold Italic</vt:lpstr>
      <vt:lpstr>Wingdings</vt:lpstr>
      <vt:lpstr>Wingdings 3</vt:lpstr>
      <vt:lpstr>Slice</vt:lpstr>
      <vt:lpstr>Waveform</vt:lpstr>
      <vt:lpstr>Apothecary</vt:lpstr>
      <vt:lpstr>Hardcover</vt:lpstr>
      <vt:lpstr>PowerPoint Presentation</vt:lpstr>
      <vt:lpstr>PowerPoint Presentation</vt:lpstr>
      <vt:lpstr>SILK ROAD &amp; GROWTH OF CITIES</vt:lpstr>
      <vt:lpstr>Marco polo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Mongol fighting tactics</vt:lpstr>
      <vt:lpstr>PowerPoint Presentation</vt:lpstr>
      <vt:lpstr>*Legend of Khan</vt:lpstr>
      <vt:lpstr>PowerPoint Presentation</vt:lpstr>
      <vt:lpstr>Ogedei &amp; BAtU khan</vt:lpstr>
      <vt:lpstr>Fall of Kiev (Russia)</vt:lpstr>
      <vt:lpstr>KUBLAI KHAN</vt:lpstr>
      <vt:lpstr>PowerPoint Presentation</vt:lpstr>
      <vt:lpstr>PowerPoint Presentation</vt:lpstr>
      <vt:lpstr>england</vt:lpstr>
      <vt:lpstr>NORMAN CONQUEST</vt:lpstr>
      <vt:lpstr>MAGNA CARTA</vt:lpstr>
      <vt:lpstr>france</vt:lpstr>
      <vt:lpstr>HUNDRED YEARS WAR</vt:lpstr>
      <vt:lpstr>Longbow</vt:lpstr>
      <vt:lpstr>Joan of arc</vt:lpstr>
      <vt:lpstr>BUBONIC PLAGUE</vt:lpstr>
      <vt:lpstr>BLACK DEATH</vt:lpstr>
      <vt:lpstr>PowerPoint Presentation</vt:lpstr>
      <vt:lpstr>Seljuk Turks</vt:lpstr>
      <vt:lpstr>Seljuk Culture</vt:lpstr>
      <vt:lpstr>OTTOMAN EMPIRE</vt:lpstr>
      <vt:lpstr>MEHMED THE CONQUEROR</vt:lpstr>
      <vt:lpstr>SULEYMAN THE MAGNIFICENT</vt:lpstr>
      <vt:lpstr>SAFAVID EMPIRE</vt:lpstr>
      <vt:lpstr>MUGHAL EMPIRE</vt:lpstr>
      <vt:lpstr>PowerPoint Presentation</vt:lpstr>
      <vt:lpstr>KHMER EMPIRE</vt:lpstr>
      <vt:lpstr>PowerPoint Presentation</vt:lpstr>
      <vt:lpstr>PowerPoint Presentation</vt:lpstr>
      <vt:lpstr>HINDU</vt:lpstr>
      <vt:lpstr>HINDU QUESTIONS</vt:lpstr>
      <vt:lpstr>PowerPoint Presentation</vt:lpstr>
      <vt:lpstr>PowerPoint Presentation</vt:lpstr>
      <vt:lpstr>MING EXPLORATION</vt:lpstr>
      <vt:lpstr>PowerPoint Presentation</vt:lpstr>
      <vt:lpstr>During this time, great wall of china takes current form, paper currency was switched to coins, blue &amp; white porcelain becomes an expensive worldwide fad. </vt:lpstr>
      <vt:lpstr>PowerPoint Presentation</vt:lpstr>
      <vt:lpstr>PowerPoint Presentation</vt:lpstr>
      <vt:lpstr>PowerPoint Presentation</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Papez, Thomas M.</dc:creator>
  <cp:lastModifiedBy>Papez, Thomas M.</cp:lastModifiedBy>
  <cp:revision>92</cp:revision>
  <dcterms:created xsi:type="dcterms:W3CDTF">2019-08-08T15:10:01Z</dcterms:created>
  <dcterms:modified xsi:type="dcterms:W3CDTF">2019-09-24T13:26:13Z</dcterms:modified>
</cp:coreProperties>
</file>