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63"/>
  </p:notesMasterIdLst>
  <p:sldIdLst>
    <p:sldId id="327" r:id="rId4"/>
    <p:sldId id="333" r:id="rId5"/>
    <p:sldId id="390" r:id="rId6"/>
    <p:sldId id="375" r:id="rId7"/>
    <p:sldId id="305" r:id="rId8"/>
    <p:sldId id="322" r:id="rId9"/>
    <p:sldId id="307" r:id="rId10"/>
    <p:sldId id="308" r:id="rId11"/>
    <p:sldId id="320" r:id="rId12"/>
    <p:sldId id="309" r:id="rId13"/>
    <p:sldId id="310" r:id="rId14"/>
    <p:sldId id="311" r:id="rId15"/>
    <p:sldId id="377" r:id="rId16"/>
    <p:sldId id="314" r:id="rId17"/>
    <p:sldId id="323" r:id="rId18"/>
    <p:sldId id="389" r:id="rId19"/>
    <p:sldId id="388" r:id="rId20"/>
    <p:sldId id="378" r:id="rId21"/>
    <p:sldId id="387" r:id="rId22"/>
    <p:sldId id="392" r:id="rId23"/>
    <p:sldId id="393" r:id="rId24"/>
    <p:sldId id="394" r:id="rId25"/>
    <p:sldId id="317" r:id="rId26"/>
    <p:sldId id="395" r:id="rId27"/>
    <p:sldId id="396" r:id="rId28"/>
    <p:sldId id="397" r:id="rId29"/>
    <p:sldId id="398" r:id="rId30"/>
    <p:sldId id="335" r:id="rId31"/>
    <p:sldId id="336" r:id="rId32"/>
    <p:sldId id="338" r:id="rId33"/>
    <p:sldId id="339" r:id="rId34"/>
    <p:sldId id="340" r:id="rId35"/>
    <p:sldId id="363" r:id="rId36"/>
    <p:sldId id="364" r:id="rId37"/>
    <p:sldId id="367" r:id="rId38"/>
    <p:sldId id="386" r:id="rId39"/>
    <p:sldId id="400" r:id="rId40"/>
    <p:sldId id="401" r:id="rId41"/>
    <p:sldId id="366" r:id="rId42"/>
    <p:sldId id="382" r:id="rId43"/>
    <p:sldId id="345" r:id="rId44"/>
    <p:sldId id="346" r:id="rId45"/>
    <p:sldId id="347" r:id="rId46"/>
    <p:sldId id="348" r:id="rId47"/>
    <p:sldId id="403" r:id="rId48"/>
    <p:sldId id="408" r:id="rId49"/>
    <p:sldId id="409" r:id="rId50"/>
    <p:sldId id="412" r:id="rId51"/>
    <p:sldId id="413" r:id="rId52"/>
    <p:sldId id="416" r:id="rId53"/>
    <p:sldId id="417" r:id="rId54"/>
    <p:sldId id="420" r:id="rId55"/>
    <p:sldId id="424" r:id="rId56"/>
    <p:sldId id="429" r:id="rId57"/>
    <p:sldId id="433" r:id="rId58"/>
    <p:sldId id="434" r:id="rId59"/>
    <p:sldId id="437" r:id="rId60"/>
    <p:sldId id="438" r:id="rId61"/>
    <p:sldId id="422"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caluser" initials="l" lastIdx="2" clrIdx="0">
    <p:extLst>
      <p:ext uri="{19B8F6BF-5375-455C-9EA6-DF929625EA0E}">
        <p15:presenceInfo xmlns:p15="http://schemas.microsoft.com/office/powerpoint/2012/main" userId="local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8000"/>
    <a:srgbClr val="0033CC"/>
    <a:srgbClr val="660066"/>
    <a:srgbClr val="2A014B"/>
    <a:srgbClr val="D40637"/>
    <a:srgbClr val="FF3399"/>
    <a:srgbClr val="CC130E"/>
    <a:srgbClr val="FF66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9" autoAdjust="0"/>
    <p:restoredTop sz="86346" autoAdjust="0"/>
  </p:normalViewPr>
  <p:slideViewPr>
    <p:cSldViewPr>
      <p:cViewPr varScale="1">
        <p:scale>
          <a:sx n="73" d="100"/>
          <a:sy n="73" d="100"/>
        </p:scale>
        <p:origin x="1428" y="84"/>
      </p:cViewPr>
      <p:guideLst>
        <p:guide orient="horz" pos="2160"/>
        <p:guide pos="2880"/>
      </p:guideLst>
    </p:cSldViewPr>
  </p:slideViewPr>
  <p:outlineViewPr>
    <p:cViewPr>
      <p:scale>
        <a:sx n="33" d="100"/>
        <a:sy n="33" d="100"/>
      </p:scale>
      <p:origin x="0" y="541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19T08:42:22.956"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19T09:20:30.380" idx="2">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B7C43A-D171-446A-9DE1-DF21B1594E81}" type="datetimeFigureOut">
              <a:rPr lang="en-US" smtClean="0"/>
              <a:t>11/2/2019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C93172-94DD-4D26-A2FC-AA78F6E5CD7F}" type="slidenum">
              <a:rPr lang="en-US" smtClean="0"/>
              <a:t>‹#›</a:t>
            </a:fld>
            <a:endParaRPr lang="en-US"/>
          </a:p>
        </p:txBody>
      </p:sp>
    </p:spTree>
    <p:extLst>
      <p:ext uri="{BB962C8B-B14F-4D97-AF65-F5344CB8AC3E}">
        <p14:creationId xmlns:p14="http://schemas.microsoft.com/office/powerpoint/2010/main" val="555497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3EEC2FF3-D95B-4597-8227-96D64E0F23E9}" type="datetimeFigureOut">
              <a:rPr lang="en-US" smtClean="0"/>
              <a:t>11/2/2019</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2AF8E4C-A94B-400A-BDA2-C7EB0CD0384B}"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C2FF3-D95B-4597-8227-96D64E0F23E9}"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C2FF3-D95B-4597-8227-96D64E0F23E9}"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DB52F1D-3CC6-4D98-9E4E-BDA2DF380B3A}"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5E01D-3B81-4BC5-A17D-E224B9AE6EB6}" type="slidenum">
              <a:rPr lang="en-US" smtClean="0"/>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1773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52F1D-3CC6-4D98-9E4E-BDA2DF380B3A}"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5E01D-3B81-4BC5-A17D-E224B9AE6EB6}" type="slidenum">
              <a:rPr lang="en-US" smtClean="0"/>
              <a:t>‹#›</a:t>
            </a:fld>
            <a:endParaRPr lang="en-US"/>
          </a:p>
        </p:txBody>
      </p:sp>
    </p:spTree>
    <p:extLst>
      <p:ext uri="{BB962C8B-B14F-4D97-AF65-F5344CB8AC3E}">
        <p14:creationId xmlns:p14="http://schemas.microsoft.com/office/powerpoint/2010/main" val="975125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7DB52F1D-3CC6-4D98-9E4E-BDA2DF380B3A}" type="datetimeFigureOut">
              <a:rPr lang="en-US" smtClean="0"/>
              <a:t>11/2/2019</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3F85E01D-3B81-4BC5-A17D-E224B9AE6EB6}" type="slidenum">
              <a:rPr lang="en-US" smtClean="0"/>
              <a:t>‹#›</a:t>
            </a:fld>
            <a:endParaRPr lang="en-US"/>
          </a:p>
        </p:txBody>
      </p:sp>
    </p:spTree>
    <p:extLst>
      <p:ext uri="{BB962C8B-B14F-4D97-AF65-F5344CB8AC3E}">
        <p14:creationId xmlns:p14="http://schemas.microsoft.com/office/powerpoint/2010/main" val="109487216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52F1D-3CC6-4D98-9E4E-BDA2DF380B3A}"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5E01D-3B81-4BC5-A17D-E224B9AE6EB6}" type="slidenum">
              <a:rPr lang="en-US" smtClean="0"/>
              <a:t>‹#›</a:t>
            </a:fld>
            <a:endParaRPr lang="en-US"/>
          </a:p>
        </p:txBody>
      </p:sp>
    </p:spTree>
    <p:extLst>
      <p:ext uri="{BB962C8B-B14F-4D97-AF65-F5344CB8AC3E}">
        <p14:creationId xmlns:p14="http://schemas.microsoft.com/office/powerpoint/2010/main" val="138534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52F1D-3CC6-4D98-9E4E-BDA2DF380B3A}" type="datetimeFigureOut">
              <a:rPr lang="en-US" smtClean="0"/>
              <a:t>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85E01D-3B81-4BC5-A17D-E224B9AE6EB6}" type="slidenum">
              <a:rPr lang="en-US" smtClean="0"/>
              <a:t>‹#›</a:t>
            </a:fld>
            <a:endParaRPr lang="en-US"/>
          </a:p>
        </p:txBody>
      </p:sp>
    </p:spTree>
    <p:extLst>
      <p:ext uri="{BB962C8B-B14F-4D97-AF65-F5344CB8AC3E}">
        <p14:creationId xmlns:p14="http://schemas.microsoft.com/office/powerpoint/2010/main" val="4238522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52F1D-3CC6-4D98-9E4E-BDA2DF380B3A}" type="datetimeFigureOut">
              <a:rPr lang="en-US" smtClean="0"/>
              <a:t>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85E01D-3B81-4BC5-A17D-E224B9AE6EB6}" type="slidenum">
              <a:rPr lang="en-US" smtClean="0"/>
              <a:t>‹#›</a:t>
            </a:fld>
            <a:endParaRPr lang="en-US"/>
          </a:p>
        </p:txBody>
      </p:sp>
    </p:spTree>
    <p:extLst>
      <p:ext uri="{BB962C8B-B14F-4D97-AF65-F5344CB8AC3E}">
        <p14:creationId xmlns:p14="http://schemas.microsoft.com/office/powerpoint/2010/main" val="1347977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52F1D-3CC6-4D98-9E4E-BDA2DF380B3A}" type="datetimeFigureOut">
              <a:rPr lang="en-US" smtClean="0"/>
              <a:t>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85E01D-3B81-4BC5-A17D-E224B9AE6EB6}" type="slidenum">
              <a:rPr lang="en-US" smtClean="0"/>
              <a:t>‹#›</a:t>
            </a:fld>
            <a:endParaRPr lang="en-US"/>
          </a:p>
        </p:txBody>
      </p:sp>
    </p:spTree>
    <p:extLst>
      <p:ext uri="{BB962C8B-B14F-4D97-AF65-F5344CB8AC3E}">
        <p14:creationId xmlns:p14="http://schemas.microsoft.com/office/powerpoint/2010/main" val="3876601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B52F1D-3CC6-4D98-9E4E-BDA2DF380B3A}"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5E01D-3B81-4BC5-A17D-E224B9AE6EB6}" type="slidenum">
              <a:rPr lang="en-US" smtClean="0"/>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952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C2FF3-D95B-4597-8227-96D64E0F23E9}"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7DB52F1D-3CC6-4D98-9E4E-BDA2DF380B3A}"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5E01D-3B81-4BC5-A17D-E224B9AE6EB6}" type="slidenum">
              <a:rPr lang="en-US" smtClean="0"/>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210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52F1D-3CC6-4D98-9E4E-BDA2DF380B3A}"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5E01D-3B81-4BC5-A17D-E224B9AE6EB6}" type="slidenum">
              <a:rPr lang="en-US" smtClean="0"/>
              <a:t>‹#›</a:t>
            </a:fld>
            <a:endParaRPr lang="en-US"/>
          </a:p>
        </p:txBody>
      </p:sp>
    </p:spTree>
    <p:extLst>
      <p:ext uri="{BB962C8B-B14F-4D97-AF65-F5344CB8AC3E}">
        <p14:creationId xmlns:p14="http://schemas.microsoft.com/office/powerpoint/2010/main" val="2614844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52F1D-3CC6-4D98-9E4E-BDA2DF380B3A}"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5E01D-3B81-4BC5-A17D-E224B9AE6EB6}" type="slidenum">
              <a:rPr lang="en-US" smtClean="0"/>
              <a:t>‹#›</a:t>
            </a:fld>
            <a:endParaRPr lang="en-US"/>
          </a:p>
        </p:txBody>
      </p:sp>
    </p:spTree>
    <p:extLst>
      <p:ext uri="{BB962C8B-B14F-4D97-AF65-F5344CB8AC3E}">
        <p14:creationId xmlns:p14="http://schemas.microsoft.com/office/powerpoint/2010/main" val="28176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87C7D84-1F38-4E09-90F3-1207AAC2C715}" type="datetimeFigureOut">
              <a:rPr lang="en-US" smtClean="0"/>
              <a:t>11/2/2019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2716503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7C7D84-1F38-4E09-90F3-1207AAC2C715}"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1309264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87C7D84-1F38-4E09-90F3-1207AAC2C715}"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1003373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87C7D84-1F38-4E09-90F3-1207AAC2C715}"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3894071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87C7D84-1F38-4E09-90F3-1207AAC2C715}" type="datetimeFigureOut">
              <a:rPr lang="en-US" smtClean="0"/>
              <a:t>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4106764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87C7D84-1F38-4E09-90F3-1207AAC2C715}" type="datetimeFigureOut">
              <a:rPr lang="en-US" smtClean="0"/>
              <a:t>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4148481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C7D84-1F38-4E09-90F3-1207AAC2C715}" type="datetimeFigureOut">
              <a:rPr lang="en-US" smtClean="0"/>
              <a:t>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34000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EC2FF3-D95B-4597-8227-96D64E0F23E9}"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87C7D84-1F38-4E09-90F3-1207AAC2C715}"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1500609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87C7D84-1F38-4E09-90F3-1207AAC2C715}"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71C5102F-12DA-48D2-8209-767E28CFEF77}"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1511220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7C7D84-1F38-4E09-90F3-1207AAC2C715}"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3750216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7C7D84-1F38-4E09-90F3-1207AAC2C715}"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5102F-12DA-48D2-8209-767E28CFEF77}" type="slidenum">
              <a:rPr lang="en-US" smtClean="0"/>
              <a:t>‹#›</a:t>
            </a:fld>
            <a:endParaRPr lang="en-US"/>
          </a:p>
        </p:txBody>
      </p:sp>
    </p:spTree>
    <p:extLst>
      <p:ext uri="{BB962C8B-B14F-4D97-AF65-F5344CB8AC3E}">
        <p14:creationId xmlns:p14="http://schemas.microsoft.com/office/powerpoint/2010/main" val="232255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EEC2FF3-D95B-4597-8227-96D64E0F23E9}"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F8E4C-A94B-400A-BDA2-C7EB0CD0384B}"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EC2FF3-D95B-4597-8227-96D64E0F23E9}" type="datetimeFigureOut">
              <a:rPr lang="en-US" smtClean="0"/>
              <a:t>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F8E4C-A94B-400A-BDA2-C7EB0CD0384B}"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EC2FF3-D95B-4597-8227-96D64E0F23E9}" type="datetimeFigureOut">
              <a:rPr lang="en-US" smtClean="0"/>
              <a:t>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F8E4C-A94B-400A-BDA2-C7EB0CD0384B}"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C2FF3-D95B-4597-8227-96D64E0F23E9}" type="datetimeFigureOut">
              <a:rPr lang="en-US" smtClean="0"/>
              <a:t>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F8E4C-A94B-400A-BDA2-C7EB0CD0384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C2FF3-D95B-4597-8227-96D64E0F23E9}"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F8E4C-A94B-400A-BDA2-C7EB0CD0384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C2FF3-D95B-4597-8227-96D64E0F23E9}"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F8E4C-A94B-400A-BDA2-C7EB0CD0384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3EEC2FF3-D95B-4597-8227-96D64E0F23E9}" type="datetimeFigureOut">
              <a:rPr lang="en-US" smtClean="0"/>
              <a:t>11/2/2019</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E2AF8E4C-A94B-400A-BDA2-C7EB0CD0384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DB52F1D-3CC6-4D98-9E4E-BDA2DF380B3A}" type="datetimeFigureOut">
              <a:rPr lang="en-US" smtClean="0"/>
              <a:t>11/2/2019</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3F85E01D-3B81-4BC5-A17D-E224B9AE6EB6}" type="slidenum">
              <a:rPr lang="en-US" smtClean="0"/>
              <a:t>‹#›</a:t>
            </a:fld>
            <a:endParaRPr lang="en-US"/>
          </a:p>
        </p:txBody>
      </p:sp>
    </p:spTree>
    <p:extLst>
      <p:ext uri="{BB962C8B-B14F-4D97-AF65-F5344CB8AC3E}">
        <p14:creationId xmlns:p14="http://schemas.microsoft.com/office/powerpoint/2010/main" val="185475687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87C7D84-1F38-4E09-90F3-1207AAC2C715}" type="datetimeFigureOut">
              <a:rPr lang="en-US" smtClean="0"/>
              <a:t>11/2/2019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1C5102F-12DA-48D2-8209-767E28CFEF7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34099422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4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 Id="rId5" Type="http://schemas.openxmlformats.org/officeDocument/2006/relationships/image" Target="../media/image144.png"/><Relationship Id="rId4" Type="http://schemas.openxmlformats.org/officeDocument/2006/relationships/image" Target="../media/image143.png"/></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image" Target="../media/image153.png"/><Relationship Id="rId4" Type="http://schemas.openxmlformats.org/officeDocument/2006/relationships/image" Target="../media/image152.png"/></Relationships>
</file>

<file path=ppt/slides/_rels/slide5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026" name="Picture 2" descr="Image result for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144000" cy="1938992"/>
          </a:xfrm>
          <a:prstGeom prst="rect">
            <a:avLst/>
          </a:prstGeom>
          <a:noFill/>
        </p:spPr>
        <p:txBody>
          <a:bodyPr wrap="square" rtlCol="0">
            <a:spAutoFit/>
          </a:bodyPr>
          <a:lstStyle/>
          <a:p>
            <a:pPr algn="ctr"/>
            <a:r>
              <a:rPr lang="en-US" sz="6000" b="1" dirty="0" smtClean="0">
                <a:solidFill>
                  <a:schemeClr val="bg1"/>
                </a:solidFill>
              </a:rPr>
              <a:t>TRANSOCEANIC INTERCONNECTIONS</a:t>
            </a:r>
          </a:p>
        </p:txBody>
      </p:sp>
    </p:spTree>
    <p:extLst>
      <p:ext uri="{BB962C8B-B14F-4D97-AF65-F5344CB8AC3E}">
        <p14:creationId xmlns:p14="http://schemas.microsoft.com/office/powerpoint/2010/main" val="505669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4343400"/>
            <a:ext cx="5139719" cy="2514600"/>
          </a:xfrm>
        </p:spPr>
        <p:txBody>
          <a:bodyPr>
            <a:normAutofit/>
          </a:bodyPr>
          <a:lstStyle/>
          <a:p>
            <a:pPr marL="0" indent="0" algn="ctr">
              <a:buNone/>
            </a:pPr>
            <a:r>
              <a:rPr lang="en-US" dirty="0" smtClean="0">
                <a:solidFill>
                  <a:srgbClr val="2A014B"/>
                </a:solidFill>
                <a:latin typeface="Albertus Medium" pitchFamily="34" charset="0"/>
              </a:rPr>
              <a:t>In attempting to find a westward route to the Spice Islands, Magellan becomes the 1</a:t>
            </a:r>
            <a:r>
              <a:rPr lang="en-US" baseline="30000" dirty="0" smtClean="0">
                <a:solidFill>
                  <a:srgbClr val="2A014B"/>
                </a:solidFill>
                <a:latin typeface="Albertus Medium" pitchFamily="34" charset="0"/>
              </a:rPr>
              <a:t>st</a:t>
            </a:r>
            <a:r>
              <a:rPr lang="en-US" dirty="0" smtClean="0">
                <a:solidFill>
                  <a:srgbClr val="2A014B"/>
                </a:solidFill>
                <a:latin typeface="Albertus Medium" pitchFamily="34" charset="0"/>
              </a:rPr>
              <a:t> team to </a:t>
            </a:r>
            <a:r>
              <a:rPr lang="en-US" dirty="0" smtClean="0">
                <a:solidFill>
                  <a:srgbClr val="FF0000"/>
                </a:solidFill>
                <a:latin typeface="Albertus Medium" pitchFamily="34" charset="0"/>
              </a:rPr>
              <a:t>circumnavigate the globe </a:t>
            </a:r>
            <a:r>
              <a:rPr lang="en-US" dirty="0" smtClean="0">
                <a:solidFill>
                  <a:srgbClr val="2A014B"/>
                </a:solidFill>
                <a:latin typeface="Albertus Medium" pitchFamily="34" charset="0"/>
              </a:rPr>
              <a:t>(</a:t>
            </a:r>
            <a:r>
              <a:rPr lang="en-US" dirty="0">
                <a:solidFill>
                  <a:srgbClr val="2A014B"/>
                </a:solidFill>
                <a:latin typeface="Albertus Medium" pitchFamily="34" charset="0"/>
              </a:rPr>
              <a:t>l</a:t>
            </a:r>
            <a:r>
              <a:rPr lang="en-US" dirty="0" smtClean="0">
                <a:solidFill>
                  <a:srgbClr val="2A014B"/>
                </a:solidFill>
                <a:latin typeface="Albertus Medium" pitchFamily="34" charset="0"/>
              </a:rPr>
              <a:t>eft with 5 ships &amp; 237 men, arrived home on 1 boat with only 18 of the men alive).</a:t>
            </a:r>
            <a:endParaRPr lang="en-US" dirty="0">
              <a:solidFill>
                <a:srgbClr val="2A014B"/>
              </a:solidFill>
              <a:latin typeface="Albertus Medium" pitchFamily="34" charset="0"/>
            </a:endParaRPr>
          </a:p>
        </p:txBody>
      </p:sp>
      <p:sp>
        <p:nvSpPr>
          <p:cNvPr id="3" name="Title 2"/>
          <p:cNvSpPr>
            <a:spLocks noGrp="1"/>
          </p:cNvSpPr>
          <p:nvPr>
            <p:ph type="title"/>
          </p:nvPr>
        </p:nvSpPr>
        <p:spPr>
          <a:xfrm>
            <a:off x="5105400" y="0"/>
            <a:ext cx="4038600" cy="1981200"/>
          </a:xfrm>
        </p:spPr>
        <p:txBody>
          <a:bodyPr/>
          <a:lstStyle/>
          <a:p>
            <a:r>
              <a:rPr lang="en-US" sz="4800" b="1" dirty="0" smtClean="0">
                <a:solidFill>
                  <a:srgbClr val="0033CC"/>
                </a:solidFill>
                <a:latin typeface="Albertus Extra Bold" pitchFamily="34" charset="0"/>
              </a:rPr>
              <a:t>FERDINAND MAGELLAN</a:t>
            </a:r>
            <a:endParaRPr lang="en-US" sz="4800" b="1" dirty="0">
              <a:solidFill>
                <a:srgbClr val="0033CC"/>
              </a:solidFill>
              <a:latin typeface="Albertus Extra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897"/>
            <a:ext cx="5091602" cy="220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182" y="1905000"/>
            <a:ext cx="2714625" cy="321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1603" y="5080392"/>
            <a:ext cx="1321579" cy="179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602" y="3810000"/>
            <a:ext cx="1331403" cy="129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8" y="2209800"/>
            <a:ext cx="259916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9861" y="2222695"/>
            <a:ext cx="252174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1602" y="1904999"/>
            <a:ext cx="1321579" cy="1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13181" y="5080392"/>
            <a:ext cx="2714626" cy="1815882"/>
          </a:xfrm>
          <a:prstGeom prst="rect">
            <a:avLst/>
          </a:prstGeom>
          <a:noFill/>
        </p:spPr>
        <p:txBody>
          <a:bodyPr wrap="square" rtlCol="0">
            <a:spAutoFit/>
          </a:bodyPr>
          <a:lstStyle/>
          <a:p>
            <a:r>
              <a:rPr lang="en-US" dirty="0">
                <a:latin typeface="Arial Narrow" panose="020B0606020202030204" pitchFamily="34" charset="0"/>
              </a:rPr>
              <a:t>*Magellan discovered a “black goose” that had to be skinned rather than plucked (penguin</a:t>
            </a:r>
            <a:r>
              <a:rPr lang="en-US" dirty="0" smtClean="0">
                <a:latin typeface="Arial Narrow" panose="020B0606020202030204" pitchFamily="34" charset="0"/>
              </a:rPr>
              <a:t>).</a:t>
            </a:r>
          </a:p>
          <a:p>
            <a:endParaRPr lang="en-US" sz="400" dirty="0">
              <a:latin typeface="Arial Narrow" panose="020B0606020202030204" pitchFamily="34" charset="0"/>
            </a:endParaRPr>
          </a:p>
          <a:p>
            <a:r>
              <a:rPr lang="en-US" dirty="0">
                <a:latin typeface="Arial Narrow" panose="020B0606020202030204" pitchFamily="34" charset="0"/>
              </a:rPr>
              <a:t>*Magellan actually died on the trip during a battle fought near present day </a:t>
            </a:r>
            <a:r>
              <a:rPr lang="en-US" dirty="0" smtClean="0">
                <a:latin typeface="Arial Narrow" panose="020B0606020202030204" pitchFamily="34" charset="0"/>
              </a:rPr>
              <a:t>Philippines</a:t>
            </a:r>
            <a:r>
              <a:rPr lang="en-US" dirty="0">
                <a:latin typeface="Arial Narrow" panose="020B0606020202030204" pitchFamily="34" charset="0"/>
              </a:rPr>
              <a:t>. </a:t>
            </a:r>
          </a:p>
        </p:txBody>
      </p:sp>
    </p:spTree>
    <p:extLst>
      <p:ext uri="{BB962C8B-B14F-4D97-AF65-F5344CB8AC3E}">
        <p14:creationId xmlns:p14="http://schemas.microsoft.com/office/powerpoint/2010/main" val="1032025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2853206"/>
            <a:ext cx="5017097" cy="4233394"/>
          </a:xfrm>
        </p:spPr>
        <p:txBody>
          <a:bodyPr>
            <a:normAutofit/>
          </a:bodyPr>
          <a:lstStyle/>
          <a:p>
            <a:pPr marL="0" indent="0" algn="ctr">
              <a:buNone/>
            </a:pPr>
            <a:endParaRPr lang="en-US" dirty="0">
              <a:latin typeface="Albertus Extra Bold" pitchFamily="34" charset="0"/>
              <a:cs typeface="Aharoni" pitchFamily="2" charset="-79"/>
            </a:endParaRPr>
          </a:p>
          <a:p>
            <a:pPr marL="0" indent="0" algn="ctr">
              <a:buNone/>
            </a:pPr>
            <a:r>
              <a:rPr lang="en-US" dirty="0" smtClean="0">
                <a:latin typeface="Albertus Extra Bold" pitchFamily="34" charset="0"/>
                <a:cs typeface="Aharoni" pitchFamily="2" charset="-79"/>
              </a:rPr>
              <a:t>Cortez &amp; </a:t>
            </a:r>
            <a:r>
              <a:rPr lang="en-US" dirty="0" smtClean="0">
                <a:solidFill>
                  <a:srgbClr val="D40637"/>
                </a:solidFill>
                <a:latin typeface="Albertus Extra Bold" pitchFamily="34" charset="0"/>
                <a:cs typeface="Aharoni" pitchFamily="2" charset="-79"/>
              </a:rPr>
              <a:t>Conquistadors</a:t>
            </a:r>
            <a:r>
              <a:rPr lang="en-US" dirty="0" smtClean="0">
                <a:latin typeface="Albertus Extra Bold" pitchFamily="34" charset="0"/>
                <a:cs typeface="Aharoni" pitchFamily="2" charset="-79"/>
              </a:rPr>
              <a:t> marched to the Aztecs, claimed to be an Aztec god.</a:t>
            </a:r>
            <a:r>
              <a:rPr lang="en-US" dirty="0">
                <a:latin typeface="Albertus Extra Bold" pitchFamily="34" charset="0"/>
                <a:cs typeface="Aharoni" pitchFamily="2" charset="-79"/>
              </a:rPr>
              <a:t> </a:t>
            </a:r>
            <a:r>
              <a:rPr lang="en-US" dirty="0" smtClean="0">
                <a:latin typeface="Albertus Extra Bold" pitchFamily="34" charset="0"/>
                <a:cs typeface="Aharoni" pitchFamily="2" charset="-79"/>
              </a:rPr>
              <a:t>Aztec leader </a:t>
            </a:r>
            <a:r>
              <a:rPr lang="en-US" dirty="0" smtClean="0">
                <a:solidFill>
                  <a:srgbClr val="D40637"/>
                </a:solidFill>
                <a:latin typeface="Albertus Extra Bold" pitchFamily="34" charset="0"/>
                <a:cs typeface="Aharoni" pitchFamily="2" charset="-79"/>
              </a:rPr>
              <a:t>Montezuma</a:t>
            </a:r>
            <a:r>
              <a:rPr lang="en-US" dirty="0" smtClean="0">
                <a:latin typeface="Albertus Extra Bold" pitchFamily="34" charset="0"/>
                <a:cs typeface="Aharoni" pitchFamily="2" charset="-79"/>
              </a:rPr>
              <a:t> gave away gold in hopes of satisfying Spaniards.</a:t>
            </a:r>
          </a:p>
          <a:p>
            <a:pPr marL="0" indent="0" algn="ctr">
              <a:buNone/>
            </a:pPr>
            <a:endParaRPr lang="en-US" sz="800" dirty="0">
              <a:latin typeface="Albertus Extra Bold" pitchFamily="34" charset="0"/>
              <a:cs typeface="Aharoni" pitchFamily="2" charset="-79"/>
            </a:endParaRPr>
          </a:p>
          <a:p>
            <a:pPr marL="0" indent="0" algn="ctr">
              <a:buNone/>
            </a:pPr>
            <a:r>
              <a:rPr lang="en-US" dirty="0" smtClean="0">
                <a:latin typeface="Albertus Extra Bold" pitchFamily="34" charset="0"/>
                <a:cs typeface="Aharoni" pitchFamily="2" charset="-79"/>
              </a:rPr>
              <a:t>Cortez took Montezuma hostage &amp; rampaged throughout empire conquering </a:t>
            </a:r>
            <a:r>
              <a:rPr lang="en-US" dirty="0" smtClean="0">
                <a:solidFill>
                  <a:srgbClr val="D40637"/>
                </a:solidFill>
                <a:latin typeface="Albertus Extra Bold" pitchFamily="34" charset="0"/>
                <a:cs typeface="Aharoni" pitchFamily="2" charset="-79"/>
              </a:rPr>
              <a:t>Mexico</a:t>
            </a:r>
            <a:r>
              <a:rPr lang="en-US" dirty="0" smtClean="0">
                <a:latin typeface="Albertus Extra Bold" pitchFamily="34" charset="0"/>
                <a:cs typeface="Aharoni" pitchFamily="2" charset="-79"/>
              </a:rPr>
              <a:t> in the name of Spain (hero or villain?).</a:t>
            </a:r>
            <a:endParaRPr lang="en-US" dirty="0">
              <a:latin typeface="Albertus Extra Bold" pitchFamily="34" charset="0"/>
              <a:cs typeface="Aharoni" pitchFamily="2" charset="-79"/>
            </a:endParaRPr>
          </a:p>
        </p:txBody>
      </p:sp>
      <p:sp>
        <p:nvSpPr>
          <p:cNvPr id="3" name="Title 2"/>
          <p:cNvSpPr>
            <a:spLocks noGrp="1"/>
          </p:cNvSpPr>
          <p:nvPr>
            <p:ph type="title"/>
          </p:nvPr>
        </p:nvSpPr>
        <p:spPr>
          <a:xfrm>
            <a:off x="0" y="0"/>
            <a:ext cx="5017099" cy="1219200"/>
          </a:xfrm>
        </p:spPr>
        <p:txBody>
          <a:bodyPr/>
          <a:lstStyle/>
          <a:p>
            <a:r>
              <a:rPr lang="en-US" sz="4800" dirty="0" smtClean="0">
                <a:solidFill>
                  <a:srgbClr val="660066"/>
                </a:solidFill>
                <a:latin typeface="Impact" pitchFamily="34" charset="0"/>
              </a:rPr>
              <a:t>HERNANDO CORTEZ</a:t>
            </a:r>
            <a:endParaRPr lang="en-US" sz="4800" dirty="0">
              <a:solidFill>
                <a:srgbClr val="660066"/>
              </a:solidFill>
              <a:latin typeface="Impact"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857500"/>
            <a:ext cx="4222124" cy="403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062" y="0"/>
            <a:ext cx="209067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293"/>
            <a:ext cx="2111062"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990600"/>
            <a:ext cx="4953000" cy="2215991"/>
          </a:xfrm>
          <a:prstGeom prst="rect">
            <a:avLst/>
          </a:prstGeom>
          <a:noFill/>
        </p:spPr>
        <p:txBody>
          <a:bodyPr wrap="square" rtlCol="0">
            <a:spAutoFit/>
          </a:bodyPr>
          <a:lstStyle/>
          <a:p>
            <a:r>
              <a:rPr lang="en-US" dirty="0" smtClean="0">
                <a:latin typeface="Arial Narrow" panose="020B0606020202030204" pitchFamily="34" charset="0"/>
              </a:rPr>
              <a:t>*When Cortez met with Aztecs, his Christian faith likened their religion to near Satanic rituals (</a:t>
            </a:r>
            <a:r>
              <a:rPr lang="en-US" dirty="0" err="1" smtClean="0">
                <a:solidFill>
                  <a:srgbClr val="FF0000"/>
                </a:solidFill>
                <a:latin typeface="Arial Narrow" panose="020B0606020202030204" pitchFamily="34" charset="0"/>
              </a:rPr>
              <a:t>Huitzilopoctil</a:t>
            </a:r>
            <a:r>
              <a:rPr lang="en-US" dirty="0" smtClean="0">
                <a:solidFill>
                  <a:srgbClr val="FF0000"/>
                </a:solidFill>
                <a:latin typeface="Arial Narrow" panose="020B0606020202030204" pitchFamily="34" charset="0"/>
              </a:rPr>
              <a:t> </a:t>
            </a:r>
            <a:r>
              <a:rPr lang="en-US" dirty="0" smtClean="0">
                <a:latin typeface="Arial Narrow" panose="020B0606020202030204" pitchFamily="34" charset="0"/>
              </a:rPr>
              <a:t>demanded human sacrifice through massive suffering).</a:t>
            </a:r>
          </a:p>
          <a:p>
            <a:endParaRPr lang="en-US" sz="1200" dirty="0">
              <a:latin typeface="Arial Narrow" panose="020B0606020202030204" pitchFamily="34" charset="0"/>
            </a:endParaRPr>
          </a:p>
          <a:p>
            <a:r>
              <a:rPr lang="en-US" dirty="0" smtClean="0">
                <a:latin typeface="Arial Narrow" panose="020B0606020202030204" pitchFamily="34" charset="0"/>
              </a:rPr>
              <a:t>*So Cortez claimed to be </a:t>
            </a:r>
            <a:r>
              <a:rPr lang="en-US" dirty="0" smtClean="0">
                <a:solidFill>
                  <a:srgbClr val="FF0000"/>
                </a:solidFill>
                <a:latin typeface="Arial Narrow" panose="020B0606020202030204" pitchFamily="34" charset="0"/>
              </a:rPr>
              <a:t>Quetzalcoatl</a:t>
            </a:r>
            <a:r>
              <a:rPr lang="en-US" dirty="0" smtClean="0">
                <a:latin typeface="Arial Narrow" panose="020B0606020202030204" pitchFamily="34" charset="0"/>
              </a:rPr>
              <a:t>, a fair skinned god who planned to return during the specific year Cortez arrived. That’s why Aztecs were so quick to give away riches to the Conquistadors.</a:t>
            </a:r>
            <a:endParaRPr lang="en-US" dirty="0">
              <a:latin typeface="Arial Narrow" panose="020B0606020202030204" pitchFamily="34" charset="0"/>
            </a:endParaRPr>
          </a:p>
        </p:txBody>
      </p:sp>
    </p:spTree>
    <p:extLst>
      <p:ext uri="{BB962C8B-B14F-4D97-AF65-F5344CB8AC3E}">
        <p14:creationId xmlns:p14="http://schemas.microsoft.com/office/powerpoint/2010/main" val="2371814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200401"/>
            <a:ext cx="9143999" cy="3657599"/>
          </a:xfrm>
        </p:spPr>
        <p:txBody>
          <a:bodyPr>
            <a:normAutofit/>
          </a:bodyPr>
          <a:lstStyle/>
          <a:p>
            <a:pPr marL="0" indent="0" algn="ctr">
              <a:buNone/>
            </a:pPr>
            <a:r>
              <a:rPr lang="en-US" dirty="0" smtClean="0">
                <a:solidFill>
                  <a:srgbClr val="2A014B"/>
                </a:solidFill>
                <a:latin typeface="Albertus Extra Bold" pitchFamily="34" charset="0"/>
              </a:rPr>
              <a:t>After hearing of vast Aztec riches, </a:t>
            </a:r>
            <a:r>
              <a:rPr lang="en-US" b="1" dirty="0" smtClean="0">
                <a:solidFill>
                  <a:srgbClr val="CC130E"/>
                </a:solidFill>
                <a:latin typeface="Albertus Extra Bold" pitchFamily="34" charset="0"/>
              </a:rPr>
              <a:t>Pizarro</a:t>
            </a:r>
            <a:r>
              <a:rPr lang="en-US" dirty="0" smtClean="0">
                <a:solidFill>
                  <a:srgbClr val="2A014B"/>
                </a:solidFill>
                <a:latin typeface="Albertus Extra Bold" pitchFamily="34" charset="0"/>
              </a:rPr>
              <a:t> led two failed voyages to Peru (weather, lack of provisions, fierce natives).</a:t>
            </a:r>
          </a:p>
          <a:p>
            <a:pPr marL="0" indent="0" algn="ctr">
              <a:buNone/>
            </a:pPr>
            <a:endParaRPr lang="en-US" sz="400" dirty="0">
              <a:solidFill>
                <a:srgbClr val="2A014B"/>
              </a:solidFill>
              <a:latin typeface="Albertus Extra Bold" pitchFamily="34" charset="0"/>
            </a:endParaRPr>
          </a:p>
          <a:p>
            <a:pPr marL="0" indent="0" algn="ctr">
              <a:buNone/>
            </a:pPr>
            <a:r>
              <a:rPr lang="en-US" dirty="0" smtClean="0">
                <a:solidFill>
                  <a:srgbClr val="2A014B"/>
                </a:solidFill>
                <a:latin typeface="Albertus Extra Bold" pitchFamily="34" charset="0"/>
              </a:rPr>
              <a:t>Pizarro (on 3</a:t>
            </a:r>
            <a:r>
              <a:rPr lang="en-US" baseline="30000" dirty="0" smtClean="0">
                <a:solidFill>
                  <a:srgbClr val="2A014B"/>
                </a:solidFill>
                <a:latin typeface="Albertus Extra Bold" pitchFamily="34" charset="0"/>
              </a:rPr>
              <a:t>rd</a:t>
            </a:r>
            <a:r>
              <a:rPr lang="en-US" dirty="0" smtClean="0">
                <a:solidFill>
                  <a:srgbClr val="2A014B"/>
                </a:solidFill>
                <a:latin typeface="Albertus Extra Bold" pitchFamily="34" charset="0"/>
              </a:rPr>
              <a:t> exhibition) captures </a:t>
            </a:r>
            <a:r>
              <a:rPr lang="en-US" b="1" dirty="0" smtClean="0">
                <a:solidFill>
                  <a:srgbClr val="CC130E"/>
                </a:solidFill>
                <a:latin typeface="Albertus Extra Bold" pitchFamily="34" charset="0"/>
              </a:rPr>
              <a:t>Incan</a:t>
            </a:r>
            <a:r>
              <a:rPr lang="en-US" dirty="0" smtClean="0">
                <a:solidFill>
                  <a:srgbClr val="2A014B"/>
                </a:solidFill>
                <a:latin typeface="Albertus Extra Bold" pitchFamily="34" charset="0"/>
              </a:rPr>
              <a:t> leader &amp; holds him for ransom. After getting massive bounty, kills him. He then uses advanced weapons to conquer Incan empire.</a:t>
            </a:r>
          </a:p>
        </p:txBody>
      </p:sp>
      <p:sp>
        <p:nvSpPr>
          <p:cNvPr id="3" name="Title 2"/>
          <p:cNvSpPr>
            <a:spLocks noGrp="1"/>
          </p:cNvSpPr>
          <p:nvPr>
            <p:ph type="title"/>
          </p:nvPr>
        </p:nvSpPr>
        <p:spPr>
          <a:xfrm>
            <a:off x="2314043" y="0"/>
            <a:ext cx="4518558" cy="1447800"/>
          </a:xfrm>
        </p:spPr>
        <p:txBody>
          <a:bodyPr/>
          <a:lstStyle/>
          <a:p>
            <a:r>
              <a:rPr lang="en-US" sz="6000" b="1" dirty="0" smtClean="0">
                <a:solidFill>
                  <a:srgbClr val="00B050"/>
                </a:solidFill>
                <a:latin typeface="MS PGothic" pitchFamily="34" charset="-128"/>
                <a:ea typeface="MS PGothic" pitchFamily="34" charset="-128"/>
              </a:rPr>
              <a:t>FRANCISCO PIZARRO</a:t>
            </a:r>
            <a:endParaRPr lang="en-US" sz="6000" b="1" dirty="0">
              <a:solidFill>
                <a:srgbClr val="00B050"/>
              </a:solidFill>
              <a:latin typeface="MS PGothic" pitchFamily="34" charset="-128"/>
              <a:ea typeface="MS PGothic" pitchFamily="34" charset="-128"/>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615441"/>
            <a:ext cx="2336800" cy="1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042" y="1615441"/>
            <a:ext cx="2181758" cy="158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314041"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600" y="0"/>
            <a:ext cx="2311400" cy="321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2600" y="5279909"/>
            <a:ext cx="2311400" cy="1598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248354"/>
            <a:ext cx="2314041" cy="166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14041" y="5248354"/>
            <a:ext cx="4518559" cy="1631216"/>
          </a:xfrm>
          <a:prstGeom prst="rect">
            <a:avLst/>
          </a:prstGeom>
          <a:noFill/>
        </p:spPr>
        <p:txBody>
          <a:bodyPr wrap="square" rtlCol="0">
            <a:spAutoFit/>
          </a:bodyPr>
          <a:lstStyle/>
          <a:p>
            <a:r>
              <a:rPr lang="en-US" dirty="0" smtClean="0">
                <a:latin typeface="Arial Narrow" panose="020B0606020202030204" pitchFamily="34" charset="0"/>
              </a:rPr>
              <a:t>*Incans worshipped </a:t>
            </a:r>
            <a:r>
              <a:rPr lang="en-US" dirty="0" smtClean="0">
                <a:solidFill>
                  <a:srgbClr val="FF0000"/>
                </a:solidFill>
                <a:latin typeface="Arial Narrow" panose="020B0606020202030204" pitchFamily="34" charset="0"/>
              </a:rPr>
              <a:t>Llamas</a:t>
            </a:r>
            <a:r>
              <a:rPr lang="en-US" dirty="0" smtClean="0">
                <a:latin typeface="Arial Narrow" panose="020B0606020202030204" pitchFamily="34" charset="0"/>
              </a:rPr>
              <a:t>, mummified significant citizens like Egyptians, &amp; built the coolest lost city ever at </a:t>
            </a:r>
            <a:r>
              <a:rPr lang="en-US" dirty="0" smtClean="0">
                <a:solidFill>
                  <a:srgbClr val="FF0000"/>
                </a:solidFill>
                <a:latin typeface="Arial Narrow" panose="020B0606020202030204" pitchFamily="34" charset="0"/>
              </a:rPr>
              <a:t>Machu Picchu</a:t>
            </a:r>
            <a:r>
              <a:rPr lang="en-US" dirty="0" smtClean="0">
                <a:latin typeface="Arial Narrow" panose="020B0606020202030204" pitchFamily="34" charset="0"/>
              </a:rPr>
              <a:t>—8000 feet above sea level.</a:t>
            </a:r>
          </a:p>
          <a:p>
            <a:endParaRPr lang="en-US" sz="1000" dirty="0">
              <a:latin typeface="Arial Narrow" panose="020B0606020202030204" pitchFamily="34" charset="0"/>
            </a:endParaRPr>
          </a:p>
          <a:p>
            <a:r>
              <a:rPr lang="en-US" dirty="0" smtClean="0">
                <a:latin typeface="Arial Narrow" panose="020B0606020202030204" pitchFamily="34" charset="0"/>
              </a:rPr>
              <a:t>*Population was enormous, perhaps 10m people, closest modern groups today is </a:t>
            </a:r>
            <a:r>
              <a:rPr lang="en-US" dirty="0" smtClean="0">
                <a:solidFill>
                  <a:srgbClr val="FF0000"/>
                </a:solidFill>
                <a:latin typeface="Arial Narrow" panose="020B0606020202030204" pitchFamily="34" charset="0"/>
              </a:rPr>
              <a:t>Quechua</a:t>
            </a:r>
            <a:r>
              <a:rPr lang="en-US" dirty="0" smtClean="0">
                <a:latin typeface="Arial Narrow" panose="020B0606020202030204" pitchFamily="34" charset="0"/>
              </a:rPr>
              <a:t> Indians.</a:t>
            </a:r>
            <a:endParaRPr lang="en-US" dirty="0">
              <a:latin typeface="Arial Narrow" panose="020B0606020202030204" pitchFamily="34" charset="0"/>
            </a:endParaRPr>
          </a:p>
        </p:txBody>
      </p:sp>
    </p:spTree>
    <p:extLst>
      <p:ext uri="{BB962C8B-B14F-4D97-AF65-F5344CB8AC3E}">
        <p14:creationId xmlns:p14="http://schemas.microsoft.com/office/powerpoint/2010/main" val="706988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19725" y="1904999"/>
            <a:ext cx="3724274" cy="2552701"/>
          </a:xfrm>
        </p:spPr>
        <p:txBody>
          <a:bodyPr>
            <a:normAutofit lnSpcReduction="10000"/>
          </a:bodyPr>
          <a:lstStyle/>
          <a:p>
            <a:pPr marL="0" indent="0" algn="ctr">
              <a:buNone/>
            </a:pPr>
            <a:r>
              <a:rPr lang="en-US" sz="1800" b="1" dirty="0" smtClean="0">
                <a:solidFill>
                  <a:srgbClr val="660066"/>
                </a:solidFill>
                <a:latin typeface="Antique Olive" pitchFamily="34" charset="0"/>
              </a:rPr>
              <a:t>French explorer who claimed Northern Canada (mapped the St. Lawrence Seaway, visited Iroquois village now known as Montreal, helped create </a:t>
            </a:r>
            <a:r>
              <a:rPr lang="en-US" sz="1800" b="1" dirty="0" smtClean="0">
                <a:solidFill>
                  <a:srgbClr val="C00000"/>
                </a:solidFill>
                <a:latin typeface="Antique Olive" pitchFamily="34" charset="0"/>
              </a:rPr>
              <a:t>New France</a:t>
            </a:r>
            <a:r>
              <a:rPr lang="en-US" sz="1800" b="1" dirty="0" smtClean="0">
                <a:solidFill>
                  <a:srgbClr val="660066"/>
                </a:solidFill>
                <a:latin typeface="Antique Olive" pitchFamily="34" charset="0"/>
              </a:rPr>
              <a:t>). </a:t>
            </a:r>
          </a:p>
          <a:p>
            <a:pPr marL="0" indent="0">
              <a:buNone/>
            </a:pPr>
            <a:endParaRPr lang="en-US" sz="200" dirty="0">
              <a:latin typeface="Antique Olive" pitchFamily="34" charset="0"/>
            </a:endParaRPr>
          </a:p>
          <a:p>
            <a:pPr marL="0" indent="0">
              <a:buNone/>
            </a:pPr>
            <a:r>
              <a:rPr lang="en-US" sz="1800" b="1" dirty="0" smtClean="0">
                <a:solidFill>
                  <a:srgbClr val="FF3399"/>
                </a:solidFill>
                <a:latin typeface="Antique Olive" pitchFamily="34" charset="0"/>
              </a:rPr>
              <a:t>*Many died of scurvy during winter months until they boiled white spruce tree. </a:t>
            </a:r>
            <a:endParaRPr lang="en-US" sz="1800" b="1" dirty="0">
              <a:solidFill>
                <a:srgbClr val="FF3399"/>
              </a:solidFill>
              <a:latin typeface="Antique Olive" pitchFamily="34" charset="0"/>
            </a:endParaRPr>
          </a:p>
        </p:txBody>
      </p:sp>
      <p:sp>
        <p:nvSpPr>
          <p:cNvPr id="3" name="Title 2"/>
          <p:cNvSpPr>
            <a:spLocks noGrp="1"/>
          </p:cNvSpPr>
          <p:nvPr>
            <p:ph type="title"/>
          </p:nvPr>
        </p:nvSpPr>
        <p:spPr>
          <a:xfrm>
            <a:off x="5419724" y="0"/>
            <a:ext cx="3724275" cy="1905000"/>
          </a:xfrm>
        </p:spPr>
        <p:txBody>
          <a:bodyPr/>
          <a:lstStyle/>
          <a:p>
            <a:r>
              <a:rPr lang="en-US" b="1" dirty="0" smtClean="0">
                <a:solidFill>
                  <a:srgbClr val="0033CC"/>
                </a:solidFill>
                <a:latin typeface="Albertus Medium" pitchFamily="34" charset="0"/>
              </a:rPr>
              <a:t>JACQUES CARTIER</a:t>
            </a:r>
            <a:endParaRPr lang="en-US" b="1" dirty="0">
              <a:solidFill>
                <a:srgbClr val="0033CC"/>
              </a:solidFill>
              <a:latin typeface="Albertus Medium"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5310" y="4488179"/>
            <a:ext cx="4543930" cy="240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8132"/>
            <a:ext cx="4624969" cy="302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1" y="0"/>
            <a:ext cx="5437251" cy="386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181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905000"/>
            <a:ext cx="5095874" cy="4952999"/>
          </a:xfrm>
        </p:spPr>
        <p:txBody>
          <a:bodyPr>
            <a:normAutofit/>
          </a:bodyPr>
          <a:lstStyle/>
          <a:p>
            <a:pPr marL="0" indent="0" algn="ctr">
              <a:buNone/>
            </a:pPr>
            <a:r>
              <a:rPr lang="en-US" dirty="0" smtClean="0">
                <a:latin typeface="Albertus Medium" pitchFamily="34" charset="0"/>
              </a:rPr>
              <a:t>British man who sailed to </a:t>
            </a:r>
            <a:r>
              <a:rPr lang="en-US" b="1" dirty="0" smtClean="0">
                <a:solidFill>
                  <a:srgbClr val="C00000"/>
                </a:solidFill>
                <a:latin typeface="Albertus Medium" pitchFamily="34" charset="0"/>
              </a:rPr>
              <a:t>Panama</a:t>
            </a:r>
            <a:r>
              <a:rPr lang="en-US" dirty="0" smtClean="0">
                <a:solidFill>
                  <a:srgbClr val="C00000"/>
                </a:solidFill>
                <a:latin typeface="Albertus Medium" pitchFamily="34" charset="0"/>
              </a:rPr>
              <a:t> </a:t>
            </a:r>
            <a:r>
              <a:rPr lang="en-US" dirty="0" smtClean="0">
                <a:latin typeface="Albertus Medium" pitchFamily="34" charset="0"/>
              </a:rPr>
              <a:t>&amp; stole gold from the Spanish.</a:t>
            </a:r>
            <a:r>
              <a:rPr lang="en-US" dirty="0">
                <a:latin typeface="Albertus Medium" pitchFamily="34" charset="0"/>
              </a:rPr>
              <a:t> </a:t>
            </a:r>
            <a:r>
              <a:rPr lang="en-US" dirty="0" smtClean="0">
                <a:latin typeface="Albertus Medium" pitchFamily="34" charset="0"/>
              </a:rPr>
              <a:t>Later led an exhibition to </a:t>
            </a:r>
            <a:r>
              <a:rPr lang="en-US" b="1" dirty="0" smtClean="0">
                <a:solidFill>
                  <a:srgbClr val="C00000"/>
                </a:solidFill>
                <a:latin typeface="Albertus Medium" pitchFamily="34" charset="0"/>
              </a:rPr>
              <a:t>circumnavigate</a:t>
            </a:r>
            <a:r>
              <a:rPr lang="en-US" dirty="0" smtClean="0">
                <a:latin typeface="Albertus Medium" pitchFamily="34" charset="0"/>
              </a:rPr>
              <a:t> the globe (attacked a bunch of SA tribes, stole wine from Chile).</a:t>
            </a:r>
          </a:p>
          <a:p>
            <a:pPr marL="0" indent="0" algn="ctr">
              <a:buNone/>
            </a:pPr>
            <a:endParaRPr lang="en-US" sz="1000" dirty="0">
              <a:latin typeface="Albertus Medium" pitchFamily="34" charset="0"/>
            </a:endParaRPr>
          </a:p>
          <a:p>
            <a:pPr marL="0" indent="0" algn="ctr">
              <a:buNone/>
            </a:pPr>
            <a:r>
              <a:rPr lang="en-US" dirty="0" smtClean="0">
                <a:latin typeface="Albertus Medium" pitchFamily="34" charset="0"/>
              </a:rPr>
              <a:t>In 1585, war broke out between England &amp; Spain</a:t>
            </a:r>
            <a:r>
              <a:rPr lang="en-US" dirty="0">
                <a:latin typeface="Albertus Medium" pitchFamily="34" charset="0"/>
              </a:rPr>
              <a:t>.</a:t>
            </a:r>
            <a:r>
              <a:rPr lang="en-US" dirty="0" smtClean="0">
                <a:latin typeface="Albertus Medium" pitchFamily="34" charset="0"/>
              </a:rPr>
              <a:t> Drake sailed to New World &amp; sacked Spanish forts. </a:t>
            </a:r>
          </a:p>
          <a:p>
            <a:pPr marL="0" indent="0" algn="ctr">
              <a:buNone/>
            </a:pPr>
            <a:r>
              <a:rPr lang="en-US" dirty="0" smtClean="0">
                <a:latin typeface="Albertus Medium" pitchFamily="34" charset="0"/>
              </a:rPr>
              <a:t>Then he returned to Europe &amp; sunk the </a:t>
            </a:r>
            <a:r>
              <a:rPr lang="en-US" b="1" dirty="0" smtClean="0">
                <a:solidFill>
                  <a:srgbClr val="C00000"/>
                </a:solidFill>
                <a:latin typeface="Albertus Medium" pitchFamily="34" charset="0"/>
              </a:rPr>
              <a:t>Spanish Armada </a:t>
            </a:r>
            <a:r>
              <a:rPr lang="en-US" dirty="0">
                <a:latin typeface="Albertus Medium" pitchFamily="34" charset="0"/>
              </a:rPr>
              <a:t>(</a:t>
            </a:r>
            <a:r>
              <a:rPr lang="en-US" b="1" dirty="0" smtClean="0">
                <a:solidFill>
                  <a:srgbClr val="C00000"/>
                </a:solidFill>
                <a:latin typeface="Albertus Medium" pitchFamily="34" charset="0"/>
              </a:rPr>
              <a:t>fire-ships</a:t>
            </a:r>
            <a:r>
              <a:rPr lang="en-US" dirty="0" smtClean="0">
                <a:latin typeface="Albertus Medium" pitchFamily="34" charset="0"/>
              </a:rPr>
              <a:t>). </a:t>
            </a:r>
          </a:p>
          <a:p>
            <a:pPr marL="0" indent="0">
              <a:buNone/>
            </a:pPr>
            <a:endParaRPr lang="en-US" dirty="0">
              <a:latin typeface="Britannic Bold" pitchFamily="34" charset="0"/>
            </a:endParaRPr>
          </a:p>
          <a:p>
            <a:pPr marL="0" indent="0">
              <a:buNone/>
            </a:pPr>
            <a:endParaRPr lang="en-US" dirty="0">
              <a:latin typeface="Britannic Bold" pitchFamily="34" charset="0"/>
            </a:endParaRPr>
          </a:p>
        </p:txBody>
      </p:sp>
      <p:sp>
        <p:nvSpPr>
          <p:cNvPr id="3" name="Title 2"/>
          <p:cNvSpPr>
            <a:spLocks noGrp="1"/>
          </p:cNvSpPr>
          <p:nvPr>
            <p:ph type="title"/>
          </p:nvPr>
        </p:nvSpPr>
        <p:spPr>
          <a:xfrm>
            <a:off x="0" y="0"/>
            <a:ext cx="5095875" cy="1905000"/>
          </a:xfrm>
        </p:spPr>
        <p:txBody>
          <a:bodyPr/>
          <a:lstStyle/>
          <a:p>
            <a:r>
              <a:rPr lang="en-US" b="1" dirty="0" smtClean="0">
                <a:solidFill>
                  <a:srgbClr val="0033CC"/>
                </a:solidFill>
                <a:latin typeface="Georgia" pitchFamily="18" charset="0"/>
              </a:rPr>
              <a:t>SIR FRANCIS DRAKE</a:t>
            </a:r>
            <a:endParaRPr lang="en-US" b="1" dirty="0">
              <a:solidFill>
                <a:srgbClr val="0033CC"/>
              </a:solidFill>
              <a:latin typeface="Georgia" pitchFamily="18" charset="0"/>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15" y="4724400"/>
            <a:ext cx="4027784"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ir francis drake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5" y="-3"/>
            <a:ext cx="4048124" cy="24080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ritish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6949" y="2408039"/>
            <a:ext cx="4047052" cy="23163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096000"/>
            <a:ext cx="5116215" cy="369332"/>
          </a:xfrm>
          <a:prstGeom prst="rect">
            <a:avLst/>
          </a:prstGeom>
          <a:noFill/>
        </p:spPr>
        <p:txBody>
          <a:bodyPr wrap="square" rtlCol="0">
            <a:spAutoFit/>
          </a:bodyPr>
          <a:lstStyle/>
          <a:p>
            <a:r>
              <a:rPr lang="en-US" dirty="0" smtClean="0">
                <a:latin typeface="Arial Narrow" panose="020B0606020202030204" pitchFamily="34" charset="0"/>
              </a:rPr>
              <a:t>.</a:t>
            </a:r>
            <a:endParaRPr lang="en-US" dirty="0">
              <a:latin typeface="Arial Narrow" panose="020B0606020202030204" pitchFamily="34" charset="0"/>
            </a:endParaRPr>
          </a:p>
        </p:txBody>
      </p:sp>
      <p:sp>
        <p:nvSpPr>
          <p:cNvPr id="5" name="TextBox 4"/>
          <p:cNvSpPr txBox="1"/>
          <p:nvPr/>
        </p:nvSpPr>
        <p:spPr>
          <a:xfrm>
            <a:off x="0" y="5943600"/>
            <a:ext cx="5116215" cy="923330"/>
          </a:xfrm>
          <a:prstGeom prst="rect">
            <a:avLst/>
          </a:prstGeom>
          <a:noFill/>
        </p:spPr>
        <p:txBody>
          <a:bodyPr wrap="square" rtlCol="0">
            <a:spAutoFit/>
          </a:bodyPr>
          <a:lstStyle/>
          <a:p>
            <a:r>
              <a:rPr lang="en-US" dirty="0">
                <a:latin typeface="Arial Narrow" panose="020B0606020202030204" pitchFamily="34" charset="0"/>
              </a:rPr>
              <a:t>*</a:t>
            </a:r>
            <a:r>
              <a:rPr lang="en-US" dirty="0" smtClean="0">
                <a:latin typeface="Arial Narrow" panose="020B0606020202030204" pitchFamily="34" charset="0"/>
              </a:rPr>
              <a:t>Though fame </a:t>
            </a:r>
            <a:r>
              <a:rPr lang="en-US" dirty="0">
                <a:latin typeface="Arial Narrow" panose="020B0606020202030204" pitchFamily="34" charset="0"/>
              </a:rPr>
              <a:t>as an explorer, he was also sort of a pirate, raiding Spanish areas every chance he could. </a:t>
            </a:r>
            <a:r>
              <a:rPr lang="en-US" dirty="0" smtClean="0">
                <a:latin typeface="Arial Narrow" panose="020B0606020202030204" pitchFamily="34" charset="0"/>
              </a:rPr>
              <a:t>Enemies feared him &amp; told urban legends of his supernatural powers</a:t>
            </a:r>
            <a:endParaRPr lang="en-US" dirty="0"/>
          </a:p>
        </p:txBody>
      </p:sp>
    </p:spTree>
    <p:extLst>
      <p:ext uri="{BB962C8B-B14F-4D97-AF65-F5344CB8AC3E}">
        <p14:creationId xmlns:p14="http://schemas.microsoft.com/office/powerpoint/2010/main" val="3283356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4114799"/>
            <a:ext cx="5909378" cy="2743201"/>
          </a:xfrm>
        </p:spPr>
        <p:txBody>
          <a:bodyPr/>
          <a:lstStyle/>
          <a:p>
            <a:pPr marL="0" indent="0" algn="ctr">
              <a:buNone/>
            </a:pPr>
            <a:r>
              <a:rPr lang="en-US" dirty="0" smtClean="0">
                <a:solidFill>
                  <a:srgbClr val="0033CC"/>
                </a:solidFill>
                <a:latin typeface="Albertus Extra Bold" pitchFamily="34" charset="0"/>
              </a:rPr>
              <a:t>1</a:t>
            </a:r>
            <a:r>
              <a:rPr lang="en-US" baseline="30000" dirty="0" smtClean="0">
                <a:solidFill>
                  <a:srgbClr val="0033CC"/>
                </a:solidFill>
                <a:latin typeface="Albertus Extra Bold" pitchFamily="34" charset="0"/>
              </a:rPr>
              <a:t>st</a:t>
            </a:r>
            <a:r>
              <a:rPr lang="en-US" dirty="0" smtClean="0">
                <a:solidFill>
                  <a:srgbClr val="0033CC"/>
                </a:solidFill>
                <a:latin typeface="Albertus Extra Bold" pitchFamily="34" charset="0"/>
              </a:rPr>
              <a:t> lasting colony in New World despite disastrous start (during </a:t>
            </a:r>
            <a:r>
              <a:rPr lang="en-US" dirty="0" smtClean="0">
                <a:solidFill>
                  <a:srgbClr val="C00000"/>
                </a:solidFill>
                <a:latin typeface="Albertus Extra Bold" pitchFamily="34" charset="0"/>
              </a:rPr>
              <a:t>starving time </a:t>
            </a:r>
            <a:r>
              <a:rPr lang="en-US" dirty="0" smtClean="0">
                <a:solidFill>
                  <a:srgbClr val="0033CC"/>
                </a:solidFill>
                <a:latin typeface="Albertus Extra Bold" pitchFamily="34" charset="0"/>
              </a:rPr>
              <a:t>of 1609-1610, 80% died). Indians were initially welcoming but later were wiped out due to war &amp; disease.</a:t>
            </a:r>
            <a:endParaRPr lang="en-US" dirty="0">
              <a:solidFill>
                <a:srgbClr val="0033CC"/>
              </a:solidFill>
              <a:latin typeface="Albertus Extra Bold" pitchFamily="34" charset="0"/>
            </a:endParaRPr>
          </a:p>
        </p:txBody>
      </p:sp>
      <p:sp>
        <p:nvSpPr>
          <p:cNvPr id="3" name="Title 2"/>
          <p:cNvSpPr>
            <a:spLocks noGrp="1"/>
          </p:cNvSpPr>
          <p:nvPr>
            <p:ph type="title"/>
          </p:nvPr>
        </p:nvSpPr>
        <p:spPr>
          <a:xfrm>
            <a:off x="5791200" y="0"/>
            <a:ext cx="3352800" cy="990600"/>
          </a:xfrm>
        </p:spPr>
        <p:txBody>
          <a:bodyPr/>
          <a:lstStyle/>
          <a:p>
            <a:r>
              <a:rPr lang="en-US" sz="4800" b="1" i="1" dirty="0" smtClean="0">
                <a:solidFill>
                  <a:srgbClr val="000099"/>
                </a:solidFill>
                <a:latin typeface="Consolas" pitchFamily="49" charset="0"/>
                <a:cs typeface="Consolas" pitchFamily="49" charset="0"/>
              </a:rPr>
              <a:t>JAMESTOWN</a:t>
            </a:r>
            <a:endParaRPr lang="en-US" sz="4800" b="1" i="1" dirty="0">
              <a:solidFill>
                <a:srgbClr val="000099"/>
              </a:solidFill>
              <a:latin typeface="Consolas" pitchFamily="49" charset="0"/>
              <a:cs typeface="Consolas" pitchFamily="49"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1007"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178" y="4563479"/>
            <a:ext cx="3329068" cy="246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3178" y="2895600"/>
            <a:ext cx="3329068" cy="184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33178" y="838200"/>
            <a:ext cx="3310822" cy="2031325"/>
          </a:xfrm>
          <a:prstGeom prst="rect">
            <a:avLst/>
          </a:prstGeom>
          <a:noFill/>
        </p:spPr>
        <p:txBody>
          <a:bodyPr wrap="square" rtlCol="0">
            <a:spAutoFit/>
          </a:bodyPr>
          <a:lstStyle/>
          <a:p>
            <a:r>
              <a:rPr lang="en-US" dirty="0" smtClean="0">
                <a:latin typeface="Arial Narrow" panose="020B0606020202030204" pitchFamily="34" charset="0"/>
              </a:rPr>
              <a:t>*Puritans were protestants seeking freedom from European Catholic prosecution. Survival was terrible.</a:t>
            </a:r>
          </a:p>
          <a:p>
            <a:endParaRPr lang="en-US" dirty="0" smtClean="0">
              <a:latin typeface="Arial Narrow" panose="020B0606020202030204" pitchFamily="34" charset="0"/>
            </a:endParaRPr>
          </a:p>
          <a:p>
            <a:r>
              <a:rPr lang="en-US" dirty="0" smtClean="0">
                <a:latin typeface="Arial Narrow" panose="020B0606020202030204" pitchFamily="34" charset="0"/>
              </a:rPr>
              <a:t>*Squanto is the native who assisted in teaching settlers to live. Tobacco was vital to economic growth.</a:t>
            </a:r>
            <a:endParaRPr lang="en-US" dirty="0">
              <a:latin typeface="Arial Narrow" panose="020B0606020202030204" pitchFamily="34" charset="0"/>
            </a:endParaRPr>
          </a:p>
        </p:txBody>
      </p:sp>
      <p:sp>
        <p:nvSpPr>
          <p:cNvPr id="5" name="TextBox 4"/>
          <p:cNvSpPr txBox="1"/>
          <p:nvPr/>
        </p:nvSpPr>
        <p:spPr>
          <a:xfrm>
            <a:off x="0" y="5943600"/>
            <a:ext cx="5833178" cy="923330"/>
          </a:xfrm>
          <a:prstGeom prst="rect">
            <a:avLst/>
          </a:prstGeom>
          <a:noFill/>
        </p:spPr>
        <p:txBody>
          <a:bodyPr wrap="square" rtlCol="0">
            <a:spAutoFit/>
          </a:bodyPr>
          <a:lstStyle/>
          <a:p>
            <a:r>
              <a:rPr lang="en-US" dirty="0" smtClean="0">
                <a:latin typeface="Arial Narrow" panose="020B0606020202030204" pitchFamily="34" charset="0"/>
              </a:rPr>
              <a:t>*The marriage of Pocahontas might be the only reason the native tribes allowed the civilization to live.</a:t>
            </a:r>
          </a:p>
          <a:p>
            <a:r>
              <a:rPr lang="en-US" dirty="0" smtClean="0">
                <a:latin typeface="Arial Narrow" panose="020B0606020202030204" pitchFamily="34" charset="0"/>
              </a:rPr>
              <a:t>*How bad? In 1609 a man was convicted of cannibalizing wife. </a:t>
            </a:r>
            <a:endParaRPr lang="en-US" dirty="0">
              <a:latin typeface="Arial Narrow" panose="020B0606020202030204" pitchFamily="34" charset="0"/>
            </a:endParaRPr>
          </a:p>
        </p:txBody>
      </p:sp>
    </p:spTree>
    <p:extLst>
      <p:ext uri="{BB962C8B-B14F-4D97-AF65-F5344CB8AC3E}">
        <p14:creationId xmlns:p14="http://schemas.microsoft.com/office/powerpoint/2010/main" val="289353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descr="Image result for COLUMBUS LANDED IN BAHA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 y="0"/>
            <a:ext cx="913529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144000" cy="923330"/>
          </a:xfrm>
          <a:prstGeom prst="rect">
            <a:avLst/>
          </a:prstGeom>
          <a:noFill/>
        </p:spPr>
        <p:txBody>
          <a:bodyPr wrap="square" rtlCol="0">
            <a:spAutoFit/>
          </a:bodyPr>
          <a:lstStyle/>
          <a:p>
            <a:pPr algn="ctr"/>
            <a:r>
              <a:rPr lang="en-US" sz="5400" b="1" dirty="0" smtClean="0">
                <a:solidFill>
                  <a:srgbClr val="FF0000"/>
                </a:solidFill>
                <a:latin typeface="Eras Bold ITC" panose="020B0907030504020204" pitchFamily="34" charset="0"/>
              </a:rPr>
              <a:t>COLUMBIAN EXCHANGE</a:t>
            </a:r>
            <a:endParaRPr lang="en-US" sz="5400" b="1" dirty="0">
              <a:solidFill>
                <a:srgbClr val="FF0000"/>
              </a:solidFill>
              <a:latin typeface="Eras Bold ITC" panose="020B0907030504020204" pitchFamily="34" charset="0"/>
            </a:endParaRPr>
          </a:p>
        </p:txBody>
      </p:sp>
      <p:sp>
        <p:nvSpPr>
          <p:cNvPr id="5" name="TextBox 4"/>
          <p:cNvSpPr txBox="1"/>
          <p:nvPr/>
        </p:nvSpPr>
        <p:spPr>
          <a:xfrm>
            <a:off x="0" y="5257800"/>
            <a:ext cx="4267200" cy="1200329"/>
          </a:xfrm>
          <a:prstGeom prst="rect">
            <a:avLst/>
          </a:prstGeom>
          <a:noFill/>
        </p:spPr>
        <p:txBody>
          <a:bodyPr wrap="square" rtlCol="0">
            <a:spAutoFit/>
          </a:bodyPr>
          <a:lstStyle/>
          <a:p>
            <a:r>
              <a:rPr lang="en-US" sz="2400" dirty="0" smtClean="0">
                <a:latin typeface="Eras Bold ITC" panose="020B0907030504020204" pitchFamily="34" charset="0"/>
              </a:rPr>
              <a:t>*Statue is celebrating location of Columbus’s arrival in the Caribbean</a:t>
            </a:r>
            <a:r>
              <a:rPr lang="en-US" dirty="0" smtClean="0"/>
              <a:t>.</a:t>
            </a:r>
            <a:endParaRPr lang="en-US" dirty="0"/>
          </a:p>
        </p:txBody>
      </p:sp>
    </p:spTree>
    <p:extLst>
      <p:ext uri="{BB962C8B-B14F-4D97-AF65-F5344CB8AC3E}">
        <p14:creationId xmlns:p14="http://schemas.microsoft.com/office/powerpoint/2010/main" val="1440267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descr="Image result for columbian exchange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 y="0"/>
            <a:ext cx="9137469" cy="685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6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dirty="0"/>
          </a:p>
        </p:txBody>
      </p:sp>
      <p:pic>
        <p:nvPicPr>
          <p:cNvPr id="4098" name="Picture 2" descr="COLUMBIAN EXCHANGE FREEMANPEDIA AP WORLD MOD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731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905000"/>
            <a:ext cx="9143999" cy="4952999"/>
          </a:xfrm>
        </p:spPr>
        <p:txBody>
          <a:bodyPr/>
          <a:lstStyle/>
          <a:p>
            <a:pPr marL="0" indent="0">
              <a:buNone/>
            </a:pPr>
            <a:r>
              <a:rPr lang="en-US" dirty="0" smtClean="0">
                <a:latin typeface="Arial Narrow" panose="020B0606020202030204" pitchFamily="34" charset="0"/>
              </a:rPr>
              <a:t>New crops led to </a:t>
            </a:r>
            <a:r>
              <a:rPr lang="en-US" dirty="0" smtClean="0">
                <a:solidFill>
                  <a:srgbClr val="FF0000"/>
                </a:solidFill>
                <a:latin typeface="Arial Narrow" panose="020B0606020202030204" pitchFamily="34" charset="0"/>
              </a:rPr>
              <a:t>deforestation</a:t>
            </a:r>
            <a:r>
              <a:rPr lang="en-US" dirty="0" smtClean="0">
                <a:latin typeface="Arial Narrow" panose="020B0606020202030204" pitchFamily="34" charset="0"/>
              </a:rPr>
              <a:t> to make way for sugar, wheat, barley, etc.</a:t>
            </a:r>
          </a:p>
          <a:p>
            <a:pPr marL="0" indent="0">
              <a:buNone/>
            </a:pPr>
            <a:r>
              <a:rPr lang="en-US" dirty="0" smtClean="0">
                <a:latin typeface="Arial Narrow" panose="020B0606020202030204" pitchFamily="34" charset="0"/>
              </a:rPr>
              <a:t>New animals led to </a:t>
            </a:r>
            <a:r>
              <a:rPr lang="en-US" dirty="0" smtClean="0">
                <a:solidFill>
                  <a:srgbClr val="FF0000"/>
                </a:solidFill>
                <a:latin typeface="Arial Narrow" panose="020B0606020202030204" pitchFamily="34" charset="0"/>
              </a:rPr>
              <a:t>soil erosion </a:t>
            </a:r>
            <a:r>
              <a:rPr lang="en-US" dirty="0" smtClean="0">
                <a:latin typeface="Arial Narrow" panose="020B0606020202030204" pitchFamily="34" charset="0"/>
              </a:rPr>
              <a:t>by the overgrazing by cattle, sheep, goats, etc.</a:t>
            </a:r>
          </a:p>
          <a:p>
            <a:pPr marL="0" indent="0">
              <a:buNone/>
            </a:pPr>
            <a:r>
              <a:rPr lang="en-US" dirty="0" smtClean="0">
                <a:latin typeface="Arial Narrow" panose="020B0606020202030204" pitchFamily="34" charset="0"/>
              </a:rPr>
              <a:t>New people led to racial diversity, </a:t>
            </a:r>
            <a:r>
              <a:rPr lang="en-US" dirty="0" smtClean="0">
                <a:solidFill>
                  <a:srgbClr val="FF0000"/>
                </a:solidFill>
                <a:latin typeface="Arial Narrow" panose="020B0606020202030204" pitchFamily="34" charset="0"/>
              </a:rPr>
              <a:t>chattel slavery</a:t>
            </a:r>
            <a:r>
              <a:rPr lang="en-US" dirty="0" smtClean="0">
                <a:latin typeface="Arial Narrow" panose="020B0606020202030204" pitchFamily="34" charset="0"/>
              </a:rPr>
              <a:t>, &amp; divided social structures.</a:t>
            </a:r>
          </a:p>
          <a:p>
            <a:pPr marL="0" indent="0">
              <a:buNone/>
            </a:pPr>
            <a:r>
              <a:rPr lang="en-US" dirty="0" smtClean="0">
                <a:latin typeface="Arial Narrow" panose="020B0606020202030204" pitchFamily="34" charset="0"/>
              </a:rPr>
              <a:t>New diseases killed about 50% of the native population (could be more).</a:t>
            </a:r>
          </a:p>
          <a:p>
            <a:pPr marL="0" indent="0">
              <a:buNone/>
            </a:pPr>
            <a:r>
              <a:rPr lang="en-US" dirty="0" smtClean="0">
                <a:latin typeface="Arial Narrow" panose="020B0606020202030204" pitchFamily="34" charset="0"/>
              </a:rPr>
              <a:t>New technology like writing &amp; firearms improved communication and hunting.</a:t>
            </a:r>
            <a:endParaRPr lang="en-US" dirty="0">
              <a:latin typeface="Arial Narrow" panose="020B0606020202030204" pitchFamily="34" charset="0"/>
            </a:endParaRPr>
          </a:p>
        </p:txBody>
      </p:sp>
      <p:sp>
        <p:nvSpPr>
          <p:cNvPr id="3" name="Title 2"/>
          <p:cNvSpPr>
            <a:spLocks noGrp="1"/>
          </p:cNvSpPr>
          <p:nvPr>
            <p:ph type="title"/>
          </p:nvPr>
        </p:nvSpPr>
        <p:spPr>
          <a:xfrm>
            <a:off x="0" y="0"/>
            <a:ext cx="9144000" cy="1624406"/>
          </a:xfrm>
        </p:spPr>
        <p:txBody>
          <a:bodyPr/>
          <a:lstStyle/>
          <a:p>
            <a:r>
              <a:rPr lang="en-US" b="1" dirty="0" smtClean="0">
                <a:solidFill>
                  <a:schemeClr val="tx1"/>
                </a:solidFill>
                <a:latin typeface="Microsoft PhagsPa" panose="020B0502040204020203" pitchFamily="34" charset="0"/>
              </a:rPr>
              <a:t>EFFECTS ON THE </a:t>
            </a:r>
            <a:br>
              <a:rPr lang="en-US" b="1" dirty="0" smtClean="0">
                <a:solidFill>
                  <a:schemeClr val="tx1"/>
                </a:solidFill>
                <a:latin typeface="Microsoft PhagsPa" panose="020B0502040204020203" pitchFamily="34" charset="0"/>
              </a:rPr>
            </a:br>
            <a:r>
              <a:rPr lang="en-US" b="1" dirty="0" smtClean="0">
                <a:solidFill>
                  <a:schemeClr val="tx1"/>
                </a:solidFill>
                <a:latin typeface="Microsoft PhagsPa" panose="020B0502040204020203" pitchFamily="34" charset="0"/>
              </a:rPr>
              <a:t>WESTERN HEMISPHERE</a:t>
            </a:r>
            <a:endParaRPr lang="en-US" b="1" dirty="0">
              <a:solidFill>
                <a:schemeClr val="tx1"/>
              </a:solidFill>
              <a:latin typeface="Microsoft PhagsPa" panose="020B0502040204020203" pitchFamily="34" charset="0"/>
            </a:endParaRPr>
          </a:p>
        </p:txBody>
      </p:sp>
      <p:pic>
        <p:nvPicPr>
          <p:cNvPr id="7170" name="Picture 2" descr="Image result for soil erosion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075" y="4355373"/>
            <a:ext cx="5114925" cy="27832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deforestation wallpa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9" y="4355373"/>
            <a:ext cx="4031253" cy="250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451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TextBox 4"/>
          <p:cNvSpPr txBox="1"/>
          <p:nvPr/>
        </p:nvSpPr>
        <p:spPr>
          <a:xfrm>
            <a:off x="0" y="5410200"/>
            <a:ext cx="9144000" cy="1200329"/>
          </a:xfrm>
          <a:prstGeom prst="rect">
            <a:avLst/>
          </a:prstGeom>
          <a:noFill/>
        </p:spPr>
        <p:txBody>
          <a:bodyPr wrap="square" rtlCol="0">
            <a:spAutoFit/>
          </a:bodyPr>
          <a:lstStyle/>
          <a:p>
            <a:pPr algn="ctr"/>
            <a:r>
              <a:rPr lang="en-US" sz="7200" b="1" dirty="0" smtClean="0">
                <a:solidFill>
                  <a:srgbClr val="FFFF00"/>
                </a:solidFill>
                <a:latin typeface="Franklin Gothic Demi" panose="020B0703020102020204" pitchFamily="34" charset="0"/>
              </a:rPr>
              <a:t>AGE OF EXPLORATION</a:t>
            </a:r>
            <a:endParaRPr lang="en-US" sz="7200" b="1" dirty="0">
              <a:solidFill>
                <a:srgbClr val="FFFF00"/>
              </a:solidFill>
              <a:latin typeface="Franklin Gothic Demi" panose="020B0703020102020204" pitchFamily="34" charset="0"/>
            </a:endParaRPr>
          </a:p>
        </p:txBody>
      </p:sp>
      <p:pic>
        <p:nvPicPr>
          <p:cNvPr id="1026" name="Picture 2" descr="Image result for north atlantic wav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144000" cy="1877437"/>
          </a:xfrm>
          <a:prstGeom prst="rect">
            <a:avLst/>
          </a:prstGeom>
          <a:noFill/>
        </p:spPr>
        <p:txBody>
          <a:bodyPr wrap="square" rtlCol="0">
            <a:spAutoFit/>
          </a:bodyPr>
          <a:lstStyle/>
          <a:p>
            <a:pPr algn="ctr"/>
            <a:r>
              <a:rPr lang="en-US" sz="7200" b="1" dirty="0" smtClean="0">
                <a:solidFill>
                  <a:srgbClr val="000099"/>
                </a:solidFill>
                <a:latin typeface="Agency FB" panose="020B0503020202020204" pitchFamily="34" charset="0"/>
              </a:rPr>
              <a:t>AGE OF EXPLORATION</a:t>
            </a:r>
          </a:p>
          <a:p>
            <a:pPr algn="ctr"/>
            <a:r>
              <a:rPr lang="en-US" sz="4400" b="1" dirty="0" smtClean="0">
                <a:solidFill>
                  <a:srgbClr val="000099"/>
                </a:solidFill>
                <a:latin typeface="Agency FB" panose="020B0503020202020204" pitchFamily="34" charset="0"/>
              </a:rPr>
              <a:t>“FOR GOD, GOLD &amp; GLORY”</a:t>
            </a:r>
            <a:endParaRPr lang="en-US" sz="4400" b="1" dirty="0">
              <a:solidFill>
                <a:srgbClr val="000099"/>
              </a:solidFill>
              <a:latin typeface="Agency FB" panose="020B0503020202020204" pitchFamily="34" charset="0"/>
            </a:endParaRPr>
          </a:p>
        </p:txBody>
      </p:sp>
    </p:spTree>
    <p:extLst>
      <p:ext uri="{BB962C8B-B14F-4D97-AF65-F5344CB8AC3E}">
        <p14:creationId xmlns:p14="http://schemas.microsoft.com/office/powerpoint/2010/main" val="933327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5562600"/>
            <a:ext cx="9144001" cy="1295400"/>
          </a:xfrm>
        </p:spPr>
        <p:txBody>
          <a:bodyPr>
            <a:normAutofit/>
          </a:bodyPr>
          <a:lstStyle/>
          <a:p>
            <a:pPr marL="0" indent="0" algn="ctr">
              <a:buNone/>
            </a:pPr>
            <a:r>
              <a:rPr lang="en-US" sz="7200" b="1" dirty="0" smtClean="0">
                <a:solidFill>
                  <a:srgbClr val="000099"/>
                </a:solidFill>
                <a:latin typeface="Microsoft PhagsPa" panose="020B0502040204020203" pitchFamily="34" charset="0"/>
              </a:rPr>
              <a:t>MARITIME EMPIRES</a:t>
            </a:r>
            <a:endParaRPr lang="en-US" sz="7200" b="1" dirty="0">
              <a:solidFill>
                <a:srgbClr val="000099"/>
              </a:solidFill>
              <a:latin typeface="Microsoft PhagsPa" panose="020B0502040204020203" pitchFamily="34" charset="0"/>
            </a:endParaRPr>
          </a:p>
        </p:txBody>
      </p:sp>
      <p:sp>
        <p:nvSpPr>
          <p:cNvPr id="3" name="Title 2"/>
          <p:cNvSpPr>
            <a:spLocks noGrp="1"/>
          </p:cNvSpPr>
          <p:nvPr>
            <p:ph type="title"/>
          </p:nvPr>
        </p:nvSpPr>
        <p:spPr/>
        <p:txBody>
          <a:bodyPr/>
          <a:lstStyle/>
          <a:p>
            <a:endParaRPr lang="en-US"/>
          </a:p>
        </p:txBody>
      </p:sp>
      <p:pic>
        <p:nvPicPr>
          <p:cNvPr id="9218" name="Picture 2" descr="Image result for maritime empi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18"/>
            <a:ext cx="9144001" cy="558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22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4678845" cy="990600"/>
          </a:xfrm>
        </p:spPr>
        <p:txBody>
          <a:bodyPr/>
          <a:lstStyle/>
          <a:p>
            <a:r>
              <a:rPr lang="en-US" sz="4400" b="1" dirty="0" smtClean="0">
                <a:solidFill>
                  <a:schemeClr val="tx1"/>
                </a:solidFill>
                <a:latin typeface="Microsoft PhagsPa" panose="020B0502040204020203" pitchFamily="34" charset="0"/>
              </a:rPr>
              <a:t>TRADING POSTS</a:t>
            </a:r>
            <a:endParaRPr lang="en-US" sz="4400" b="1" dirty="0">
              <a:solidFill>
                <a:schemeClr val="tx1"/>
              </a:solidFill>
              <a:latin typeface="Microsoft PhagsPa" panose="020B0502040204020203" pitchFamily="34" charset="0"/>
            </a:endParaRPr>
          </a:p>
        </p:txBody>
      </p:sp>
      <p:pic>
        <p:nvPicPr>
          <p:cNvPr id="10242" name="Picture 2" descr="Image result for ASHANTI EMPIR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8845" y="-1"/>
            <a:ext cx="4465155" cy="452123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CAPE OF GOOD HOPE 1600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845" y="4521235"/>
            <a:ext cx="4465155" cy="23367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955074"/>
            <a:ext cx="4678845" cy="1938992"/>
          </a:xfrm>
          <a:prstGeom prst="rect">
            <a:avLst/>
          </a:prstGeom>
          <a:noFill/>
        </p:spPr>
        <p:txBody>
          <a:bodyPr wrap="square" rtlCol="0">
            <a:spAutoFit/>
          </a:bodyPr>
          <a:lstStyle/>
          <a:p>
            <a:pPr algn="ctr"/>
            <a:r>
              <a:rPr lang="en-US" sz="2400" dirty="0" smtClean="0">
                <a:latin typeface="Arial Narrow" panose="020B0606020202030204" pitchFamily="34" charset="0"/>
              </a:rPr>
              <a:t>Wealth created trading posts in Africa &amp; Asia including the </a:t>
            </a:r>
            <a:r>
              <a:rPr lang="en-US" sz="2400" dirty="0" smtClean="0">
                <a:solidFill>
                  <a:srgbClr val="FF0000"/>
                </a:solidFill>
                <a:latin typeface="Arial Narrow" panose="020B0606020202030204" pitchFamily="34" charset="0"/>
              </a:rPr>
              <a:t>Asante Kingdom</a:t>
            </a:r>
            <a:r>
              <a:rPr lang="en-US" sz="2400" dirty="0" smtClean="0">
                <a:latin typeface="Arial Narrow" panose="020B0606020202030204" pitchFamily="34" charset="0"/>
              </a:rPr>
              <a:t>, </a:t>
            </a:r>
            <a:r>
              <a:rPr lang="en-US" sz="2400" dirty="0" err="1" smtClean="0">
                <a:solidFill>
                  <a:srgbClr val="FF0000"/>
                </a:solidFill>
                <a:latin typeface="Arial Narrow" panose="020B0606020202030204" pitchFamily="34" charset="0"/>
              </a:rPr>
              <a:t>Kongo</a:t>
            </a:r>
            <a:r>
              <a:rPr lang="en-US" sz="2400" dirty="0" smtClean="0">
                <a:solidFill>
                  <a:srgbClr val="FF0000"/>
                </a:solidFill>
                <a:latin typeface="Arial Narrow" panose="020B0606020202030204" pitchFamily="34" charset="0"/>
              </a:rPr>
              <a:t> Kingdom</a:t>
            </a:r>
            <a:r>
              <a:rPr lang="en-US" sz="2400" dirty="0" smtClean="0">
                <a:latin typeface="Arial Narrow" panose="020B0606020202030204" pitchFamily="34" charset="0"/>
              </a:rPr>
              <a:t>, &amp; European wealth at the Cape of Good Hope at southern tip.</a:t>
            </a:r>
          </a:p>
          <a:p>
            <a:pPr algn="ctr"/>
            <a:r>
              <a:rPr lang="en-US" sz="2400" dirty="0" smtClean="0">
                <a:latin typeface="Arial Narrow" panose="020B0606020202030204" pitchFamily="34" charset="0"/>
              </a:rPr>
              <a:t>Unfortunately, top trade item was slaves</a:t>
            </a:r>
            <a:endParaRPr lang="en-US" sz="2400" dirty="0">
              <a:latin typeface="Arial Narrow" panose="020B0606020202030204" pitchFamily="34" charset="0"/>
            </a:endParaRPr>
          </a:p>
        </p:txBody>
      </p:sp>
      <p:pic>
        <p:nvPicPr>
          <p:cNvPr id="1026" name="Picture 2" descr="Image result for asante kingdom build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59162"/>
            <a:ext cx="4678845" cy="29925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990600"/>
            <a:ext cx="4678845" cy="923330"/>
          </a:xfrm>
          <a:prstGeom prst="rect">
            <a:avLst/>
          </a:prstGeom>
          <a:noFill/>
        </p:spPr>
        <p:txBody>
          <a:bodyPr wrap="square" rtlCol="0">
            <a:spAutoFit/>
          </a:bodyPr>
          <a:lstStyle/>
          <a:p>
            <a:r>
              <a:rPr lang="en-US" dirty="0" smtClean="0"/>
              <a:t>*</a:t>
            </a:r>
            <a:r>
              <a:rPr lang="en-US" dirty="0" smtClean="0">
                <a:latin typeface="Arial Narrow" panose="020B0606020202030204" pitchFamily="34" charset="0"/>
              </a:rPr>
              <a:t>Not to be too obvious here, but the slave trade led to food devastation &amp; economic disaster to the majority of African tribes in addition to lost family members.</a:t>
            </a:r>
            <a:endParaRPr lang="en-US" dirty="0"/>
          </a:p>
        </p:txBody>
      </p:sp>
    </p:spTree>
    <p:extLst>
      <p:ext uri="{BB962C8B-B14F-4D97-AF65-F5344CB8AC3E}">
        <p14:creationId xmlns:p14="http://schemas.microsoft.com/office/powerpoint/2010/main" val="650983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elmina castle wallpa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57700"/>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elmina castle wallpap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5692" y="4457700"/>
            <a:ext cx="3158308" cy="240683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elmina castle wallpap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6046" y="4495800"/>
            <a:ext cx="2794000"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FFC000"/>
                </a:solidFill>
                <a:latin typeface="Microsoft PhagsPa" panose="020B0502040204020203" pitchFamily="34" charset="0"/>
              </a:rPr>
              <a:t>ELMINA CASTLE</a:t>
            </a:r>
            <a:endParaRPr lang="en-US" sz="4000" b="1" dirty="0">
              <a:solidFill>
                <a:srgbClr val="FFC000"/>
              </a:solidFill>
              <a:latin typeface="Microsoft PhagsPa" panose="020B0502040204020203" pitchFamily="34" charset="0"/>
            </a:endParaRPr>
          </a:p>
        </p:txBody>
      </p:sp>
    </p:spTree>
    <p:extLst>
      <p:ext uri="{BB962C8B-B14F-4D97-AF65-F5344CB8AC3E}">
        <p14:creationId xmlns:p14="http://schemas.microsoft.com/office/powerpoint/2010/main" val="3812175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981200"/>
            <a:ext cx="4343399" cy="4876800"/>
          </a:xfrm>
        </p:spPr>
        <p:txBody>
          <a:bodyPr/>
          <a:lstStyle/>
          <a:p>
            <a:pPr marL="0" indent="0" algn="ctr">
              <a:buNone/>
            </a:pPr>
            <a:r>
              <a:rPr lang="en-US" dirty="0" smtClean="0">
                <a:latin typeface="Calibri" pitchFamily="34" charset="0"/>
                <a:cs typeface="Calibri" pitchFamily="34" charset="0"/>
              </a:rPr>
              <a:t>Sickening cruelty took place on the voyage as slaves were kept in dark holes of ship sitting in their own feces while barely eating.</a:t>
            </a:r>
          </a:p>
          <a:p>
            <a:pPr marL="0" indent="0" algn="ctr">
              <a:buNone/>
            </a:pPr>
            <a:endParaRPr lang="en-US" sz="800" dirty="0">
              <a:latin typeface="Calibri" pitchFamily="34" charset="0"/>
              <a:cs typeface="Calibri" pitchFamily="34" charset="0"/>
            </a:endParaRPr>
          </a:p>
          <a:p>
            <a:pPr marL="0" indent="0" algn="ctr">
              <a:buNone/>
            </a:pPr>
            <a:r>
              <a:rPr lang="en-US" b="1" dirty="0" err="1" smtClean="0">
                <a:solidFill>
                  <a:srgbClr val="C00000"/>
                </a:solidFill>
                <a:latin typeface="Calibri" pitchFamily="34" charset="0"/>
                <a:cs typeface="Calibri" pitchFamily="34" charset="0"/>
              </a:rPr>
              <a:t>Goree</a:t>
            </a:r>
            <a:r>
              <a:rPr lang="en-US" b="1" dirty="0" smtClean="0">
                <a:solidFill>
                  <a:srgbClr val="C00000"/>
                </a:solidFill>
                <a:latin typeface="Calibri" pitchFamily="34" charset="0"/>
                <a:cs typeface="Calibri" pitchFamily="34" charset="0"/>
              </a:rPr>
              <a:t> Island </a:t>
            </a:r>
            <a:r>
              <a:rPr lang="en-US" dirty="0" smtClean="0">
                <a:latin typeface="Calibri" pitchFamily="34" charset="0"/>
                <a:cs typeface="Calibri" pitchFamily="34" charset="0"/>
              </a:rPr>
              <a:t>(Senegal) is the most famous launch point. Slaves went past </a:t>
            </a:r>
            <a:r>
              <a:rPr lang="en-US" b="1" dirty="0" smtClean="0">
                <a:solidFill>
                  <a:srgbClr val="C00000"/>
                </a:solidFill>
                <a:latin typeface="Calibri" pitchFamily="34" charset="0"/>
                <a:cs typeface="Calibri" pitchFamily="34" charset="0"/>
              </a:rPr>
              <a:t>The Door of No Return </a:t>
            </a:r>
            <a:r>
              <a:rPr lang="en-US" dirty="0" smtClean="0">
                <a:latin typeface="Calibri" pitchFamily="34" charset="0"/>
                <a:cs typeface="Calibri" pitchFamily="34" charset="0"/>
              </a:rPr>
              <a:t>(to the right), never came home again (numbers vary on sources).</a:t>
            </a:r>
          </a:p>
          <a:p>
            <a:pPr marL="0" indent="0">
              <a:buNone/>
            </a:pPr>
            <a:endParaRPr lang="en-US" dirty="0">
              <a:latin typeface="Calibri" pitchFamily="34" charset="0"/>
              <a:cs typeface="Calibri" pitchFamily="34" charset="0"/>
            </a:endParaRPr>
          </a:p>
          <a:p>
            <a:pPr marL="0" indent="0">
              <a:buNone/>
            </a:pPr>
            <a:endParaRPr lang="en-US" dirty="0">
              <a:latin typeface="Calibri" pitchFamily="34" charset="0"/>
              <a:cs typeface="Calibri" pitchFamily="34" charset="0"/>
            </a:endParaRPr>
          </a:p>
        </p:txBody>
      </p:sp>
      <p:sp>
        <p:nvSpPr>
          <p:cNvPr id="3" name="Title 2"/>
          <p:cNvSpPr>
            <a:spLocks noGrp="1"/>
          </p:cNvSpPr>
          <p:nvPr>
            <p:ph type="title"/>
          </p:nvPr>
        </p:nvSpPr>
        <p:spPr>
          <a:xfrm>
            <a:off x="0" y="0"/>
            <a:ext cx="4381501" cy="1981200"/>
          </a:xfrm>
        </p:spPr>
        <p:txBody>
          <a:bodyPr/>
          <a:lstStyle/>
          <a:p>
            <a:r>
              <a:rPr lang="en-US" sz="7200" dirty="0" smtClean="0">
                <a:solidFill>
                  <a:schemeClr val="tx1"/>
                </a:solidFill>
                <a:latin typeface="Impact" pitchFamily="34" charset="0"/>
              </a:rPr>
              <a:t>MIDDLE PASSAGE</a:t>
            </a:r>
            <a:endParaRPr lang="en-US" sz="7200" dirty="0">
              <a:solidFill>
                <a:schemeClr val="tx1"/>
              </a:solidFill>
              <a:latin typeface="Impact"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876800" cy="322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199" y="3228442"/>
            <a:ext cx="2722169" cy="362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29154" y="3688655"/>
            <a:ext cx="3075057" cy="215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89368" y="6303500"/>
            <a:ext cx="2154631" cy="646331"/>
          </a:xfrm>
          <a:prstGeom prst="rect">
            <a:avLst/>
          </a:prstGeom>
          <a:noFill/>
        </p:spPr>
        <p:txBody>
          <a:bodyPr wrap="square" rtlCol="0">
            <a:spAutoFit/>
          </a:bodyPr>
          <a:lstStyle/>
          <a:p>
            <a:r>
              <a:rPr lang="en-US" dirty="0" smtClean="0">
                <a:solidFill>
                  <a:srgbClr val="C00000"/>
                </a:solidFill>
                <a:latin typeface="CG Times Italic" pitchFamily="18" charset="0"/>
              </a:rPr>
              <a:t>*Packing a slave ship to max capacity</a:t>
            </a:r>
            <a:endParaRPr lang="en-US" dirty="0">
              <a:solidFill>
                <a:srgbClr val="C00000"/>
              </a:solidFill>
              <a:latin typeface="CG Times Italic" pitchFamily="18" charset="0"/>
            </a:endParaRPr>
          </a:p>
        </p:txBody>
      </p:sp>
      <p:sp>
        <p:nvSpPr>
          <p:cNvPr id="5" name="TextBox 4"/>
          <p:cNvSpPr txBox="1"/>
          <p:nvPr/>
        </p:nvSpPr>
        <p:spPr>
          <a:xfrm>
            <a:off x="0" y="5638800"/>
            <a:ext cx="4267199" cy="1200329"/>
          </a:xfrm>
          <a:prstGeom prst="rect">
            <a:avLst/>
          </a:prstGeom>
          <a:noFill/>
        </p:spPr>
        <p:txBody>
          <a:bodyPr wrap="square" rtlCol="0">
            <a:spAutoFit/>
          </a:bodyPr>
          <a:lstStyle/>
          <a:p>
            <a:r>
              <a:rPr lang="en-US" dirty="0" smtClean="0">
                <a:latin typeface="Arial Narrow" panose="020B0606020202030204" pitchFamily="34" charset="0"/>
              </a:rPr>
              <a:t>*Dark Voyage is an African holocaust w/ millions dying while on the journey. Deaths of suffocation, dysentery, insanity, or being tossed overboard were common (rationed half-pint of water a day).</a:t>
            </a:r>
            <a:endParaRPr lang="en-US" dirty="0">
              <a:latin typeface="Arial Narrow" panose="020B0606020202030204" pitchFamily="34" charset="0"/>
            </a:endParaRPr>
          </a:p>
        </p:txBody>
      </p:sp>
    </p:spTree>
    <p:extLst>
      <p:ext uri="{BB962C8B-B14F-4D97-AF65-F5344CB8AC3E}">
        <p14:creationId xmlns:p14="http://schemas.microsoft.com/office/powerpoint/2010/main" val="3403642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876801"/>
            <a:ext cx="9143999" cy="838199"/>
          </a:xfrm>
        </p:spPr>
        <p:txBody>
          <a:bodyPr>
            <a:normAutofit/>
          </a:bodyPr>
          <a:lstStyle/>
          <a:p>
            <a:pPr marL="0" indent="0" algn="ctr">
              <a:buNone/>
            </a:pPr>
            <a:r>
              <a:rPr lang="en-US" dirty="0">
                <a:latin typeface="Arial Narrow" panose="020B0606020202030204" pitchFamily="34" charset="0"/>
              </a:rPr>
              <a:t>M</a:t>
            </a:r>
            <a:r>
              <a:rPr lang="en-US" dirty="0" smtClean="0">
                <a:latin typeface="Arial Narrow" panose="020B0606020202030204" pitchFamily="34" charset="0"/>
              </a:rPr>
              <a:t>oney was made at every port from unique items such as rum, tobacco, lumber, whale oil, slaves, gold, etc. </a:t>
            </a:r>
            <a:r>
              <a:rPr lang="en-US" dirty="0" smtClean="0">
                <a:solidFill>
                  <a:srgbClr val="FF0000"/>
                </a:solidFill>
                <a:latin typeface="Arial Narrow" panose="020B0606020202030204" pitchFamily="34" charset="0"/>
              </a:rPr>
              <a:t>Thirteen Colonies </a:t>
            </a:r>
            <a:r>
              <a:rPr lang="en-US" dirty="0" smtClean="0">
                <a:latin typeface="Arial Narrow" panose="020B0606020202030204" pitchFamily="34" charset="0"/>
              </a:rPr>
              <a:t>begin to matter as much as China.</a:t>
            </a:r>
            <a:endParaRPr lang="en-US" dirty="0">
              <a:latin typeface="Arial Narrow" panose="020B0606020202030204" pitchFamily="34" charset="0"/>
            </a:endParaRPr>
          </a:p>
        </p:txBody>
      </p:sp>
      <p:sp>
        <p:nvSpPr>
          <p:cNvPr id="3" name="Title 2"/>
          <p:cNvSpPr>
            <a:spLocks noGrp="1"/>
          </p:cNvSpPr>
          <p:nvPr>
            <p:ph type="title"/>
          </p:nvPr>
        </p:nvSpPr>
        <p:spPr/>
        <p:txBody>
          <a:bodyPr/>
          <a:lstStyle/>
          <a:p>
            <a:endParaRPr lang="en-US"/>
          </a:p>
        </p:txBody>
      </p:sp>
      <p:pic>
        <p:nvPicPr>
          <p:cNvPr id="2050" name="Picture 2" descr="Image result for triangular 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
            <a:ext cx="10515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715000"/>
            <a:ext cx="9144000" cy="923330"/>
          </a:xfrm>
          <a:prstGeom prst="rect">
            <a:avLst/>
          </a:prstGeom>
          <a:noFill/>
        </p:spPr>
        <p:txBody>
          <a:bodyPr wrap="square" rtlCol="0">
            <a:spAutoFit/>
          </a:bodyPr>
          <a:lstStyle/>
          <a:p>
            <a:pPr algn="ctr"/>
            <a:r>
              <a:rPr lang="en-US" sz="5400" b="1" dirty="0" smtClean="0">
                <a:latin typeface="Microsoft PhagsPa" panose="020B0502040204020203" pitchFamily="34" charset="0"/>
              </a:rPr>
              <a:t>TRIANGULAR TRADE</a:t>
            </a:r>
            <a:endParaRPr lang="en-US" sz="5400" b="1" dirty="0">
              <a:latin typeface="Microsoft PhagsPa" panose="020B0502040204020203" pitchFamily="34" charset="0"/>
            </a:endParaRPr>
          </a:p>
        </p:txBody>
      </p:sp>
    </p:spTree>
    <p:extLst>
      <p:ext uri="{BB962C8B-B14F-4D97-AF65-F5344CB8AC3E}">
        <p14:creationId xmlns:p14="http://schemas.microsoft.com/office/powerpoint/2010/main" val="2476765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832822"/>
            <a:ext cx="9143999" cy="3025178"/>
          </a:xfrm>
        </p:spPr>
        <p:txBody>
          <a:bodyPr/>
          <a:lstStyle/>
          <a:p>
            <a:pPr marL="0" indent="0" algn="ctr">
              <a:buNone/>
            </a:pPr>
            <a:r>
              <a:rPr lang="en-US" dirty="0" smtClean="0">
                <a:latin typeface="Arial Narrow" panose="020B0606020202030204" pitchFamily="34" charset="0"/>
              </a:rPr>
              <a:t>The four key factors of the Commercial Revolution: development of European overseas colonies, opening of new ocean trade routes, increase population, &amp; inflation (general increase in prices combined with a decrease in the value of $).</a:t>
            </a:r>
          </a:p>
          <a:p>
            <a:pPr marL="0" indent="0">
              <a:buNone/>
            </a:pPr>
            <a:endParaRPr lang="en-US" dirty="0">
              <a:latin typeface="Arial Narrow" panose="020B0606020202030204" pitchFamily="34" charset="0"/>
            </a:endParaRPr>
          </a:p>
          <a:p>
            <a:pPr marL="0" indent="0">
              <a:buNone/>
            </a:pPr>
            <a:r>
              <a:rPr lang="en-US" dirty="0" smtClean="0">
                <a:latin typeface="Arial Narrow" panose="020B0606020202030204" pitchFamily="34" charset="0"/>
              </a:rPr>
              <a:t>*</a:t>
            </a:r>
            <a:r>
              <a:rPr lang="en-US" sz="2000" dirty="0" smtClean="0">
                <a:latin typeface="Arial Narrow" panose="020B0606020202030204" pitchFamily="34" charset="0"/>
              </a:rPr>
              <a:t>Basically, gold &amp; silver flooded Europe from Africa &amp; Mesoamerica, so people invested money into maritime businesses which formed </a:t>
            </a:r>
            <a:r>
              <a:rPr lang="en-US" sz="2000" b="1" dirty="0" smtClean="0">
                <a:solidFill>
                  <a:srgbClr val="FF0000"/>
                </a:solidFill>
                <a:latin typeface="Arial Narrow" panose="020B0606020202030204" pitchFamily="34" charset="0"/>
              </a:rPr>
              <a:t>joint-stock companies</a:t>
            </a:r>
            <a:r>
              <a:rPr lang="en-US" sz="2000" dirty="0" smtClean="0">
                <a:latin typeface="Arial Narrow" panose="020B0606020202030204" pitchFamily="34" charset="0"/>
              </a:rPr>
              <a:t>. So regular people with </a:t>
            </a:r>
            <a:r>
              <a:rPr lang="en-US" sz="2000" b="1" dirty="0" smtClean="0">
                <a:solidFill>
                  <a:srgbClr val="FF0000"/>
                </a:solidFill>
                <a:latin typeface="Arial Narrow" panose="020B0606020202030204" pitchFamily="34" charset="0"/>
              </a:rPr>
              <a:t>limited liability </a:t>
            </a:r>
            <a:r>
              <a:rPr lang="en-US" sz="2000" dirty="0" smtClean="0">
                <a:latin typeface="Arial Narrow" panose="020B0606020202030204" pitchFamily="34" charset="0"/>
              </a:rPr>
              <a:t>(low risk/high gain) developed a </a:t>
            </a:r>
            <a:r>
              <a:rPr lang="en-US" sz="2000" b="1" dirty="0" smtClean="0">
                <a:solidFill>
                  <a:srgbClr val="FF0000"/>
                </a:solidFill>
                <a:latin typeface="Arial Narrow" panose="020B0606020202030204" pitchFamily="34" charset="0"/>
              </a:rPr>
              <a:t>middle class </a:t>
            </a:r>
            <a:r>
              <a:rPr lang="en-US" sz="2000" dirty="0" smtClean="0">
                <a:latin typeface="Arial Narrow" panose="020B0606020202030204" pitchFamily="34" charset="0"/>
              </a:rPr>
              <a:t>which never existed before. With the extra money, middle class people had funds to purchase the luxury items being shipped in. </a:t>
            </a:r>
            <a:endParaRPr lang="en-US" dirty="0" smtClean="0">
              <a:latin typeface="Arial Narrow" panose="020B0606020202030204" pitchFamily="34" charset="0"/>
            </a:endParaRPr>
          </a:p>
        </p:txBody>
      </p:sp>
      <p:sp>
        <p:nvSpPr>
          <p:cNvPr id="3" name="Title 2"/>
          <p:cNvSpPr>
            <a:spLocks noGrp="1"/>
          </p:cNvSpPr>
          <p:nvPr>
            <p:ph type="title"/>
          </p:nvPr>
        </p:nvSpPr>
        <p:spPr>
          <a:xfrm>
            <a:off x="0" y="0"/>
            <a:ext cx="9220200" cy="1295399"/>
          </a:xfrm>
        </p:spPr>
        <p:txBody>
          <a:bodyPr/>
          <a:lstStyle/>
          <a:p>
            <a:r>
              <a:rPr lang="en-US" sz="5000" b="1" dirty="0" smtClean="0">
                <a:solidFill>
                  <a:schemeClr val="tx1"/>
                </a:solidFill>
                <a:latin typeface="Microsoft PhagsPa" panose="020B0502040204020203" pitchFamily="34" charset="0"/>
              </a:rPr>
              <a:t>COMMERCIAL REVOLUTION</a:t>
            </a:r>
            <a:endParaRPr lang="en-US" sz="5000" b="1" dirty="0">
              <a:solidFill>
                <a:schemeClr val="tx1"/>
              </a:solidFill>
              <a:latin typeface="Microsoft PhagsPa" panose="020B0502040204020203" pitchFamily="34" charset="0"/>
            </a:endParaRPr>
          </a:p>
        </p:txBody>
      </p:sp>
      <p:pic>
        <p:nvPicPr>
          <p:cNvPr id="1026" name="Picture 2" descr="Image result for commercial r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95400"/>
            <a:ext cx="4648200" cy="2537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mmercial revol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1" y="1295400"/>
            <a:ext cx="4495800" cy="253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03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962401"/>
            <a:ext cx="9143999" cy="838199"/>
          </a:xfrm>
        </p:spPr>
        <p:txBody>
          <a:bodyPr>
            <a:normAutofit/>
          </a:bodyPr>
          <a:lstStyle/>
          <a:p>
            <a:pPr marL="0" indent="0" algn="ctr">
              <a:buNone/>
            </a:pPr>
            <a:r>
              <a:rPr lang="en-US" sz="4800" b="1" dirty="0" smtClean="0">
                <a:solidFill>
                  <a:schemeClr val="tx1"/>
                </a:solidFill>
                <a:latin typeface="Microsoft PhagsPa" panose="020B0502040204020203" pitchFamily="34" charset="0"/>
              </a:rPr>
              <a:t>EAST INDIA COMPANY</a:t>
            </a:r>
            <a:endParaRPr lang="en-US" sz="4800" b="1" dirty="0">
              <a:solidFill>
                <a:schemeClr val="tx1"/>
              </a:solidFill>
              <a:latin typeface="Microsoft PhagsPa" panose="020B0502040204020203" pitchFamily="34" charset="0"/>
            </a:endParaRPr>
          </a:p>
        </p:txBody>
      </p:sp>
      <p:sp>
        <p:nvSpPr>
          <p:cNvPr id="3" name="Title 2"/>
          <p:cNvSpPr>
            <a:spLocks noGrp="1"/>
          </p:cNvSpPr>
          <p:nvPr>
            <p:ph type="title"/>
          </p:nvPr>
        </p:nvSpPr>
        <p:spPr>
          <a:xfrm>
            <a:off x="0" y="0"/>
            <a:ext cx="9144000" cy="1295400"/>
          </a:xfrm>
        </p:spPr>
        <p:txBody>
          <a:bodyPr/>
          <a:lstStyle/>
          <a:p>
            <a:r>
              <a:rPr lang="en-US" sz="4800" b="1" dirty="0" smtClean="0">
                <a:solidFill>
                  <a:schemeClr val="tx1"/>
                </a:solidFill>
                <a:latin typeface="Microsoft PhagsPa" panose="020B0502040204020203" pitchFamily="34" charset="0"/>
              </a:rPr>
              <a:t>DUTCH EAST INDIA COMPANY</a:t>
            </a:r>
            <a:endParaRPr lang="en-US" sz="4800" b="1" dirty="0">
              <a:solidFill>
                <a:schemeClr val="tx1"/>
              </a:solidFill>
              <a:latin typeface="Microsoft PhagsPa" panose="020B0502040204020203" pitchFamily="34" charset="0"/>
            </a:endParaRPr>
          </a:p>
        </p:txBody>
      </p:sp>
      <p:pic>
        <p:nvPicPr>
          <p:cNvPr id="2050" name="Picture 2" descr="Image result for dutch east india compan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5585"/>
            <a:ext cx="3429000" cy="2819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utch east india compan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777" y="1125582"/>
            <a:ext cx="3198223" cy="28194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9000" y="1125582"/>
            <a:ext cx="2516777" cy="2800767"/>
          </a:xfrm>
          <a:prstGeom prst="rect">
            <a:avLst/>
          </a:prstGeom>
          <a:noFill/>
        </p:spPr>
        <p:txBody>
          <a:bodyPr wrap="square" rtlCol="0">
            <a:spAutoFit/>
          </a:bodyPr>
          <a:lstStyle/>
          <a:p>
            <a:pPr algn="ctr"/>
            <a:r>
              <a:rPr lang="en-US" sz="2200" dirty="0" smtClean="0">
                <a:latin typeface="Arial Narrow" panose="020B0606020202030204" pitchFamily="34" charset="0"/>
              </a:rPr>
              <a:t>Megacorporation made enormous money trading to </a:t>
            </a:r>
            <a:r>
              <a:rPr lang="en-US" sz="2200" dirty="0" smtClean="0">
                <a:solidFill>
                  <a:srgbClr val="FF0000"/>
                </a:solidFill>
                <a:latin typeface="Arial Narrow" panose="020B0606020202030204" pitchFamily="34" charset="0"/>
              </a:rPr>
              <a:t>Far East &amp; Spice Islands</a:t>
            </a:r>
            <a:r>
              <a:rPr lang="en-US" sz="2200" dirty="0" smtClean="0">
                <a:latin typeface="Arial Narrow" panose="020B0606020202030204" pitchFamily="34" charset="0"/>
              </a:rPr>
              <a:t>.</a:t>
            </a:r>
          </a:p>
          <a:p>
            <a:pPr algn="ctr"/>
            <a:r>
              <a:rPr lang="en-US" sz="2200" dirty="0" smtClean="0">
                <a:latin typeface="Arial Narrow" panose="020B0606020202030204" pitchFamily="34" charset="0"/>
              </a:rPr>
              <a:t>Dutch had highest standard of living in Europe, had the first stock market in 1602!</a:t>
            </a:r>
            <a:endParaRPr lang="en-US" sz="2200" dirty="0">
              <a:latin typeface="Arial Narrow" panose="020B0606020202030204" pitchFamily="34" charset="0"/>
            </a:endParaRPr>
          </a:p>
        </p:txBody>
      </p:sp>
      <p:pic>
        <p:nvPicPr>
          <p:cNvPr id="2054" name="Picture 6" descr="Image result for east india compan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818017"/>
            <a:ext cx="3428999" cy="20145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east india company pirates of the caribbe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5778" y="4800599"/>
            <a:ext cx="3198222" cy="2031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9000" y="4818017"/>
            <a:ext cx="2516777" cy="2123658"/>
          </a:xfrm>
          <a:prstGeom prst="rect">
            <a:avLst/>
          </a:prstGeom>
          <a:noFill/>
        </p:spPr>
        <p:txBody>
          <a:bodyPr wrap="square" rtlCol="0">
            <a:spAutoFit/>
          </a:bodyPr>
          <a:lstStyle/>
          <a:p>
            <a:pPr algn="ctr"/>
            <a:r>
              <a:rPr lang="en-US" sz="2200" dirty="0" smtClean="0">
                <a:latin typeface="Arial Narrow" panose="020B0606020202030204" pitchFamily="34" charset="0"/>
              </a:rPr>
              <a:t>British company trades to regions in the </a:t>
            </a:r>
            <a:r>
              <a:rPr lang="en-US" sz="2200" dirty="0" smtClean="0">
                <a:solidFill>
                  <a:srgbClr val="FF0000"/>
                </a:solidFill>
                <a:latin typeface="Arial Narrow" panose="020B0606020202030204" pitchFamily="34" charset="0"/>
              </a:rPr>
              <a:t>Far East &amp; India</a:t>
            </a:r>
            <a:r>
              <a:rPr lang="en-US" sz="2200" dirty="0" smtClean="0">
                <a:latin typeface="Arial Narrow" panose="020B0606020202030204" pitchFamily="34" charset="0"/>
              </a:rPr>
              <a:t>, will become so big it will account for half of the trade in entire world!</a:t>
            </a:r>
            <a:endParaRPr lang="en-US" sz="2200" dirty="0">
              <a:latin typeface="Arial Narrow" panose="020B0606020202030204" pitchFamily="34" charset="0"/>
            </a:endParaRPr>
          </a:p>
        </p:txBody>
      </p:sp>
    </p:spTree>
    <p:extLst>
      <p:ext uri="{BB962C8B-B14F-4D97-AF65-F5344CB8AC3E}">
        <p14:creationId xmlns:p14="http://schemas.microsoft.com/office/powerpoint/2010/main" val="495400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038600"/>
            <a:ext cx="9143999" cy="1600200"/>
          </a:xfrm>
        </p:spPr>
        <p:txBody>
          <a:bodyPr>
            <a:normAutofit/>
          </a:bodyPr>
          <a:lstStyle/>
          <a:p>
            <a:pPr marL="0" indent="0" algn="ctr">
              <a:buNone/>
            </a:pPr>
            <a:r>
              <a:rPr lang="en-US" dirty="0" smtClean="0">
                <a:latin typeface="Arial Narrow" panose="020B0606020202030204" pitchFamily="34" charset="0"/>
              </a:rPr>
              <a:t>Religions move to new world as Catholic will be practiced in Spanish colonies where the </a:t>
            </a:r>
            <a:r>
              <a:rPr lang="en-US" dirty="0" smtClean="0">
                <a:solidFill>
                  <a:srgbClr val="FF0000"/>
                </a:solidFill>
                <a:latin typeface="Arial Narrow" panose="020B0606020202030204" pitchFamily="34" charset="0"/>
              </a:rPr>
              <a:t>Lady of Guadalupe </a:t>
            </a:r>
            <a:r>
              <a:rPr lang="en-US" dirty="0" smtClean="0">
                <a:latin typeface="Arial Narrow" panose="020B0606020202030204" pitchFamily="34" charset="0"/>
              </a:rPr>
              <a:t>becomes a vital part. </a:t>
            </a:r>
            <a:r>
              <a:rPr lang="en-US" dirty="0" smtClean="0">
                <a:solidFill>
                  <a:srgbClr val="FF0000"/>
                </a:solidFill>
                <a:latin typeface="Arial Narrow" panose="020B0606020202030204" pitchFamily="34" charset="0"/>
              </a:rPr>
              <a:t>Syncretism</a:t>
            </a:r>
            <a:r>
              <a:rPr lang="en-US" dirty="0" smtClean="0">
                <a:latin typeface="Arial Narrow" panose="020B0606020202030204" pitchFamily="34" charset="0"/>
              </a:rPr>
              <a:t> takes place in the Caribbean as African animism beliefs combine with Catholic aspects. </a:t>
            </a:r>
            <a:r>
              <a:rPr lang="en-US" dirty="0" smtClean="0">
                <a:solidFill>
                  <a:srgbClr val="FF0000"/>
                </a:solidFill>
                <a:latin typeface="Arial Narrow" panose="020B0606020202030204" pitchFamily="34" charset="0"/>
              </a:rPr>
              <a:t>Santeria</a:t>
            </a:r>
            <a:r>
              <a:rPr lang="en-US" dirty="0" smtClean="0">
                <a:latin typeface="Arial Narrow" panose="020B0606020202030204" pitchFamily="34" charset="0"/>
              </a:rPr>
              <a:t> is practiced in Cuba while </a:t>
            </a:r>
            <a:r>
              <a:rPr lang="en-US" dirty="0" smtClean="0">
                <a:solidFill>
                  <a:srgbClr val="FF0000"/>
                </a:solidFill>
                <a:latin typeface="Arial Narrow" panose="020B0606020202030204" pitchFamily="34" charset="0"/>
              </a:rPr>
              <a:t>Voodoo</a:t>
            </a:r>
            <a:r>
              <a:rPr lang="en-US" dirty="0" smtClean="0">
                <a:latin typeface="Arial Narrow" panose="020B0606020202030204" pitchFamily="34" charset="0"/>
              </a:rPr>
              <a:t> is practiced on the island of Haiti.  </a:t>
            </a:r>
            <a:endParaRPr lang="en-US" dirty="0">
              <a:latin typeface="Arial Narrow" panose="020B0606020202030204" pitchFamily="34" charset="0"/>
            </a:endParaRPr>
          </a:p>
        </p:txBody>
      </p:sp>
      <p:sp>
        <p:nvSpPr>
          <p:cNvPr id="3" name="Title 2"/>
          <p:cNvSpPr>
            <a:spLocks noGrp="1"/>
          </p:cNvSpPr>
          <p:nvPr>
            <p:ph type="title"/>
          </p:nvPr>
        </p:nvSpPr>
        <p:spPr>
          <a:xfrm>
            <a:off x="0" y="0"/>
            <a:ext cx="9144000" cy="1371600"/>
          </a:xfrm>
        </p:spPr>
        <p:txBody>
          <a:bodyPr/>
          <a:lstStyle/>
          <a:p>
            <a:r>
              <a:rPr lang="en-US" sz="5200" b="1" dirty="0" smtClean="0">
                <a:solidFill>
                  <a:schemeClr val="tx1"/>
                </a:solidFill>
                <a:latin typeface="Microsoft PhagsPa" panose="020B0502040204020203" pitchFamily="34" charset="0"/>
              </a:rPr>
              <a:t>EFFECTS OF BELIEF SYSTEMS</a:t>
            </a:r>
            <a:endParaRPr lang="en-US" sz="5200" b="1" dirty="0">
              <a:solidFill>
                <a:schemeClr val="tx1"/>
              </a:solidFill>
              <a:latin typeface="Microsoft PhagsPa" panose="020B0502040204020203" pitchFamily="34" charset="0"/>
            </a:endParaRPr>
          </a:p>
        </p:txBody>
      </p:sp>
      <p:pic>
        <p:nvPicPr>
          <p:cNvPr id="3074" name="Picture 2" descr="Image result for lady of guadalu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863"/>
            <a:ext cx="3114675" cy="28527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VOODOO ZOMB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040" y="1185863"/>
            <a:ext cx="3124200" cy="28527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ANTERIA ANI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1185863"/>
            <a:ext cx="2920365" cy="2852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638800"/>
            <a:ext cx="9159240" cy="1200329"/>
          </a:xfrm>
          <a:prstGeom prst="rect">
            <a:avLst/>
          </a:prstGeom>
          <a:noFill/>
        </p:spPr>
        <p:txBody>
          <a:bodyPr wrap="square" rtlCol="0">
            <a:spAutoFit/>
          </a:bodyPr>
          <a:lstStyle/>
          <a:p>
            <a:r>
              <a:rPr lang="en-US" dirty="0" smtClean="0">
                <a:latin typeface="Arial Narrow" panose="020B0606020202030204" pitchFamily="34" charset="0"/>
              </a:rPr>
              <a:t>*</a:t>
            </a:r>
            <a:r>
              <a:rPr lang="en-US" dirty="0" smtClean="0">
                <a:solidFill>
                  <a:srgbClr val="FF0000"/>
                </a:solidFill>
                <a:latin typeface="Arial Narrow" panose="020B0606020202030204" pitchFamily="34" charset="0"/>
              </a:rPr>
              <a:t>Santeria</a:t>
            </a:r>
            <a:r>
              <a:rPr lang="en-US" dirty="0" smtClean="0">
                <a:latin typeface="Arial Narrow" panose="020B0606020202030204" pitchFamily="34" charset="0"/>
              </a:rPr>
              <a:t> or “way of the saints” does not have a central belief, it is understood through rituals/ceremonies. There is a lot of tradition that invokes a spirit of healing, it includes animal sacrifice, chicken most common.</a:t>
            </a:r>
          </a:p>
          <a:p>
            <a:r>
              <a:rPr lang="en-US" dirty="0" smtClean="0">
                <a:latin typeface="Arial Narrow" panose="020B0606020202030204" pitchFamily="34" charset="0"/>
              </a:rPr>
              <a:t>*</a:t>
            </a:r>
            <a:r>
              <a:rPr lang="en-US" dirty="0" smtClean="0">
                <a:solidFill>
                  <a:srgbClr val="FF0000"/>
                </a:solidFill>
                <a:latin typeface="Arial Narrow" panose="020B0606020202030204" pitchFamily="34" charset="0"/>
              </a:rPr>
              <a:t>Voodoo</a:t>
            </a:r>
            <a:r>
              <a:rPr lang="en-US" dirty="0" smtClean="0">
                <a:latin typeface="Arial Narrow" panose="020B0606020202030204" pitchFamily="34" charset="0"/>
              </a:rPr>
              <a:t> does not have a central practice, but the belief is monotheistic, but also believes in lesser beings. Those lesser beings require sacrifices and spells can be sent to others via voodoo dolls and chanting. </a:t>
            </a:r>
            <a:endParaRPr lang="en-US" dirty="0">
              <a:latin typeface="Arial Narrow" panose="020B0606020202030204" pitchFamily="34" charset="0"/>
            </a:endParaRPr>
          </a:p>
        </p:txBody>
      </p:sp>
    </p:spTree>
    <p:extLst>
      <p:ext uri="{BB962C8B-B14F-4D97-AF65-F5344CB8AC3E}">
        <p14:creationId xmlns:p14="http://schemas.microsoft.com/office/powerpoint/2010/main" val="3974915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8" name="Picture 4" descr="Image result for king's cr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9322" cy="7162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 y="4953000"/>
            <a:ext cx="9144000" cy="1938992"/>
          </a:xfrm>
          <a:prstGeom prst="rect">
            <a:avLst/>
          </a:prstGeom>
          <a:noFill/>
        </p:spPr>
        <p:txBody>
          <a:bodyPr wrap="square" rtlCol="0">
            <a:spAutoFit/>
          </a:bodyPr>
          <a:lstStyle/>
          <a:p>
            <a:pPr algn="ctr"/>
            <a:endParaRPr lang="en-US" sz="4000" b="1" dirty="0" smtClean="0">
              <a:solidFill>
                <a:srgbClr val="FF0000"/>
              </a:solidFill>
              <a:latin typeface="Franklin Gothic Demi Cond" panose="020B0706030402020204" pitchFamily="34" charset="0"/>
            </a:endParaRPr>
          </a:p>
          <a:p>
            <a:pPr algn="ctr"/>
            <a:r>
              <a:rPr lang="en-US" sz="8000" b="1" dirty="0" smtClean="0">
                <a:solidFill>
                  <a:srgbClr val="FF0000"/>
                </a:solidFill>
                <a:latin typeface="Franklin Gothic Demi Cond" panose="020B0706030402020204" pitchFamily="34" charset="0"/>
              </a:rPr>
              <a:t>ABSOLUTE </a:t>
            </a:r>
            <a:r>
              <a:rPr lang="en-US" sz="8000" b="1" dirty="0">
                <a:solidFill>
                  <a:srgbClr val="FF0000"/>
                </a:solidFill>
                <a:latin typeface="Franklin Gothic Demi Cond" panose="020B0706030402020204" pitchFamily="34" charset="0"/>
              </a:rPr>
              <a:t>MONARCHY</a:t>
            </a:r>
          </a:p>
        </p:txBody>
      </p:sp>
    </p:spTree>
    <p:extLst>
      <p:ext uri="{BB962C8B-B14F-4D97-AF65-F5344CB8AC3E}">
        <p14:creationId xmlns:p14="http://schemas.microsoft.com/office/powerpoint/2010/main" val="3578824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581400"/>
            <a:ext cx="5367269" cy="3276600"/>
          </a:xfrm>
        </p:spPr>
        <p:txBody>
          <a:bodyPr/>
          <a:lstStyle/>
          <a:p>
            <a:pPr marL="0" indent="0" algn="ctr">
              <a:buNone/>
            </a:pPr>
            <a:r>
              <a:rPr lang="en-US" dirty="0" smtClean="0">
                <a:solidFill>
                  <a:srgbClr val="FF0000"/>
                </a:solidFill>
                <a:latin typeface="Calibri" panose="020F0502020204030204" pitchFamily="34" charset="0"/>
              </a:rPr>
              <a:t>Absolutism</a:t>
            </a:r>
            <a:r>
              <a:rPr lang="en-US" dirty="0" smtClean="0">
                <a:latin typeface="Calibri" panose="020F0502020204030204" pitchFamily="34" charset="0"/>
              </a:rPr>
              <a:t> is a form of government in which the monarch (king) holds all the power. The </a:t>
            </a:r>
            <a:r>
              <a:rPr lang="en-US" dirty="0" smtClean="0">
                <a:solidFill>
                  <a:srgbClr val="FF0000"/>
                </a:solidFill>
                <a:latin typeface="Calibri" panose="020F0502020204030204" pitchFamily="34" charset="0"/>
              </a:rPr>
              <a:t>Absolute Monarchs </a:t>
            </a:r>
            <a:r>
              <a:rPr lang="en-US" dirty="0" smtClean="0">
                <a:latin typeface="Calibri" panose="020F0502020204030204" pitchFamily="34" charset="0"/>
              </a:rPr>
              <a:t>of Europe were strengthened by the </a:t>
            </a:r>
            <a:r>
              <a:rPr lang="en-US" dirty="0" smtClean="0">
                <a:solidFill>
                  <a:srgbClr val="FF0000"/>
                </a:solidFill>
                <a:latin typeface="Calibri" panose="020F0502020204030204" pitchFamily="34" charset="0"/>
              </a:rPr>
              <a:t>Divine Right Theory </a:t>
            </a:r>
            <a:r>
              <a:rPr lang="en-US" dirty="0" smtClean="0">
                <a:latin typeface="Calibri" panose="020F0502020204030204" pitchFamily="34" charset="0"/>
              </a:rPr>
              <a:t>of government, which indirectly stated: Since God put the king in charge, to disobey the king is to disobey God.</a:t>
            </a:r>
            <a:endParaRPr lang="en-US" dirty="0">
              <a:latin typeface="Calibri" panose="020F0502020204030204" pitchFamily="34" charset="0"/>
            </a:endParaRPr>
          </a:p>
        </p:txBody>
      </p:sp>
      <p:sp>
        <p:nvSpPr>
          <p:cNvPr id="3" name="Title 2"/>
          <p:cNvSpPr>
            <a:spLocks noGrp="1"/>
          </p:cNvSpPr>
          <p:nvPr>
            <p:ph type="title"/>
          </p:nvPr>
        </p:nvSpPr>
        <p:spPr>
          <a:xfrm>
            <a:off x="5257800" y="3220"/>
            <a:ext cx="4038600" cy="1292180"/>
          </a:xfrm>
        </p:spPr>
        <p:txBody>
          <a:bodyPr/>
          <a:lstStyle/>
          <a:p>
            <a:r>
              <a:rPr lang="en-US" sz="6600" b="1" dirty="0" smtClean="0">
                <a:latin typeface="Agency FB" panose="020B0503020202020204" pitchFamily="34" charset="0"/>
              </a:rPr>
              <a:t>ABSOLUTISM</a:t>
            </a:r>
            <a:endParaRPr lang="en-US" sz="6600" b="1" dirty="0">
              <a:latin typeface="Agency FB" panose="020B0503020202020204" pitchFamily="34" charset="0"/>
            </a:endParaRPr>
          </a:p>
        </p:txBody>
      </p:sp>
      <p:pic>
        <p:nvPicPr>
          <p:cNvPr id="1026" name="Picture 2" descr="https://quenya101.files.wordpress.com/2011/03/evil-king1.jpg?w=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0"/>
            <a:ext cx="5367270" cy="3578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obin hood movie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270" y="3581400"/>
            <a:ext cx="377673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onarch me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270" y="1353927"/>
            <a:ext cx="3776729" cy="22274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172200"/>
            <a:ext cx="5367269" cy="646331"/>
          </a:xfrm>
          <a:prstGeom prst="rect">
            <a:avLst/>
          </a:prstGeom>
          <a:noFill/>
        </p:spPr>
        <p:txBody>
          <a:bodyPr wrap="square" rtlCol="0">
            <a:spAutoFit/>
          </a:bodyPr>
          <a:lstStyle/>
          <a:p>
            <a:r>
              <a:rPr lang="en-US" dirty="0" smtClean="0">
                <a:latin typeface="Arial Narrow" panose="020B0606020202030204" pitchFamily="34" charset="0"/>
              </a:rPr>
              <a:t>*Kings (with assistance from church leaders) believed that the monarch was not subject to any earthly authority (dictators).</a:t>
            </a:r>
            <a:endParaRPr lang="en-US" dirty="0">
              <a:latin typeface="Arial Narrow" panose="020B0606020202030204" pitchFamily="34" charset="0"/>
            </a:endParaRPr>
          </a:p>
        </p:txBody>
      </p:sp>
    </p:spTree>
    <p:extLst>
      <p:ext uri="{BB962C8B-B14F-4D97-AF65-F5344CB8AC3E}">
        <p14:creationId xmlns:p14="http://schemas.microsoft.com/office/powerpoint/2010/main" val="3291316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1" y="-1"/>
            <a:ext cx="3352799" cy="1752601"/>
          </a:xfrm>
        </p:spPr>
        <p:txBody>
          <a:bodyPr/>
          <a:lstStyle/>
          <a:p>
            <a:r>
              <a:rPr lang="en-US" b="1" dirty="0" smtClean="0">
                <a:solidFill>
                  <a:srgbClr val="0033CC"/>
                </a:solidFill>
                <a:latin typeface="Eras Bold ITC" panose="020B0907030504020204" pitchFamily="34" charset="0"/>
              </a:rPr>
              <a:t>SHIP DESIGNS</a:t>
            </a:r>
            <a:endParaRPr lang="en-US" b="1" dirty="0">
              <a:solidFill>
                <a:srgbClr val="0033CC"/>
              </a:solidFill>
              <a:latin typeface="Eras Bold ITC" panose="020B0907030504020204" pitchFamily="34" charset="0"/>
            </a:endParaRPr>
          </a:p>
        </p:txBody>
      </p:sp>
      <p:pic>
        <p:nvPicPr>
          <p:cNvPr id="6146" name="Picture 2" descr="NEW TOOLS NEW SHIP DESIGNS AP WORLD HISTORY FREEMANPEDI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1"/>
            <a:ext cx="9144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1"/>
            <a:ext cx="5791200" cy="1508105"/>
          </a:xfrm>
          <a:prstGeom prst="rect">
            <a:avLst/>
          </a:prstGeom>
          <a:noFill/>
        </p:spPr>
        <p:txBody>
          <a:bodyPr wrap="square" rtlCol="0">
            <a:spAutoFit/>
          </a:bodyPr>
          <a:lstStyle/>
          <a:p>
            <a:pPr algn="ctr"/>
            <a:r>
              <a:rPr lang="en-US" sz="2300" dirty="0" smtClean="0">
                <a:latin typeface="Arial Narrow" panose="020B0606020202030204" pitchFamily="34" charset="0"/>
              </a:rPr>
              <a:t>Europeans didn’t just wake up and say “let’s go global,” new technological advances led to </a:t>
            </a:r>
            <a:r>
              <a:rPr lang="en-US" sz="2300" dirty="0" smtClean="0">
                <a:solidFill>
                  <a:srgbClr val="FF0000"/>
                </a:solidFill>
                <a:latin typeface="Arial Narrow" panose="020B0606020202030204" pitchFamily="34" charset="0"/>
              </a:rPr>
              <a:t>maritime</a:t>
            </a:r>
            <a:r>
              <a:rPr lang="en-US" sz="2300" dirty="0" smtClean="0">
                <a:latin typeface="Arial Narrow" panose="020B0606020202030204" pitchFamily="34" charset="0"/>
              </a:rPr>
              <a:t> expansion. New sails and rudders helped, new designs included the </a:t>
            </a:r>
            <a:r>
              <a:rPr lang="en-US" sz="2300" dirty="0" smtClean="0">
                <a:solidFill>
                  <a:srgbClr val="FF0000"/>
                </a:solidFill>
                <a:latin typeface="Arial Narrow" panose="020B0606020202030204" pitchFamily="34" charset="0"/>
              </a:rPr>
              <a:t>caravel, carrack, </a:t>
            </a:r>
            <a:r>
              <a:rPr lang="en-US" sz="2300" dirty="0" smtClean="0">
                <a:latin typeface="Arial Narrow" panose="020B0606020202030204" pitchFamily="34" charset="0"/>
              </a:rPr>
              <a:t>&amp; the </a:t>
            </a:r>
            <a:r>
              <a:rPr lang="en-US" sz="2300" dirty="0" err="1" smtClean="0">
                <a:solidFill>
                  <a:srgbClr val="FF0000"/>
                </a:solidFill>
                <a:latin typeface="Arial Narrow" panose="020B0606020202030204" pitchFamily="34" charset="0"/>
              </a:rPr>
              <a:t>fluyt</a:t>
            </a:r>
            <a:r>
              <a:rPr lang="en-US" sz="2300" dirty="0" smtClean="0">
                <a:latin typeface="Arial Narrow" panose="020B0606020202030204" pitchFamily="34" charset="0"/>
              </a:rPr>
              <a:t>.</a:t>
            </a:r>
            <a:endParaRPr lang="en-US" sz="2300" dirty="0">
              <a:latin typeface="Arial Narrow" panose="020B0606020202030204" pitchFamily="34" charset="0"/>
            </a:endParaRPr>
          </a:p>
        </p:txBody>
      </p:sp>
    </p:spTree>
    <p:extLst>
      <p:ext uri="{BB962C8B-B14F-4D97-AF65-F5344CB8AC3E}">
        <p14:creationId xmlns:p14="http://schemas.microsoft.com/office/powerpoint/2010/main" val="20948332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6800" y="0"/>
            <a:ext cx="4267200" cy="1981200"/>
          </a:xfrm>
        </p:spPr>
        <p:txBody>
          <a:bodyPr/>
          <a:lstStyle/>
          <a:p>
            <a:r>
              <a:rPr lang="en-US" sz="6000" b="1" dirty="0" smtClean="0">
                <a:solidFill>
                  <a:srgbClr val="0033CC"/>
                </a:solidFill>
                <a:latin typeface="Arial Rounded MT Bold" panose="020F0704030504030204" pitchFamily="34" charset="0"/>
              </a:rPr>
              <a:t>SPAIN: </a:t>
            </a:r>
            <a:r>
              <a:rPr lang="en-US" sz="5200" b="1" dirty="0" smtClean="0">
                <a:solidFill>
                  <a:srgbClr val="0033CC"/>
                </a:solidFill>
                <a:latin typeface="Arial Rounded MT Bold" panose="020F0704030504030204" pitchFamily="34" charset="0"/>
              </a:rPr>
              <a:t>CHARLES  V</a:t>
            </a:r>
            <a:endParaRPr lang="en-US" sz="5200" b="1" dirty="0">
              <a:solidFill>
                <a:srgbClr val="0033CC"/>
              </a:solidFill>
              <a:latin typeface="Arial Rounded MT Bold" panose="020F0704030504030204" pitchFamily="34"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 result for charles V monaste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829051"/>
            <a:ext cx="4277140" cy="3028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829050"/>
            <a:ext cx="4876800" cy="2308324"/>
          </a:xfrm>
          <a:prstGeom prst="rect">
            <a:avLst/>
          </a:prstGeom>
          <a:noFill/>
        </p:spPr>
        <p:txBody>
          <a:bodyPr wrap="square" rtlCol="0">
            <a:spAutoFit/>
          </a:bodyPr>
          <a:lstStyle/>
          <a:p>
            <a:pPr algn="ctr"/>
            <a:r>
              <a:rPr lang="en-US" sz="2400" dirty="0" smtClean="0">
                <a:latin typeface="Franklin Gothic Demi Cond" panose="020B0706030402020204" pitchFamily="34" charset="0"/>
              </a:rPr>
              <a:t>Spanish king conquered lands making great empire, but later felt guilt for poor decisions &amp; retired to a </a:t>
            </a:r>
            <a:r>
              <a:rPr lang="en-US" sz="2400" dirty="0" smtClean="0">
                <a:solidFill>
                  <a:srgbClr val="FF0000"/>
                </a:solidFill>
                <a:latin typeface="Franklin Gothic Demi Cond" panose="020B0706030402020204" pitchFamily="34" charset="0"/>
              </a:rPr>
              <a:t>monastery</a:t>
            </a:r>
            <a:r>
              <a:rPr lang="en-US" sz="2400" dirty="0" smtClean="0">
                <a:latin typeface="Franklin Gothic Demi Cond" panose="020B0706030402020204" pitchFamily="34" charset="0"/>
              </a:rPr>
              <a:t>. He split his kingdom in half giving </a:t>
            </a:r>
            <a:r>
              <a:rPr lang="en-US" sz="2400" dirty="0" smtClean="0">
                <a:solidFill>
                  <a:srgbClr val="FF0000"/>
                </a:solidFill>
                <a:latin typeface="Franklin Gothic Demi Cond" panose="020B0706030402020204" pitchFamily="34" charset="0"/>
              </a:rPr>
              <a:t>Phillip II </a:t>
            </a:r>
            <a:r>
              <a:rPr lang="en-US" sz="2400" dirty="0" smtClean="0">
                <a:latin typeface="Franklin Gothic Demi Cond" panose="020B0706030402020204" pitchFamily="34" charset="0"/>
              </a:rPr>
              <a:t>the main part &amp; the Holy Roman Empire (Austria) to his other son, </a:t>
            </a:r>
            <a:r>
              <a:rPr lang="en-US" sz="2400" dirty="0" smtClean="0">
                <a:solidFill>
                  <a:srgbClr val="FF0000"/>
                </a:solidFill>
                <a:latin typeface="Franklin Gothic Demi Cond" panose="020B0706030402020204" pitchFamily="34" charset="0"/>
              </a:rPr>
              <a:t>Ferdinand</a:t>
            </a:r>
            <a:r>
              <a:rPr lang="en-US" sz="2400" dirty="0" smtClean="0">
                <a:latin typeface="Franklin Gothic Demi Cond" panose="020B0706030402020204" pitchFamily="34" charset="0"/>
              </a:rPr>
              <a:t>.</a:t>
            </a:r>
            <a:endParaRPr lang="en-US" sz="2400" dirty="0">
              <a:latin typeface="Franklin Gothic Demi Cond" panose="020B0706030402020204" pitchFamily="34" charset="0"/>
            </a:endParaRPr>
          </a:p>
        </p:txBody>
      </p:sp>
      <p:sp>
        <p:nvSpPr>
          <p:cNvPr id="6" name="TextBox 5"/>
          <p:cNvSpPr txBox="1"/>
          <p:nvPr/>
        </p:nvSpPr>
        <p:spPr>
          <a:xfrm>
            <a:off x="0" y="6137374"/>
            <a:ext cx="4876800" cy="646331"/>
          </a:xfrm>
          <a:prstGeom prst="rect">
            <a:avLst/>
          </a:prstGeom>
          <a:noFill/>
        </p:spPr>
        <p:txBody>
          <a:bodyPr wrap="square" rtlCol="0">
            <a:spAutoFit/>
          </a:bodyPr>
          <a:lstStyle/>
          <a:p>
            <a:pPr algn="ctr"/>
            <a:r>
              <a:rPr lang="en-US" i="1" dirty="0" smtClean="0">
                <a:latin typeface="Albertus Extra Bold"/>
              </a:rPr>
              <a:t>MAIN PORTION OF SPAIN-</a:t>
            </a:r>
            <a:r>
              <a:rPr lang="en-US" i="1" dirty="0" smtClean="0">
                <a:latin typeface="Albertus Extra Bold"/>
                <a:sym typeface="Wingdings" panose="05000000000000000000" pitchFamily="2" charset="2"/>
              </a:rPr>
              <a:t>PHILLIP II</a:t>
            </a:r>
          </a:p>
          <a:p>
            <a:pPr algn="ctr"/>
            <a:r>
              <a:rPr lang="en-US" i="1" dirty="0" smtClean="0">
                <a:latin typeface="Albertus Extra Bold"/>
                <a:sym typeface="Wingdings" panose="05000000000000000000" pitchFamily="2" charset="2"/>
              </a:rPr>
              <a:t>HOLY ROMAN EMPIREFERDINAND</a:t>
            </a:r>
            <a:endParaRPr lang="en-US" i="1" dirty="0">
              <a:latin typeface="Albertus Extra Bold"/>
            </a:endParaRPr>
          </a:p>
        </p:txBody>
      </p:sp>
      <p:sp>
        <p:nvSpPr>
          <p:cNvPr id="8" name="TextBox 7"/>
          <p:cNvSpPr txBox="1"/>
          <p:nvPr/>
        </p:nvSpPr>
        <p:spPr>
          <a:xfrm>
            <a:off x="4876800" y="1981200"/>
            <a:ext cx="4277140" cy="1754326"/>
          </a:xfrm>
          <a:prstGeom prst="rect">
            <a:avLst/>
          </a:prstGeom>
          <a:noFill/>
        </p:spPr>
        <p:txBody>
          <a:bodyPr wrap="square" rtlCol="0">
            <a:spAutoFit/>
          </a:bodyPr>
          <a:lstStyle/>
          <a:p>
            <a:r>
              <a:rPr lang="en-US" dirty="0" smtClean="0">
                <a:latin typeface="Arial Narrow" panose="020B0606020202030204" pitchFamily="34" charset="0"/>
              </a:rPr>
              <a:t>*Leaders seldom abdicate &amp; in absolutism it is almost unheard of (making Charles V very rare). There isn’t another significant ruler to step down again until George Washington did it for USA. This also happened twice during the Roman Empire, but that’s about it for large nations. </a:t>
            </a:r>
            <a:endParaRPr lang="en-US" dirty="0">
              <a:latin typeface="Arial Narrow" panose="020B0606020202030204" pitchFamily="34" charset="0"/>
            </a:endParaRPr>
          </a:p>
        </p:txBody>
      </p:sp>
    </p:spTree>
    <p:extLst>
      <p:ext uri="{BB962C8B-B14F-4D97-AF65-F5344CB8AC3E}">
        <p14:creationId xmlns:p14="http://schemas.microsoft.com/office/powerpoint/2010/main" val="91446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10200" y="0"/>
            <a:ext cx="3733800" cy="2133600"/>
          </a:xfrm>
        </p:spPr>
        <p:txBody>
          <a:bodyPr/>
          <a:lstStyle/>
          <a:p>
            <a:r>
              <a:rPr lang="en-US" sz="6600" b="1" dirty="0" smtClean="0">
                <a:solidFill>
                  <a:srgbClr val="0033CC"/>
                </a:solidFill>
                <a:latin typeface="Arial Rounded MT Bold" panose="020F0704030504030204" pitchFamily="34" charset="0"/>
              </a:rPr>
              <a:t>SPAIN: </a:t>
            </a:r>
            <a:r>
              <a:rPr lang="en-US" sz="5800" b="1" dirty="0" smtClean="0">
                <a:solidFill>
                  <a:srgbClr val="0033CC"/>
                </a:solidFill>
                <a:latin typeface="Arial Rounded MT Bold" panose="020F0704030504030204" pitchFamily="34" charset="0"/>
              </a:rPr>
              <a:t>PHILLIP II</a:t>
            </a:r>
            <a:endParaRPr lang="en-US" sz="5800" b="1" dirty="0">
              <a:solidFill>
                <a:srgbClr val="0033CC"/>
              </a:solidFill>
              <a:latin typeface="Arial Rounded MT Bold" panose="020F0704030504030204" pitchFamily="34" charset="0"/>
            </a:endParaRPr>
          </a:p>
        </p:txBody>
      </p:sp>
      <p:pic>
        <p:nvPicPr>
          <p:cNvPr id="1026" name="Picture 2" descr="Image result for philip II spain empir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5410199" cy="34530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old and sil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2971799"/>
            <a:ext cx="3733800" cy="15438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515687"/>
            <a:ext cx="3733800" cy="23423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453004"/>
            <a:ext cx="5410200" cy="2677656"/>
          </a:xfrm>
          <a:prstGeom prst="rect">
            <a:avLst/>
          </a:prstGeom>
          <a:noFill/>
        </p:spPr>
        <p:txBody>
          <a:bodyPr wrap="square" rtlCol="0">
            <a:spAutoFit/>
          </a:bodyPr>
          <a:lstStyle/>
          <a:p>
            <a:pPr algn="ctr"/>
            <a:r>
              <a:rPr lang="en-US" sz="2400" dirty="0" smtClean="0">
                <a:solidFill>
                  <a:srgbClr val="FF0000"/>
                </a:solidFill>
                <a:latin typeface="Franklin Gothic Demi Cond" panose="020B0706030402020204" pitchFamily="34" charset="0"/>
              </a:rPr>
              <a:t>Phillip II </a:t>
            </a:r>
            <a:r>
              <a:rPr lang="en-US" sz="2400" dirty="0" smtClean="0">
                <a:latin typeface="Franklin Gothic Demi Cond" panose="020B0706030402020204" pitchFamily="34" charset="0"/>
              </a:rPr>
              <a:t>conquers </a:t>
            </a:r>
            <a:r>
              <a:rPr lang="en-US" sz="2400" dirty="0" smtClean="0">
                <a:solidFill>
                  <a:srgbClr val="FF0000"/>
                </a:solidFill>
                <a:latin typeface="Franklin Gothic Demi Cond" panose="020B0706030402020204" pitchFamily="34" charset="0"/>
              </a:rPr>
              <a:t>Portugal</a:t>
            </a:r>
            <a:r>
              <a:rPr lang="en-US" sz="2400" dirty="0" smtClean="0">
                <a:latin typeface="Franklin Gothic Demi Cond" panose="020B0706030402020204" pitchFamily="34" charset="0"/>
              </a:rPr>
              <a:t> (great seafaring nation w/ colonies), took tons of </a:t>
            </a:r>
            <a:r>
              <a:rPr lang="en-US" sz="2400" dirty="0" smtClean="0">
                <a:solidFill>
                  <a:srgbClr val="FF0000"/>
                </a:solidFill>
                <a:latin typeface="Franklin Gothic Demi Cond" panose="020B0706030402020204" pitchFamily="34" charset="0"/>
              </a:rPr>
              <a:t>gold/silver</a:t>
            </a:r>
            <a:r>
              <a:rPr lang="en-US" sz="2400" dirty="0" smtClean="0">
                <a:latin typeface="Franklin Gothic Demi Cond" panose="020B0706030402020204" pitchFamily="34" charset="0"/>
              </a:rPr>
              <a:t> from American mines, &amp; used wealth to support massive standing army of 50K men. In 1571 he attacks Turks w/ massive 200 ship navy, but eventually ended up losing to </a:t>
            </a:r>
            <a:r>
              <a:rPr lang="en-US" sz="2400" dirty="0" smtClean="0">
                <a:solidFill>
                  <a:srgbClr val="FF0000"/>
                </a:solidFill>
                <a:latin typeface="Franklin Gothic Demi Cond" panose="020B0706030402020204" pitchFamily="34" charset="0"/>
              </a:rPr>
              <a:t>Spanish Armada </a:t>
            </a:r>
            <a:r>
              <a:rPr lang="en-US" sz="2400" dirty="0" smtClean="0">
                <a:latin typeface="Franklin Gothic Demi Cond" panose="020B0706030402020204" pitchFamily="34" charset="0"/>
              </a:rPr>
              <a:t>to Britain in major battle.</a:t>
            </a:r>
            <a:endParaRPr lang="en-US" sz="2400" dirty="0">
              <a:latin typeface="Franklin Gothic Demi Cond" panose="020B0706030402020204" pitchFamily="34" charset="0"/>
            </a:endParaRPr>
          </a:p>
        </p:txBody>
      </p:sp>
      <p:sp>
        <p:nvSpPr>
          <p:cNvPr id="5" name="TextBox 4"/>
          <p:cNvSpPr txBox="1"/>
          <p:nvPr/>
        </p:nvSpPr>
        <p:spPr>
          <a:xfrm>
            <a:off x="0" y="6130660"/>
            <a:ext cx="5410200" cy="769441"/>
          </a:xfrm>
          <a:prstGeom prst="rect">
            <a:avLst/>
          </a:prstGeom>
          <a:noFill/>
        </p:spPr>
        <p:txBody>
          <a:bodyPr wrap="square" rtlCol="0">
            <a:spAutoFit/>
          </a:bodyPr>
          <a:lstStyle/>
          <a:p>
            <a:endParaRPr lang="en-US" sz="800" dirty="0" smtClean="0">
              <a:latin typeface="Arial Narrow" panose="020B0606020202030204" pitchFamily="34" charset="0"/>
            </a:endParaRPr>
          </a:p>
          <a:p>
            <a:r>
              <a:rPr lang="en-US" dirty="0" smtClean="0">
                <a:latin typeface="Arial Narrow" panose="020B0606020202030204" pitchFamily="34" charset="0"/>
              </a:rPr>
              <a:t>*Spain gained massive wealth from new world to the tune of 300K pounds of gold &amp; 16K tons of silver (still went into debt).</a:t>
            </a:r>
            <a:endParaRPr lang="en-US" dirty="0">
              <a:latin typeface="Arial Narrow" panose="020B0606020202030204" pitchFamily="34" charset="0"/>
            </a:endParaRPr>
          </a:p>
        </p:txBody>
      </p:sp>
      <p:sp>
        <p:nvSpPr>
          <p:cNvPr id="6" name="TextBox 5"/>
          <p:cNvSpPr txBox="1"/>
          <p:nvPr/>
        </p:nvSpPr>
        <p:spPr>
          <a:xfrm>
            <a:off x="5410200" y="1905000"/>
            <a:ext cx="3733800" cy="1077218"/>
          </a:xfrm>
          <a:prstGeom prst="rect">
            <a:avLst/>
          </a:prstGeom>
          <a:noFill/>
        </p:spPr>
        <p:txBody>
          <a:bodyPr wrap="square" rtlCol="0">
            <a:spAutoFit/>
          </a:bodyPr>
          <a:lstStyle/>
          <a:p>
            <a:r>
              <a:rPr lang="en-US" sz="1600" dirty="0" smtClean="0">
                <a:latin typeface="Arial Narrow" panose="020B0606020202030204" pitchFamily="34" charset="0"/>
              </a:rPr>
              <a:t>*The Turks had advanced their territory in the 1500’s, but Phillip II’s forces crushed them in a decisive victory (entire fleet gone)—one of the rare times Europe wins versus Muslim invaders.</a:t>
            </a:r>
            <a:endParaRPr lang="en-US" sz="1600" dirty="0">
              <a:latin typeface="Arial Narrow" panose="020B0606020202030204" pitchFamily="34" charset="0"/>
            </a:endParaRPr>
          </a:p>
        </p:txBody>
      </p:sp>
    </p:spTree>
    <p:extLst>
      <p:ext uri="{BB962C8B-B14F-4D97-AF65-F5344CB8AC3E}">
        <p14:creationId xmlns:p14="http://schemas.microsoft.com/office/powerpoint/2010/main" val="750347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2672356" cy="1828800"/>
          </a:xfrm>
        </p:spPr>
        <p:txBody>
          <a:bodyPr/>
          <a:lstStyle/>
          <a:p>
            <a:r>
              <a:rPr lang="en-US" sz="4400" b="1" dirty="0" smtClean="0">
                <a:solidFill>
                  <a:srgbClr val="FF0000"/>
                </a:solidFill>
                <a:latin typeface="Andalus" panose="02020603050405020304" pitchFamily="18" charset="-78"/>
                <a:cs typeface="Andalus" panose="02020603050405020304" pitchFamily="18" charset="-78"/>
              </a:rPr>
              <a:t>FRANCE: </a:t>
            </a:r>
            <a:br>
              <a:rPr lang="en-US" sz="4400" b="1" dirty="0" smtClean="0">
                <a:solidFill>
                  <a:srgbClr val="FF0000"/>
                </a:solidFill>
                <a:latin typeface="Andalus" panose="02020603050405020304" pitchFamily="18" charset="-78"/>
                <a:cs typeface="Andalus" panose="02020603050405020304" pitchFamily="18" charset="-78"/>
              </a:rPr>
            </a:br>
            <a:r>
              <a:rPr lang="en-US" sz="4000" b="1" dirty="0" smtClean="0">
                <a:solidFill>
                  <a:srgbClr val="FF0000"/>
                </a:solidFill>
                <a:latin typeface="Andalus" panose="02020603050405020304" pitchFamily="18" charset="-78"/>
                <a:cs typeface="Andalus" panose="02020603050405020304" pitchFamily="18" charset="-78"/>
              </a:rPr>
              <a:t>HENRY</a:t>
            </a:r>
            <a:r>
              <a:rPr lang="en-US" sz="4400" b="1" dirty="0" smtClean="0">
                <a:solidFill>
                  <a:srgbClr val="FF0000"/>
                </a:solidFill>
                <a:latin typeface="Andalus" panose="02020603050405020304" pitchFamily="18" charset="-78"/>
                <a:cs typeface="Andalus" panose="02020603050405020304" pitchFamily="18" charset="-78"/>
              </a:rPr>
              <a:t> IV</a:t>
            </a:r>
            <a:endParaRPr lang="en-US" sz="4400" b="1" dirty="0">
              <a:solidFill>
                <a:srgbClr val="FF0000"/>
              </a:solidFill>
              <a:latin typeface="Andalus" panose="02020603050405020304" pitchFamily="18" charset="-78"/>
              <a:cs typeface="Andalus" panose="02020603050405020304" pitchFamily="18" charset="-78"/>
            </a:endParaRPr>
          </a:p>
        </p:txBody>
      </p:sp>
      <p:pic>
        <p:nvPicPr>
          <p:cNvPr id="1026" name="Picture 2" descr="The Top Ten Notre Dame Fighting Irish/USC Trojans Gam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948448"/>
            <a:ext cx="5147733"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0/0b/Henri_IV_on_Horseback_Trampling_his_Enemy._Bronze%2C_circa_1615-1620_CE._From_France%2C_probably_Paris._The_Victoria_and_Albert_Museum%2C_London.jpg/800px-Henri_IV_on_Horseback_Trampling_his_Enemy._Bronze%2C_circa_1615-1620_CE._From_France%2C_probably_Paris._The_Victoria_and_Albert_Museum%2C_Lond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918" y="1"/>
            <a:ext cx="3987082"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RENCH COL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36737"/>
            <a:ext cx="2672357" cy="211171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Image result for notre dame chur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Image result for notre dame churc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2672356" y="-7937"/>
            <a:ext cx="2484562" cy="3964323"/>
          </a:xfrm>
          <a:prstGeom prst="rect">
            <a:avLst/>
          </a:prstGeom>
        </p:spPr>
      </p:pic>
      <p:sp>
        <p:nvSpPr>
          <p:cNvPr id="8" name="TextBox 7"/>
          <p:cNvSpPr txBox="1"/>
          <p:nvPr/>
        </p:nvSpPr>
        <p:spPr>
          <a:xfrm>
            <a:off x="5156918" y="2552701"/>
            <a:ext cx="3987082" cy="1938992"/>
          </a:xfrm>
          <a:prstGeom prst="rect">
            <a:avLst/>
          </a:prstGeom>
          <a:noFill/>
        </p:spPr>
        <p:txBody>
          <a:bodyPr wrap="square" rtlCol="0">
            <a:spAutoFit/>
          </a:bodyPr>
          <a:lstStyle/>
          <a:p>
            <a:pPr algn="ctr"/>
            <a:r>
              <a:rPr lang="en-US" sz="2400" dirty="0" smtClean="0">
                <a:latin typeface="Bodoni MT Condensed" panose="02070606080606020203" pitchFamily="18" charset="0"/>
              </a:rPr>
              <a:t>Protestant &amp; Catholic fighting is about to peak until Henry IV (born a protestant) becomes Catholic. He then authors the </a:t>
            </a:r>
            <a:r>
              <a:rPr lang="en-US" sz="2400" dirty="0" smtClean="0">
                <a:solidFill>
                  <a:srgbClr val="FF0000"/>
                </a:solidFill>
                <a:latin typeface="Bodoni MT Condensed" panose="02070606080606020203" pitchFamily="18" charset="0"/>
              </a:rPr>
              <a:t>Edict of Nantes</a:t>
            </a:r>
            <a:r>
              <a:rPr lang="en-US" sz="2400" dirty="0" smtClean="0">
                <a:latin typeface="Bodoni MT Condensed" panose="02070606080606020203" pitchFamily="18" charset="0"/>
              </a:rPr>
              <a:t>, one of the first attempts for freedom of religion in world history.</a:t>
            </a:r>
            <a:endParaRPr lang="en-US" sz="2400" dirty="0">
              <a:latin typeface="Bodoni MT Condensed" panose="02070606080606020203" pitchFamily="18" charset="0"/>
            </a:endParaRPr>
          </a:p>
        </p:txBody>
      </p:sp>
      <p:sp>
        <p:nvSpPr>
          <p:cNvPr id="9" name="TextBox 8"/>
          <p:cNvSpPr txBox="1"/>
          <p:nvPr/>
        </p:nvSpPr>
        <p:spPr>
          <a:xfrm>
            <a:off x="5147733" y="4572000"/>
            <a:ext cx="3996267" cy="2339102"/>
          </a:xfrm>
          <a:prstGeom prst="rect">
            <a:avLst/>
          </a:prstGeom>
          <a:noFill/>
        </p:spPr>
        <p:txBody>
          <a:bodyPr wrap="square" rtlCol="0">
            <a:spAutoFit/>
          </a:bodyPr>
          <a:lstStyle/>
          <a:p>
            <a:r>
              <a:rPr lang="en-US" sz="1600" dirty="0" smtClean="0">
                <a:latin typeface="Arial Narrow" panose="020B0606020202030204" pitchFamily="34" charset="0"/>
              </a:rPr>
              <a:t>*Henry IV survived the St. Bartholomew’s Day Massacre—a Catholic attack that killed thousands. </a:t>
            </a:r>
          </a:p>
          <a:p>
            <a:endParaRPr lang="en-US" sz="1000" dirty="0">
              <a:latin typeface="Arial Narrow" panose="020B0606020202030204" pitchFamily="34" charset="0"/>
            </a:endParaRPr>
          </a:p>
          <a:p>
            <a:r>
              <a:rPr lang="en-US" sz="1600" dirty="0" smtClean="0">
                <a:latin typeface="Arial Narrow" panose="020B0606020202030204" pitchFamily="34" charset="0"/>
              </a:rPr>
              <a:t>*Henry IV converted in an attempt to keep peace but for awhile was hated by both groups (numerous assassination attempts). He ended as one of the most beloved French kings (Good King Henry).</a:t>
            </a:r>
          </a:p>
          <a:p>
            <a:endParaRPr lang="en-US" sz="800" dirty="0">
              <a:latin typeface="Arial Narrow" panose="020B0606020202030204" pitchFamily="34" charset="0"/>
            </a:endParaRPr>
          </a:p>
          <a:p>
            <a:r>
              <a:rPr lang="en-US" sz="1600" dirty="0" smtClean="0">
                <a:latin typeface="Arial Narrow" panose="020B0606020202030204" pitchFamily="34" charset="0"/>
              </a:rPr>
              <a:t>*He did a bunch of environmental projects making Paris into a beautiful city (trees, plants, canals).</a:t>
            </a:r>
            <a:endParaRPr lang="en-US" sz="1600" dirty="0">
              <a:latin typeface="Arial Narrow" panose="020B0606020202030204" pitchFamily="34" charset="0"/>
            </a:endParaRPr>
          </a:p>
        </p:txBody>
      </p:sp>
    </p:spTree>
    <p:extLst>
      <p:ext uri="{BB962C8B-B14F-4D97-AF65-F5344CB8AC3E}">
        <p14:creationId xmlns:p14="http://schemas.microsoft.com/office/powerpoint/2010/main" val="2326472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299200" cy="1066800"/>
          </a:xfrm>
        </p:spPr>
        <p:txBody>
          <a:bodyPr>
            <a:noAutofit/>
          </a:bodyPr>
          <a:lstStyle/>
          <a:p>
            <a:pPr algn="ctr"/>
            <a:r>
              <a:rPr lang="en-US" sz="4000" b="1" dirty="0" smtClean="0">
                <a:solidFill>
                  <a:srgbClr val="FF0000"/>
                </a:solidFill>
                <a:latin typeface="Algerian" panose="04020705040A02060702" pitchFamily="82" charset="0"/>
                <a:cs typeface="Andalus" panose="02020603050405020304" pitchFamily="18" charset="-78"/>
              </a:rPr>
              <a:t>FRANCE: KING LOUIS XIV</a:t>
            </a:r>
            <a:endParaRPr lang="en-US" sz="4000" b="1" dirty="0">
              <a:solidFill>
                <a:srgbClr val="FF0000"/>
              </a:solidFill>
              <a:latin typeface="Algerian" panose="04020705040A02060702" pitchFamily="82" charset="0"/>
              <a:cs typeface="Andalus" panose="02020603050405020304" pitchFamily="18" charset="-78"/>
            </a:endParaRPr>
          </a:p>
        </p:txBody>
      </p:sp>
      <p:sp>
        <p:nvSpPr>
          <p:cNvPr id="3" name="Content Placeholder 2"/>
          <p:cNvSpPr>
            <a:spLocks noGrp="1"/>
          </p:cNvSpPr>
          <p:nvPr>
            <p:ph idx="1"/>
          </p:nvPr>
        </p:nvSpPr>
        <p:spPr>
          <a:xfrm>
            <a:off x="8586" y="990600"/>
            <a:ext cx="6299200" cy="6561138"/>
          </a:xfrm>
        </p:spPr>
        <p:txBody>
          <a:bodyPr>
            <a:normAutofit/>
          </a:bodyPr>
          <a:lstStyle/>
          <a:p>
            <a:pPr marL="0" indent="0" algn="ctr">
              <a:buNone/>
            </a:pPr>
            <a:r>
              <a:rPr lang="en-US" dirty="0" smtClean="0">
                <a:latin typeface="Bodoni MT" panose="02070603080606020203" pitchFamily="18" charset="0"/>
              </a:rPr>
              <a:t>Took power at age 22 , increased gov’t workers (intendants), excluded nobles from councils.</a:t>
            </a:r>
          </a:p>
          <a:p>
            <a:pPr marL="0" indent="0" algn="ctr">
              <a:buNone/>
            </a:pPr>
            <a:endParaRPr lang="en-US" sz="1400" dirty="0">
              <a:latin typeface="Bodoni MT" panose="02070603080606020203" pitchFamily="18" charset="0"/>
            </a:endParaRPr>
          </a:p>
          <a:p>
            <a:pPr marL="0" indent="0" algn="ctr">
              <a:buNone/>
            </a:pPr>
            <a:r>
              <a:rPr lang="en-US" dirty="0" smtClean="0">
                <a:latin typeface="Bodoni MT" panose="02070603080606020203" pitchFamily="18" charset="0"/>
              </a:rPr>
              <a:t>Spent fortunes to surround himself with luxury, had 500 cooks to prepare feasts. Had 100 people to help him get dressed. Built the huge </a:t>
            </a:r>
            <a:r>
              <a:rPr lang="en-US" b="1" dirty="0" smtClean="0">
                <a:solidFill>
                  <a:srgbClr val="FF0000"/>
                </a:solidFill>
                <a:latin typeface="Bodoni MT" panose="02070603080606020203" pitchFamily="18" charset="0"/>
              </a:rPr>
              <a:t>Palace at Versailles </a:t>
            </a:r>
            <a:r>
              <a:rPr lang="en-US" dirty="0" smtClean="0">
                <a:latin typeface="Bodoni MT" panose="02070603080606020203" pitchFamily="18" charset="0"/>
              </a:rPr>
              <a:t>(11 miles SW of Paris).</a:t>
            </a:r>
          </a:p>
          <a:p>
            <a:pPr marL="0" indent="0" algn="ctr">
              <a:buNone/>
            </a:pPr>
            <a:endParaRPr lang="en-US" sz="800" dirty="0">
              <a:latin typeface="Bodoni MT" panose="02070603080606020203" pitchFamily="18" charset="0"/>
            </a:endParaRPr>
          </a:p>
          <a:p>
            <a:pPr marL="0" indent="0" algn="ctr">
              <a:buNone/>
            </a:pPr>
            <a:r>
              <a:rPr lang="en-US" dirty="0" smtClean="0">
                <a:latin typeface="Bodoni MT" panose="02070603080606020203" pitchFamily="18" charset="0"/>
              </a:rPr>
              <a:t>Known as the </a:t>
            </a:r>
            <a:r>
              <a:rPr lang="en-US" b="1" dirty="0" smtClean="0">
                <a:solidFill>
                  <a:srgbClr val="FF0000"/>
                </a:solidFill>
                <a:latin typeface="Bodoni MT" panose="02070603080606020203" pitchFamily="18" charset="0"/>
              </a:rPr>
              <a:t>Sun King</a:t>
            </a:r>
            <a:r>
              <a:rPr lang="en-US" dirty="0" smtClean="0">
                <a:latin typeface="Bodoni MT" panose="02070603080606020203" pitchFamily="18" charset="0"/>
              </a:rPr>
              <a:t>, France became greatest European nation w/ 20M people.</a:t>
            </a:r>
          </a:p>
          <a:p>
            <a:pPr marL="0" indent="0" algn="ctr">
              <a:buNone/>
            </a:pPr>
            <a:endParaRPr lang="en-US" sz="800" dirty="0">
              <a:latin typeface="Bodoni MT" panose="02070603080606020203" pitchFamily="18" charset="0"/>
            </a:endParaRP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00" y="0"/>
            <a:ext cx="2844800"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4013200"/>
            <a:ext cx="2844800"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 result for king louis xiv pal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6" y="4648201"/>
            <a:ext cx="629920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9243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0"/>
            <a:ext cx="4114800" cy="1165824"/>
          </a:xfrm>
        </p:spPr>
        <p:txBody>
          <a:bodyPr>
            <a:noAutofit/>
          </a:bodyPr>
          <a:lstStyle/>
          <a:p>
            <a:pPr algn="ctr"/>
            <a:r>
              <a:rPr lang="en-US" sz="6000" dirty="0" smtClean="0"/>
              <a:t> </a:t>
            </a:r>
            <a:r>
              <a:rPr lang="en-US" sz="4800" b="1" dirty="0" smtClean="0">
                <a:solidFill>
                  <a:srgbClr val="FF0000"/>
                </a:solidFill>
                <a:latin typeface="Algerian" panose="04020705040A02060702" pitchFamily="82" charset="0"/>
                <a:cs typeface="Andalus" panose="02020603050405020304" pitchFamily="18" charset="-78"/>
              </a:rPr>
              <a:t>VERSAILL</a:t>
            </a:r>
            <a:r>
              <a:rPr lang="en-US" sz="4800" b="1" dirty="0" smtClean="0">
                <a:solidFill>
                  <a:srgbClr val="FF0000"/>
                </a:solidFill>
                <a:latin typeface="Algerian" panose="04020705040A02060702" pitchFamily="82" charset="0"/>
              </a:rPr>
              <a:t>ES</a:t>
            </a:r>
            <a:endParaRPr lang="en-US" sz="4800" b="1" dirty="0">
              <a:solidFill>
                <a:srgbClr val="FF0000"/>
              </a:solidFill>
              <a:latin typeface="Algerian" panose="04020705040A02060702" pitchFamily="82" charset="0"/>
            </a:endParaRPr>
          </a:p>
        </p:txBody>
      </p:sp>
      <p:sp>
        <p:nvSpPr>
          <p:cNvPr id="3" name="Content Placeholder 2"/>
          <p:cNvSpPr>
            <a:spLocks noGrp="1"/>
          </p:cNvSpPr>
          <p:nvPr>
            <p:ph idx="1"/>
          </p:nvPr>
        </p:nvSpPr>
        <p:spPr>
          <a:xfrm>
            <a:off x="0" y="0"/>
            <a:ext cx="5181600" cy="2971801"/>
          </a:xfrm>
        </p:spPr>
        <p:txBody>
          <a:bodyPr>
            <a:normAutofit/>
          </a:bodyPr>
          <a:lstStyle/>
          <a:p>
            <a:pPr marL="0" indent="0" algn="ctr">
              <a:buNone/>
            </a:pPr>
            <a:r>
              <a:rPr lang="en-US" dirty="0" smtClean="0">
                <a:latin typeface="Bodoni MT" panose="02070603080606020203" pitchFamily="18" charset="0"/>
              </a:rPr>
              <a:t>Over $2B to build (in present dollars), 19K acres is larger than Manhattan, has royal stables for 1000 horses, Hall of Mirrors has 40 chandeliers &amp; lit by 1000 candles. It can house 5000 comfortably: 700 rooms, 2000 windows  1250 fireplaces &amp; an elaborate Chapel.</a:t>
            </a:r>
            <a:endParaRPr lang="en-US" dirty="0">
              <a:latin typeface="Bodoni MT" panose="02070603080606020203"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5181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865418"/>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1" y="1165824"/>
            <a:ext cx="3962400" cy="285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518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6553200" cy="1600200"/>
          </a:xfrm>
        </p:spPr>
        <p:txBody>
          <a:bodyPr>
            <a:normAutofit/>
          </a:bodyPr>
          <a:lstStyle/>
          <a:p>
            <a:pPr algn="ctr"/>
            <a:r>
              <a:rPr lang="en-US" sz="4800" b="1" i="1" dirty="0" smtClean="0">
                <a:solidFill>
                  <a:srgbClr val="008000"/>
                </a:solidFill>
                <a:latin typeface="Bauhaus 93" panose="04030905020B02020C02" pitchFamily="82" charset="0"/>
              </a:rPr>
              <a:t>PRUSSIA:</a:t>
            </a:r>
            <a:br>
              <a:rPr lang="en-US" sz="4800" b="1" i="1" dirty="0" smtClean="0">
                <a:solidFill>
                  <a:srgbClr val="008000"/>
                </a:solidFill>
                <a:latin typeface="Bauhaus 93" panose="04030905020B02020C02" pitchFamily="82" charset="0"/>
              </a:rPr>
            </a:br>
            <a:r>
              <a:rPr lang="en-US" sz="4800" b="1" i="1" dirty="0" smtClean="0">
                <a:solidFill>
                  <a:srgbClr val="008000"/>
                </a:solidFill>
                <a:latin typeface="Bauhaus 93" panose="04030905020B02020C02" pitchFamily="82" charset="0"/>
              </a:rPr>
              <a:t>FREDERICK THE GREAT</a:t>
            </a:r>
            <a:endParaRPr lang="en-US" sz="4800" b="1" i="1" dirty="0">
              <a:solidFill>
                <a:srgbClr val="008000"/>
              </a:solidFill>
              <a:latin typeface="Bauhaus 93" panose="04030905020B02020C02" pitchFamily="82" charset="0"/>
            </a:endParaRPr>
          </a:p>
        </p:txBody>
      </p:sp>
      <p:sp>
        <p:nvSpPr>
          <p:cNvPr id="3" name="Content Placeholder 2"/>
          <p:cNvSpPr>
            <a:spLocks noGrp="1"/>
          </p:cNvSpPr>
          <p:nvPr>
            <p:ph idx="1"/>
          </p:nvPr>
        </p:nvSpPr>
        <p:spPr>
          <a:xfrm>
            <a:off x="2699420" y="1355944"/>
            <a:ext cx="6444580" cy="3063657"/>
          </a:xfrm>
        </p:spPr>
        <p:txBody>
          <a:bodyPr>
            <a:normAutofit/>
          </a:bodyPr>
          <a:lstStyle/>
          <a:p>
            <a:pPr marL="0" indent="0" algn="ctr">
              <a:buNone/>
            </a:pPr>
            <a:r>
              <a:rPr lang="en-US" b="1" dirty="0" smtClean="0">
                <a:solidFill>
                  <a:schemeClr val="tx1"/>
                </a:solidFill>
                <a:latin typeface="Franklin Gothic Demi" panose="020B0703020102020204" pitchFamily="34" charset="0"/>
              </a:rPr>
              <a:t>As a boy, he was more interested in poetry &amp; music, but aggressive father taught him war.</a:t>
            </a:r>
          </a:p>
          <a:p>
            <a:pPr marL="0" indent="0" algn="ctr">
              <a:buNone/>
            </a:pPr>
            <a:r>
              <a:rPr lang="en-US" b="1" dirty="0" smtClean="0">
                <a:solidFill>
                  <a:schemeClr val="tx1"/>
                </a:solidFill>
                <a:latin typeface="Franklin Gothic Demi" panose="020B0703020102020204" pitchFamily="34" charset="0"/>
              </a:rPr>
              <a:t>As leader of </a:t>
            </a:r>
            <a:r>
              <a:rPr lang="en-US" b="1" dirty="0" smtClean="0">
                <a:solidFill>
                  <a:srgbClr val="FF0000"/>
                </a:solidFill>
                <a:latin typeface="Franklin Gothic Demi" panose="020B0703020102020204" pitchFamily="34" charset="0"/>
              </a:rPr>
              <a:t>Prussia</a:t>
            </a:r>
            <a:r>
              <a:rPr lang="en-US" b="1" dirty="0" smtClean="0">
                <a:solidFill>
                  <a:schemeClr val="tx1"/>
                </a:solidFill>
                <a:latin typeface="Franklin Gothic Demi" panose="020B0703020102020204" pitchFamily="34" charset="0"/>
              </a:rPr>
              <a:t> (Germanic Peoples), he led battles against Austria, Polish areas, etc. FTG unified Germanic areas by force &amp; with a powerful military (was religiously tolerant).</a:t>
            </a:r>
            <a:endParaRPr lang="en-US" dirty="0" smtClean="0">
              <a:solidFill>
                <a:schemeClr val="tx1"/>
              </a:solidFill>
              <a:latin typeface="Franklin Gothic Demi" panose="020B070302010202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637309"/>
            <a:ext cx="2734056"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0362"/>
            <a:ext cx="2699420" cy="202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3325091"/>
            <a:ext cx="2692493" cy="151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514826"/>
            <a:ext cx="3429000" cy="261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420" y="4514826"/>
            <a:ext cx="3015580" cy="2294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99419" y="3325091"/>
            <a:ext cx="6444581" cy="1200329"/>
          </a:xfrm>
          <a:prstGeom prst="rect">
            <a:avLst/>
          </a:prstGeom>
          <a:noFill/>
        </p:spPr>
        <p:txBody>
          <a:bodyPr wrap="square" rtlCol="0">
            <a:spAutoFit/>
          </a:bodyPr>
          <a:lstStyle/>
          <a:p>
            <a:endParaRPr lang="en-US" dirty="0" smtClean="0">
              <a:latin typeface="Arial Narrow" panose="020B0606020202030204" pitchFamily="34" charset="0"/>
            </a:endParaRPr>
          </a:p>
          <a:p>
            <a:r>
              <a:rPr lang="en-US" dirty="0" smtClean="0">
                <a:latin typeface="Arial Narrow" panose="020B0606020202030204" pitchFamily="34" charset="0"/>
              </a:rPr>
              <a:t>*FTG was interesting. On one hand caring about all citizens and wishing to avoid the </a:t>
            </a:r>
            <a:r>
              <a:rPr lang="en-US" dirty="0" smtClean="0">
                <a:solidFill>
                  <a:srgbClr val="FF0000"/>
                </a:solidFill>
                <a:latin typeface="Arial Narrow" panose="020B0606020202030204" pitchFamily="34" charset="0"/>
              </a:rPr>
              <a:t>Machiavellian</a:t>
            </a:r>
            <a:r>
              <a:rPr lang="en-US" dirty="0" smtClean="0">
                <a:latin typeface="Arial Narrow" panose="020B0606020202030204" pitchFamily="34" charset="0"/>
              </a:rPr>
              <a:t> dictatorship. On the other hand, had awesome military as 1 out of every 28 people in his 2M population nation was soldier.</a:t>
            </a:r>
            <a:endParaRPr lang="en-US" dirty="0">
              <a:latin typeface="Arial Narrow" panose="020B0606020202030204" pitchFamily="34" charset="0"/>
            </a:endParaRPr>
          </a:p>
        </p:txBody>
      </p:sp>
    </p:spTree>
    <p:extLst>
      <p:ext uri="{BB962C8B-B14F-4D97-AF65-F5344CB8AC3E}">
        <p14:creationId xmlns:p14="http://schemas.microsoft.com/office/powerpoint/2010/main" val="3620847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09897"/>
            <a:ext cx="9143999" cy="1476103"/>
          </a:xfrm>
        </p:spPr>
        <p:txBody>
          <a:bodyPr>
            <a:normAutofit/>
          </a:bodyPr>
          <a:lstStyle/>
          <a:p>
            <a:pPr marL="0" indent="0" algn="ctr">
              <a:buNone/>
            </a:pPr>
            <a:r>
              <a:rPr lang="en-US" dirty="0" smtClean="0">
                <a:latin typeface="Arial Narrow" panose="020B0606020202030204" pitchFamily="34" charset="0"/>
              </a:rPr>
              <a:t>Wars in this time are very confusing, but usually are started to take another nations land OR because one royal family kicked another royal family off. Religion played a major part </a:t>
            </a:r>
            <a:r>
              <a:rPr lang="en-US" dirty="0">
                <a:latin typeface="Arial Narrow" panose="020B0606020202030204" pitchFamily="34" charset="0"/>
              </a:rPr>
              <a:t>d</a:t>
            </a:r>
            <a:r>
              <a:rPr lang="en-US" dirty="0" smtClean="0">
                <a:latin typeface="Arial Narrow" panose="020B0606020202030204" pitchFamily="34" charset="0"/>
              </a:rPr>
              <a:t>uring this time as </a:t>
            </a:r>
            <a:r>
              <a:rPr lang="en-US" dirty="0" smtClean="0">
                <a:solidFill>
                  <a:srgbClr val="FF0000"/>
                </a:solidFill>
                <a:latin typeface="Arial Narrow" panose="020B0606020202030204" pitchFamily="34" charset="0"/>
              </a:rPr>
              <a:t>Protestant</a:t>
            </a:r>
            <a:r>
              <a:rPr lang="en-US" dirty="0" smtClean="0">
                <a:latin typeface="Arial Narrow" panose="020B0606020202030204" pitchFamily="34" charset="0"/>
              </a:rPr>
              <a:t> fought </a:t>
            </a:r>
            <a:r>
              <a:rPr lang="en-US" dirty="0" smtClean="0">
                <a:solidFill>
                  <a:srgbClr val="FF0000"/>
                </a:solidFill>
                <a:latin typeface="Arial Narrow" panose="020B0606020202030204" pitchFamily="34" charset="0"/>
              </a:rPr>
              <a:t>Catholic</a:t>
            </a:r>
            <a:r>
              <a:rPr lang="en-US" dirty="0" smtClean="0">
                <a:latin typeface="Arial Narrow" panose="020B0606020202030204" pitchFamily="34" charset="0"/>
              </a:rPr>
              <a:t>.</a:t>
            </a:r>
            <a:endParaRPr lang="en-US" dirty="0">
              <a:latin typeface="Arial Narrow" panose="020B0606020202030204" pitchFamily="34" charset="0"/>
            </a:endParaRPr>
          </a:p>
        </p:txBody>
      </p:sp>
      <p:sp>
        <p:nvSpPr>
          <p:cNvPr id="3" name="Title 2"/>
          <p:cNvSpPr>
            <a:spLocks noGrp="1"/>
          </p:cNvSpPr>
          <p:nvPr>
            <p:ph type="title"/>
          </p:nvPr>
        </p:nvSpPr>
        <p:spPr>
          <a:xfrm>
            <a:off x="0" y="0"/>
            <a:ext cx="9144000" cy="990600"/>
          </a:xfrm>
        </p:spPr>
        <p:txBody>
          <a:bodyPr/>
          <a:lstStyle/>
          <a:p>
            <a:r>
              <a:rPr lang="en-US" sz="6600" b="1" dirty="0" smtClean="0">
                <a:solidFill>
                  <a:schemeClr val="accent5"/>
                </a:solidFill>
              </a:rPr>
              <a:t>EUROPEAN WARS</a:t>
            </a:r>
            <a:endParaRPr lang="en-US" sz="6600" b="1" dirty="0">
              <a:solidFill>
                <a:schemeClr val="accent5"/>
              </a:solidFill>
            </a:endParaRPr>
          </a:p>
        </p:txBody>
      </p:sp>
      <p:pic>
        <p:nvPicPr>
          <p:cNvPr id="2050" name="Picture 2" descr="https://upload.wikimedia.org/wikipedia/commons/thumb/9/95/Johann_Peter_Krafft_005.jpg/800px-Johann_Peter_Krafft_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57400"/>
            <a:ext cx="4343401"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4/40/La_masacre_de_San_Bartolom%C3%A9%2C_por_Fran%C3%A7ois_Dubois.jpg/1024px-La_masacre_de_San_Bartolom%C3%A9%2C_por_Fran%C3%A7ois_Dubo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057400"/>
            <a:ext cx="4800601"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4697734"/>
            <a:ext cx="9144001" cy="2185214"/>
          </a:xfrm>
          <a:prstGeom prst="rect">
            <a:avLst/>
          </a:prstGeom>
          <a:noFill/>
        </p:spPr>
        <p:txBody>
          <a:bodyPr wrap="square" rtlCol="0">
            <a:spAutoFit/>
          </a:bodyPr>
          <a:lstStyle/>
          <a:p>
            <a:endParaRPr lang="en-US" sz="2000" b="1" dirty="0" smtClean="0">
              <a:latin typeface="Arial Narrow" panose="020B0606020202030204" pitchFamily="34" charset="0"/>
            </a:endParaRPr>
          </a:p>
          <a:p>
            <a:endParaRPr lang="en-US" sz="800" b="1" dirty="0" smtClean="0">
              <a:latin typeface="Arial Narrow" panose="020B0606020202030204" pitchFamily="34" charset="0"/>
            </a:endParaRPr>
          </a:p>
          <a:p>
            <a:r>
              <a:rPr lang="en-US" sz="2000" b="1" dirty="0" smtClean="0">
                <a:latin typeface="Arial Narrow" panose="020B0606020202030204" pitchFamily="34" charset="0"/>
              </a:rPr>
              <a:t>*MAJOR WARS INCLUDE: Spanish-Turkish War, </a:t>
            </a:r>
            <a:r>
              <a:rPr lang="en-US" sz="2000" b="1" dirty="0" smtClean="0">
                <a:solidFill>
                  <a:srgbClr val="FF0000"/>
                </a:solidFill>
                <a:latin typeface="Arial Narrow" panose="020B0606020202030204" pitchFamily="34" charset="0"/>
              </a:rPr>
              <a:t>Thirty Years War</a:t>
            </a:r>
            <a:r>
              <a:rPr lang="en-US" sz="2000" b="1" dirty="0" smtClean="0">
                <a:latin typeface="Arial Narrow" panose="020B0606020202030204" pitchFamily="34" charset="0"/>
              </a:rPr>
              <a:t>, Anglo-French War, </a:t>
            </a:r>
            <a:r>
              <a:rPr lang="en-US" sz="2000" b="1" dirty="0" smtClean="0">
                <a:solidFill>
                  <a:srgbClr val="FF0000"/>
                </a:solidFill>
                <a:latin typeface="Arial Narrow" panose="020B0606020202030204" pitchFamily="34" charset="0"/>
              </a:rPr>
              <a:t>English Civil Wars</a:t>
            </a:r>
            <a:r>
              <a:rPr lang="en-US" sz="2000" b="1" dirty="0" smtClean="0">
                <a:latin typeface="Arial Narrow" panose="020B0606020202030204" pitchFamily="34" charset="0"/>
              </a:rPr>
              <a:t>, Spanish-Portuguese War, Franco-Spanish War, English-Spanish War, Franco-Dutch War, Great Turkish War, Nine Year’s War, </a:t>
            </a:r>
            <a:r>
              <a:rPr lang="en-US" sz="2000" b="1" dirty="0" smtClean="0">
                <a:solidFill>
                  <a:srgbClr val="FF0000"/>
                </a:solidFill>
                <a:latin typeface="Arial Narrow" panose="020B0606020202030204" pitchFamily="34" charset="0"/>
              </a:rPr>
              <a:t>War of Spanish Succession</a:t>
            </a:r>
            <a:r>
              <a:rPr lang="en-US" sz="2000" b="1" dirty="0" smtClean="0">
                <a:latin typeface="Arial Narrow" panose="020B0606020202030204" pitchFamily="34" charset="0"/>
              </a:rPr>
              <a:t>, War of Polish Succession, </a:t>
            </a:r>
            <a:r>
              <a:rPr lang="en-US" sz="2000" b="1" dirty="0">
                <a:solidFill>
                  <a:srgbClr val="FF0000"/>
                </a:solidFill>
                <a:latin typeface="Arial Narrow" panose="020B0606020202030204" pitchFamily="34" charset="0"/>
              </a:rPr>
              <a:t>War of Austrian </a:t>
            </a:r>
            <a:r>
              <a:rPr lang="en-US" sz="2000" b="1" dirty="0" smtClean="0">
                <a:solidFill>
                  <a:srgbClr val="FF0000"/>
                </a:solidFill>
                <a:latin typeface="Arial Narrow" panose="020B0606020202030204" pitchFamily="34" charset="0"/>
              </a:rPr>
              <a:t>Succession, </a:t>
            </a:r>
            <a:r>
              <a:rPr lang="en-US" sz="2000" b="1" dirty="0" smtClean="0">
                <a:latin typeface="Arial Narrow" panose="020B0606020202030204" pitchFamily="34" charset="0"/>
              </a:rPr>
              <a:t>and dozens of other wars.</a:t>
            </a:r>
          </a:p>
          <a:p>
            <a:r>
              <a:rPr lang="en-US" sz="800" b="1" dirty="0" smtClean="0">
                <a:latin typeface="Arial Narrow" panose="020B0606020202030204" pitchFamily="34" charset="0"/>
              </a:rPr>
              <a:t> </a:t>
            </a:r>
            <a:endParaRPr lang="en-US" sz="800" b="1" dirty="0">
              <a:latin typeface="Arial Narrow" panose="020B0606020202030204" pitchFamily="34" charset="0"/>
            </a:endParaRPr>
          </a:p>
          <a:p>
            <a:r>
              <a:rPr lang="en-US" sz="2000" b="1" dirty="0" smtClean="0">
                <a:latin typeface="Arial Narrow" panose="020B0606020202030204" pitchFamily="34" charset="0"/>
              </a:rPr>
              <a:t>*Many of these wars led to millions of people being slaughtered (like 1.2M in W of SS).</a:t>
            </a:r>
            <a:endParaRPr lang="en-US" sz="2000" b="1" dirty="0">
              <a:latin typeface="Arial Narrow" panose="020B0606020202030204" pitchFamily="34" charset="0"/>
            </a:endParaRPr>
          </a:p>
        </p:txBody>
      </p:sp>
    </p:spTree>
    <p:extLst>
      <p:ext uri="{BB962C8B-B14F-4D97-AF65-F5344CB8AC3E}">
        <p14:creationId xmlns:p14="http://schemas.microsoft.com/office/powerpoint/2010/main" val="3072054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2133600"/>
            <a:ext cx="9143999" cy="1219200"/>
          </a:xfrm>
        </p:spPr>
        <p:txBody>
          <a:bodyPr>
            <a:normAutofit fontScale="62500" lnSpcReduction="20000"/>
          </a:bodyPr>
          <a:lstStyle/>
          <a:p>
            <a:pPr marL="0" indent="0" algn="ctr">
              <a:buNone/>
            </a:pPr>
            <a:r>
              <a:rPr lang="en-US" sz="3300" dirty="0" smtClean="0">
                <a:latin typeface="CG Omega" pitchFamily="34" charset="0"/>
              </a:rPr>
              <a:t>Protestant is a denomination of Christianity based upon teachings of </a:t>
            </a:r>
            <a:r>
              <a:rPr lang="en-US" sz="3300" dirty="0" smtClean="0">
                <a:solidFill>
                  <a:srgbClr val="FF0000"/>
                </a:solidFill>
                <a:latin typeface="CG Omega" pitchFamily="34" charset="0"/>
              </a:rPr>
              <a:t>Martin Luther</a:t>
            </a:r>
            <a:r>
              <a:rPr lang="en-US" sz="3300" dirty="0" smtClean="0">
                <a:latin typeface="CG Omega" pitchFamily="34" charset="0"/>
              </a:rPr>
              <a:t>. This schism of beliefs is going to lead to centuries of fighting. </a:t>
            </a:r>
          </a:p>
          <a:p>
            <a:pPr marL="0" indent="0">
              <a:buNone/>
            </a:pPr>
            <a:endParaRPr lang="en-US" dirty="0"/>
          </a:p>
          <a:p>
            <a:pPr marL="0" indent="0">
              <a:buNone/>
            </a:pPr>
            <a:r>
              <a:rPr lang="en-US" dirty="0" smtClean="0"/>
              <a:t> </a:t>
            </a:r>
            <a:endParaRPr lang="en-US" dirty="0"/>
          </a:p>
        </p:txBody>
      </p:sp>
      <p:sp>
        <p:nvSpPr>
          <p:cNvPr id="3" name="Title 2"/>
          <p:cNvSpPr>
            <a:spLocks noGrp="1"/>
          </p:cNvSpPr>
          <p:nvPr>
            <p:ph type="title"/>
          </p:nvPr>
        </p:nvSpPr>
        <p:spPr>
          <a:xfrm>
            <a:off x="0" y="0"/>
            <a:ext cx="9144000" cy="1828800"/>
          </a:xfrm>
        </p:spPr>
        <p:txBody>
          <a:bodyPr/>
          <a:lstStyle/>
          <a:p>
            <a:r>
              <a:rPr lang="en-US" sz="7200" b="1" dirty="0" smtClean="0">
                <a:solidFill>
                  <a:srgbClr val="008000"/>
                </a:solidFill>
                <a:latin typeface="Euphemia" pitchFamily="34" charset="0"/>
              </a:rPr>
              <a:t>FAITH IN EUROPE</a:t>
            </a:r>
            <a:endParaRPr lang="en-US" sz="7200" b="1" dirty="0">
              <a:solidFill>
                <a:srgbClr val="008000"/>
              </a:solidFill>
              <a:latin typeface="Euphemia" pitchFamily="34" charset="0"/>
            </a:endParaRPr>
          </a:p>
        </p:txBody>
      </p:sp>
      <p:sp>
        <p:nvSpPr>
          <p:cNvPr id="4" name="TextBox 3"/>
          <p:cNvSpPr txBox="1"/>
          <p:nvPr/>
        </p:nvSpPr>
        <p:spPr>
          <a:xfrm>
            <a:off x="0" y="3200400"/>
            <a:ext cx="9144000" cy="461665"/>
          </a:xfrm>
          <a:prstGeom prst="rect">
            <a:avLst/>
          </a:prstGeom>
          <a:noFill/>
        </p:spPr>
        <p:txBody>
          <a:bodyPr wrap="square" rtlCol="0">
            <a:spAutoFit/>
          </a:bodyPr>
          <a:lstStyle/>
          <a:p>
            <a:r>
              <a:rPr lang="en-US" sz="2400" b="1" u="sng" dirty="0" smtClean="0"/>
              <a:t> </a:t>
            </a:r>
            <a:endParaRPr lang="en-US" sz="2400" b="1" u="sng" dirty="0"/>
          </a:p>
        </p:txBody>
      </p:sp>
      <p:sp>
        <p:nvSpPr>
          <p:cNvPr id="5" name="TextBox 4"/>
          <p:cNvSpPr txBox="1"/>
          <p:nvPr/>
        </p:nvSpPr>
        <p:spPr>
          <a:xfrm>
            <a:off x="0" y="2971800"/>
            <a:ext cx="9144000" cy="3754874"/>
          </a:xfrm>
          <a:prstGeom prst="rect">
            <a:avLst/>
          </a:prstGeom>
          <a:noFill/>
        </p:spPr>
        <p:txBody>
          <a:bodyPr wrap="square" rtlCol="0">
            <a:spAutoFit/>
          </a:bodyPr>
          <a:lstStyle/>
          <a:p>
            <a:r>
              <a:rPr lang="en-US" sz="2400" b="1" u="sng" dirty="0" smtClean="0">
                <a:solidFill>
                  <a:srgbClr val="008000"/>
                </a:solidFill>
                <a:latin typeface="Aharoni" panose="02010803020104030203" pitchFamily="2" charset="-79"/>
                <a:cs typeface="Aharoni" panose="02010803020104030203" pitchFamily="2" charset="-79"/>
              </a:rPr>
              <a:t>ISSUE           CATHOLIC                         PROTESTANT	</a:t>
            </a:r>
            <a:endParaRPr lang="en-US" sz="2400" b="1" u="sng" dirty="0">
              <a:solidFill>
                <a:srgbClr val="008000"/>
              </a:solidFill>
              <a:latin typeface="Aharoni" panose="02010803020104030203" pitchFamily="2" charset="-79"/>
              <a:cs typeface="Aharoni" panose="02010803020104030203" pitchFamily="2" charset="-79"/>
            </a:endParaRPr>
          </a:p>
          <a:p>
            <a:r>
              <a:rPr lang="en-US" sz="2200" dirty="0">
                <a:latin typeface="Aharoni" panose="02010803020104030203" pitchFamily="2" charset="-79"/>
                <a:cs typeface="Aharoni" panose="02010803020104030203" pitchFamily="2" charset="-79"/>
              </a:rPr>
              <a:t>Salvation	Faith + Works   		Faith Alone</a:t>
            </a:r>
          </a:p>
          <a:p>
            <a:r>
              <a:rPr lang="en-US" sz="2200" dirty="0">
                <a:latin typeface="Aharoni" panose="02010803020104030203" pitchFamily="2" charset="-79"/>
                <a:cs typeface="Aharoni" panose="02010803020104030203" pitchFamily="2" charset="-79"/>
              </a:rPr>
              <a:t>Authority	Bible + Tradition		Bible Alone</a:t>
            </a:r>
          </a:p>
          <a:p>
            <a:r>
              <a:rPr lang="en-US" sz="2200" dirty="0">
                <a:latin typeface="Aharoni" panose="02010803020104030203" pitchFamily="2" charset="-79"/>
                <a:cs typeface="Aharoni" panose="02010803020104030203" pitchFamily="2" charset="-79"/>
              </a:rPr>
              <a:t>Priests		Mediator’s For Mankind	Everyone’s a Priest</a:t>
            </a:r>
          </a:p>
          <a:p>
            <a:r>
              <a:rPr lang="en-US" sz="2200" dirty="0">
                <a:latin typeface="Aharoni" panose="02010803020104030203" pitchFamily="2" charset="-79"/>
                <a:cs typeface="Aharoni" panose="02010803020104030203" pitchFamily="2" charset="-79"/>
              </a:rPr>
              <a:t>Head		Pope				Varies on Denomination </a:t>
            </a:r>
            <a:endParaRPr lang="en-US" sz="2200" dirty="0" smtClean="0">
              <a:latin typeface="Aharoni" panose="02010803020104030203" pitchFamily="2" charset="-79"/>
              <a:cs typeface="Aharoni" panose="02010803020104030203" pitchFamily="2" charset="-79"/>
            </a:endParaRPr>
          </a:p>
          <a:p>
            <a:r>
              <a:rPr lang="en-US" sz="2200" dirty="0" smtClean="0">
                <a:latin typeface="Aharoni" panose="02010803020104030203" pitchFamily="2" charset="-79"/>
                <a:cs typeface="Aharoni" panose="02010803020104030203" pitchFamily="2" charset="-79"/>
              </a:rPr>
              <a:t>Indulgences	YES				NO</a:t>
            </a:r>
            <a:endParaRPr lang="en-US" sz="2200" dirty="0">
              <a:latin typeface="Aharoni" panose="02010803020104030203" pitchFamily="2" charset="-79"/>
              <a:cs typeface="Aharoni" panose="02010803020104030203" pitchFamily="2" charset="-79"/>
            </a:endParaRPr>
          </a:p>
          <a:p>
            <a:r>
              <a:rPr lang="en-US" sz="2200" dirty="0" smtClean="0">
                <a:latin typeface="Aharoni" panose="02010803020104030203" pitchFamily="2" charset="-79"/>
                <a:cs typeface="Aharoni" panose="02010803020104030203" pitchFamily="2" charset="-79"/>
              </a:rPr>
              <a:t>Purgatory</a:t>
            </a:r>
            <a:r>
              <a:rPr lang="en-US" sz="2200" dirty="0">
                <a:latin typeface="Aharoni" panose="02010803020104030203" pitchFamily="2" charset="-79"/>
                <a:cs typeface="Aharoni" panose="02010803020104030203" pitchFamily="2" charset="-79"/>
              </a:rPr>
              <a:t>	YES				NO</a:t>
            </a:r>
            <a:r>
              <a:rPr lang="en-US" sz="2400" dirty="0"/>
              <a:t>	</a:t>
            </a:r>
          </a:p>
          <a:p>
            <a:endParaRPr lang="en-US" dirty="0"/>
          </a:p>
          <a:p>
            <a:r>
              <a:rPr lang="en-US" sz="2000" i="1" dirty="0" smtClean="0">
                <a:latin typeface="CG Omega"/>
              </a:rPr>
              <a:t>*Purgatory is </a:t>
            </a:r>
            <a:r>
              <a:rPr lang="en-US" sz="2000" i="1" dirty="0">
                <a:latin typeface="CG Omega"/>
              </a:rPr>
              <a:t>a place that the soul goes while awaiting entrance into </a:t>
            </a:r>
            <a:r>
              <a:rPr lang="en-US" sz="2000" i="1" dirty="0" smtClean="0">
                <a:latin typeface="CG Omega"/>
              </a:rPr>
              <a:t>heaven.  </a:t>
            </a:r>
            <a:r>
              <a:rPr lang="en-US" sz="2000" dirty="0" smtClean="0">
                <a:latin typeface="CG Omega"/>
              </a:rPr>
              <a:t>   </a:t>
            </a:r>
            <a:endParaRPr lang="en-US" sz="2000" dirty="0">
              <a:latin typeface="CG Omega"/>
            </a:endParaRPr>
          </a:p>
          <a:p>
            <a:r>
              <a:rPr lang="en-US" i="1" dirty="0">
                <a:solidFill>
                  <a:srgbClr val="00B050"/>
                </a:solidFill>
                <a:latin typeface="Aharoni" pitchFamily="2" charset="-79"/>
                <a:cs typeface="Aharoni" pitchFamily="2" charset="-79"/>
              </a:rPr>
              <a:t>      </a:t>
            </a:r>
            <a:endParaRPr lang="en-US" i="1" dirty="0" smtClean="0">
              <a:solidFill>
                <a:srgbClr val="00B050"/>
              </a:solidFill>
              <a:latin typeface="Aharoni" pitchFamily="2" charset="-79"/>
              <a:cs typeface="Aharoni" pitchFamily="2" charset="-79"/>
            </a:endParaRPr>
          </a:p>
          <a:p>
            <a:pPr algn="ctr"/>
            <a:r>
              <a:rPr lang="en-US" sz="2400" i="1" dirty="0" smtClean="0">
                <a:solidFill>
                  <a:srgbClr val="008000"/>
                </a:solidFill>
                <a:latin typeface="Aharoni" pitchFamily="2" charset="-79"/>
                <a:cs typeface="Aharoni" pitchFamily="2" charset="-79"/>
              </a:rPr>
              <a:t>(THIS COMPARISON IS VERY GENERAL)</a:t>
            </a:r>
            <a:endParaRPr lang="en-US" sz="2400" i="1" dirty="0">
              <a:solidFill>
                <a:srgbClr val="008000"/>
              </a:solidFill>
              <a:latin typeface="Aharoni" pitchFamily="2" charset="-79"/>
              <a:cs typeface="Aharoni" pitchFamily="2" charset="-79"/>
            </a:endParaRPr>
          </a:p>
        </p:txBody>
      </p:sp>
    </p:spTree>
    <p:extLst>
      <p:ext uri="{BB962C8B-B14F-4D97-AF65-F5344CB8AC3E}">
        <p14:creationId xmlns:p14="http://schemas.microsoft.com/office/powerpoint/2010/main" val="42613153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56710" y="4442685"/>
            <a:ext cx="6087289" cy="1196115"/>
          </a:xfrm>
        </p:spPr>
        <p:txBody>
          <a:bodyPr>
            <a:normAutofit/>
          </a:bodyPr>
          <a:lstStyle/>
          <a:p>
            <a:pPr marL="0" indent="0" algn="ctr">
              <a:buNone/>
            </a:pPr>
            <a:r>
              <a:rPr lang="en-US" dirty="0" smtClean="0">
                <a:latin typeface="Arial Narrow" panose="020B0606020202030204" pitchFamily="34" charset="0"/>
              </a:rPr>
              <a:t>War was the last major effort to drive the British from New England by native populations led by </a:t>
            </a:r>
            <a:r>
              <a:rPr lang="en-US" dirty="0" err="1" smtClean="0">
                <a:solidFill>
                  <a:srgbClr val="FF0000"/>
                </a:solidFill>
                <a:latin typeface="Arial Narrow" panose="020B0606020202030204" pitchFamily="34" charset="0"/>
              </a:rPr>
              <a:t>Metacom</a:t>
            </a:r>
            <a:r>
              <a:rPr lang="en-US" dirty="0" smtClean="0">
                <a:latin typeface="Arial Narrow" panose="020B0606020202030204" pitchFamily="34" charset="0"/>
              </a:rPr>
              <a:t>. Dozens of towns were destroyed as GB wins. </a:t>
            </a:r>
            <a:endParaRPr lang="en-US" dirty="0">
              <a:latin typeface="Arial Narrow" panose="020B0606020202030204" pitchFamily="34" charset="0"/>
            </a:endParaRPr>
          </a:p>
        </p:txBody>
      </p:sp>
      <p:sp>
        <p:nvSpPr>
          <p:cNvPr id="3" name="Title 2"/>
          <p:cNvSpPr>
            <a:spLocks noGrp="1"/>
          </p:cNvSpPr>
          <p:nvPr>
            <p:ph type="title"/>
          </p:nvPr>
        </p:nvSpPr>
        <p:spPr>
          <a:xfrm>
            <a:off x="1" y="0"/>
            <a:ext cx="5257799" cy="1716839"/>
          </a:xfrm>
        </p:spPr>
        <p:txBody>
          <a:bodyPr/>
          <a:lstStyle/>
          <a:p>
            <a:r>
              <a:rPr lang="en-US" sz="4800" b="1" dirty="0" smtClean="0">
                <a:solidFill>
                  <a:srgbClr val="000099"/>
                </a:solidFill>
                <a:latin typeface="Franklin Gothic Medium Cond" panose="020B0606030402020204" pitchFamily="34" charset="0"/>
              </a:rPr>
              <a:t>METACOM’S WAR</a:t>
            </a:r>
            <a:br>
              <a:rPr lang="en-US" sz="4800" b="1" dirty="0" smtClean="0">
                <a:solidFill>
                  <a:srgbClr val="000099"/>
                </a:solidFill>
                <a:latin typeface="Franklin Gothic Medium Cond" panose="020B0606030402020204" pitchFamily="34" charset="0"/>
              </a:rPr>
            </a:br>
            <a:r>
              <a:rPr lang="en-US" sz="4800" b="1" dirty="0" smtClean="0">
                <a:solidFill>
                  <a:srgbClr val="000099"/>
                </a:solidFill>
                <a:latin typeface="Franklin Gothic Medium Cond" panose="020B0606030402020204" pitchFamily="34" charset="0"/>
              </a:rPr>
              <a:t>(KING PHILLIP’S WAR)</a:t>
            </a:r>
            <a:endParaRPr lang="en-US" sz="4800" b="1" dirty="0">
              <a:solidFill>
                <a:srgbClr val="000099"/>
              </a:solidFill>
              <a:latin typeface="Franklin Gothic Medium Cond" panose="020B0606030402020204" pitchFamily="34" charset="0"/>
            </a:endParaRPr>
          </a:p>
        </p:txBody>
      </p:sp>
      <p:pic>
        <p:nvPicPr>
          <p:cNvPr id="4098" name="Picture 2" descr="Image result for meta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
            <a:ext cx="3894909" cy="44426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etacom's wa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6839"/>
            <a:ext cx="5257800" cy="272584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etacom's war britis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0" y="4315991"/>
            <a:ext cx="3056710" cy="2542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0" y="5638800"/>
            <a:ext cx="6095999" cy="1200329"/>
          </a:xfrm>
          <a:prstGeom prst="rect">
            <a:avLst/>
          </a:prstGeom>
          <a:noFill/>
        </p:spPr>
        <p:txBody>
          <a:bodyPr wrap="square" rtlCol="0">
            <a:spAutoFit/>
          </a:bodyPr>
          <a:lstStyle/>
          <a:p>
            <a:r>
              <a:rPr lang="en-US" dirty="0" smtClean="0"/>
              <a:t>*GB soldiers demanded guns from </a:t>
            </a:r>
            <a:r>
              <a:rPr lang="en-US" b="1" dirty="0" smtClean="0">
                <a:solidFill>
                  <a:srgbClr val="FF0000"/>
                </a:solidFill>
              </a:rPr>
              <a:t>Wampanoag </a:t>
            </a:r>
            <a:r>
              <a:rPr lang="en-US" dirty="0" smtClean="0"/>
              <a:t>tribe then did what governments do when they get the guns—kill. GB had 1000 soldiers fighting which is a massive force for that time &amp; location. Some tribes fought FOR Britain. </a:t>
            </a:r>
            <a:endParaRPr lang="en-US" dirty="0"/>
          </a:p>
        </p:txBody>
      </p:sp>
    </p:spTree>
    <p:extLst>
      <p:ext uri="{BB962C8B-B14F-4D97-AF65-F5344CB8AC3E}">
        <p14:creationId xmlns:p14="http://schemas.microsoft.com/office/powerpoint/2010/main" val="1589838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4267200"/>
            <a:ext cx="9143999" cy="1752600"/>
          </a:xfrm>
        </p:spPr>
        <p:txBody>
          <a:bodyPr>
            <a:normAutofit/>
          </a:bodyPr>
          <a:lstStyle/>
          <a:p>
            <a:pPr marL="0" indent="0" algn="ctr">
              <a:buNone/>
            </a:pPr>
            <a:r>
              <a:rPr lang="en-US" dirty="0" smtClean="0">
                <a:latin typeface="Franklin Gothic Medium Cond" panose="020B0606030402020204" pitchFamily="34" charset="0"/>
              </a:rPr>
              <a:t>Started as Austria’s attempts to get back part of its nation from Germany, ended as Britain &amp; Alliances vs. France &amp; Alliances on 5 continents involving every major European nation.  In the colonies, the war is referred to as the </a:t>
            </a:r>
            <a:r>
              <a:rPr lang="en-US" dirty="0" smtClean="0">
                <a:solidFill>
                  <a:srgbClr val="FF0000"/>
                </a:solidFill>
                <a:latin typeface="Franklin Gothic Medium Cond" panose="020B0606030402020204" pitchFamily="34" charset="0"/>
              </a:rPr>
              <a:t>French &amp; Indian War</a:t>
            </a:r>
            <a:r>
              <a:rPr lang="en-US" dirty="0" smtClean="0">
                <a:latin typeface="Franklin Gothic Medium Cond" panose="020B0606030402020204" pitchFamily="34" charset="0"/>
              </a:rPr>
              <a:t>, Britain’s win gave them territory in the New World.                                          </a:t>
            </a:r>
            <a:endParaRPr lang="en-US" dirty="0">
              <a:latin typeface="Franklin Gothic Medium Cond" panose="020B0606030402020204" pitchFamily="34" charset="0"/>
            </a:endParaRPr>
          </a:p>
        </p:txBody>
      </p:sp>
      <p:sp>
        <p:nvSpPr>
          <p:cNvPr id="3" name="Title 2"/>
          <p:cNvSpPr>
            <a:spLocks noGrp="1"/>
          </p:cNvSpPr>
          <p:nvPr>
            <p:ph type="title"/>
          </p:nvPr>
        </p:nvSpPr>
        <p:spPr>
          <a:xfrm>
            <a:off x="0" y="5791200"/>
            <a:ext cx="9143999" cy="1066800"/>
          </a:xfrm>
        </p:spPr>
        <p:txBody>
          <a:bodyPr/>
          <a:lstStyle/>
          <a:p>
            <a:r>
              <a:rPr lang="en-US" sz="6000" dirty="0" smtClean="0">
                <a:solidFill>
                  <a:srgbClr val="C00000"/>
                </a:solidFill>
                <a:latin typeface="Aharoni" panose="02010803020104030203" pitchFamily="2" charset="-79"/>
                <a:cs typeface="Aharoni" panose="02010803020104030203" pitchFamily="2" charset="-79"/>
              </a:rPr>
              <a:t>SEVEN YEARS WAR</a:t>
            </a:r>
            <a:endParaRPr lang="en-US" sz="6000" dirty="0">
              <a:solidFill>
                <a:srgbClr val="C00000"/>
              </a:solidFill>
              <a:latin typeface="Aharoni" panose="02010803020104030203" pitchFamily="2" charset="-79"/>
              <a:cs typeface="Aharoni" panose="02010803020104030203" pitchFamily="2" charset="-79"/>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0968" y="-13252"/>
            <a:ext cx="5653032" cy="428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Image result for french and indian wa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49096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british vic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52"/>
            <a:ext cx="3490968" cy="123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08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37560" y="5181600"/>
            <a:ext cx="5806440" cy="1676400"/>
          </a:xfrm>
        </p:spPr>
        <p:txBody>
          <a:bodyPr/>
          <a:lstStyle/>
          <a:p>
            <a:pPr marL="0" indent="0" algn="ctr">
              <a:buNone/>
            </a:pPr>
            <a:r>
              <a:rPr lang="en-US" dirty="0" smtClean="0">
                <a:solidFill>
                  <a:srgbClr val="660066"/>
                </a:solidFill>
                <a:latin typeface="Rockwell" pitchFamily="18" charset="0"/>
              </a:rPr>
              <a:t>Prince Henry The Navigator creates a navigation school &amp; organized early Portuguese expeditions (traded for gold found down in Africa).</a:t>
            </a:r>
            <a:endParaRPr lang="en-US" dirty="0">
              <a:solidFill>
                <a:srgbClr val="660066"/>
              </a:solidFill>
              <a:latin typeface="Rockwell" pitchFamily="18" charset="0"/>
            </a:endParaRPr>
          </a:p>
        </p:txBody>
      </p:sp>
      <p:sp>
        <p:nvSpPr>
          <p:cNvPr id="3" name="Title 2"/>
          <p:cNvSpPr>
            <a:spLocks noGrp="1"/>
          </p:cNvSpPr>
          <p:nvPr>
            <p:ph type="title"/>
          </p:nvPr>
        </p:nvSpPr>
        <p:spPr>
          <a:xfrm>
            <a:off x="1" y="0"/>
            <a:ext cx="3337560" cy="1905000"/>
          </a:xfrm>
        </p:spPr>
        <p:txBody>
          <a:bodyPr/>
          <a:lstStyle/>
          <a:p>
            <a:r>
              <a:rPr lang="en-US" sz="7200" dirty="0" smtClean="0">
                <a:solidFill>
                  <a:srgbClr val="000099"/>
                </a:solidFill>
                <a:latin typeface="Impact" pitchFamily="34" charset="0"/>
              </a:rPr>
              <a:t>PRINCE HENRY</a:t>
            </a:r>
            <a:endParaRPr lang="en-US" sz="7200" dirty="0">
              <a:solidFill>
                <a:srgbClr val="000099"/>
              </a:solidFill>
              <a:latin typeface="Impact"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200"/>
            <a:ext cx="333756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22320" y="0"/>
            <a:ext cx="5821680" cy="923330"/>
          </a:xfrm>
          <a:prstGeom prst="rect">
            <a:avLst/>
          </a:prstGeom>
          <a:noFill/>
        </p:spPr>
        <p:txBody>
          <a:bodyPr wrap="square" rtlCol="0">
            <a:spAutoFit/>
          </a:bodyPr>
          <a:lstStyle/>
          <a:p>
            <a:r>
              <a:rPr lang="en-US" b="1" dirty="0" smtClean="0">
                <a:solidFill>
                  <a:srgbClr val="FF6600"/>
                </a:solidFill>
                <a:latin typeface="Albertus Medium" pitchFamily="34" charset="0"/>
              </a:rPr>
              <a:t>*Below is a widely accepted map dating back to pre-Columbus. Notice, all land masses are connected in the east &amp; there is no North America.</a:t>
            </a:r>
            <a:endParaRPr lang="en-US" b="1" dirty="0">
              <a:solidFill>
                <a:srgbClr val="FF6600"/>
              </a:solidFill>
              <a:latin typeface="Albertus Medium" pitchFamily="34" charset="0"/>
            </a:endParaRPr>
          </a:p>
        </p:txBody>
      </p:sp>
      <p:sp>
        <p:nvSpPr>
          <p:cNvPr id="5" name="TextBox 4"/>
          <p:cNvSpPr txBox="1"/>
          <p:nvPr/>
        </p:nvSpPr>
        <p:spPr>
          <a:xfrm>
            <a:off x="0" y="1905000"/>
            <a:ext cx="3322320" cy="1631216"/>
          </a:xfrm>
          <a:prstGeom prst="rect">
            <a:avLst/>
          </a:prstGeom>
          <a:noFill/>
        </p:spPr>
        <p:txBody>
          <a:bodyPr wrap="square" rtlCol="0">
            <a:spAutoFit/>
          </a:bodyPr>
          <a:lstStyle/>
          <a:p>
            <a:endParaRPr lang="en-US" sz="1000" dirty="0" smtClean="0"/>
          </a:p>
          <a:p>
            <a:r>
              <a:rPr lang="en-US" b="1" dirty="0" smtClean="0">
                <a:solidFill>
                  <a:srgbClr val="008000"/>
                </a:solidFill>
                <a:latin typeface="Albertus Medium" pitchFamily="34" charset="0"/>
              </a:rPr>
              <a:t>*Early explorers include Bartholomew Diaz who sails to southern Africa &amp; others from Portugal who map Africa coast for about 20 </a:t>
            </a:r>
            <a:r>
              <a:rPr lang="en-US" b="1" dirty="0" err="1" smtClean="0">
                <a:solidFill>
                  <a:srgbClr val="008000"/>
                </a:solidFill>
                <a:latin typeface="Albertus Medium" pitchFamily="34" charset="0"/>
              </a:rPr>
              <a:t>yrs</a:t>
            </a:r>
            <a:endParaRPr lang="en-US" b="1" dirty="0">
              <a:solidFill>
                <a:srgbClr val="008000"/>
              </a:solidFill>
              <a:latin typeface="Albertus Medium"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560" y="981521"/>
            <a:ext cx="5806440" cy="423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303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Image result for RUssia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86400" y="0"/>
            <a:ext cx="3657600" cy="1107996"/>
          </a:xfrm>
          <a:prstGeom prst="rect">
            <a:avLst/>
          </a:prstGeom>
          <a:noFill/>
        </p:spPr>
        <p:txBody>
          <a:bodyPr wrap="square" rtlCol="0">
            <a:spAutoFit/>
          </a:bodyPr>
          <a:lstStyle/>
          <a:p>
            <a:pPr algn="ctr"/>
            <a:r>
              <a:rPr lang="en-US" sz="6600" b="1" dirty="0" smtClean="0">
                <a:solidFill>
                  <a:srgbClr val="C00000"/>
                </a:solidFill>
                <a:latin typeface="Algerian" panose="04020705040A02060702" pitchFamily="82" charset="0"/>
              </a:rPr>
              <a:t>RUSSIA</a:t>
            </a:r>
            <a:endParaRPr lang="en-US" sz="6600" b="1"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1588637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329377"/>
            <a:ext cx="4673702" cy="4528623"/>
          </a:xfrm>
        </p:spPr>
        <p:txBody>
          <a:bodyPr/>
          <a:lstStyle/>
          <a:p>
            <a:pPr marL="0" indent="0" algn="ctr">
              <a:buNone/>
            </a:pPr>
            <a:r>
              <a:rPr lang="en-US" dirty="0" smtClean="0">
                <a:latin typeface="Berlin Sans FB" panose="020E0602020502020306" pitchFamily="34" charset="0"/>
                <a:cs typeface="Andalus" panose="02020603050405020304" pitchFamily="18" charset="-78"/>
              </a:rPr>
              <a:t>Mongolians were terrifying &amp; responsible for killing about 5% of world’s population during power.</a:t>
            </a:r>
          </a:p>
          <a:p>
            <a:pPr marL="0" indent="0" algn="ctr">
              <a:buNone/>
            </a:pPr>
            <a:r>
              <a:rPr lang="en-US" dirty="0" smtClean="0">
                <a:latin typeface="Berlin Sans FB" panose="020E0602020502020306" pitchFamily="34" charset="0"/>
                <a:cs typeface="Andalus" panose="02020603050405020304" pitchFamily="18" charset="-78"/>
              </a:rPr>
              <a:t>Mongolians held Russians hostage making them pay expensive </a:t>
            </a:r>
            <a:r>
              <a:rPr lang="en-US" dirty="0" smtClean="0">
                <a:solidFill>
                  <a:srgbClr val="FF0000"/>
                </a:solidFill>
                <a:latin typeface="Berlin Sans FB" panose="020E0602020502020306" pitchFamily="34" charset="0"/>
                <a:cs typeface="Andalus" panose="02020603050405020304" pitchFamily="18" charset="-78"/>
              </a:rPr>
              <a:t>tributes</a:t>
            </a:r>
            <a:r>
              <a:rPr lang="en-US" dirty="0" smtClean="0">
                <a:latin typeface="Berlin Sans FB" panose="020E0602020502020306" pitchFamily="34" charset="0"/>
                <a:cs typeface="Andalus" panose="02020603050405020304" pitchFamily="18" charset="-78"/>
              </a:rPr>
              <a:t> for their “protection.”</a:t>
            </a:r>
            <a:endParaRPr lang="en-US" dirty="0">
              <a:latin typeface="Berlin Sans FB" panose="020E0602020502020306" pitchFamily="34" charset="0"/>
              <a:cs typeface="Andalus" panose="02020603050405020304" pitchFamily="18" charset="-78"/>
            </a:endParaRPr>
          </a:p>
        </p:txBody>
      </p:sp>
      <p:sp>
        <p:nvSpPr>
          <p:cNvPr id="3" name="Title 2"/>
          <p:cNvSpPr>
            <a:spLocks noGrp="1"/>
          </p:cNvSpPr>
          <p:nvPr>
            <p:ph type="title"/>
          </p:nvPr>
        </p:nvSpPr>
        <p:spPr>
          <a:xfrm>
            <a:off x="4652538" y="2319717"/>
            <a:ext cx="4491461" cy="2438401"/>
          </a:xfrm>
        </p:spPr>
        <p:txBody>
          <a:bodyPr/>
          <a:lstStyle/>
          <a:p>
            <a:r>
              <a:rPr lang="en-US" sz="6000" dirty="0" smtClean="0">
                <a:solidFill>
                  <a:srgbClr val="C00000"/>
                </a:solidFill>
                <a:latin typeface="Franklin Gothic Heavy" panose="020B0903020102020204" pitchFamily="34" charset="0"/>
              </a:rPr>
              <a:t>RUSSIA: </a:t>
            </a:r>
            <a:r>
              <a:rPr lang="en-US" sz="4800" dirty="0" smtClean="0">
                <a:solidFill>
                  <a:srgbClr val="C00000"/>
                </a:solidFill>
                <a:latin typeface="Franklin Gothic Heavy" panose="020B0903020102020204" pitchFamily="34" charset="0"/>
              </a:rPr>
              <a:t>MONGOLIAN HORDE</a:t>
            </a:r>
            <a:endParaRPr lang="en-US" sz="4800" dirty="0">
              <a:solidFill>
                <a:srgbClr val="C00000"/>
              </a:solidFill>
              <a:latin typeface="Franklin Gothic Heavy" panose="020B0903020102020204" pitchFamily="34" charset="0"/>
            </a:endParaRPr>
          </a:p>
        </p:txBody>
      </p:sp>
      <p:pic>
        <p:nvPicPr>
          <p:cNvPr id="1030" name="Picture 6" descr="Image result for mongolian horde in rus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59"/>
            <a:ext cx="4652538" cy="23100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560" y="-1"/>
            <a:ext cx="4520439" cy="23197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ONGOL MOV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538" y="4758118"/>
            <a:ext cx="4491461" cy="20998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758118"/>
            <a:ext cx="4652538" cy="2031325"/>
          </a:xfrm>
          <a:prstGeom prst="rect">
            <a:avLst/>
          </a:prstGeom>
          <a:noFill/>
        </p:spPr>
        <p:txBody>
          <a:bodyPr wrap="square" rtlCol="0">
            <a:spAutoFit/>
          </a:bodyPr>
          <a:lstStyle/>
          <a:p>
            <a:r>
              <a:rPr lang="en-US" dirty="0">
                <a:latin typeface="Arial Narrow" panose="020B0606020202030204" pitchFamily="34" charset="0"/>
              </a:rPr>
              <a:t>*It was their “surrender or die” strategy. If an enemy quit they lived, but if they did not, every single person would be slain. So despite being outnumbered often, Mongolian use of terror &amp; torture kept rebellion away.</a:t>
            </a:r>
          </a:p>
          <a:p>
            <a:endParaRPr lang="en-US" dirty="0" smtClean="0">
              <a:latin typeface="Arial Narrow" panose="020B0606020202030204" pitchFamily="34" charset="0"/>
            </a:endParaRPr>
          </a:p>
          <a:p>
            <a:r>
              <a:rPr lang="en-US" dirty="0" smtClean="0">
                <a:latin typeface="Arial Narrow" panose="020B0606020202030204" pitchFamily="34" charset="0"/>
              </a:rPr>
              <a:t>*</a:t>
            </a:r>
            <a:r>
              <a:rPr lang="en-US" dirty="0">
                <a:latin typeface="Arial Narrow" panose="020B0606020202030204" pitchFamily="34" charset="0"/>
              </a:rPr>
              <a:t>Mongols attacked as far away as </a:t>
            </a:r>
            <a:r>
              <a:rPr lang="en-US" dirty="0" smtClean="0">
                <a:latin typeface="Arial Narrow" panose="020B0606020202030204" pitchFamily="34" charset="0"/>
              </a:rPr>
              <a:t>Europe (beat Knights fairly easily) </a:t>
            </a:r>
            <a:r>
              <a:rPr lang="en-US" dirty="0">
                <a:latin typeface="Arial Narrow" panose="020B0606020202030204" pitchFamily="34" charset="0"/>
              </a:rPr>
              <a:t>used gun </a:t>
            </a:r>
            <a:r>
              <a:rPr lang="en-US" dirty="0" smtClean="0">
                <a:latin typeface="Arial Narrow" panose="020B0606020202030204" pitchFamily="34" charset="0"/>
              </a:rPr>
              <a:t>powder vs. Russians.</a:t>
            </a:r>
            <a:endParaRPr lang="en-US" dirty="0">
              <a:latin typeface="Arial Narrow" panose="020B0606020202030204" pitchFamily="34" charset="0"/>
            </a:endParaRPr>
          </a:p>
        </p:txBody>
      </p:sp>
    </p:spTree>
    <p:extLst>
      <p:ext uri="{BB962C8B-B14F-4D97-AF65-F5344CB8AC3E}">
        <p14:creationId xmlns:p14="http://schemas.microsoft.com/office/powerpoint/2010/main" val="4157500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00" y="0"/>
            <a:ext cx="5486399" cy="1828800"/>
          </a:xfrm>
        </p:spPr>
        <p:txBody>
          <a:bodyPr/>
          <a:lstStyle/>
          <a:p>
            <a:r>
              <a:rPr lang="en-US" b="1" dirty="0" smtClean="0">
                <a:solidFill>
                  <a:srgbClr val="C00000"/>
                </a:solidFill>
                <a:latin typeface="Franklin Gothic Heavy" panose="020B0903020102020204" pitchFamily="34" charset="0"/>
              </a:rPr>
              <a:t>RUSSIA: IVAN THE GREAT</a:t>
            </a:r>
            <a:endParaRPr lang="en-US" b="1" dirty="0">
              <a:solidFill>
                <a:srgbClr val="C00000"/>
              </a:solidFill>
              <a:latin typeface="Franklin Gothic Heavy" panose="020B0903020102020204" pitchFamily="34" charset="0"/>
            </a:endParaRPr>
          </a:p>
        </p:txBody>
      </p:sp>
      <p:pic>
        <p:nvPicPr>
          <p:cNvPr id="1026" name="Picture 2" descr="Image result for ivan the grea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412632"/>
            <a:ext cx="3657600" cy="24453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ussian b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3657600" cy="23552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USSIAN MOUNTAI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657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USSIAN BAN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721185"/>
            <a:ext cx="5474593" cy="8248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57600" y="2546015"/>
            <a:ext cx="5486400" cy="2308324"/>
          </a:xfrm>
          <a:prstGeom prst="rect">
            <a:avLst/>
          </a:prstGeom>
          <a:noFill/>
        </p:spPr>
        <p:txBody>
          <a:bodyPr wrap="square" rtlCol="0">
            <a:spAutoFit/>
          </a:bodyPr>
          <a:lstStyle/>
          <a:p>
            <a:pPr algn="ctr"/>
            <a:r>
              <a:rPr lang="en-US" sz="2400" dirty="0" smtClean="0">
                <a:solidFill>
                  <a:srgbClr val="FF0000"/>
                </a:solidFill>
                <a:latin typeface="Berlin Sans FB" panose="020E0602020502020306" pitchFamily="34" charset="0"/>
              </a:rPr>
              <a:t>Ivan the Great </a:t>
            </a:r>
            <a:r>
              <a:rPr lang="en-US" sz="2400" dirty="0" smtClean="0">
                <a:latin typeface="Berlin Sans FB" panose="020E0602020502020306" pitchFamily="34" charset="0"/>
              </a:rPr>
              <a:t>was Russian war hero who brought Northern Russia under his control. Then as leader, stopped paying </a:t>
            </a:r>
            <a:r>
              <a:rPr lang="en-US" sz="2400" dirty="0" smtClean="0">
                <a:solidFill>
                  <a:srgbClr val="FF0000"/>
                </a:solidFill>
                <a:latin typeface="Berlin Sans FB" panose="020E0602020502020306" pitchFamily="34" charset="0"/>
              </a:rPr>
              <a:t>tribute</a:t>
            </a:r>
            <a:r>
              <a:rPr lang="en-US" sz="2400" dirty="0" smtClean="0">
                <a:latin typeface="Berlin Sans FB" panose="020E0602020502020306" pitchFamily="34" charset="0"/>
              </a:rPr>
              <a:t> to Mongolians while making strong military (called Mongols bluff). Reduced power of </a:t>
            </a:r>
            <a:r>
              <a:rPr lang="en-US" sz="2400" dirty="0" smtClean="0">
                <a:solidFill>
                  <a:srgbClr val="FF0000"/>
                </a:solidFill>
                <a:latin typeface="Berlin Sans FB" panose="020E0602020502020306" pitchFamily="34" charset="0"/>
              </a:rPr>
              <a:t>boyars</a:t>
            </a:r>
            <a:r>
              <a:rPr lang="en-US" sz="2400" dirty="0" smtClean="0">
                <a:latin typeface="Berlin Sans FB" panose="020E0602020502020306" pitchFamily="34" charset="0"/>
              </a:rPr>
              <a:t> &amp; created absolute monarchy.</a:t>
            </a:r>
            <a:endParaRPr lang="en-US" sz="2400" dirty="0">
              <a:latin typeface="Berlin Sans FB" panose="020E0602020502020306" pitchFamily="34" charset="0"/>
            </a:endParaRPr>
          </a:p>
        </p:txBody>
      </p:sp>
      <p:sp>
        <p:nvSpPr>
          <p:cNvPr id="5" name="TextBox 4"/>
          <p:cNvSpPr txBox="1"/>
          <p:nvPr/>
        </p:nvSpPr>
        <p:spPr>
          <a:xfrm>
            <a:off x="3657600" y="4854339"/>
            <a:ext cx="5486400" cy="2000548"/>
          </a:xfrm>
          <a:prstGeom prst="rect">
            <a:avLst/>
          </a:prstGeom>
          <a:noFill/>
        </p:spPr>
        <p:txBody>
          <a:bodyPr wrap="square" rtlCol="0">
            <a:spAutoFit/>
          </a:bodyPr>
          <a:lstStyle/>
          <a:p>
            <a:endParaRPr lang="en-US" sz="800" dirty="0" smtClean="0">
              <a:latin typeface="Arial Narrow" panose="020B0606020202030204" pitchFamily="34" charset="0"/>
            </a:endParaRPr>
          </a:p>
          <a:p>
            <a:r>
              <a:rPr lang="en-US" dirty="0" smtClean="0">
                <a:latin typeface="Arial Narrow" panose="020B0606020202030204" pitchFamily="34" charset="0"/>
              </a:rPr>
              <a:t>*Not that it’s super important, but modern Russia comes from </a:t>
            </a:r>
            <a:r>
              <a:rPr lang="en-US" dirty="0" smtClean="0">
                <a:solidFill>
                  <a:srgbClr val="FF0000"/>
                </a:solidFill>
                <a:latin typeface="Arial Narrow" panose="020B0606020202030204" pitchFamily="34" charset="0"/>
              </a:rPr>
              <a:t>Muscovy</a:t>
            </a:r>
            <a:r>
              <a:rPr lang="en-US" dirty="0" smtClean="0">
                <a:latin typeface="Arial Narrow" panose="020B0606020202030204" pitchFamily="34" charset="0"/>
              </a:rPr>
              <a:t> (in other words, Moscow). Despite the fact Russians are known for war, Ivan the Great really picked &amp; choose wisely which battles to take—only fighting when he absolutely had to.</a:t>
            </a:r>
          </a:p>
          <a:p>
            <a:endParaRPr lang="en-US" sz="800" dirty="0" smtClean="0">
              <a:latin typeface="Arial Narrow" panose="020B0606020202030204" pitchFamily="34" charset="0"/>
            </a:endParaRPr>
          </a:p>
          <a:p>
            <a:r>
              <a:rPr lang="en-US" dirty="0" smtClean="0">
                <a:latin typeface="Arial Narrow" panose="020B0606020202030204" pitchFamily="34" charset="0"/>
              </a:rPr>
              <a:t>*</a:t>
            </a:r>
            <a:r>
              <a:rPr lang="en-US" dirty="0" smtClean="0">
                <a:solidFill>
                  <a:srgbClr val="FF0000"/>
                </a:solidFill>
                <a:latin typeface="Arial Narrow" panose="020B0606020202030204" pitchFamily="34" charset="0"/>
              </a:rPr>
              <a:t>Tatars</a:t>
            </a:r>
            <a:r>
              <a:rPr lang="en-US" dirty="0" smtClean="0">
                <a:latin typeface="Arial Narrow" panose="020B0606020202030204" pitchFamily="34" charset="0"/>
              </a:rPr>
              <a:t>, were barbarians who Russians feared. This was the other group Russians had to fend off in addition to Mongols.</a:t>
            </a:r>
            <a:endParaRPr lang="en-US" dirty="0">
              <a:latin typeface="Arial Narrow" panose="020B0606020202030204" pitchFamily="34" charset="0"/>
            </a:endParaRPr>
          </a:p>
        </p:txBody>
      </p:sp>
    </p:spTree>
    <p:extLst>
      <p:ext uri="{BB962C8B-B14F-4D97-AF65-F5344CB8AC3E}">
        <p14:creationId xmlns:p14="http://schemas.microsoft.com/office/powerpoint/2010/main" val="3744757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2"/>
            <a:ext cx="4939874" cy="1741855"/>
          </a:xfrm>
        </p:spPr>
        <p:txBody>
          <a:bodyPr/>
          <a:lstStyle/>
          <a:p>
            <a:r>
              <a:rPr lang="en-US" b="1" dirty="0" smtClean="0">
                <a:solidFill>
                  <a:srgbClr val="C00000"/>
                </a:solidFill>
                <a:latin typeface="Franklin Gothic Heavy" panose="020B0903020102020204" pitchFamily="34" charset="0"/>
              </a:rPr>
              <a:t>RUSSIA: IVAN THE TERRIBLE</a:t>
            </a:r>
            <a:endParaRPr lang="en-US" b="1" dirty="0">
              <a:solidFill>
                <a:srgbClr val="C00000"/>
              </a:solidFill>
              <a:latin typeface="Franklin Gothic Heavy" panose="020B09030201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874" y="-1"/>
            <a:ext cx="4211053" cy="338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39874" y="3387269"/>
            <a:ext cx="4210599" cy="347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Image result for INSANE BA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 y="1741854"/>
            <a:ext cx="4939420" cy="6282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 y="2370107"/>
            <a:ext cx="4939872" cy="2308324"/>
          </a:xfrm>
          <a:prstGeom prst="rect">
            <a:avLst/>
          </a:prstGeom>
          <a:noFill/>
        </p:spPr>
        <p:txBody>
          <a:bodyPr wrap="square" rtlCol="0">
            <a:spAutoFit/>
          </a:bodyPr>
          <a:lstStyle/>
          <a:p>
            <a:pPr algn="ctr"/>
            <a:r>
              <a:rPr lang="en-US" sz="2400" dirty="0" smtClean="0">
                <a:latin typeface="Berlin Sans FB" panose="020E0602020502020306" pitchFamily="34" charset="0"/>
              </a:rPr>
              <a:t>After death of his wife </a:t>
            </a:r>
            <a:r>
              <a:rPr lang="en-US" sz="2400" dirty="0" smtClean="0">
                <a:solidFill>
                  <a:srgbClr val="FF0000"/>
                </a:solidFill>
                <a:latin typeface="Berlin Sans FB" panose="020E0602020502020306" pitchFamily="34" charset="0"/>
              </a:rPr>
              <a:t>Anastasia</a:t>
            </a:r>
            <a:r>
              <a:rPr lang="en-US" sz="2400" dirty="0" smtClean="0">
                <a:latin typeface="Berlin Sans FB" panose="020E0602020502020306" pitchFamily="34" charset="0"/>
              </a:rPr>
              <a:t>, ITT creates black robed secret militia to hunt &amp; torture everyone he feels opposes his reign. After killing adult son, goes completely mad—crawls streets at night howling like animal.</a:t>
            </a:r>
            <a:endParaRPr lang="en-US" sz="2400" dirty="0">
              <a:latin typeface="Berlin Sans FB" panose="020E0602020502020306" pitchFamily="34" charset="0"/>
            </a:endParaRPr>
          </a:p>
        </p:txBody>
      </p:sp>
      <p:sp>
        <p:nvSpPr>
          <p:cNvPr id="7" name="TextBox 6"/>
          <p:cNvSpPr txBox="1"/>
          <p:nvPr/>
        </p:nvSpPr>
        <p:spPr>
          <a:xfrm>
            <a:off x="0" y="4800600"/>
            <a:ext cx="4939873" cy="2031325"/>
          </a:xfrm>
          <a:prstGeom prst="rect">
            <a:avLst/>
          </a:prstGeom>
          <a:noFill/>
        </p:spPr>
        <p:txBody>
          <a:bodyPr wrap="square" rtlCol="0">
            <a:spAutoFit/>
          </a:bodyPr>
          <a:lstStyle/>
          <a:p>
            <a:r>
              <a:rPr lang="en-US" dirty="0" smtClean="0">
                <a:latin typeface="Arial Narrow" panose="020B0606020202030204" pitchFamily="34" charset="0"/>
              </a:rPr>
              <a:t>*He’s a complete sociopath even from youth (throwing cats off the church belfry). In charge, he orders naked woman hunts &amp; seeks wisdom from mystics &amp; star gazers. Ironically, he actually saw self as a holy man.</a:t>
            </a:r>
          </a:p>
          <a:p>
            <a:endParaRPr lang="en-US" dirty="0">
              <a:latin typeface="Arial Narrow" panose="020B0606020202030204" pitchFamily="34" charset="0"/>
            </a:endParaRPr>
          </a:p>
          <a:p>
            <a:r>
              <a:rPr lang="en-US" dirty="0" smtClean="0">
                <a:latin typeface="Arial Narrow" panose="020B0606020202030204" pitchFamily="34" charset="0"/>
              </a:rPr>
              <a:t>*Why in power? In an early era of his reign, he actually kept Russia safe from Tatars—people remembered that.</a:t>
            </a:r>
            <a:endParaRPr lang="en-US" dirty="0">
              <a:latin typeface="Arial Narrow" panose="020B0606020202030204" pitchFamily="34" charset="0"/>
            </a:endParaRPr>
          </a:p>
        </p:txBody>
      </p:sp>
    </p:spTree>
    <p:extLst>
      <p:ext uri="{BB962C8B-B14F-4D97-AF65-F5344CB8AC3E}">
        <p14:creationId xmlns:p14="http://schemas.microsoft.com/office/powerpoint/2010/main" val="32711645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2145"/>
            <a:ext cx="5248408" cy="1907145"/>
          </a:xfrm>
        </p:spPr>
        <p:txBody>
          <a:bodyPr/>
          <a:lstStyle/>
          <a:p>
            <a:r>
              <a:rPr lang="en-US" b="1" dirty="0" smtClean="0">
                <a:solidFill>
                  <a:srgbClr val="C00000"/>
                </a:solidFill>
                <a:latin typeface="Franklin Gothic Heavy" panose="020B0903020102020204" pitchFamily="34" charset="0"/>
              </a:rPr>
              <a:t>RUSSIA: PETER THE GREAT</a:t>
            </a:r>
            <a:endParaRPr lang="en-US" b="1" dirty="0">
              <a:solidFill>
                <a:srgbClr val="C00000"/>
              </a:solidFill>
              <a:latin typeface="Franklin Gothic Heavy" panose="020B0903020102020204" pitchFamily="34"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59" y="3843992"/>
            <a:ext cx="5238750" cy="301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 result for peter the great stat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408" y="2592947"/>
            <a:ext cx="3895591" cy="25886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russian orthodox chur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8409" y="1"/>
            <a:ext cx="3895591"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905000"/>
            <a:ext cx="5248408" cy="1938992"/>
          </a:xfrm>
          <a:prstGeom prst="rect">
            <a:avLst/>
          </a:prstGeom>
          <a:noFill/>
        </p:spPr>
        <p:txBody>
          <a:bodyPr wrap="square" rtlCol="0">
            <a:spAutoFit/>
          </a:bodyPr>
          <a:lstStyle/>
          <a:p>
            <a:pPr algn="ctr"/>
            <a:r>
              <a:rPr lang="en-US" sz="2400" dirty="0" smtClean="0">
                <a:latin typeface="Berlin Sans FB" panose="020E0602020502020306" pitchFamily="34" charset="0"/>
              </a:rPr>
              <a:t>PTG traveled Europe to study west: added potatoes to diet, drilled soldiers in European tactics, allowed women to attend gatherings, made 1</a:t>
            </a:r>
            <a:r>
              <a:rPr lang="en-US" sz="2400" baseline="30000" dirty="0" smtClean="0">
                <a:latin typeface="Berlin Sans FB" panose="020E0602020502020306" pitchFamily="34" charset="0"/>
              </a:rPr>
              <a:t>st</a:t>
            </a:r>
            <a:r>
              <a:rPr lang="en-US" sz="2400" dirty="0" smtClean="0">
                <a:latin typeface="Berlin Sans FB" panose="020E0602020502020306" pitchFamily="34" charset="0"/>
              </a:rPr>
              <a:t> newspaper, navigation schools, built </a:t>
            </a:r>
            <a:r>
              <a:rPr lang="en-US" sz="2400" dirty="0" smtClean="0">
                <a:solidFill>
                  <a:srgbClr val="FF0000"/>
                </a:solidFill>
                <a:latin typeface="Berlin Sans FB" panose="020E0602020502020306" pitchFamily="34" charset="0"/>
              </a:rPr>
              <a:t>St. Petersburg</a:t>
            </a:r>
            <a:r>
              <a:rPr lang="en-US" sz="2400" dirty="0" smtClean="0">
                <a:latin typeface="Berlin Sans FB" panose="020E0602020502020306" pitchFamily="34" charset="0"/>
              </a:rPr>
              <a:t>.</a:t>
            </a:r>
            <a:endParaRPr lang="en-US" sz="2400" dirty="0">
              <a:latin typeface="Berlin Sans FB" panose="020E0602020502020306" pitchFamily="34" charset="0"/>
            </a:endParaRPr>
          </a:p>
        </p:txBody>
      </p:sp>
      <p:sp>
        <p:nvSpPr>
          <p:cNvPr id="6" name="TextBox 5"/>
          <p:cNvSpPr txBox="1"/>
          <p:nvPr/>
        </p:nvSpPr>
        <p:spPr>
          <a:xfrm>
            <a:off x="5248408" y="5058864"/>
            <a:ext cx="3895592" cy="1877437"/>
          </a:xfrm>
          <a:prstGeom prst="rect">
            <a:avLst/>
          </a:prstGeom>
          <a:noFill/>
        </p:spPr>
        <p:txBody>
          <a:bodyPr wrap="square" rtlCol="0">
            <a:spAutoFit/>
          </a:bodyPr>
          <a:lstStyle/>
          <a:p>
            <a:endParaRPr lang="en-US" sz="800" dirty="0" smtClean="0">
              <a:latin typeface="Arial Narrow" panose="020B0606020202030204" pitchFamily="34" charset="0"/>
            </a:endParaRPr>
          </a:p>
          <a:p>
            <a:r>
              <a:rPr lang="en-US" dirty="0" smtClean="0">
                <a:latin typeface="Arial Narrow" panose="020B0606020202030204" pitchFamily="34" charset="0"/>
              </a:rPr>
              <a:t>*St. Petersburg is built in a place no city should exist: cold, wet, frozen. Thousands of workers died in its creation. Yet today, it stands as the northernmost city in the world with a population over 1M people, &amp; it’s a vital sea port for the Russian people.</a:t>
            </a:r>
            <a:endParaRPr lang="en-US" dirty="0">
              <a:latin typeface="Arial Narrow" panose="020B0606020202030204" pitchFamily="34" charset="0"/>
            </a:endParaRPr>
          </a:p>
        </p:txBody>
      </p:sp>
    </p:spTree>
    <p:extLst>
      <p:ext uri="{BB962C8B-B14F-4D97-AF65-F5344CB8AC3E}">
        <p14:creationId xmlns:p14="http://schemas.microsoft.com/office/powerpoint/2010/main" val="7638184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3855"/>
            <a:ext cx="9130145" cy="684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8927" y="914400"/>
            <a:ext cx="45650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lumMod val="95000"/>
                    <a:lumOff val="5000"/>
                  </a:prstClr>
                </a:solidFill>
                <a:effectLst/>
                <a:uLnTx/>
                <a:uFillTx/>
                <a:latin typeface="Tw Cen MT"/>
                <a:ea typeface="+mn-ea"/>
                <a:cs typeface="+mn-cs"/>
              </a:rPr>
              <a:t>ENLIGHTENMENT</a:t>
            </a:r>
          </a:p>
        </p:txBody>
      </p:sp>
    </p:spTree>
    <p:extLst>
      <p:ext uri="{BB962C8B-B14F-4D97-AF65-F5344CB8AC3E}">
        <p14:creationId xmlns:p14="http://schemas.microsoft.com/office/powerpoint/2010/main" val="3941401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2895600" cy="2362200"/>
          </a:xfrm>
        </p:spPr>
        <p:txBody>
          <a:bodyPr>
            <a:noAutofit/>
          </a:bodyPr>
          <a:lstStyle/>
          <a:p>
            <a:pPr algn="ctr"/>
            <a:r>
              <a:rPr lang="en-US" sz="4400" dirty="0" smtClean="0"/>
              <a:t>SOCIAL </a:t>
            </a:r>
            <a:r>
              <a:rPr lang="en-US" sz="4000" dirty="0" smtClean="0"/>
              <a:t>CONTRACT </a:t>
            </a:r>
            <a:r>
              <a:rPr lang="en-US" sz="4400" dirty="0" smtClean="0"/>
              <a:t>THEORY</a:t>
            </a:r>
            <a:endParaRPr lang="en-US" sz="4400" dirty="0"/>
          </a:p>
        </p:txBody>
      </p:sp>
      <p:sp>
        <p:nvSpPr>
          <p:cNvPr id="3" name="Content Placeholder 2"/>
          <p:cNvSpPr>
            <a:spLocks noGrp="1"/>
          </p:cNvSpPr>
          <p:nvPr>
            <p:ph idx="1"/>
          </p:nvPr>
        </p:nvSpPr>
        <p:spPr>
          <a:xfrm>
            <a:off x="5181600" y="152399"/>
            <a:ext cx="3962400" cy="2666999"/>
          </a:xfrm>
        </p:spPr>
        <p:txBody>
          <a:bodyPr>
            <a:normAutofit/>
          </a:bodyPr>
          <a:lstStyle/>
          <a:p>
            <a:pPr marL="0" indent="0" algn="ctr">
              <a:buNone/>
            </a:pPr>
            <a:r>
              <a:rPr lang="en-US" dirty="0" smtClean="0"/>
              <a:t>Began by </a:t>
            </a:r>
            <a:r>
              <a:rPr lang="en-US" b="1" dirty="0" smtClean="0">
                <a:solidFill>
                  <a:srgbClr val="FFC000"/>
                </a:solidFill>
              </a:rPr>
              <a:t>Thomas Hobbes</a:t>
            </a:r>
            <a:r>
              <a:rPr lang="en-US" dirty="0" smtClean="0"/>
              <a:t>, realized humans were naturally sick &amp; wicked therefore must voluntarily give their power over to a leader. But HOW? Hobbs said people NOT God give leaders power.</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709"/>
            <a:ext cx="2438400" cy="271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727" y="4495800"/>
            <a:ext cx="4641273"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7" y="2743200"/>
            <a:ext cx="451321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495799" y="2743200"/>
            <a:ext cx="4495801" cy="1754326"/>
          </a:xfrm>
          <a:prstGeom prst="rect">
            <a:avLst/>
          </a:prstGeom>
          <a:noFill/>
        </p:spPr>
        <p:txBody>
          <a:bodyPr wrap="square" rtlCol="0">
            <a:spAutoFit/>
          </a:bodyPr>
          <a:lstStyle/>
          <a:p>
            <a:endParaRPr lang="en-US" dirty="0" smtClean="0"/>
          </a:p>
          <a:p>
            <a:r>
              <a:rPr lang="en-US" dirty="0" smtClean="0"/>
              <a:t>*Hobbs saw the horrors of English Civil War and thought there is no way God wanted any of this. Thus how we as humans select kings is wrong. Instead, kings are accountable to the people. The people are not to serve the king. </a:t>
            </a:r>
          </a:p>
        </p:txBody>
      </p:sp>
    </p:spTree>
    <p:extLst>
      <p:ext uri="{BB962C8B-B14F-4D97-AF65-F5344CB8AC3E}">
        <p14:creationId xmlns:p14="http://schemas.microsoft.com/office/powerpoint/2010/main" val="15701996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6927"/>
            <a:ext cx="3429000" cy="1821873"/>
          </a:xfrm>
        </p:spPr>
        <p:txBody>
          <a:bodyPr>
            <a:normAutofit/>
          </a:bodyPr>
          <a:lstStyle/>
          <a:p>
            <a:pPr algn="ctr"/>
            <a:r>
              <a:rPr lang="en-US" sz="4400" dirty="0" smtClean="0"/>
              <a:t>SELF-</a:t>
            </a:r>
            <a:r>
              <a:rPr lang="en-US" sz="4000" dirty="0" smtClean="0"/>
              <a:t>GOVERNMENT</a:t>
            </a:r>
            <a:endParaRPr lang="en-US" sz="4000" dirty="0"/>
          </a:p>
        </p:txBody>
      </p:sp>
      <p:sp>
        <p:nvSpPr>
          <p:cNvPr id="3" name="Content Placeholder 2"/>
          <p:cNvSpPr>
            <a:spLocks noGrp="1"/>
          </p:cNvSpPr>
          <p:nvPr>
            <p:ph idx="1"/>
          </p:nvPr>
        </p:nvSpPr>
        <p:spPr>
          <a:xfrm>
            <a:off x="1066800" y="5105400"/>
            <a:ext cx="8077200" cy="1676400"/>
          </a:xfrm>
        </p:spPr>
        <p:txBody>
          <a:bodyPr>
            <a:normAutofit/>
          </a:bodyPr>
          <a:lstStyle/>
          <a:p>
            <a:pPr marL="0" indent="0" algn="ctr">
              <a:buNone/>
            </a:pPr>
            <a:r>
              <a:rPr lang="en-US" b="1" dirty="0" smtClean="0">
                <a:solidFill>
                  <a:srgbClr val="FFC000"/>
                </a:solidFill>
              </a:rPr>
              <a:t>John Locke </a:t>
            </a:r>
            <a:r>
              <a:rPr lang="en-US" dirty="0" smtClean="0"/>
              <a:t>believed in </a:t>
            </a:r>
            <a:r>
              <a:rPr lang="en-US" b="1" dirty="0" smtClean="0">
                <a:solidFill>
                  <a:srgbClr val="FFC000"/>
                </a:solidFill>
              </a:rPr>
              <a:t>Social Contract </a:t>
            </a:r>
            <a:r>
              <a:rPr lang="en-US" dirty="0" smtClean="0"/>
              <a:t>stating that the purpose of gov’t is to protect citizen’s freedoms &amp; rights. John Locke gives birth to the idea of </a:t>
            </a:r>
            <a:r>
              <a:rPr lang="en-US" b="1" dirty="0" smtClean="0">
                <a:solidFill>
                  <a:srgbClr val="FFC000"/>
                </a:solidFill>
              </a:rPr>
              <a:t>Popular Sovereignty, </a:t>
            </a:r>
            <a:r>
              <a:rPr lang="en-US" dirty="0" smtClean="0">
                <a:solidFill>
                  <a:schemeClr val="tx1"/>
                </a:solidFill>
              </a:rPr>
              <a:t>in other words….</a:t>
            </a:r>
            <a:r>
              <a:rPr lang="en-US" b="1" dirty="0" smtClean="0">
                <a:solidFill>
                  <a:srgbClr val="FFC000"/>
                </a:solidFill>
              </a:rPr>
              <a:t>voting</a:t>
            </a:r>
            <a:r>
              <a:rPr lang="en-US" dirty="0" smtClean="0">
                <a:solidFill>
                  <a:schemeClr val="tx1"/>
                </a:solidFill>
              </a:rPr>
              <a:t> </a:t>
            </a:r>
            <a:r>
              <a:rPr lang="en-US" dirty="0" smtClean="0"/>
              <a:t>(this becomes the basis of modern </a:t>
            </a:r>
            <a:r>
              <a:rPr lang="en-US" b="1" dirty="0" smtClean="0">
                <a:solidFill>
                  <a:srgbClr val="FFC000"/>
                </a:solidFill>
              </a:rPr>
              <a:t>democracy</a:t>
            </a:r>
            <a:r>
              <a:rPr lang="en-US" dirty="0" smtClean="0"/>
              <a:t>).</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81600"/>
            <a:ext cx="119157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6927"/>
            <a:ext cx="3345873" cy="226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927"/>
            <a:ext cx="32766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273877"/>
            <a:ext cx="3429000" cy="283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7764" y="2273878"/>
            <a:ext cx="27432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w Cen MT"/>
                <a:ea typeface="+mn-ea"/>
                <a:cs typeface="+mn-cs"/>
              </a:rPr>
              <a:t>*John Locke believed all were born with 3 rights:  life, liberty, &amp; property.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w Cen MT"/>
                <a:ea typeface="+mn-ea"/>
                <a:cs typeface="+mn-cs"/>
              </a:rPr>
              <a:t>The purpose of a gov’t is to protect those rights, if the gov’t does not, the people have the right to overthrow the government.</a:t>
            </a: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TextBox 4"/>
          <p:cNvSpPr txBox="1"/>
          <p:nvPr/>
        </p:nvSpPr>
        <p:spPr>
          <a:xfrm>
            <a:off x="6324600" y="2273877"/>
            <a:ext cx="2743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w Cen MT"/>
                <a:ea typeface="+mn-ea"/>
                <a:cs typeface="+mn-cs"/>
              </a:rPr>
              <a:t>*USA Founding Fathers like Thomas Jefferson were well versed in Enlightenment thinking, so much so, the foundation of USA is based upon the rule of the people.</a:t>
            </a: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1954498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3737223" cy="1143000"/>
          </a:xfrm>
        </p:spPr>
        <p:txBody>
          <a:bodyPr>
            <a:normAutofit/>
          </a:bodyPr>
          <a:lstStyle/>
          <a:p>
            <a:pPr algn="ctr"/>
            <a:r>
              <a:rPr lang="en-US" sz="5400" i="1" dirty="0" smtClean="0"/>
              <a:t>VOLTAIRE</a:t>
            </a:r>
            <a:endParaRPr lang="en-US" sz="5400" i="1" dirty="0"/>
          </a:p>
        </p:txBody>
      </p:sp>
      <p:sp>
        <p:nvSpPr>
          <p:cNvPr id="3" name="Content Placeholder 2"/>
          <p:cNvSpPr>
            <a:spLocks noGrp="1"/>
          </p:cNvSpPr>
          <p:nvPr>
            <p:ph idx="1"/>
          </p:nvPr>
        </p:nvSpPr>
        <p:spPr>
          <a:xfrm>
            <a:off x="2590800" y="1143000"/>
            <a:ext cx="3737223" cy="5715000"/>
          </a:xfrm>
        </p:spPr>
        <p:txBody>
          <a:bodyPr>
            <a:normAutofit/>
          </a:bodyPr>
          <a:lstStyle/>
          <a:p>
            <a:pPr marL="0" indent="0" algn="ctr">
              <a:buNone/>
            </a:pPr>
            <a:r>
              <a:rPr lang="en-US" dirty="0" smtClean="0"/>
              <a:t>Satirical philosopher who challenged Catholic church, censorship, gov’t authorities, &amp; France (despite being Fr) through his massive writings. He is the 1</a:t>
            </a:r>
            <a:r>
              <a:rPr lang="en-US" baseline="30000" dirty="0" smtClean="0"/>
              <a:t>st</a:t>
            </a:r>
            <a:r>
              <a:rPr lang="en-US" dirty="0" smtClean="0"/>
              <a:t> person to call out for the </a:t>
            </a:r>
            <a:r>
              <a:rPr lang="en-US" dirty="0" smtClean="0">
                <a:solidFill>
                  <a:srgbClr val="FFC000"/>
                </a:solidFill>
              </a:rPr>
              <a:t>Freedom of Press</a:t>
            </a:r>
            <a:r>
              <a:rPr lang="en-US" dirty="0" smtClean="0"/>
              <a:t>.</a:t>
            </a:r>
          </a:p>
          <a:p>
            <a:pPr marL="0" indent="0" algn="ctr">
              <a:buNone/>
            </a:pPr>
            <a:endParaRPr lang="en-US" dirty="0"/>
          </a:p>
          <a:p>
            <a:pPr marL="0" indent="0" algn="ctr">
              <a:buNone/>
            </a:pPr>
            <a:r>
              <a:rPr lang="en-US" dirty="0" smtClean="0"/>
              <a:t>*He was French but clearly stated that rival GB had the better gov’t. He spent most a lot of his days in prison for constantly speaking out (and for an offensive personality).</a:t>
            </a:r>
          </a:p>
          <a:p>
            <a:pPr marL="0" indent="0" algn="ctr">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8023" y="0"/>
            <a:ext cx="281597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023" y="2590800"/>
            <a:ext cx="2815977"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2590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8023" y="4622800"/>
            <a:ext cx="3151413" cy="271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007014"/>
            <a:ext cx="4419600" cy="209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109029"/>
            <a:ext cx="2590800" cy="238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1120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152400"/>
            <a:ext cx="4953000" cy="990600"/>
          </a:xfrm>
        </p:spPr>
        <p:txBody>
          <a:bodyPr>
            <a:normAutofit/>
          </a:bodyPr>
          <a:lstStyle/>
          <a:p>
            <a:pPr algn="ctr"/>
            <a:r>
              <a:rPr lang="en-US" sz="5400" i="1" dirty="0" smtClean="0"/>
              <a:t>MONTESQUIEU</a:t>
            </a:r>
            <a:endParaRPr lang="en-US" sz="5400" i="1" dirty="0"/>
          </a:p>
        </p:txBody>
      </p:sp>
      <p:sp>
        <p:nvSpPr>
          <p:cNvPr id="3" name="Content Placeholder 2"/>
          <p:cNvSpPr>
            <a:spLocks noGrp="1"/>
          </p:cNvSpPr>
          <p:nvPr>
            <p:ph idx="1"/>
          </p:nvPr>
        </p:nvSpPr>
        <p:spPr>
          <a:xfrm>
            <a:off x="4114800" y="1219201"/>
            <a:ext cx="4953000" cy="1219200"/>
          </a:xfrm>
        </p:spPr>
        <p:txBody>
          <a:bodyPr/>
          <a:lstStyle/>
          <a:p>
            <a:pPr marL="0" indent="0" algn="ctr">
              <a:buNone/>
            </a:pPr>
            <a:r>
              <a:rPr lang="en-US" dirty="0" smtClean="0"/>
              <a:t>French writer devoted to liberty, taught that Britain was best governed nation in the world </a:t>
            </a:r>
            <a:r>
              <a:rPr lang="en-US" dirty="0" smtClean="0">
                <a:solidFill>
                  <a:srgbClr val="FFC000"/>
                </a:solidFill>
              </a:rPr>
              <a:t>(separation of powers).</a:t>
            </a:r>
            <a:endParaRPr lang="en-US" dirty="0">
              <a:solidFill>
                <a:srgbClr val="FFC00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82"/>
            <a:ext cx="4114800" cy="333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 y="3217757"/>
            <a:ext cx="4107874" cy="364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667000"/>
            <a:ext cx="5010592" cy="264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14800" y="5313219"/>
            <a:ext cx="5010592"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smtClean="0">
              <a:ln>
                <a:noFill/>
              </a:ln>
              <a:solidFill>
                <a:prstClr val="white"/>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Tw Cen MT"/>
                <a:ea typeface="+mn-ea"/>
                <a:cs typeface="+mn-cs"/>
              </a:rPr>
              <a:t>Believed there were 3 types of gov’t: monarchy (king or queen), republic (an elected leader), &amp; despot (dictator).</a:t>
            </a:r>
            <a:endParaRPr kumimoji="0" lang="en-US" sz="24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585550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135630"/>
            <a:ext cx="9144000" cy="3722370"/>
          </a:xfrm>
        </p:spPr>
        <p:txBody>
          <a:bodyPr>
            <a:normAutofit/>
          </a:bodyPr>
          <a:lstStyle/>
          <a:p>
            <a:pPr marL="0" indent="0" algn="ctr">
              <a:buNone/>
            </a:pPr>
            <a:r>
              <a:rPr lang="en-US" dirty="0" smtClean="0">
                <a:solidFill>
                  <a:srgbClr val="0033CC"/>
                </a:solidFill>
                <a:latin typeface="Albertus Medium" pitchFamily="34" charset="0"/>
              </a:rPr>
              <a:t>Oct 12, 1492, Columbus hit land &amp; claimed it for Spain (sailed the </a:t>
            </a:r>
            <a:r>
              <a:rPr lang="en-US" dirty="0" smtClean="0">
                <a:solidFill>
                  <a:srgbClr val="FF0000"/>
                </a:solidFill>
                <a:latin typeface="Albertus Medium" pitchFamily="34" charset="0"/>
              </a:rPr>
              <a:t>Nina, </a:t>
            </a:r>
            <a:r>
              <a:rPr lang="en-US" dirty="0" err="1" smtClean="0">
                <a:solidFill>
                  <a:srgbClr val="FF0000"/>
                </a:solidFill>
                <a:latin typeface="Albertus Medium" pitchFamily="34" charset="0"/>
              </a:rPr>
              <a:t>Pinta</a:t>
            </a:r>
            <a:r>
              <a:rPr lang="en-US" dirty="0" smtClean="0">
                <a:solidFill>
                  <a:srgbClr val="FF0000"/>
                </a:solidFill>
                <a:latin typeface="Albertus Medium" pitchFamily="34" charset="0"/>
              </a:rPr>
              <a:t>, &amp; Santa Maria</a:t>
            </a:r>
            <a:r>
              <a:rPr lang="en-US" dirty="0" smtClean="0">
                <a:solidFill>
                  <a:srgbClr val="0033CC"/>
                </a:solidFill>
                <a:latin typeface="Albertus Medium" pitchFamily="34" charset="0"/>
              </a:rPr>
              <a:t>). Though he wanted riches of India, he became an “empire builder” for Spain (named it </a:t>
            </a:r>
            <a:r>
              <a:rPr lang="en-US" dirty="0" smtClean="0">
                <a:solidFill>
                  <a:srgbClr val="FF0000"/>
                </a:solidFill>
                <a:latin typeface="Albertus Medium" pitchFamily="34" charset="0"/>
              </a:rPr>
              <a:t>San Salvador</a:t>
            </a:r>
            <a:r>
              <a:rPr lang="en-US" dirty="0" smtClean="0">
                <a:solidFill>
                  <a:srgbClr val="0033CC"/>
                </a:solidFill>
                <a:latin typeface="Albertus Medium" pitchFamily="34" charset="0"/>
              </a:rPr>
              <a:t>).</a:t>
            </a:r>
          </a:p>
          <a:p>
            <a:pPr marL="0" indent="0" algn="ctr">
              <a:buNone/>
            </a:pPr>
            <a:endParaRPr lang="en-US" sz="800" dirty="0">
              <a:solidFill>
                <a:srgbClr val="0033CC"/>
              </a:solidFill>
              <a:latin typeface="Albertus Medium" pitchFamily="34" charset="0"/>
            </a:endParaRPr>
          </a:p>
          <a:p>
            <a:pPr marL="0" indent="0" algn="ctr">
              <a:buNone/>
            </a:pPr>
            <a:r>
              <a:rPr lang="en-US" dirty="0" smtClean="0">
                <a:solidFill>
                  <a:srgbClr val="0033CC"/>
                </a:solidFill>
                <a:latin typeface="Albertus Medium" pitchFamily="34" charset="0"/>
              </a:rPr>
              <a:t>His 2</a:t>
            </a:r>
            <a:r>
              <a:rPr lang="en-US" baseline="30000" dirty="0" smtClean="0">
                <a:solidFill>
                  <a:srgbClr val="0033CC"/>
                </a:solidFill>
                <a:latin typeface="Albertus Medium" pitchFamily="34" charset="0"/>
              </a:rPr>
              <a:t>nd</a:t>
            </a:r>
            <a:r>
              <a:rPr lang="en-US" dirty="0" smtClean="0">
                <a:solidFill>
                  <a:srgbClr val="0033CC"/>
                </a:solidFill>
                <a:latin typeface="Albertus Medium" pitchFamily="34" charset="0"/>
              </a:rPr>
              <a:t> voyage carried 1000 crew on 17 vessels, intent on transforming the </a:t>
            </a:r>
            <a:r>
              <a:rPr lang="en-US" dirty="0" smtClean="0">
                <a:solidFill>
                  <a:srgbClr val="FF0000"/>
                </a:solidFill>
                <a:latin typeface="Albertus Medium" pitchFamily="34" charset="0"/>
              </a:rPr>
              <a:t>Caribbean</a:t>
            </a:r>
            <a:r>
              <a:rPr lang="en-US" dirty="0" smtClean="0">
                <a:solidFill>
                  <a:srgbClr val="0033CC"/>
                </a:solidFill>
                <a:latin typeface="Albertus Medium" pitchFamily="34" charset="0"/>
              </a:rPr>
              <a:t> into colonies (took 4 voyages total). He called the people Indians despite knowing he wasn’t in India.</a:t>
            </a:r>
            <a:endParaRPr lang="en-US" dirty="0">
              <a:solidFill>
                <a:srgbClr val="0033CC"/>
              </a:solidFill>
              <a:latin typeface="Albertus Medium" pitchFamily="34" charset="0"/>
            </a:endParaRPr>
          </a:p>
        </p:txBody>
      </p:sp>
      <p:sp>
        <p:nvSpPr>
          <p:cNvPr id="3" name="Title 2"/>
          <p:cNvSpPr>
            <a:spLocks noGrp="1"/>
          </p:cNvSpPr>
          <p:nvPr>
            <p:ph type="title"/>
          </p:nvPr>
        </p:nvSpPr>
        <p:spPr>
          <a:xfrm>
            <a:off x="4800600" y="-1"/>
            <a:ext cx="4343399" cy="1752601"/>
          </a:xfrm>
        </p:spPr>
        <p:txBody>
          <a:bodyPr/>
          <a:lstStyle/>
          <a:p>
            <a:r>
              <a:rPr lang="en-US" sz="4400" b="1" dirty="0" smtClean="0">
                <a:solidFill>
                  <a:srgbClr val="000099"/>
                </a:solidFill>
                <a:latin typeface="Aharoni" pitchFamily="2" charset="-79"/>
                <a:cs typeface="Aharoni" pitchFamily="2" charset="-79"/>
              </a:rPr>
              <a:t>CHRISTOPHER COLUMBUS</a:t>
            </a:r>
            <a:endParaRPr lang="en-US" sz="4400" b="1" dirty="0">
              <a:solidFill>
                <a:srgbClr val="000099"/>
              </a:solidFill>
              <a:latin typeface="Aharoni" pitchFamily="2" charset="-79"/>
              <a:cs typeface="Aharoni" pitchFamily="2" charset="-79"/>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13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1772" y="1599466"/>
            <a:ext cx="1751428" cy="153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599467"/>
            <a:ext cx="2590801" cy="153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5715000"/>
            <a:ext cx="9144000" cy="1200329"/>
          </a:xfrm>
          <a:prstGeom prst="rect">
            <a:avLst/>
          </a:prstGeom>
          <a:noFill/>
        </p:spPr>
        <p:txBody>
          <a:bodyPr wrap="square" rtlCol="0">
            <a:spAutoFit/>
          </a:bodyPr>
          <a:lstStyle/>
          <a:p>
            <a:r>
              <a:rPr lang="en-US" dirty="0" smtClean="0">
                <a:latin typeface="Arial Narrow" panose="020B0606020202030204" pitchFamily="34" charset="0"/>
              </a:rPr>
              <a:t>*Evidently Columbus was difficult to get along with. At one point he was arrested &amp; returned to Spain in chains following some brutal leadership decisions that involved torturing people. CC saw himself as a very religious person &amp; his travels as spiritual missions.</a:t>
            </a:r>
          </a:p>
          <a:p>
            <a:r>
              <a:rPr lang="en-US" dirty="0" smtClean="0">
                <a:latin typeface="Arial Narrow" panose="020B0606020202030204" pitchFamily="34" charset="0"/>
              </a:rPr>
              <a:t>*</a:t>
            </a:r>
            <a:r>
              <a:rPr lang="en-US" b="1" dirty="0" smtClean="0">
                <a:solidFill>
                  <a:srgbClr val="FF0000"/>
                </a:solidFill>
                <a:latin typeface="Arial Narrow" panose="020B0606020202030204" pitchFamily="34" charset="0"/>
              </a:rPr>
              <a:t>John Cabot </a:t>
            </a:r>
            <a:r>
              <a:rPr lang="en-US" dirty="0" smtClean="0">
                <a:latin typeface="Arial Narrow" panose="020B0606020202030204" pitchFamily="34" charset="0"/>
              </a:rPr>
              <a:t>will explore Canada, landing off the coast in modern day Newfoundland. </a:t>
            </a:r>
            <a:endParaRPr lang="en-US" dirty="0">
              <a:latin typeface="Arial Narrow" panose="020B0606020202030204" pitchFamily="34" charset="0"/>
            </a:endParaRPr>
          </a:p>
        </p:txBody>
      </p:sp>
    </p:spTree>
    <p:extLst>
      <p:ext uri="{BB962C8B-B14F-4D97-AF65-F5344CB8AC3E}">
        <p14:creationId xmlns:p14="http://schemas.microsoft.com/office/powerpoint/2010/main" val="3461057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5038725" cy="1600200"/>
          </a:xfrm>
        </p:spPr>
        <p:txBody>
          <a:bodyPr>
            <a:noAutofit/>
          </a:bodyPr>
          <a:lstStyle/>
          <a:p>
            <a:pPr algn="ctr"/>
            <a:r>
              <a:rPr lang="en-US" sz="5400" dirty="0" smtClean="0"/>
              <a:t>DIRECT DEMOCRACY</a:t>
            </a:r>
            <a:endParaRPr lang="en-US" sz="5400" dirty="0"/>
          </a:p>
        </p:txBody>
      </p:sp>
      <p:sp>
        <p:nvSpPr>
          <p:cNvPr id="3" name="Content Placeholder 2"/>
          <p:cNvSpPr>
            <a:spLocks noGrp="1"/>
          </p:cNvSpPr>
          <p:nvPr>
            <p:ph idx="1"/>
          </p:nvPr>
        </p:nvSpPr>
        <p:spPr>
          <a:xfrm>
            <a:off x="76200" y="1600200"/>
            <a:ext cx="5114925" cy="5257800"/>
          </a:xfrm>
        </p:spPr>
        <p:txBody>
          <a:bodyPr/>
          <a:lstStyle/>
          <a:p>
            <a:pPr marL="0" indent="0" algn="ctr">
              <a:buNone/>
            </a:pPr>
            <a:r>
              <a:rPr lang="en-US" b="1" dirty="0" smtClean="0">
                <a:solidFill>
                  <a:srgbClr val="FFC000"/>
                </a:solidFill>
              </a:rPr>
              <a:t>Rousseau</a:t>
            </a:r>
            <a:r>
              <a:rPr lang="en-US" dirty="0" smtClean="0"/>
              <a:t> becomes a hero for freedom as he explains that the best gov’t is one that serves the general will of the public.</a:t>
            </a:r>
          </a:p>
          <a:p>
            <a:pPr marL="0" indent="0" algn="ctr">
              <a:buNone/>
            </a:pPr>
            <a:r>
              <a:rPr lang="en-US" dirty="0" smtClean="0"/>
              <a:t>Adding to Hobbes &amp; Locke, he says that all are </a:t>
            </a:r>
            <a:r>
              <a:rPr lang="en-US" b="1" dirty="0" smtClean="0">
                <a:solidFill>
                  <a:srgbClr val="FFC000"/>
                </a:solidFill>
              </a:rPr>
              <a:t>equal</a:t>
            </a:r>
            <a:r>
              <a:rPr lang="en-US" dirty="0" smtClean="0"/>
              <a:t> &amp; should pick own leaders.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0"/>
            <a:ext cx="39528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5" y="3823854"/>
            <a:ext cx="3959802" cy="356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3581400"/>
            <a:ext cx="281247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4972050"/>
            <a:ext cx="52578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Tw Cen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Tw Cen M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w Cen MT"/>
                <a:ea typeface="+mn-ea"/>
                <a:cs typeface="+mn-cs"/>
              </a:rPr>
              <a:t>*Rousseau has been called Father of French Revolution (</a:t>
            </a:r>
            <a:r>
              <a:rPr kumimoji="0" lang="en-US" sz="1800" b="0" i="0" u="none" strike="noStrike" kern="1200" cap="none" spc="0" normalizeH="0" baseline="0" noProof="0" dirty="0" err="1" smtClean="0">
                <a:ln>
                  <a:noFill/>
                </a:ln>
                <a:solidFill>
                  <a:prstClr val="white"/>
                </a:solidFill>
                <a:effectLst/>
                <a:uLnTx/>
                <a:uFillTx/>
                <a:latin typeface="Tw Cen MT"/>
                <a:ea typeface="+mn-ea"/>
                <a:cs typeface="+mn-cs"/>
              </a:rPr>
              <a:t>tho</a:t>
            </a:r>
            <a:r>
              <a:rPr kumimoji="0" lang="en-US" sz="1800" b="0" i="0" u="none" strike="noStrike" kern="1200" cap="none" spc="0" normalizeH="0" baseline="0" noProof="0" dirty="0" smtClean="0">
                <a:ln>
                  <a:noFill/>
                </a:ln>
                <a:solidFill>
                  <a:prstClr val="white"/>
                </a:solidFill>
                <a:effectLst/>
                <a:uLnTx/>
                <a:uFillTx/>
                <a:latin typeface="Tw Cen MT"/>
                <a:ea typeface="+mn-ea"/>
                <a:cs typeface="+mn-cs"/>
              </a:rPr>
              <a:t>’ not alive at the time, his writings inspired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581400"/>
            <a:ext cx="23717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6936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3200400" cy="1219200"/>
          </a:xfrm>
        </p:spPr>
        <p:txBody>
          <a:bodyPr>
            <a:normAutofit/>
          </a:bodyPr>
          <a:lstStyle/>
          <a:p>
            <a:pPr algn="ctr"/>
            <a:r>
              <a:rPr lang="en-US" sz="4800" i="1" dirty="0" smtClean="0"/>
              <a:t>BECCARIA</a:t>
            </a:r>
            <a:endParaRPr lang="en-US" sz="4800" i="1" dirty="0"/>
          </a:p>
        </p:txBody>
      </p:sp>
      <p:sp>
        <p:nvSpPr>
          <p:cNvPr id="3" name="Content Placeholder 2"/>
          <p:cNvSpPr>
            <a:spLocks noGrp="1"/>
          </p:cNvSpPr>
          <p:nvPr>
            <p:ph idx="1"/>
          </p:nvPr>
        </p:nvSpPr>
        <p:spPr>
          <a:xfrm>
            <a:off x="3124200" y="3164204"/>
            <a:ext cx="6019800" cy="2017396"/>
          </a:xfrm>
        </p:spPr>
        <p:txBody>
          <a:bodyPr>
            <a:normAutofit/>
          </a:bodyPr>
          <a:lstStyle/>
          <a:p>
            <a:pPr marL="0" indent="0" algn="ctr">
              <a:buNone/>
            </a:pPr>
            <a:r>
              <a:rPr lang="en-US" sz="2800" dirty="0" smtClean="0"/>
              <a:t>Taught laws exist to preserve the social order: torturing witnesses, irregular court decisions, random punishments…wrong! He desired </a:t>
            </a:r>
            <a:r>
              <a:rPr lang="en-US" sz="2800" b="1" dirty="0" smtClean="0">
                <a:solidFill>
                  <a:srgbClr val="FFC000"/>
                </a:solidFill>
              </a:rPr>
              <a:t>prison &amp; legal reform</a:t>
            </a:r>
            <a:r>
              <a:rPr lang="en-US" sz="2800" dirty="0" smtClean="0"/>
              <a:t>.</a:t>
            </a:r>
          </a:p>
          <a:p>
            <a:pPr marL="0" indent="0">
              <a:buNone/>
            </a:pPr>
            <a:endParaRPr 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
            <a:ext cx="2514600" cy="31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0"/>
            <a:ext cx="3505200" cy="316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5008813"/>
            <a:ext cx="3748314" cy="188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5008812"/>
            <a:ext cx="2286000" cy="188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95424"/>
            <a:ext cx="312420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9633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128892" cy="1219200"/>
          </a:xfrm>
        </p:spPr>
        <p:txBody>
          <a:bodyPr>
            <a:normAutofit/>
          </a:bodyPr>
          <a:lstStyle/>
          <a:p>
            <a:pPr algn="ctr"/>
            <a:r>
              <a:rPr lang="en-US" sz="4400" i="1" dirty="0" smtClean="0"/>
              <a:t>MARY WOLLSTONECRAFT</a:t>
            </a:r>
            <a:endParaRPr lang="en-US" sz="4400" i="1" dirty="0"/>
          </a:p>
        </p:txBody>
      </p:sp>
      <p:sp>
        <p:nvSpPr>
          <p:cNvPr id="3" name="Content Placeholder 2"/>
          <p:cNvSpPr>
            <a:spLocks noGrp="1"/>
          </p:cNvSpPr>
          <p:nvPr>
            <p:ph idx="1"/>
          </p:nvPr>
        </p:nvSpPr>
        <p:spPr>
          <a:xfrm>
            <a:off x="152400" y="1447800"/>
            <a:ext cx="6096000" cy="2590800"/>
          </a:xfrm>
        </p:spPr>
        <p:txBody>
          <a:bodyPr>
            <a:normAutofit/>
          </a:bodyPr>
          <a:lstStyle/>
          <a:p>
            <a:pPr marL="0" indent="0" algn="ctr">
              <a:buNone/>
            </a:pPr>
            <a:r>
              <a:rPr lang="en-US" dirty="0" smtClean="0"/>
              <a:t>Published an essay promoting the education of women &amp; encouraging them to pursue male dominated occupations  (medicine, politics, </a:t>
            </a:r>
            <a:r>
              <a:rPr lang="en-US" dirty="0" err="1" smtClean="0"/>
              <a:t>etc</a:t>
            </a:r>
            <a:r>
              <a:rPr lang="en-US" dirty="0" smtClean="0"/>
              <a:t>). She was worldwide leader on </a:t>
            </a:r>
            <a:r>
              <a:rPr lang="en-US" b="1" dirty="0" smtClean="0">
                <a:solidFill>
                  <a:srgbClr val="FFC000"/>
                </a:solidFill>
              </a:rPr>
              <a:t>women’s rights</a:t>
            </a:r>
            <a:r>
              <a:rPr lang="en-US" dirty="0" smtClean="0"/>
              <a:t>.</a:t>
            </a:r>
          </a:p>
          <a:p>
            <a:pPr marL="0" indent="0" algn="ctr">
              <a:buNone/>
            </a:pPr>
            <a:endParaRPr lang="en-US" sz="1400"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8892" y="0"/>
            <a:ext cx="301510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1"/>
            <a:ext cx="3581400" cy="350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14" y="3810001"/>
            <a:ext cx="2757714" cy="329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810001"/>
            <a:ext cx="2833255" cy="423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3907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75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152400"/>
            <a:ext cx="7924800" cy="1569660"/>
          </a:xfrm>
          <a:prstGeom prst="rect">
            <a:avLst/>
          </a:prstGeom>
          <a:noFill/>
        </p:spPr>
        <p:txBody>
          <a:bodyPr wrap="square" rtlCol="0">
            <a:spAutoFit/>
          </a:bodyPr>
          <a:lstStyle/>
          <a:p>
            <a:pPr algn="ctr"/>
            <a:r>
              <a:rPr lang="en-US" sz="9600" dirty="0" smtClean="0">
                <a:solidFill>
                  <a:schemeClr val="bg1"/>
                </a:solidFill>
                <a:latin typeface="Rockwell Condensed" pitchFamily="18" charset="0"/>
              </a:rPr>
              <a:t>ECONOMICS</a:t>
            </a:r>
            <a:endParaRPr lang="en-US" sz="9600" dirty="0">
              <a:solidFill>
                <a:schemeClr val="bg1"/>
              </a:solidFill>
              <a:latin typeface="Rockwell Condensed" pitchFamily="18" charset="0"/>
            </a:endParaRPr>
          </a:p>
        </p:txBody>
      </p:sp>
    </p:spTree>
    <p:extLst>
      <p:ext uri="{BB962C8B-B14F-4D97-AF65-F5344CB8AC3E}">
        <p14:creationId xmlns:p14="http://schemas.microsoft.com/office/powerpoint/2010/main" val="15726308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0"/>
            <a:ext cx="3886200" cy="1524000"/>
          </a:xfrm>
        </p:spPr>
        <p:txBody>
          <a:bodyPr>
            <a:normAutofit fontScale="90000"/>
          </a:bodyPr>
          <a:lstStyle/>
          <a:p>
            <a:r>
              <a:rPr lang="en-US" sz="6000" dirty="0" smtClean="0">
                <a:solidFill>
                  <a:srgbClr val="345125"/>
                </a:solidFill>
                <a:latin typeface="Impact" pitchFamily="34" charset="0"/>
              </a:rPr>
              <a:t>LAISSEZ FAIRE</a:t>
            </a:r>
            <a:endParaRPr lang="en-US" sz="6000" dirty="0">
              <a:solidFill>
                <a:srgbClr val="345125"/>
              </a:solidFill>
              <a:latin typeface="Impact" pitchFamily="34" charset="0"/>
            </a:endParaRPr>
          </a:p>
        </p:txBody>
      </p:sp>
      <p:sp>
        <p:nvSpPr>
          <p:cNvPr id="3" name="Content Placeholder 2"/>
          <p:cNvSpPr>
            <a:spLocks noGrp="1"/>
          </p:cNvSpPr>
          <p:nvPr>
            <p:ph idx="1"/>
          </p:nvPr>
        </p:nvSpPr>
        <p:spPr>
          <a:xfrm>
            <a:off x="0" y="0"/>
            <a:ext cx="5105400" cy="1981200"/>
          </a:xfrm>
        </p:spPr>
        <p:txBody>
          <a:bodyPr>
            <a:normAutofit lnSpcReduction="10000"/>
          </a:bodyPr>
          <a:lstStyle/>
          <a:p>
            <a:pPr marL="0" indent="0" algn="ctr">
              <a:buNone/>
            </a:pPr>
            <a:endParaRPr lang="en-US" sz="2400" dirty="0" smtClean="0">
              <a:latin typeface="Arial Narrow" panose="020B0606020202030204" pitchFamily="34" charset="0"/>
              <a:ea typeface="Arial Unicode MS" pitchFamily="34" charset="-128"/>
              <a:cs typeface="Arial Unicode MS" pitchFamily="34" charset="-128"/>
            </a:endParaRPr>
          </a:p>
          <a:p>
            <a:pPr marL="0" indent="0" algn="ctr">
              <a:buNone/>
            </a:pPr>
            <a:r>
              <a:rPr lang="en-US" sz="2400" dirty="0" smtClean="0">
                <a:latin typeface="Arial Narrow" panose="020B0606020202030204" pitchFamily="34" charset="0"/>
                <a:ea typeface="Arial Unicode MS" pitchFamily="34" charset="-128"/>
                <a:cs typeface="Arial Unicode MS" pitchFamily="34" charset="-128"/>
              </a:rPr>
              <a:t>Literally means, “</a:t>
            </a:r>
            <a:r>
              <a:rPr lang="en-US" sz="2400" b="1" dirty="0" smtClean="0">
                <a:solidFill>
                  <a:srgbClr val="C00000"/>
                </a:solidFill>
                <a:latin typeface="Arial Narrow" panose="020B0606020202030204" pitchFamily="34" charset="0"/>
                <a:ea typeface="Arial Unicode MS" pitchFamily="34" charset="-128"/>
                <a:cs typeface="Arial Unicode MS" pitchFamily="34" charset="-128"/>
              </a:rPr>
              <a:t>let do</a:t>
            </a:r>
            <a:r>
              <a:rPr lang="en-US" sz="2400" dirty="0" smtClean="0">
                <a:latin typeface="Arial Narrow" panose="020B0606020202030204" pitchFamily="34" charset="0"/>
                <a:ea typeface="Arial Unicode MS" pitchFamily="34" charset="-128"/>
                <a:cs typeface="Arial Unicode MS" pitchFamily="34" charset="-128"/>
              </a:rPr>
              <a:t>.” Refers to the economic theory of letting business owners set working conditions w/out interference. Policy favors an </a:t>
            </a:r>
            <a:r>
              <a:rPr lang="en-US" sz="2400" b="1" dirty="0" smtClean="0">
                <a:solidFill>
                  <a:srgbClr val="C00000"/>
                </a:solidFill>
                <a:latin typeface="Arial Narrow" panose="020B0606020202030204" pitchFamily="34" charset="0"/>
                <a:ea typeface="Arial Unicode MS" pitchFamily="34" charset="-128"/>
                <a:cs typeface="Arial Unicode MS" pitchFamily="34" charset="-128"/>
              </a:rPr>
              <a:t>unregulated free market</a:t>
            </a:r>
            <a:r>
              <a:rPr lang="en-US" sz="2400" dirty="0" smtClean="0">
                <a:latin typeface="Arial Narrow" panose="020B0606020202030204" pitchFamily="34" charset="0"/>
                <a:ea typeface="Arial Unicode MS" pitchFamily="34" charset="-128"/>
                <a:cs typeface="Arial Unicode MS" pitchFamily="34" charset="-128"/>
              </a:rPr>
              <a:t>.</a:t>
            </a:r>
            <a:endParaRPr lang="en-US" sz="2400" dirty="0">
              <a:latin typeface="Arial Narrow" panose="020B0606020202030204" pitchFamily="34" charset="0"/>
              <a:ea typeface="Arial Unicode MS" pitchFamily="34" charset="-128"/>
              <a:cs typeface="Arial Unicode MS" pitchFamily="34" charset="-128"/>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40" y="1981200"/>
            <a:ext cx="300513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799" y="1981200"/>
            <a:ext cx="6172201" cy="489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6909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198" y="0"/>
            <a:ext cx="3733801" cy="1600200"/>
          </a:xfrm>
        </p:spPr>
        <p:txBody>
          <a:bodyPr>
            <a:normAutofit/>
          </a:bodyPr>
          <a:lstStyle/>
          <a:p>
            <a:pPr algn="ctr"/>
            <a:r>
              <a:rPr lang="en-US" sz="6000" dirty="0" smtClean="0">
                <a:solidFill>
                  <a:srgbClr val="345125"/>
                </a:solidFill>
                <a:latin typeface="Impact" pitchFamily="34" charset="0"/>
              </a:rPr>
              <a:t>CAPITALISM</a:t>
            </a:r>
            <a:endParaRPr lang="en-US" sz="6000" dirty="0">
              <a:solidFill>
                <a:srgbClr val="345125"/>
              </a:solidFill>
              <a:latin typeface="Impact" pitchFamily="34" charset="0"/>
            </a:endParaRPr>
          </a:p>
        </p:txBody>
      </p:sp>
      <p:sp>
        <p:nvSpPr>
          <p:cNvPr id="3" name="Content Placeholder 2"/>
          <p:cNvSpPr>
            <a:spLocks noGrp="1"/>
          </p:cNvSpPr>
          <p:nvPr>
            <p:ph idx="1"/>
          </p:nvPr>
        </p:nvSpPr>
        <p:spPr>
          <a:xfrm>
            <a:off x="0" y="304800"/>
            <a:ext cx="3535271" cy="6553200"/>
          </a:xfrm>
        </p:spPr>
        <p:txBody>
          <a:bodyPr>
            <a:normAutofit/>
          </a:bodyPr>
          <a:lstStyle/>
          <a:p>
            <a:pPr marL="0" indent="0">
              <a:buNone/>
            </a:pPr>
            <a:r>
              <a:rPr lang="en-US" sz="2400" dirty="0" smtClean="0">
                <a:latin typeface="Arial Narrow" pitchFamily="34" charset="0"/>
                <a:ea typeface="Arial Unicode MS" pitchFamily="34" charset="-128"/>
                <a:cs typeface="Arial Unicode MS" pitchFamily="34" charset="-128"/>
              </a:rPr>
              <a:t>Theory that business should control </a:t>
            </a:r>
            <a:r>
              <a:rPr lang="en-US" sz="2400" dirty="0" smtClean="0">
                <a:solidFill>
                  <a:srgbClr val="FF0000"/>
                </a:solidFill>
                <a:latin typeface="Arial Narrow" pitchFamily="34" charset="0"/>
                <a:ea typeface="Arial Unicode MS" pitchFamily="34" charset="-128"/>
                <a:cs typeface="Arial Unicode MS" pitchFamily="34" charset="-128"/>
              </a:rPr>
              <a:t>means of production</a:t>
            </a:r>
            <a:r>
              <a:rPr lang="en-US" sz="2400" dirty="0" smtClean="0">
                <a:latin typeface="Arial Narrow" pitchFamily="34" charset="0"/>
                <a:ea typeface="Arial Unicode MS" pitchFamily="34" charset="-128"/>
                <a:cs typeface="Arial Unicode MS" pitchFamily="34" charset="-128"/>
              </a:rPr>
              <a:t>.</a:t>
            </a:r>
          </a:p>
          <a:p>
            <a:pPr marL="0" indent="0">
              <a:buNone/>
            </a:pPr>
            <a:endParaRPr lang="en-US" sz="800" dirty="0" smtClean="0">
              <a:latin typeface="Arial Narrow" pitchFamily="34" charset="0"/>
              <a:ea typeface="Arial Unicode MS" pitchFamily="34" charset="-128"/>
              <a:cs typeface="Arial Unicode MS" pitchFamily="34" charset="-128"/>
            </a:endParaRPr>
          </a:p>
          <a:p>
            <a:pPr marL="0" indent="0">
              <a:buNone/>
            </a:pPr>
            <a:r>
              <a:rPr lang="en-US" sz="2400" dirty="0" smtClean="0">
                <a:solidFill>
                  <a:srgbClr val="C00000"/>
                </a:solidFill>
                <a:latin typeface="Arial Narrow" pitchFamily="34" charset="0"/>
                <a:ea typeface="Arial Unicode MS" pitchFamily="34" charset="-128"/>
                <a:cs typeface="Arial Unicode MS" pitchFamily="34" charset="-128"/>
              </a:rPr>
              <a:t>Adam Smith</a:t>
            </a:r>
            <a:r>
              <a:rPr lang="en-US" sz="2400" dirty="0" smtClean="0">
                <a:latin typeface="Arial Narrow" pitchFamily="34" charset="0"/>
                <a:ea typeface="Arial Unicode MS" pitchFamily="34" charset="-128"/>
                <a:cs typeface="Arial Unicode MS" pitchFamily="34" charset="-128"/>
              </a:rPr>
              <a:t>, stated the three natural economic laws:</a:t>
            </a:r>
          </a:p>
          <a:p>
            <a:pPr marL="0" indent="0">
              <a:buNone/>
            </a:pPr>
            <a:endParaRPr lang="en-US" sz="1200" dirty="0" smtClean="0">
              <a:latin typeface="Arial Narrow" pitchFamily="34" charset="0"/>
              <a:ea typeface="Arial Unicode MS" pitchFamily="34" charset="-128"/>
              <a:cs typeface="Arial Unicode MS" pitchFamily="34" charset="-128"/>
            </a:endParaRPr>
          </a:p>
          <a:p>
            <a:pPr marL="0" indent="0">
              <a:buNone/>
            </a:pPr>
            <a:r>
              <a:rPr lang="en-US" sz="2400" dirty="0" smtClean="0">
                <a:latin typeface="Arial Narrow" pitchFamily="34" charset="0"/>
                <a:ea typeface="Arial Unicode MS" pitchFamily="34" charset="-128"/>
                <a:cs typeface="Arial Unicode MS" pitchFamily="34" charset="-128"/>
              </a:rPr>
              <a:t>A) </a:t>
            </a:r>
            <a:r>
              <a:rPr lang="en-US" sz="2400" dirty="0" smtClean="0">
                <a:solidFill>
                  <a:srgbClr val="C00000"/>
                </a:solidFill>
                <a:latin typeface="Arial Narrow" pitchFamily="34" charset="0"/>
                <a:ea typeface="Arial Unicode MS" pitchFamily="34" charset="-128"/>
                <a:cs typeface="Arial Unicode MS" pitchFamily="34" charset="-128"/>
              </a:rPr>
              <a:t>Law of Self-Interest:</a:t>
            </a:r>
          </a:p>
          <a:p>
            <a:pPr marL="0" indent="0">
              <a:buNone/>
            </a:pPr>
            <a:r>
              <a:rPr lang="en-US" sz="2400" dirty="0" smtClean="0">
                <a:latin typeface="Arial Narrow" pitchFamily="34" charset="0"/>
                <a:ea typeface="Arial Unicode MS" pitchFamily="34" charset="-128"/>
                <a:cs typeface="Arial Unicode MS" pitchFamily="34" charset="-128"/>
              </a:rPr>
              <a:t>People work for own good.</a:t>
            </a:r>
          </a:p>
          <a:p>
            <a:pPr marL="0" indent="0">
              <a:buNone/>
            </a:pPr>
            <a:r>
              <a:rPr lang="en-US" sz="2400" dirty="0" smtClean="0">
                <a:latin typeface="Arial Narrow" pitchFamily="34" charset="0"/>
                <a:ea typeface="Arial Unicode MS" pitchFamily="34" charset="-128"/>
                <a:cs typeface="Arial Unicode MS" pitchFamily="34" charset="-128"/>
              </a:rPr>
              <a:t>B) </a:t>
            </a:r>
            <a:r>
              <a:rPr lang="en-US" sz="2400" dirty="0" smtClean="0">
                <a:solidFill>
                  <a:srgbClr val="C00000"/>
                </a:solidFill>
                <a:latin typeface="Arial Narrow" pitchFamily="34" charset="0"/>
                <a:ea typeface="Arial Unicode MS" pitchFamily="34" charset="-128"/>
                <a:cs typeface="Arial Unicode MS" pitchFamily="34" charset="-128"/>
              </a:rPr>
              <a:t>Law of Competition:</a:t>
            </a:r>
          </a:p>
          <a:p>
            <a:pPr marL="0" indent="0">
              <a:buNone/>
            </a:pPr>
            <a:r>
              <a:rPr lang="en-US" sz="2400" dirty="0" smtClean="0">
                <a:latin typeface="Arial Narrow" pitchFamily="34" charset="0"/>
                <a:ea typeface="Arial Unicode MS" pitchFamily="34" charset="-128"/>
                <a:cs typeface="Arial Unicode MS" pitchFamily="34" charset="-128"/>
              </a:rPr>
              <a:t>Competition forces people to make better products.</a:t>
            </a:r>
          </a:p>
          <a:p>
            <a:pPr marL="0" indent="0">
              <a:buNone/>
            </a:pPr>
            <a:r>
              <a:rPr lang="en-US" sz="2400" dirty="0" smtClean="0">
                <a:latin typeface="Arial Narrow" pitchFamily="34" charset="0"/>
                <a:ea typeface="Arial Unicode MS" pitchFamily="34" charset="-128"/>
                <a:cs typeface="Arial Unicode MS" pitchFamily="34" charset="-128"/>
              </a:rPr>
              <a:t>C) </a:t>
            </a:r>
            <a:r>
              <a:rPr lang="en-US" sz="2400" dirty="0" smtClean="0">
                <a:solidFill>
                  <a:srgbClr val="C00000"/>
                </a:solidFill>
                <a:latin typeface="Arial Narrow" pitchFamily="34" charset="0"/>
                <a:ea typeface="Arial Unicode MS" pitchFamily="34" charset="-128"/>
                <a:cs typeface="Arial Unicode MS" pitchFamily="34" charset="-128"/>
              </a:rPr>
              <a:t>Law of Supply &amp; Demand</a:t>
            </a:r>
            <a:r>
              <a:rPr lang="en-US" sz="2400" dirty="0" smtClean="0">
                <a:latin typeface="Arial Narrow" pitchFamily="34" charset="0"/>
                <a:ea typeface="Arial Unicode MS" pitchFamily="34" charset="-128"/>
                <a:cs typeface="Arial Unicode MS" pitchFamily="34" charset="-128"/>
              </a:rPr>
              <a:t>: Enough goods would be produced at the lowest possible price to meet the demand of those buying.</a:t>
            </a:r>
          </a:p>
          <a:p>
            <a:pPr marL="0" indent="0">
              <a:buNone/>
            </a:pPr>
            <a:r>
              <a:rPr lang="en-US" sz="2400" dirty="0" smtClean="0">
                <a:latin typeface="Arial Narrow" pitchFamily="34" charset="0"/>
                <a:ea typeface="Arial Unicode MS" pitchFamily="34" charset="-128"/>
                <a:cs typeface="Arial Unicode MS" pitchFamily="34" charset="-128"/>
              </a:rPr>
              <a:t>                 </a:t>
            </a:r>
            <a:r>
              <a:rPr lang="en-US" sz="2400" i="1" dirty="0" smtClean="0">
                <a:latin typeface="Arial Narrow" pitchFamily="34" charset="0"/>
                <a:ea typeface="Arial Unicode MS" pitchFamily="34" charset="-128"/>
                <a:cs typeface="Arial Unicode MS" pitchFamily="34" charset="-128"/>
              </a:rPr>
              <a:t>-Wealth of Nations</a:t>
            </a:r>
            <a:endParaRPr lang="en-US" sz="2400" i="1" dirty="0">
              <a:latin typeface="Arial Narrow" pitchFamily="34" charset="0"/>
              <a:ea typeface="Arial Unicode MS" pitchFamily="34" charset="-128"/>
              <a:cs typeface="Arial Unicode MS" pitchFamily="34" charset="-128"/>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271" y="2362200"/>
            <a:ext cx="5608729"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270" y="1"/>
            <a:ext cx="187492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8886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686" y="0"/>
            <a:ext cx="3265314" cy="1600200"/>
          </a:xfrm>
        </p:spPr>
        <p:txBody>
          <a:bodyPr>
            <a:normAutofit fontScale="90000"/>
          </a:bodyPr>
          <a:lstStyle/>
          <a:p>
            <a:pPr algn="ctr"/>
            <a:r>
              <a:rPr lang="en-US" sz="6000" dirty="0" smtClean="0">
                <a:solidFill>
                  <a:srgbClr val="345125"/>
                </a:solidFill>
                <a:latin typeface="Impact" pitchFamily="34" charset="0"/>
              </a:rPr>
              <a:t>SOCIALISM</a:t>
            </a:r>
            <a:endParaRPr lang="en-US" sz="6000" dirty="0">
              <a:solidFill>
                <a:srgbClr val="345125"/>
              </a:solidFill>
              <a:latin typeface="Impact" pitchFamily="34" charset="0"/>
            </a:endParaRPr>
          </a:p>
        </p:txBody>
      </p:sp>
      <p:sp>
        <p:nvSpPr>
          <p:cNvPr id="3" name="Content Placeholder 2"/>
          <p:cNvSpPr>
            <a:spLocks noGrp="1"/>
          </p:cNvSpPr>
          <p:nvPr>
            <p:ph idx="1"/>
          </p:nvPr>
        </p:nvSpPr>
        <p:spPr>
          <a:xfrm>
            <a:off x="0" y="762000"/>
            <a:ext cx="3810000" cy="6096000"/>
          </a:xfrm>
        </p:spPr>
        <p:txBody>
          <a:bodyPr>
            <a:normAutofit/>
          </a:bodyPr>
          <a:lstStyle/>
          <a:p>
            <a:pPr marL="0" indent="0">
              <a:buNone/>
            </a:pPr>
            <a:r>
              <a:rPr lang="en-US" sz="2400" dirty="0" smtClean="0">
                <a:latin typeface="Arial Narrow" pitchFamily="34" charset="0"/>
              </a:rPr>
              <a:t>Theory that government should control </a:t>
            </a:r>
            <a:r>
              <a:rPr lang="en-US" sz="2400" dirty="0" smtClean="0">
                <a:solidFill>
                  <a:srgbClr val="FF0000"/>
                </a:solidFill>
                <a:latin typeface="Arial Narrow" pitchFamily="34" charset="0"/>
              </a:rPr>
              <a:t>means of production</a:t>
            </a:r>
            <a:r>
              <a:rPr lang="en-US" sz="2400" dirty="0" smtClean="0">
                <a:latin typeface="Arial Narrow" pitchFamily="34" charset="0"/>
              </a:rPr>
              <a:t>. </a:t>
            </a:r>
          </a:p>
          <a:p>
            <a:pPr marL="0" indent="0">
              <a:buNone/>
            </a:pPr>
            <a:endParaRPr lang="en-US" sz="1200" dirty="0" smtClean="0">
              <a:latin typeface="Arial Narrow" pitchFamily="34" charset="0"/>
            </a:endParaRPr>
          </a:p>
          <a:p>
            <a:pPr marL="0" indent="0">
              <a:buNone/>
            </a:pPr>
            <a:r>
              <a:rPr lang="en-US" sz="2400" dirty="0" smtClean="0">
                <a:solidFill>
                  <a:srgbClr val="C00000"/>
                </a:solidFill>
                <a:latin typeface="Arial Narrow" pitchFamily="34" charset="0"/>
              </a:rPr>
              <a:t>Charles Fourier &amp; Saint-Simon </a:t>
            </a:r>
            <a:r>
              <a:rPr lang="en-US" sz="2400" dirty="0" smtClean="0">
                <a:latin typeface="Arial Narrow" pitchFamily="34" charset="0"/>
              </a:rPr>
              <a:t>came up with socialism (in which important factors of production are owned by the gov’t to benefit everyone).</a:t>
            </a:r>
          </a:p>
          <a:p>
            <a:pPr marL="0" indent="0">
              <a:buNone/>
            </a:pPr>
            <a:endParaRPr lang="en-US" sz="1200" dirty="0">
              <a:latin typeface="Arial Narrow" pitchFamily="34" charset="0"/>
            </a:endParaRPr>
          </a:p>
          <a:p>
            <a:pPr marL="0" indent="0">
              <a:buNone/>
            </a:pPr>
            <a:r>
              <a:rPr lang="en-US" sz="2400" dirty="0" smtClean="0">
                <a:latin typeface="Arial Narrow" pitchFamily="34" charset="0"/>
              </a:rPr>
              <a:t>Socialists argued that the gov’t should plan the economy rather than depend on free market.</a:t>
            </a:r>
          </a:p>
          <a:p>
            <a:pPr marL="0" indent="0">
              <a:buNone/>
            </a:pPr>
            <a:endParaRPr lang="en-US" sz="1200" dirty="0">
              <a:latin typeface="Arial Narrow" pitchFamily="34" charset="0"/>
            </a:endParaRPr>
          </a:p>
          <a:p>
            <a:pPr marL="0" indent="0">
              <a:buNone/>
            </a:pPr>
            <a:r>
              <a:rPr lang="en-US" sz="2400" dirty="0" smtClean="0">
                <a:latin typeface="Arial Narrow" pitchFamily="34" charset="0"/>
              </a:rPr>
              <a:t>Though equality is the goal, lack of growth is typically the result.</a:t>
            </a:r>
          </a:p>
          <a:p>
            <a:pPr marL="0" indent="0">
              <a:buNone/>
            </a:pPr>
            <a:endParaRPr lang="en-US" sz="1200" dirty="0">
              <a:latin typeface="Arial Narrow" pitchFamily="34" charset="0"/>
            </a:endParaRPr>
          </a:p>
          <a:p>
            <a:pPr marL="0" indent="0">
              <a:buNone/>
            </a:pPr>
            <a:r>
              <a:rPr lang="en-US" sz="2400" dirty="0" smtClean="0">
                <a:latin typeface="Arial Narrow" pitchFamily="34" charset="0"/>
              </a:rPr>
              <a:t>CAPITALISM OR SOCIALISM?</a:t>
            </a:r>
            <a:endParaRPr lang="en-US" sz="2400" dirty="0">
              <a:latin typeface="Arial Narrow"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133600"/>
            <a:ext cx="5334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
            <a:ext cx="2068686"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732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18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624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vpk7hputd7231.jpg (1217×8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4" y="-1"/>
            <a:ext cx="9157063"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139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pPr algn="ctr"/>
            <a:r>
              <a:rPr lang="en-US" sz="8000" i="1" dirty="0" smtClean="0"/>
              <a:t>THE -ISMS</a:t>
            </a:r>
            <a:endParaRPr lang="en-US" sz="8000" i="1" dirty="0"/>
          </a:p>
        </p:txBody>
      </p:sp>
      <p:sp>
        <p:nvSpPr>
          <p:cNvPr id="3" name="Content Placeholder 2"/>
          <p:cNvSpPr>
            <a:spLocks noGrp="1"/>
          </p:cNvSpPr>
          <p:nvPr>
            <p:ph idx="1"/>
          </p:nvPr>
        </p:nvSpPr>
        <p:spPr>
          <a:xfrm>
            <a:off x="152400" y="1295400"/>
            <a:ext cx="8839200" cy="5562600"/>
          </a:xfrm>
        </p:spPr>
        <p:txBody>
          <a:bodyPr>
            <a:normAutofit/>
          </a:bodyPr>
          <a:lstStyle/>
          <a:p>
            <a:pPr marL="0" indent="0">
              <a:buNone/>
            </a:pPr>
            <a:r>
              <a:rPr lang="en-US" dirty="0" smtClean="0">
                <a:solidFill>
                  <a:srgbClr val="FFC000"/>
                </a:solidFill>
              </a:rPr>
              <a:t>Capitalism: </a:t>
            </a:r>
            <a:r>
              <a:rPr lang="en-US" dirty="0" smtClean="0"/>
              <a:t>Means of production run by business (Smith).</a:t>
            </a:r>
          </a:p>
          <a:p>
            <a:pPr marL="0" indent="0">
              <a:buNone/>
            </a:pPr>
            <a:r>
              <a:rPr lang="en-US" dirty="0" smtClean="0">
                <a:solidFill>
                  <a:srgbClr val="FFC000"/>
                </a:solidFill>
              </a:rPr>
              <a:t>Socialism: </a:t>
            </a:r>
            <a:r>
              <a:rPr lang="en-US" dirty="0" smtClean="0"/>
              <a:t>Means of production run by government.</a:t>
            </a:r>
          </a:p>
          <a:p>
            <a:pPr marL="0" indent="0">
              <a:buNone/>
            </a:pPr>
            <a:r>
              <a:rPr lang="en-US" dirty="0" smtClean="0">
                <a:solidFill>
                  <a:srgbClr val="FFC000"/>
                </a:solidFill>
              </a:rPr>
              <a:t>Feminism: </a:t>
            </a:r>
            <a:r>
              <a:rPr lang="en-US" dirty="0" smtClean="0"/>
              <a:t>Women’s rights should be equal to men (Wollstonecraft).</a:t>
            </a:r>
          </a:p>
          <a:p>
            <a:pPr marL="0" indent="0">
              <a:buNone/>
            </a:pPr>
            <a:r>
              <a:rPr lang="en-US" dirty="0" smtClean="0">
                <a:solidFill>
                  <a:srgbClr val="FFC000"/>
                </a:solidFill>
              </a:rPr>
              <a:t>Abolitionism</a:t>
            </a:r>
            <a:r>
              <a:rPr lang="en-US" dirty="0" smtClean="0"/>
              <a:t>: End of slavery, end of serfdom.</a:t>
            </a:r>
          </a:p>
          <a:p>
            <a:pPr marL="0" indent="0">
              <a:buNone/>
            </a:pPr>
            <a:endParaRPr lang="en-US" dirty="0" smtClean="0"/>
          </a:p>
          <a:p>
            <a:pPr marL="0" indent="0">
              <a:buNone/>
            </a:pPr>
            <a:r>
              <a:rPr lang="en-US" dirty="0" smtClean="0">
                <a:solidFill>
                  <a:srgbClr val="FFC000"/>
                </a:solidFill>
              </a:rPr>
              <a:t>Classical Liberalism: </a:t>
            </a:r>
            <a:r>
              <a:rPr lang="en-US" dirty="0" smtClean="0"/>
              <a:t>Belief in natural rights, constitutional governments, reduced armies and established churches. </a:t>
            </a:r>
          </a:p>
          <a:p>
            <a:pPr marL="0" indent="0">
              <a:buNone/>
            </a:pPr>
            <a:r>
              <a:rPr lang="en-US" dirty="0" smtClean="0">
                <a:solidFill>
                  <a:srgbClr val="FFC000"/>
                </a:solidFill>
              </a:rPr>
              <a:t>Zionism: </a:t>
            </a:r>
            <a:r>
              <a:rPr lang="en-US" dirty="0" smtClean="0"/>
              <a:t>Desire of Jews to re-establish an independent homeland where their ancestors lived in the Middle East. </a:t>
            </a:r>
          </a:p>
          <a:p>
            <a:pPr marL="0" indent="0">
              <a:buNone/>
            </a:pPr>
            <a:r>
              <a:rPr lang="en-US" dirty="0" smtClean="0">
                <a:solidFill>
                  <a:srgbClr val="FFC000"/>
                </a:solidFill>
              </a:rPr>
              <a:t>Deism: </a:t>
            </a:r>
            <a:r>
              <a:rPr lang="en-US" dirty="0" smtClean="0"/>
              <a:t>Belief that the Diving Being created the universe but is now hands off, the watchmaker makes the watch but doesn’t check on it.</a:t>
            </a:r>
          </a:p>
          <a:p>
            <a:pPr marL="0" indent="0">
              <a:buNone/>
            </a:pPr>
            <a:r>
              <a:rPr lang="en-US" dirty="0" smtClean="0">
                <a:solidFill>
                  <a:srgbClr val="FFC000"/>
                </a:solidFill>
              </a:rPr>
              <a:t>Empiricism: </a:t>
            </a:r>
            <a:r>
              <a:rPr lang="en-US" dirty="0" smtClean="0"/>
              <a:t>Belief that knowledge comes from sensed experiences rather than tradition, religion, or science.</a:t>
            </a:r>
          </a:p>
          <a:p>
            <a:pPr marL="0" indent="0">
              <a:buNone/>
            </a:pPr>
            <a:endParaRPr lang="en-US" dirty="0"/>
          </a:p>
        </p:txBody>
      </p:sp>
    </p:spTree>
    <p:extLst>
      <p:ext uri="{BB962C8B-B14F-4D97-AF65-F5344CB8AC3E}">
        <p14:creationId xmlns:p14="http://schemas.microsoft.com/office/powerpoint/2010/main" val="905806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60644" y="4495801"/>
            <a:ext cx="5583356" cy="2362199"/>
          </a:xfrm>
        </p:spPr>
        <p:txBody>
          <a:bodyPr>
            <a:normAutofit/>
          </a:bodyPr>
          <a:lstStyle/>
          <a:p>
            <a:pPr marL="0" indent="0" algn="ctr">
              <a:buNone/>
            </a:pPr>
            <a:r>
              <a:rPr lang="en-US" b="1" dirty="0" smtClean="0">
                <a:solidFill>
                  <a:srgbClr val="2A014B"/>
                </a:solidFill>
                <a:latin typeface="Californian FB" pitchFamily="18" charset="0"/>
              </a:rPr>
              <a:t>1</a:t>
            </a:r>
            <a:r>
              <a:rPr lang="en-US" b="1" baseline="30000" dirty="0" smtClean="0">
                <a:solidFill>
                  <a:srgbClr val="2A014B"/>
                </a:solidFill>
                <a:latin typeface="Californian FB" pitchFamily="18" charset="0"/>
              </a:rPr>
              <a:t>st</a:t>
            </a:r>
            <a:r>
              <a:rPr lang="en-US" b="1" dirty="0" smtClean="0">
                <a:solidFill>
                  <a:srgbClr val="2A014B"/>
                </a:solidFill>
                <a:latin typeface="Californian FB" pitchFamily="18" charset="0"/>
              </a:rPr>
              <a:t> European (Portugal) to sail entirely to India (around </a:t>
            </a:r>
            <a:r>
              <a:rPr lang="en-US" b="1" dirty="0" smtClean="0">
                <a:solidFill>
                  <a:srgbClr val="FF0000"/>
                </a:solidFill>
                <a:latin typeface="Californian FB" pitchFamily="18" charset="0"/>
              </a:rPr>
              <a:t>Cape of Good Hope</a:t>
            </a:r>
            <a:r>
              <a:rPr lang="en-US" b="1" dirty="0" smtClean="0">
                <a:solidFill>
                  <a:srgbClr val="2A014B"/>
                </a:solidFill>
                <a:latin typeface="Californian FB" pitchFamily="18" charset="0"/>
              </a:rPr>
              <a:t>).</a:t>
            </a:r>
          </a:p>
          <a:p>
            <a:pPr marL="0" indent="0" algn="ctr">
              <a:buNone/>
            </a:pPr>
            <a:endParaRPr lang="en-US" sz="1400" b="1" dirty="0" smtClean="0">
              <a:solidFill>
                <a:srgbClr val="2A014B"/>
              </a:solidFill>
              <a:latin typeface="Californian FB" pitchFamily="18" charset="0"/>
            </a:endParaRPr>
          </a:p>
          <a:p>
            <a:pPr marL="0" indent="0" algn="ctr">
              <a:buNone/>
            </a:pPr>
            <a:r>
              <a:rPr lang="en-US" b="1" dirty="0" smtClean="0">
                <a:solidFill>
                  <a:srgbClr val="2A014B"/>
                </a:solidFill>
                <a:latin typeface="Californian FB" pitchFamily="18" charset="0"/>
              </a:rPr>
              <a:t>He was militarily motivated, taking Islam ships at will (one time cut off hands, ears, &amp; noses of a captive crew).</a:t>
            </a:r>
          </a:p>
          <a:p>
            <a:pPr marL="0" indent="0">
              <a:buNone/>
            </a:pPr>
            <a:endParaRPr lang="en-US" dirty="0"/>
          </a:p>
          <a:p>
            <a:pPr marL="0" indent="0">
              <a:buNone/>
            </a:pPr>
            <a:endParaRPr lang="en-US" dirty="0"/>
          </a:p>
        </p:txBody>
      </p:sp>
      <p:sp>
        <p:nvSpPr>
          <p:cNvPr id="3" name="Title 2"/>
          <p:cNvSpPr>
            <a:spLocks noGrp="1"/>
          </p:cNvSpPr>
          <p:nvPr>
            <p:ph type="title"/>
          </p:nvPr>
        </p:nvSpPr>
        <p:spPr>
          <a:xfrm>
            <a:off x="0" y="0"/>
            <a:ext cx="3383282" cy="1905000"/>
          </a:xfrm>
        </p:spPr>
        <p:txBody>
          <a:bodyPr/>
          <a:lstStyle/>
          <a:p>
            <a:r>
              <a:rPr lang="en-US" sz="5000" b="1" dirty="0" smtClean="0">
                <a:solidFill>
                  <a:srgbClr val="C00000"/>
                </a:solidFill>
                <a:latin typeface="Euphemia" pitchFamily="34" charset="0"/>
              </a:rPr>
              <a:t>VASCO </a:t>
            </a:r>
            <a:br>
              <a:rPr lang="en-US" sz="5000" b="1" dirty="0" smtClean="0">
                <a:solidFill>
                  <a:srgbClr val="C00000"/>
                </a:solidFill>
                <a:latin typeface="Euphemia" pitchFamily="34" charset="0"/>
              </a:rPr>
            </a:br>
            <a:r>
              <a:rPr lang="en-US" sz="5000" b="1" dirty="0" smtClean="0">
                <a:solidFill>
                  <a:srgbClr val="C00000"/>
                </a:solidFill>
                <a:latin typeface="Euphemia" pitchFamily="34" charset="0"/>
              </a:rPr>
              <a:t>DA GAMA</a:t>
            </a:r>
            <a:endParaRPr lang="en-US" sz="5000" b="1" dirty="0">
              <a:solidFill>
                <a:srgbClr val="C00000"/>
              </a:solidFill>
              <a:latin typeface="Euphemia"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282" y="18756"/>
            <a:ext cx="5744306" cy="440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Image result for cape of good ho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19599"/>
            <a:ext cx="3383282" cy="24104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905000"/>
            <a:ext cx="3383282" cy="2585323"/>
          </a:xfrm>
          <a:prstGeom prst="rect">
            <a:avLst/>
          </a:prstGeom>
          <a:noFill/>
        </p:spPr>
        <p:txBody>
          <a:bodyPr wrap="square" rtlCol="0">
            <a:spAutoFit/>
          </a:bodyPr>
          <a:lstStyle/>
          <a:p>
            <a:r>
              <a:rPr lang="en-US" dirty="0" smtClean="0">
                <a:latin typeface="Arial Narrow" panose="020B0606020202030204" pitchFamily="34" charset="0"/>
              </a:rPr>
              <a:t>*Connecting </a:t>
            </a:r>
            <a:r>
              <a:rPr lang="en-US" dirty="0" smtClean="0">
                <a:solidFill>
                  <a:srgbClr val="FF0000"/>
                </a:solidFill>
                <a:latin typeface="Arial Narrow" panose="020B0606020202030204" pitchFamily="34" charset="0"/>
              </a:rPr>
              <a:t>Portugal to India </a:t>
            </a:r>
            <a:r>
              <a:rPr lang="en-US" dirty="0" smtClean="0">
                <a:latin typeface="Arial Narrow" panose="020B0606020202030204" pitchFamily="34" charset="0"/>
              </a:rPr>
              <a:t>by sea was an unbelievable accomplishment. The amount of finances made by trade over the next centuries would be remarkable for both nations.</a:t>
            </a:r>
          </a:p>
          <a:p>
            <a:endParaRPr lang="en-US" sz="1600" dirty="0">
              <a:latin typeface="Arial Narrow" panose="020B0606020202030204" pitchFamily="34" charset="0"/>
            </a:endParaRPr>
          </a:p>
          <a:p>
            <a:r>
              <a:rPr lang="en-US" dirty="0" smtClean="0">
                <a:latin typeface="Arial Narrow" panose="020B0606020202030204" pitchFamily="34" charset="0"/>
              </a:rPr>
              <a:t>*On one of his trips, half his crew died of </a:t>
            </a:r>
            <a:r>
              <a:rPr lang="en-US" dirty="0" smtClean="0">
                <a:solidFill>
                  <a:srgbClr val="FF0000"/>
                </a:solidFill>
                <a:latin typeface="Arial Narrow" panose="020B0606020202030204" pitchFamily="34" charset="0"/>
              </a:rPr>
              <a:t>scurvy</a:t>
            </a:r>
            <a:r>
              <a:rPr lang="en-US" dirty="0" smtClean="0">
                <a:latin typeface="Arial Narrow" panose="020B0606020202030204" pitchFamily="34" charset="0"/>
              </a:rPr>
              <a:t>, an illness sailors get from too little Vitamin C while traveling.</a:t>
            </a:r>
            <a:endParaRPr lang="en-US" dirty="0">
              <a:latin typeface="Arial Narrow" panose="020B0606020202030204" pitchFamily="34" charset="0"/>
            </a:endParaRPr>
          </a:p>
        </p:txBody>
      </p:sp>
    </p:spTree>
    <p:extLst>
      <p:ext uri="{BB962C8B-B14F-4D97-AF65-F5344CB8AC3E}">
        <p14:creationId xmlns:p14="http://schemas.microsoft.com/office/powerpoint/2010/main" val="908761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629150"/>
            <a:ext cx="9143999" cy="2228850"/>
          </a:xfrm>
        </p:spPr>
        <p:txBody>
          <a:bodyPr>
            <a:normAutofit/>
          </a:bodyPr>
          <a:lstStyle/>
          <a:p>
            <a:pPr marL="0" indent="0" algn="ctr">
              <a:buNone/>
            </a:pPr>
            <a:r>
              <a:rPr lang="en-US" sz="2000" dirty="0">
                <a:solidFill>
                  <a:schemeClr val="tx1"/>
                </a:solidFill>
                <a:latin typeface="Arial Narrow" panose="020B0606020202030204" pitchFamily="34" charset="0"/>
              </a:rPr>
              <a:t>*One highlight was the discovery of where the Amazon River empties into the Atlantic</a:t>
            </a:r>
            <a:r>
              <a:rPr lang="en-US" sz="2000" dirty="0" smtClean="0">
                <a:solidFill>
                  <a:schemeClr val="tx1"/>
                </a:solidFill>
                <a:latin typeface="Arial Narrow" panose="020B0606020202030204" pitchFamily="34" charset="0"/>
              </a:rPr>
              <a:t>.</a:t>
            </a:r>
          </a:p>
          <a:p>
            <a:pPr marL="0" indent="0" algn="ctr">
              <a:buNone/>
            </a:pPr>
            <a:endParaRPr lang="en-US" sz="1000" dirty="0">
              <a:solidFill>
                <a:schemeClr val="tx1"/>
              </a:solidFill>
              <a:latin typeface="Arial Narrow" panose="020B0606020202030204" pitchFamily="34" charset="0"/>
            </a:endParaRPr>
          </a:p>
          <a:p>
            <a:pPr marL="0" indent="0" algn="ctr">
              <a:buNone/>
            </a:pPr>
            <a:endParaRPr lang="en-US" sz="500" dirty="0" smtClean="0">
              <a:solidFill>
                <a:srgbClr val="008000"/>
              </a:solidFill>
              <a:latin typeface="Gill Sans Ultra Bold Condensed" pitchFamily="34" charset="0"/>
            </a:endParaRPr>
          </a:p>
          <a:p>
            <a:pPr marL="0" indent="0" algn="ctr">
              <a:buNone/>
            </a:pPr>
            <a:r>
              <a:rPr lang="en-US" sz="2600" dirty="0" smtClean="0">
                <a:solidFill>
                  <a:srgbClr val="008000"/>
                </a:solidFill>
                <a:latin typeface="Gill Sans Ultra Bold Condensed" pitchFamily="34" charset="0"/>
              </a:rPr>
              <a:t>1</a:t>
            </a:r>
            <a:r>
              <a:rPr lang="en-US" sz="2600" baseline="30000" dirty="0" smtClean="0">
                <a:solidFill>
                  <a:srgbClr val="008000"/>
                </a:solidFill>
                <a:latin typeface="Gill Sans Ultra Bold Condensed" pitchFamily="34" charset="0"/>
              </a:rPr>
              <a:t>st</a:t>
            </a:r>
            <a:r>
              <a:rPr lang="en-US" sz="2600" dirty="0" smtClean="0">
                <a:solidFill>
                  <a:srgbClr val="008000"/>
                </a:solidFill>
                <a:latin typeface="Gill Sans Ultra Bold Condensed" pitchFamily="34" charset="0"/>
              </a:rPr>
              <a:t> European to set foot in Brazil (discovery of </a:t>
            </a:r>
            <a:r>
              <a:rPr lang="en-US" sz="2600" dirty="0" smtClean="0">
                <a:solidFill>
                  <a:srgbClr val="FF0000"/>
                </a:solidFill>
                <a:latin typeface="Gill Sans Ultra Bold Condensed" pitchFamily="34" charset="0"/>
              </a:rPr>
              <a:t>South America</a:t>
            </a:r>
            <a:r>
              <a:rPr lang="en-US" sz="2600" dirty="0" smtClean="0">
                <a:solidFill>
                  <a:srgbClr val="008000"/>
                </a:solidFill>
                <a:latin typeface="Gill Sans Ultra Bold Condensed" pitchFamily="34" charset="0"/>
              </a:rPr>
              <a:t>). He also proved that region was a New World (not a different part of Asia). </a:t>
            </a:r>
            <a:r>
              <a:rPr lang="en-US" sz="2600" dirty="0" smtClean="0">
                <a:solidFill>
                  <a:srgbClr val="FF0000"/>
                </a:solidFill>
                <a:latin typeface="Gill Sans Ultra Bold Condensed" pitchFamily="34" charset="0"/>
              </a:rPr>
              <a:t>America</a:t>
            </a:r>
            <a:r>
              <a:rPr lang="en-US" sz="2600" dirty="0" smtClean="0">
                <a:solidFill>
                  <a:srgbClr val="008000"/>
                </a:solidFill>
                <a:latin typeface="Gill Sans Ultra Bold Condensed" pitchFamily="34" charset="0"/>
              </a:rPr>
              <a:t> is named after him.</a:t>
            </a:r>
          </a:p>
          <a:p>
            <a:pPr marL="0" indent="0" algn="ctr">
              <a:buNone/>
            </a:pPr>
            <a:endParaRPr lang="en-US" sz="2600" dirty="0">
              <a:solidFill>
                <a:srgbClr val="008000"/>
              </a:solidFill>
              <a:latin typeface="Gill Sans Ultra Bold Condensed" pitchFamily="34" charset="0"/>
            </a:endParaRPr>
          </a:p>
        </p:txBody>
      </p:sp>
      <p:sp>
        <p:nvSpPr>
          <p:cNvPr id="3" name="Title 2"/>
          <p:cNvSpPr>
            <a:spLocks noGrp="1"/>
          </p:cNvSpPr>
          <p:nvPr>
            <p:ph type="title"/>
          </p:nvPr>
        </p:nvSpPr>
        <p:spPr>
          <a:xfrm>
            <a:off x="2743200" y="15240"/>
            <a:ext cx="3886200" cy="1889760"/>
          </a:xfrm>
        </p:spPr>
        <p:txBody>
          <a:bodyPr/>
          <a:lstStyle/>
          <a:p>
            <a:r>
              <a:rPr lang="en-US" b="1" dirty="0" smtClean="0">
                <a:solidFill>
                  <a:schemeClr val="tx1">
                    <a:lumMod val="95000"/>
                    <a:lumOff val="5000"/>
                  </a:schemeClr>
                </a:solidFill>
                <a:latin typeface="Antique Olive Italic" pitchFamily="34" charset="0"/>
              </a:rPr>
              <a:t>AMERIGO VESPUCCI</a:t>
            </a:r>
            <a:endParaRPr lang="en-US" b="1" dirty="0">
              <a:solidFill>
                <a:schemeClr val="tx1">
                  <a:lumMod val="95000"/>
                  <a:lumOff val="5000"/>
                </a:schemeClr>
              </a:solidFill>
              <a:latin typeface="Antique Olive Italic"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
            <a:ext cx="2743200" cy="461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8" y="2228850"/>
            <a:ext cx="389572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863" y="15241"/>
            <a:ext cx="2624136" cy="26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077" y="2639377"/>
            <a:ext cx="2678921" cy="198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121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981200"/>
            <a:ext cx="5181599" cy="1676400"/>
          </a:xfrm>
        </p:spPr>
        <p:txBody>
          <a:bodyPr>
            <a:noAutofit/>
          </a:bodyPr>
          <a:lstStyle/>
          <a:p>
            <a:pPr marL="0" indent="0" algn="ctr">
              <a:buNone/>
            </a:pPr>
            <a:r>
              <a:rPr lang="en-US" dirty="0" smtClean="0">
                <a:solidFill>
                  <a:srgbClr val="FF0000"/>
                </a:solidFill>
                <a:latin typeface="Albertus Medium" pitchFamily="34" charset="0"/>
              </a:rPr>
              <a:t>Conquistador </a:t>
            </a:r>
            <a:r>
              <a:rPr lang="en-US" dirty="0" smtClean="0">
                <a:solidFill>
                  <a:srgbClr val="0033CC"/>
                </a:solidFill>
                <a:latin typeface="Albertus Medium" pitchFamily="34" charset="0"/>
              </a:rPr>
              <a:t>who is best known for crossing the </a:t>
            </a:r>
            <a:r>
              <a:rPr lang="en-US" dirty="0" smtClean="0">
                <a:solidFill>
                  <a:srgbClr val="FF0000"/>
                </a:solidFill>
                <a:latin typeface="Albertus Medium" pitchFamily="34" charset="0"/>
              </a:rPr>
              <a:t>isthmus of Panama </a:t>
            </a:r>
            <a:r>
              <a:rPr lang="en-US" dirty="0" smtClean="0">
                <a:solidFill>
                  <a:srgbClr val="0033CC"/>
                </a:solidFill>
                <a:latin typeface="Albertus Medium" pitchFamily="34" charset="0"/>
              </a:rPr>
              <a:t>(becomes 1</a:t>
            </a:r>
            <a:r>
              <a:rPr lang="en-US" baseline="30000" dirty="0" smtClean="0">
                <a:solidFill>
                  <a:srgbClr val="0033CC"/>
                </a:solidFill>
                <a:latin typeface="Albertus Medium" pitchFamily="34" charset="0"/>
              </a:rPr>
              <a:t>st</a:t>
            </a:r>
            <a:r>
              <a:rPr lang="en-US" dirty="0" smtClean="0">
                <a:solidFill>
                  <a:srgbClr val="0033CC"/>
                </a:solidFill>
                <a:latin typeface="Albertus Medium" pitchFamily="34" charset="0"/>
              </a:rPr>
              <a:t> permanent settlement in New World, named: </a:t>
            </a:r>
            <a:r>
              <a:rPr lang="en-US" dirty="0" smtClean="0">
                <a:solidFill>
                  <a:srgbClr val="FF0000"/>
                </a:solidFill>
                <a:latin typeface="Albertus Medium" pitchFamily="34" charset="0"/>
              </a:rPr>
              <a:t>Santa Maria</a:t>
            </a:r>
            <a:r>
              <a:rPr lang="en-US" dirty="0" smtClean="0">
                <a:solidFill>
                  <a:srgbClr val="0033CC"/>
                </a:solidFill>
                <a:latin typeface="Albertus Medium" pitchFamily="34" charset="0"/>
              </a:rPr>
              <a:t>).</a:t>
            </a:r>
          </a:p>
        </p:txBody>
      </p:sp>
      <p:sp>
        <p:nvSpPr>
          <p:cNvPr id="3" name="Title 2"/>
          <p:cNvSpPr>
            <a:spLocks noGrp="1"/>
          </p:cNvSpPr>
          <p:nvPr>
            <p:ph type="title"/>
          </p:nvPr>
        </p:nvSpPr>
        <p:spPr>
          <a:xfrm>
            <a:off x="0" y="15240"/>
            <a:ext cx="5181600" cy="1889760"/>
          </a:xfrm>
        </p:spPr>
        <p:txBody>
          <a:bodyPr/>
          <a:lstStyle/>
          <a:p>
            <a:r>
              <a:rPr lang="en-US" dirty="0" smtClean="0">
                <a:solidFill>
                  <a:srgbClr val="008000"/>
                </a:solidFill>
                <a:latin typeface="Gill Sans Ultra Bold Condensed" pitchFamily="34" charset="0"/>
              </a:rPr>
              <a:t>VASCO NUNEZ DE BALBOA</a:t>
            </a:r>
            <a:endParaRPr lang="en-US" dirty="0">
              <a:solidFill>
                <a:srgbClr val="008000"/>
              </a:solidFill>
              <a:latin typeface="Gill Sans Ultra Bold Condense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505200"/>
            <a:ext cx="3962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962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9087"/>
            <a:ext cx="5181600" cy="329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897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914400"/>
            <a:ext cx="6299786" cy="3403769"/>
          </a:xfrm>
        </p:spPr>
        <p:txBody>
          <a:bodyPr/>
          <a:lstStyle/>
          <a:p>
            <a:pPr marL="0" indent="0" algn="ctr">
              <a:buNone/>
            </a:pPr>
            <a:r>
              <a:rPr lang="en-US" b="1" dirty="0" smtClean="0">
                <a:solidFill>
                  <a:srgbClr val="0070C0"/>
                </a:solidFill>
                <a:latin typeface="CG Omega" pitchFamily="34" charset="0"/>
              </a:rPr>
              <a:t>Conquistador led expedition to </a:t>
            </a:r>
            <a:r>
              <a:rPr lang="en-US" b="1" dirty="0" smtClean="0">
                <a:solidFill>
                  <a:srgbClr val="FF0000"/>
                </a:solidFill>
                <a:latin typeface="CG Omega" pitchFamily="34" charset="0"/>
              </a:rPr>
              <a:t>Florida</a:t>
            </a:r>
            <a:r>
              <a:rPr lang="en-US" b="1" dirty="0" smtClean="0">
                <a:solidFill>
                  <a:srgbClr val="0070C0"/>
                </a:solidFill>
                <a:latin typeface="CG Omega" pitchFamily="34" charset="0"/>
              </a:rPr>
              <a:t> in search for the </a:t>
            </a:r>
            <a:r>
              <a:rPr lang="en-US" b="1" dirty="0" smtClean="0">
                <a:solidFill>
                  <a:srgbClr val="FF0000"/>
                </a:solidFill>
                <a:latin typeface="CG Omega" pitchFamily="34" charset="0"/>
              </a:rPr>
              <a:t>fountain of youth</a:t>
            </a:r>
            <a:r>
              <a:rPr lang="en-US" b="1" dirty="0" smtClean="0">
                <a:solidFill>
                  <a:srgbClr val="0070C0"/>
                </a:solidFill>
                <a:latin typeface="CG Omega" pitchFamily="34" charset="0"/>
              </a:rPr>
              <a:t>.</a:t>
            </a:r>
            <a:endParaRPr lang="en-US" b="1" dirty="0">
              <a:solidFill>
                <a:srgbClr val="0070C0"/>
              </a:solidFill>
              <a:latin typeface="CG Omega" pitchFamily="34" charset="0"/>
            </a:endParaRPr>
          </a:p>
        </p:txBody>
      </p:sp>
      <p:sp>
        <p:nvSpPr>
          <p:cNvPr id="3" name="Title 2"/>
          <p:cNvSpPr>
            <a:spLocks noGrp="1"/>
          </p:cNvSpPr>
          <p:nvPr>
            <p:ph type="title"/>
          </p:nvPr>
        </p:nvSpPr>
        <p:spPr>
          <a:xfrm>
            <a:off x="0" y="30480"/>
            <a:ext cx="6299787" cy="1089660"/>
          </a:xfrm>
        </p:spPr>
        <p:txBody>
          <a:bodyPr/>
          <a:lstStyle/>
          <a:p>
            <a:r>
              <a:rPr lang="en-US" sz="6600" dirty="0" smtClean="0">
                <a:solidFill>
                  <a:srgbClr val="CC130E"/>
                </a:solidFill>
                <a:latin typeface="Gill Sans MT Condensed" pitchFamily="34" charset="0"/>
              </a:rPr>
              <a:t>JUAN PONCE DE LEON</a:t>
            </a:r>
            <a:endParaRPr lang="en-US" sz="6600" dirty="0">
              <a:solidFill>
                <a:srgbClr val="CC130E"/>
              </a:solidFill>
              <a:latin typeface="Gill Sans MT Condensed"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318168"/>
            <a:ext cx="3429000" cy="255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4318168"/>
            <a:ext cx="3901440" cy="253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318168"/>
            <a:ext cx="1828800" cy="255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52600"/>
            <a:ext cx="3352800" cy="256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752600"/>
            <a:ext cx="2946987" cy="256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99787" y="0"/>
            <a:ext cx="2844213" cy="4154984"/>
          </a:xfrm>
          <a:prstGeom prst="rect">
            <a:avLst/>
          </a:prstGeom>
          <a:noFill/>
        </p:spPr>
        <p:txBody>
          <a:bodyPr wrap="square" rtlCol="0">
            <a:spAutoFit/>
          </a:bodyPr>
          <a:lstStyle/>
          <a:p>
            <a:pPr algn="ctr"/>
            <a:r>
              <a:rPr lang="en-US" dirty="0" smtClean="0">
                <a:latin typeface="Arial Narrow" panose="020B0606020202030204" pitchFamily="34" charset="0"/>
              </a:rPr>
              <a:t>*Searches for fountain of youth have been on for the ages. Alexander the Great said he found a “river of paradise” in the 4</a:t>
            </a:r>
            <a:r>
              <a:rPr lang="en-US" baseline="30000" dirty="0" smtClean="0">
                <a:latin typeface="Arial Narrow" panose="020B0606020202030204" pitchFamily="34" charset="0"/>
              </a:rPr>
              <a:t>th</a:t>
            </a:r>
            <a:r>
              <a:rPr lang="en-US" dirty="0" smtClean="0">
                <a:latin typeface="Arial Narrow" panose="020B0606020202030204" pitchFamily="34" charset="0"/>
              </a:rPr>
              <a:t> Century. Even today many people believe in healing powers of spring fed water (Hot Springs, Arkansas, </a:t>
            </a:r>
            <a:r>
              <a:rPr lang="en-US" dirty="0" err="1" smtClean="0">
                <a:latin typeface="Arial Narrow" panose="020B0606020202030204" pitchFamily="34" charset="0"/>
              </a:rPr>
              <a:t>etc</a:t>
            </a:r>
            <a:r>
              <a:rPr lang="en-US" dirty="0" smtClean="0">
                <a:latin typeface="Arial Narrow" panose="020B0606020202030204" pitchFamily="34" charset="0"/>
              </a:rPr>
              <a:t>). </a:t>
            </a:r>
          </a:p>
          <a:p>
            <a:pPr algn="ctr"/>
            <a:endParaRPr lang="en-US" sz="1200" dirty="0" smtClean="0">
              <a:latin typeface="Arial Narrow" panose="020B0606020202030204" pitchFamily="34" charset="0"/>
            </a:endParaRPr>
          </a:p>
          <a:p>
            <a:pPr algn="ctr"/>
            <a:r>
              <a:rPr lang="en-US" dirty="0" smtClean="0">
                <a:latin typeface="Arial Narrow" panose="020B0606020202030204" pitchFamily="34" charset="0"/>
              </a:rPr>
              <a:t>*As for JPDL, there were rumors of Caribbean Indians getting healed around Florida &amp; Cuba. Though main motivation was discovering new lands, the fountain gets tagged on.</a:t>
            </a:r>
            <a:endParaRPr lang="en-US" dirty="0">
              <a:latin typeface="Arial Narrow" panose="020B0606020202030204" pitchFamily="34" charset="0"/>
            </a:endParaRPr>
          </a:p>
        </p:txBody>
      </p:sp>
    </p:spTree>
    <p:extLst>
      <p:ext uri="{BB962C8B-B14F-4D97-AF65-F5344CB8AC3E}">
        <p14:creationId xmlns:p14="http://schemas.microsoft.com/office/powerpoint/2010/main" val="22033606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3.xml><?xml version="1.0" encoding="utf-8"?>
<a:theme xmlns:a="http://schemas.openxmlformats.org/drawingml/2006/main" name="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28981</TotalTime>
  <Words>3890</Words>
  <Application>Microsoft Office PowerPoint</Application>
  <PresentationFormat>On-screen Show (4:3)</PresentationFormat>
  <Paragraphs>265</Paragraphs>
  <Slides>59</Slides>
  <Notes>0</Notes>
  <HiddenSlides>0</HiddenSlides>
  <MMClips>0</MMClips>
  <ScaleCrop>false</ScaleCrop>
  <HeadingPairs>
    <vt:vector size="6" baseType="variant">
      <vt:variant>
        <vt:lpstr>Fonts Used</vt:lpstr>
      </vt:variant>
      <vt:variant>
        <vt:i4>41</vt:i4>
      </vt:variant>
      <vt:variant>
        <vt:lpstr>Theme</vt:lpstr>
      </vt:variant>
      <vt:variant>
        <vt:i4>3</vt:i4>
      </vt:variant>
      <vt:variant>
        <vt:lpstr>Slide Titles</vt:lpstr>
      </vt:variant>
      <vt:variant>
        <vt:i4>59</vt:i4>
      </vt:variant>
    </vt:vector>
  </HeadingPairs>
  <TitlesOfParts>
    <vt:vector size="103" baseType="lpstr">
      <vt:lpstr>MS PGothic</vt:lpstr>
      <vt:lpstr>Agency FB</vt:lpstr>
      <vt:lpstr>Aharoni</vt:lpstr>
      <vt:lpstr>Albertus Extra Bold</vt:lpstr>
      <vt:lpstr>Albertus Medium</vt:lpstr>
      <vt:lpstr>Algerian</vt:lpstr>
      <vt:lpstr>Andalus</vt:lpstr>
      <vt:lpstr>Antique Olive</vt:lpstr>
      <vt:lpstr>Antique Olive Italic</vt:lpstr>
      <vt:lpstr>Arial</vt:lpstr>
      <vt:lpstr>Arial Narrow</vt:lpstr>
      <vt:lpstr>Arial Rounded MT Bold</vt:lpstr>
      <vt:lpstr>Arial Unicode MS</vt:lpstr>
      <vt:lpstr>Bauhaus 93</vt:lpstr>
      <vt:lpstr>Berlin Sans FB</vt:lpstr>
      <vt:lpstr>Bodoni MT</vt:lpstr>
      <vt:lpstr>Bodoni MT Condensed</vt:lpstr>
      <vt:lpstr>Book Antiqua</vt:lpstr>
      <vt:lpstr>Britannic Bold</vt:lpstr>
      <vt:lpstr>Calibri</vt:lpstr>
      <vt:lpstr>Californian FB</vt:lpstr>
      <vt:lpstr>CG Omega</vt:lpstr>
      <vt:lpstr>CG Times Italic</vt:lpstr>
      <vt:lpstr>Consolas</vt:lpstr>
      <vt:lpstr>Constantia</vt:lpstr>
      <vt:lpstr>Eras Bold ITC</vt:lpstr>
      <vt:lpstr>Euphemia</vt:lpstr>
      <vt:lpstr>Franklin Gothic Demi</vt:lpstr>
      <vt:lpstr>Franklin Gothic Demi Cond</vt:lpstr>
      <vt:lpstr>Franklin Gothic Heavy</vt:lpstr>
      <vt:lpstr>Franklin Gothic Medium Cond</vt:lpstr>
      <vt:lpstr>Georgia</vt:lpstr>
      <vt:lpstr>Gill Sans MT Condensed</vt:lpstr>
      <vt:lpstr>Gill Sans Ultra Bold Condensed</vt:lpstr>
      <vt:lpstr>Impact</vt:lpstr>
      <vt:lpstr>Microsoft PhagsPa</vt:lpstr>
      <vt:lpstr>Rockwell</vt:lpstr>
      <vt:lpstr>Rockwell Condensed</vt:lpstr>
      <vt:lpstr>Tw Cen MT</vt:lpstr>
      <vt:lpstr>Wingdings</vt:lpstr>
      <vt:lpstr>Wingdings 2</vt:lpstr>
      <vt:lpstr>Hardcover</vt:lpstr>
      <vt:lpstr>Thatch</vt:lpstr>
      <vt:lpstr>Flow</vt:lpstr>
      <vt:lpstr>PowerPoint Presentation</vt:lpstr>
      <vt:lpstr>PowerPoint Presentation</vt:lpstr>
      <vt:lpstr>SHIP DESIGNS</vt:lpstr>
      <vt:lpstr>PRINCE HENRY</vt:lpstr>
      <vt:lpstr>CHRISTOPHER COLUMBUS</vt:lpstr>
      <vt:lpstr>VASCO  DA GAMA</vt:lpstr>
      <vt:lpstr>AMERIGO VESPUCCI</vt:lpstr>
      <vt:lpstr>VASCO NUNEZ DE BALBOA</vt:lpstr>
      <vt:lpstr>JUAN PONCE DE LEON</vt:lpstr>
      <vt:lpstr>FERDINAND MAGELLAN</vt:lpstr>
      <vt:lpstr>HERNANDO CORTEZ</vt:lpstr>
      <vt:lpstr>FRANCISCO PIZARRO</vt:lpstr>
      <vt:lpstr>JACQUES CARTIER</vt:lpstr>
      <vt:lpstr>SIR FRANCIS DRAKE</vt:lpstr>
      <vt:lpstr>JAMESTOWN</vt:lpstr>
      <vt:lpstr>PowerPoint Presentation</vt:lpstr>
      <vt:lpstr>PowerPoint Presentation</vt:lpstr>
      <vt:lpstr>PowerPoint Presentation</vt:lpstr>
      <vt:lpstr>EFFECTS ON THE  WESTERN HEMISPHERE</vt:lpstr>
      <vt:lpstr>PowerPoint Presentation</vt:lpstr>
      <vt:lpstr>TRADING POSTS</vt:lpstr>
      <vt:lpstr>PowerPoint Presentation</vt:lpstr>
      <vt:lpstr>MIDDLE PASSAGE</vt:lpstr>
      <vt:lpstr>PowerPoint Presentation</vt:lpstr>
      <vt:lpstr>COMMERCIAL REVOLUTION</vt:lpstr>
      <vt:lpstr>DUTCH EAST INDIA COMPANY</vt:lpstr>
      <vt:lpstr>EFFECTS OF BELIEF SYSTEMS</vt:lpstr>
      <vt:lpstr>PowerPoint Presentation</vt:lpstr>
      <vt:lpstr>ABSOLUTISM</vt:lpstr>
      <vt:lpstr>SPAIN: CHARLES  V</vt:lpstr>
      <vt:lpstr>SPAIN: PHILLIP II</vt:lpstr>
      <vt:lpstr>FRANCE:  HENRY IV</vt:lpstr>
      <vt:lpstr>FRANCE: KING LOUIS XIV</vt:lpstr>
      <vt:lpstr> VERSAILLES</vt:lpstr>
      <vt:lpstr>PRUSSIA: FREDERICK THE GREAT</vt:lpstr>
      <vt:lpstr>EUROPEAN WARS</vt:lpstr>
      <vt:lpstr>FAITH IN EUROPE</vt:lpstr>
      <vt:lpstr>METACOM’S WAR (KING PHILLIP’S WAR)</vt:lpstr>
      <vt:lpstr>SEVEN YEARS WAR</vt:lpstr>
      <vt:lpstr>PowerPoint Presentation</vt:lpstr>
      <vt:lpstr>RUSSIA: MONGOLIAN HORDE</vt:lpstr>
      <vt:lpstr>RUSSIA: IVAN THE GREAT</vt:lpstr>
      <vt:lpstr>RUSSIA: IVAN THE TERRIBLE</vt:lpstr>
      <vt:lpstr>RUSSIA: PETER THE GREAT</vt:lpstr>
      <vt:lpstr>PowerPoint Presentation</vt:lpstr>
      <vt:lpstr>SOCIAL CONTRACT THEORY</vt:lpstr>
      <vt:lpstr>SELF-GOVERNMENT</vt:lpstr>
      <vt:lpstr>VOLTAIRE</vt:lpstr>
      <vt:lpstr>MONTESQUIEU</vt:lpstr>
      <vt:lpstr>DIRECT DEMOCRACY</vt:lpstr>
      <vt:lpstr>BECCARIA</vt:lpstr>
      <vt:lpstr>MARY WOLLSTONECRAFT</vt:lpstr>
      <vt:lpstr>PowerPoint Presentation</vt:lpstr>
      <vt:lpstr>LAISSEZ FAIRE</vt:lpstr>
      <vt:lpstr>CAPITALISM</vt:lpstr>
      <vt:lpstr>SOCIALISM</vt:lpstr>
      <vt:lpstr>PowerPoint Presentation</vt:lpstr>
      <vt:lpstr>PowerPoint Presentation</vt:lpstr>
      <vt:lpstr>THE -ISMS</vt:lpstr>
    </vt:vector>
  </TitlesOfParts>
  <Company>Wentzville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RENAISSANCE, REFORMATION, &amp; EXPLORATION</dc:title>
  <dc:creator>David E Johnson</dc:creator>
  <cp:lastModifiedBy>Papez, Thomas M.</cp:lastModifiedBy>
  <cp:revision>427</cp:revision>
  <dcterms:created xsi:type="dcterms:W3CDTF">2012-11-29T18:51:14Z</dcterms:created>
  <dcterms:modified xsi:type="dcterms:W3CDTF">2019-11-02T22:00:22Z</dcterms:modified>
</cp:coreProperties>
</file>