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17" r:id="rId3"/>
    <p:sldId id="256" r:id="rId4"/>
    <p:sldId id="259" r:id="rId5"/>
    <p:sldId id="262" r:id="rId6"/>
    <p:sldId id="266" r:id="rId7"/>
    <p:sldId id="267" r:id="rId8"/>
    <p:sldId id="269" r:id="rId9"/>
    <p:sldId id="271" r:id="rId10"/>
    <p:sldId id="280" r:id="rId11"/>
    <p:sldId id="279" r:id="rId12"/>
    <p:sldId id="268" r:id="rId13"/>
    <p:sldId id="299" r:id="rId14"/>
    <p:sldId id="316" r:id="rId15"/>
    <p:sldId id="275" r:id="rId16"/>
    <p:sldId id="284" r:id="rId17"/>
    <p:sldId id="289" r:id="rId18"/>
    <p:sldId id="276" r:id="rId19"/>
    <p:sldId id="296" r:id="rId20"/>
    <p:sldId id="308" r:id="rId21"/>
    <p:sldId id="310" r:id="rId22"/>
    <p:sldId id="311" r:id="rId23"/>
    <p:sldId id="312" r:id="rId24"/>
    <p:sldId id="304" r:id="rId25"/>
    <p:sldId id="319" r:id="rId26"/>
    <p:sldId id="320" r:id="rId27"/>
    <p:sldId id="323" r:id="rId28"/>
    <p:sldId id="321" r:id="rId29"/>
    <p:sldId id="324" r:id="rId30"/>
    <p:sldId id="326" r:id="rId31"/>
    <p:sldId id="327" r:id="rId32"/>
    <p:sldId id="329" r:id="rId33"/>
    <p:sldId id="325" r:id="rId34"/>
    <p:sldId id="330" r:id="rId35"/>
    <p:sldId id="331" r:id="rId36"/>
    <p:sldId id="332" r:id="rId37"/>
    <p:sldId id="333" r:id="rId38"/>
    <p:sldId id="334" r:id="rId39"/>
    <p:sldId id="335" r:id="rId40"/>
    <p:sldId id="336" r:id="rId41"/>
    <p:sldId id="337" r:id="rId42"/>
    <p:sldId id="322" r:id="rId43"/>
    <p:sldId id="338" r:id="rId44"/>
    <p:sldId id="340" r:id="rId45"/>
    <p:sldId id="339" r:id="rId46"/>
    <p:sldId id="341" r:id="rId47"/>
    <p:sldId id="342" r:id="rId48"/>
    <p:sldId id="343" r:id="rId49"/>
    <p:sldId id="344" r:id="rId50"/>
    <p:sldId id="328" r:id="rId51"/>
    <p:sldId id="345" r:id="rId52"/>
    <p:sldId id="348" r:id="rId53"/>
    <p:sldId id="349" r:id="rId54"/>
    <p:sldId id="350" r:id="rId55"/>
    <p:sldId id="351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pez, Thomas M." initials="PTM" lastIdx="1" clrIdx="0">
    <p:extLst>
      <p:ext uri="{19B8F6BF-5375-455C-9EA6-DF929625EA0E}">
        <p15:presenceInfo xmlns:p15="http://schemas.microsoft.com/office/powerpoint/2012/main" userId="S-1-5-21-1285561319-3220065175-2704005149-6161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0FF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2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7443-D247-4505-B617-587A71690AFC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4696-FF80-4D2C-91E8-7B8224C995F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7443-D247-4505-B617-587A71690AFC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4696-FF80-4D2C-91E8-7B8224C99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7443-D247-4505-B617-587A71690AFC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4696-FF80-4D2C-91E8-7B8224C99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A8FF-A2BB-4083-A1BB-B52C727DFA21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2A540-7A89-413A-8EE5-F9883CD8771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538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A8FF-A2BB-4083-A1BB-B52C727DFA21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2A540-7A89-413A-8EE5-F9883CD877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128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A8FF-A2BB-4083-A1BB-B52C727DFA21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2A540-7A89-413A-8EE5-F9883CD8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83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A8FF-A2BB-4083-A1BB-B52C727DFA21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2A540-7A89-413A-8EE5-F9883CD877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58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A8FF-A2BB-4083-A1BB-B52C727DFA21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2A540-7A89-413A-8EE5-F9883CD8771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892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A8FF-A2BB-4083-A1BB-B52C727DFA21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2A540-7A89-413A-8EE5-F9883CD8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87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A8FF-A2BB-4083-A1BB-B52C727DFA21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2A540-7A89-413A-8EE5-F9883CD8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59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A8FF-A2BB-4083-A1BB-B52C727DFA21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2A540-7A89-413A-8EE5-F9883CD8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76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7443-D247-4505-B617-587A71690AFC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4696-FF80-4D2C-91E8-7B8224C99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A8FF-A2BB-4083-A1BB-B52C727DFA21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2A540-7A89-413A-8EE5-F9883CD8771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552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A8FF-A2BB-4083-A1BB-B52C727DFA21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2A540-7A89-413A-8EE5-F9883CD8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1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A8FF-A2BB-4083-A1BB-B52C727DFA21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2A540-7A89-413A-8EE5-F9883CD8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5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7443-D247-4505-B617-587A71690AFC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4696-FF80-4D2C-91E8-7B8224C995F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7443-D247-4505-B617-587A71690AFC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4696-FF80-4D2C-91E8-7B8224C99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7443-D247-4505-B617-587A71690AFC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4696-FF80-4D2C-91E8-7B8224C99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7443-D247-4505-B617-587A71690AFC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4696-FF80-4D2C-91E8-7B8224C99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7443-D247-4505-B617-587A71690AFC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4696-FF80-4D2C-91E8-7B8224C99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7443-D247-4505-B617-587A71690AFC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4696-FF80-4D2C-91E8-7B8224C99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7443-D247-4505-B617-587A71690AFC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9EB4696-FF80-4D2C-91E8-7B8224C995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47443-D247-4505-B617-587A71690AFC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EB4696-FF80-4D2C-91E8-7B8224C995F4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C7CA8FF-A2BB-4083-A1BB-B52C727DFA21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62A540-7A89-413A-8EE5-F9883CD8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" y="0"/>
            <a:ext cx="9139238" cy="1143000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MODERN TIMES</a:t>
            </a:r>
            <a:endParaRPr lang="en-US" sz="7200" dirty="0">
              <a:solidFill>
                <a:srgbClr val="FF0000"/>
              </a:solidFill>
              <a:latin typeface="Gill Sans Ultra Bold Condensed" panose="020B0A06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8" name="Picture 6" descr="Image result for 1980s fashion mov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1143000"/>
            <a:ext cx="9139238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957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0"/>
            <a:ext cx="91578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097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1574" y="0"/>
            <a:ext cx="3272426" cy="1981200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rgbClr val="00B050"/>
                </a:solidFill>
                <a:latin typeface="Gill Sans Ultra Bold Condensed" pitchFamily="34" charset="0"/>
              </a:rPr>
              <a:t>MADMAN THEORY</a:t>
            </a:r>
            <a:endParaRPr lang="en-US" sz="6000" dirty="0">
              <a:solidFill>
                <a:srgbClr val="00B050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1574" y="2057400"/>
            <a:ext cx="3348626" cy="304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Arial Narrow" pitchFamily="34" charset="0"/>
              </a:rPr>
              <a:t>C</a:t>
            </a:r>
            <a:r>
              <a:rPr lang="en-US" sz="2400" dirty="0" smtClean="0">
                <a:latin typeface="Arial Narrow" pitchFamily="34" charset="0"/>
              </a:rPr>
              <a:t>alling for “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peace with honor</a:t>
            </a:r>
            <a:r>
              <a:rPr lang="en-US" sz="2400" dirty="0" smtClean="0">
                <a:latin typeface="Arial Narrow" pitchFamily="34" charset="0"/>
              </a:rPr>
              <a:t>,” </a:t>
            </a:r>
            <a:r>
              <a:rPr lang="en-US" sz="2400" b="1" dirty="0" smtClean="0">
                <a:solidFill>
                  <a:srgbClr val="FF0000"/>
                </a:solidFill>
                <a:latin typeface="Arial Narrow" pitchFamily="34" charset="0"/>
              </a:rPr>
              <a:t>President Nixon </a:t>
            </a:r>
            <a:r>
              <a:rPr lang="en-US" sz="2400" dirty="0" smtClean="0">
                <a:latin typeface="Arial Narrow" pitchFamily="34" charset="0"/>
              </a:rPr>
              <a:t>tried to privately scare NV into submission. He wanted to push NV passed their “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breaking point</a:t>
            </a:r>
            <a:r>
              <a:rPr lang="en-US" sz="2400" dirty="0" smtClean="0">
                <a:latin typeface="Arial Narrow" pitchFamily="34" charset="0"/>
              </a:rPr>
              <a:t>” by bombing so much NV would consider him a madman.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871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71574" y="5105400"/>
            <a:ext cx="32724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*Nixon made sure commies knew the madman was loose, that his finger was beside the button &amp; that he would do anything to halt their advance.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73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5763376" cy="2133601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solidFill>
                  <a:srgbClr val="00B050"/>
                </a:solidFill>
                <a:latin typeface="Gill Sans Ultra Bold Condensed" pitchFamily="34" charset="0"/>
              </a:rPr>
              <a:t>CHRISTMAS</a:t>
            </a:r>
            <a:br>
              <a:rPr lang="en-US" sz="7200" dirty="0" smtClean="0">
                <a:solidFill>
                  <a:srgbClr val="00B050"/>
                </a:solidFill>
                <a:latin typeface="Gill Sans Ultra Bold Condensed" pitchFamily="34" charset="0"/>
              </a:rPr>
            </a:br>
            <a:r>
              <a:rPr lang="en-US" sz="7200" dirty="0" smtClean="0">
                <a:solidFill>
                  <a:srgbClr val="00B050"/>
                </a:solidFill>
                <a:latin typeface="Gill Sans Ultra Bold Condensed" pitchFamily="34" charset="0"/>
              </a:rPr>
              <a:t>BOMBINGS</a:t>
            </a:r>
            <a:endParaRPr lang="en-US" sz="7200" dirty="0">
              <a:solidFill>
                <a:srgbClr val="00B050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33600"/>
            <a:ext cx="5763376" cy="21850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Angry at the slow peace talks, Nixon orders 36K tons of bombs dropped in just 12 days (more than total of all bombs dropped 1969-71).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CEASE FIRE: January 27,1973.</a:t>
            </a:r>
            <a:endParaRPr lang="en-US" sz="2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376" y="4318635"/>
            <a:ext cx="3380624" cy="253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35"/>
            <a:ext cx="5763376" cy="298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375" y="-1"/>
            <a:ext cx="3380625" cy="213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375" y="2133600"/>
            <a:ext cx="3380624" cy="218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733800"/>
            <a:ext cx="576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*Fighting stops, USA promises to return in NV crosses over the border  and enters SV.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70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the 1960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9144000" cy="686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176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rgbClr val="00B0F0"/>
                </a:solidFill>
                <a:latin typeface="Gill Sans Ultra Bold Condensed" pitchFamily="34" charset="0"/>
              </a:rPr>
              <a:t>MLK JR. ASSASSINATION</a:t>
            </a:r>
            <a:endParaRPr lang="en-US" sz="6600" dirty="0">
              <a:solidFill>
                <a:srgbClr val="00B0F0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67200"/>
            <a:ext cx="9144000" cy="838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Assassin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James Earl Ray </a:t>
            </a:r>
            <a:r>
              <a:rPr lang="en-US" sz="2400" dirty="0" smtClean="0">
                <a:latin typeface="Arial Narrow" pitchFamily="34" charset="0"/>
              </a:rPr>
              <a:t>shot King while he was standing on a hotel balcony in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Memphis</a:t>
            </a:r>
            <a:r>
              <a:rPr lang="en-US" sz="2400" dirty="0" smtClean="0">
                <a:latin typeface="Arial Narrow" pitchFamily="34" charset="0"/>
              </a:rPr>
              <a:t> (was in town to help AA sanitation workers receive fair wages).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716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0818"/>
            <a:ext cx="3927787" cy="291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328" y="1350818"/>
            <a:ext cx="2320071" cy="291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5181600"/>
            <a:ext cx="914400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*King’s last speech “</a:t>
            </a:r>
            <a:r>
              <a:rPr lang="en-US" dirty="0" smtClean="0">
                <a:solidFill>
                  <a:srgbClr val="FF0000"/>
                </a:solidFill>
              </a:rPr>
              <a:t>I’ve Been to the Mountaintop</a:t>
            </a:r>
            <a:r>
              <a:rPr lang="en-US" dirty="0" smtClean="0"/>
              <a:t>” sort of prophesized own death, “I may not get there with you…but mine eyes have the seen the glory of the coming of the Lord.”</a:t>
            </a:r>
          </a:p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dirty="0" smtClean="0"/>
              <a:t>*Conspiracy theorists  think Ray is innocent (ballistic tests came back inconclusive &amp; some eyewitnesses say shots came from behind shrubs). But he was in Memphis during death, had prints on weapon, &amp; arrested in England w/ a false Canadian ID trying to go to Angola.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92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1668" y="0"/>
            <a:ext cx="2956917" cy="1371600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rgbClr val="00B0F0"/>
                </a:solidFill>
                <a:latin typeface="Gill Sans Ultra Bold Condensed" pitchFamily="34" charset="0"/>
              </a:rPr>
              <a:t>HIPPIES</a:t>
            </a:r>
            <a:endParaRPr lang="en-US" sz="6600" dirty="0">
              <a:solidFill>
                <a:srgbClr val="00B0F0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08752"/>
            <a:ext cx="6144827" cy="16298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Counterculture Movement </a:t>
            </a:r>
            <a:r>
              <a:rPr lang="en-US" sz="2400" dirty="0" smtClean="0">
                <a:latin typeface="Arial Narrow" pitchFamily="34" charset="0"/>
              </a:rPr>
              <a:t>rejected traditional morals &amp; encouraged pre-marital sex, drugs,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psychedelic music </a:t>
            </a:r>
            <a:r>
              <a:rPr lang="en-US" sz="2400" dirty="0" smtClean="0">
                <a:latin typeface="Arial Narrow" pitchFamily="34" charset="0"/>
              </a:rPr>
              <a:t>&amp; birth control (many formed their own traveling communities &amp; embraced new age religions)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413" y="4648200"/>
            <a:ext cx="300766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11669" cy="240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412" y="0"/>
            <a:ext cx="3046832" cy="240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413" y="2408752"/>
            <a:ext cx="3046832" cy="231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669" y="1465777"/>
            <a:ext cx="145887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65777"/>
            <a:ext cx="1572827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191000"/>
            <a:ext cx="61294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/>
          </a:p>
          <a:p>
            <a:r>
              <a:rPr lang="en-US" dirty="0" smtClean="0"/>
              <a:t>*</a:t>
            </a:r>
            <a:r>
              <a:rPr lang="en-US" dirty="0" smtClean="0">
                <a:solidFill>
                  <a:srgbClr val="FF0000"/>
                </a:solidFill>
              </a:rPr>
              <a:t>Psychedelic </a:t>
            </a:r>
            <a:r>
              <a:rPr lang="en-US" dirty="0" smtClean="0"/>
              <a:t>refers to contrasting art, music &amp; drugs that when combined create a distorted view of reality.</a:t>
            </a:r>
          </a:p>
          <a:p>
            <a:endParaRPr lang="en-US" sz="1200" dirty="0"/>
          </a:p>
          <a:p>
            <a:r>
              <a:rPr lang="en-US" dirty="0" smtClean="0"/>
              <a:t>*Haight-Ashbury in California becomes an unofficial hippy capitol as police gave up busting people for drug use as 100K converge on it calling 1967 the </a:t>
            </a:r>
            <a:r>
              <a:rPr lang="en-US" dirty="0" smtClean="0">
                <a:solidFill>
                  <a:srgbClr val="FF0000"/>
                </a:solidFill>
              </a:rPr>
              <a:t>Summer of Love</a:t>
            </a:r>
            <a:r>
              <a:rPr lang="en-US" dirty="0" smtClean="0"/>
              <a:t>.</a:t>
            </a:r>
          </a:p>
          <a:p>
            <a:endParaRPr lang="en-US" sz="1200" dirty="0"/>
          </a:p>
          <a:p>
            <a:r>
              <a:rPr lang="en-US" dirty="0" smtClean="0"/>
              <a:t>*Hippy hero </a:t>
            </a:r>
            <a:r>
              <a:rPr lang="en-US" dirty="0" smtClean="0">
                <a:solidFill>
                  <a:srgbClr val="FF0000"/>
                </a:solidFill>
              </a:rPr>
              <a:t>Timothy Leary </a:t>
            </a:r>
            <a:r>
              <a:rPr lang="en-US" dirty="0" smtClean="0"/>
              <a:t>encouraged hippies to “turn on, tune in, drop out” which became a motto to many.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6004999" cy="1524001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>
                <a:solidFill>
                  <a:srgbClr val="00B0F0"/>
                </a:solidFill>
                <a:latin typeface="Gill Sans Ultra Bold Condensed" pitchFamily="34" charset="0"/>
              </a:rPr>
              <a:t>WOODSTOCK</a:t>
            </a:r>
            <a:endParaRPr lang="en-US" sz="8800" dirty="0">
              <a:solidFill>
                <a:srgbClr val="00B0F0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6096000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 Narrow" pitchFamily="34" charset="0"/>
              </a:rPr>
              <a:t>400K hippies gathered for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3 Days of Peace &amp; Music </a:t>
            </a:r>
            <a:r>
              <a:rPr lang="en-US" sz="2400" dirty="0" smtClean="0">
                <a:latin typeface="Arial Narrow" pitchFamily="34" charset="0"/>
              </a:rPr>
              <a:t>in NY. Many drug-induced concert goers listened to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Jefferson Airplane, Janis Joplin, Grateful Dead, CCR, Jimi Hendrix </a:t>
            </a:r>
            <a:r>
              <a:rPr lang="en-US" sz="2400" dirty="0" smtClean="0">
                <a:latin typeface="Arial Narrow" pitchFamily="34" charset="0"/>
              </a:rPr>
              <a:t>w/ a total of 32 bands--on just 600 acres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999" y="4419600"/>
            <a:ext cx="3152855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999" y="2292927"/>
            <a:ext cx="3152855" cy="212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999" y="-1"/>
            <a:ext cx="3152855" cy="229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124200"/>
            <a:ext cx="600499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*Bathrooms , food vendors, &amp; security were messy, event planners only anticipated for a max of 100K people.</a:t>
            </a:r>
          </a:p>
          <a:p>
            <a:endParaRPr lang="en-US" sz="1200" dirty="0"/>
          </a:p>
          <a:p>
            <a:r>
              <a:rPr lang="en-US" dirty="0" smtClean="0"/>
              <a:t>*JH’s now famous version of the Star Spangled Banner was actually performed initially as a protest &amp; at end of concert.</a:t>
            </a:r>
          </a:p>
          <a:p>
            <a:endParaRPr lang="en-US" sz="1200" dirty="0"/>
          </a:p>
          <a:p>
            <a:r>
              <a:rPr lang="en-US" dirty="0" smtClean="0"/>
              <a:t>*Traffic was heinous as concert goers abandoned cars on highway &amp; walked to venue, bands took helicopters in.</a:t>
            </a:r>
          </a:p>
          <a:p>
            <a:endParaRPr lang="en-US" sz="1200" dirty="0"/>
          </a:p>
          <a:p>
            <a:r>
              <a:rPr lang="en-US" dirty="0" smtClean="0"/>
              <a:t>*</a:t>
            </a:r>
            <a:r>
              <a:rPr lang="en-US" dirty="0" smtClean="0">
                <a:solidFill>
                  <a:srgbClr val="FF0000"/>
                </a:solidFill>
              </a:rPr>
              <a:t>Beatles </a:t>
            </a:r>
            <a:r>
              <a:rPr lang="en-US" dirty="0" smtClean="0"/>
              <a:t>turned down invites. </a:t>
            </a:r>
            <a:r>
              <a:rPr lang="en-US" dirty="0" smtClean="0">
                <a:solidFill>
                  <a:srgbClr val="FF0000"/>
                </a:solidFill>
              </a:rPr>
              <a:t>The Doors </a:t>
            </a:r>
            <a:r>
              <a:rPr lang="en-US" dirty="0" smtClean="0"/>
              <a:t>canceled last min.</a:t>
            </a:r>
          </a:p>
          <a:p>
            <a:endParaRPr lang="en-US" sz="1200" dirty="0"/>
          </a:p>
          <a:p>
            <a:r>
              <a:rPr lang="en-US" dirty="0" smtClean="0"/>
              <a:t>*So much for peace as 3 people died: 1 to burst appendix, 1 heroin overdose &amp; 1 patron was run over by a tractor.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44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7046419" cy="1295400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solidFill>
                  <a:srgbClr val="FF5050"/>
                </a:solidFill>
                <a:latin typeface="Gill Sans Ultra Bold Condensed" pitchFamily="34" charset="0"/>
              </a:rPr>
              <a:t>GATEWAY ARCH</a:t>
            </a:r>
            <a:endParaRPr lang="en-US" sz="7200" dirty="0">
              <a:solidFill>
                <a:srgbClr val="FF5050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124200"/>
            <a:ext cx="7046418" cy="914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Tallest manmade monument in USA (630 feet tall) is made by MS River in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St. Louis </a:t>
            </a:r>
            <a:r>
              <a:rPr lang="en-US" sz="2400" dirty="0" smtClean="0">
                <a:latin typeface="Arial Narrow" pitchFamily="34" charset="0"/>
              </a:rPr>
              <a:t>as a symbol of westward expansion.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38600"/>
            <a:ext cx="4162737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737" y="4038600"/>
            <a:ext cx="4974336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418" y="1953493"/>
            <a:ext cx="2125289" cy="208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418" y="-13855"/>
            <a:ext cx="2125290" cy="196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018" y="1285011"/>
            <a:ext cx="1600200" cy="167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18" y="1285010"/>
            <a:ext cx="2235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85011"/>
            <a:ext cx="1600201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0" y="1285011"/>
            <a:ext cx="1610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1600" dirty="0" smtClean="0"/>
              <a:t>*Under arch is </a:t>
            </a:r>
            <a:r>
              <a:rPr lang="en-US" sz="1600" dirty="0" smtClean="0">
                <a:solidFill>
                  <a:srgbClr val="FF0000"/>
                </a:solidFill>
              </a:rPr>
              <a:t>Museum of Westward </a:t>
            </a:r>
            <a:r>
              <a:rPr lang="en-US" sz="1600" dirty="0">
                <a:solidFill>
                  <a:srgbClr val="FF0000"/>
                </a:solidFill>
              </a:rPr>
              <a:t>E</a:t>
            </a:r>
            <a:r>
              <a:rPr lang="en-US" sz="1600" dirty="0" smtClean="0">
                <a:solidFill>
                  <a:srgbClr val="FF0000"/>
                </a:solidFill>
              </a:rPr>
              <a:t>xpansion</a:t>
            </a:r>
            <a:r>
              <a:rPr lang="en-US" sz="1600" dirty="0" smtClean="0"/>
              <a:t>—cool buffalo eh?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1157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0"/>
            <a:ext cx="3581400" cy="206441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 smtClean="0">
                <a:solidFill>
                  <a:srgbClr val="FF5050"/>
                </a:solidFill>
                <a:latin typeface="Gill Sans Ultra Bold Condensed" pitchFamily="34" charset="0"/>
              </a:rPr>
              <a:t>LUNAR LANDING</a:t>
            </a:r>
            <a:endParaRPr lang="en-US" sz="7200" dirty="0">
              <a:solidFill>
                <a:srgbClr val="FF5050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98070"/>
            <a:ext cx="9144000" cy="10453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July 20, 1969: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Apollo 11 </a:t>
            </a:r>
            <a:r>
              <a:rPr lang="en-US" sz="2400" dirty="0" smtClean="0">
                <a:latin typeface="Arial Narrow" pitchFamily="34" charset="0"/>
              </a:rPr>
              <a:t>lands on moon as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Neil Armstrong </a:t>
            </a:r>
            <a:r>
              <a:rPr lang="en-US" sz="2400" dirty="0" smtClean="0">
                <a:latin typeface="Arial Narrow" pitchFamily="34" charset="0"/>
              </a:rPr>
              <a:t>&amp;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Buzz </a:t>
            </a:r>
            <a:r>
              <a:rPr lang="en-US" sz="2400" dirty="0" err="1" smtClean="0">
                <a:solidFill>
                  <a:srgbClr val="FF0000"/>
                </a:solidFill>
                <a:latin typeface="Arial Narrow" pitchFamily="34" charset="0"/>
              </a:rPr>
              <a:t>Aldrin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400" dirty="0" smtClean="0">
                <a:latin typeface="Arial Narrow" pitchFamily="34" charset="0"/>
              </a:rPr>
              <a:t>take “one small step for man, one giant leap for mankind.”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The Eagle Had Landed</a:t>
            </a:r>
            <a:r>
              <a:rPr lang="en-US" sz="2400" dirty="0" smtClean="0">
                <a:latin typeface="Arial Narrow" pitchFamily="34" charset="0"/>
              </a:rPr>
              <a:t>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0"/>
            <a:ext cx="2833255" cy="329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2743200" cy="329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3855" y="4343400"/>
            <a:ext cx="91578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/>
          </a:p>
          <a:p>
            <a:r>
              <a:rPr lang="en-US" dirty="0" smtClean="0"/>
              <a:t>*Crew took home 49 pounds of Lunar surface material.</a:t>
            </a:r>
          </a:p>
          <a:p>
            <a:endParaRPr lang="en-US" sz="1200" dirty="0" smtClean="0"/>
          </a:p>
          <a:p>
            <a:r>
              <a:rPr lang="en-US" dirty="0" smtClean="0"/>
              <a:t>*Buzz </a:t>
            </a:r>
            <a:r>
              <a:rPr lang="en-US" dirty="0" err="1" smtClean="0"/>
              <a:t>Aldrin</a:t>
            </a:r>
            <a:r>
              <a:rPr lang="en-US" dirty="0" smtClean="0"/>
              <a:t> accidently broke circuit breaker that lights the ignition—could have stranded them on moon (crew successfully used a felt tip pen to operate the switch instead). </a:t>
            </a:r>
          </a:p>
          <a:p>
            <a:endParaRPr lang="en-US" sz="1200" dirty="0" smtClean="0"/>
          </a:p>
          <a:p>
            <a:r>
              <a:rPr lang="en-US" dirty="0" smtClean="0"/>
              <a:t>*Buzz </a:t>
            </a:r>
            <a:r>
              <a:rPr lang="en-US" dirty="0" err="1" smtClean="0"/>
              <a:t>Aldrin</a:t>
            </a:r>
            <a:r>
              <a:rPr lang="en-US" dirty="0" smtClean="0"/>
              <a:t> (Catholic) took communion on the moon (kept quiet not to offend Atheists).</a:t>
            </a:r>
          </a:p>
          <a:p>
            <a:endParaRPr lang="en-US" sz="1200" dirty="0"/>
          </a:p>
          <a:p>
            <a:r>
              <a:rPr lang="en-US" dirty="0" smtClean="0"/>
              <a:t>*Some skeptics doubt we landed on moon. Technically, we’ve had 6 manned landings &amp; numerous unmanned landings. Any doubts? Get a telescope &amp; see the American Flag.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64419"/>
            <a:ext cx="1676400" cy="123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64419"/>
            <a:ext cx="1918855" cy="123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38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0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90800" y="4648200"/>
            <a:ext cx="6553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WATERGATE &amp; THE 1970s</a:t>
            </a:r>
            <a:endParaRPr lang="en-US" sz="6600" dirty="0">
              <a:solidFill>
                <a:schemeClr val="bg1"/>
              </a:solidFill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03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56"/>
            <a:ext cx="9144000" cy="685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72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Gill Sans Ultra Bold Condensed" pitchFamily="34" charset="0"/>
              </a:rPr>
              <a:t>VIETNAM WAR</a:t>
            </a:r>
            <a:endParaRPr lang="en-US" sz="6600" dirty="0">
              <a:solidFill>
                <a:schemeClr val="accent1">
                  <a:lumMod val="50000"/>
                </a:schemeClr>
              </a:solidFill>
              <a:latin typeface="Gill Sans Ultra 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03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5810250" cy="1600200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Gill Sans Ultra Bold Condensed" pitchFamily="34" charset="0"/>
              </a:rPr>
              <a:t>WATERGATE BREAK-IN</a:t>
            </a:r>
            <a:endParaRPr lang="en-US" sz="6000" dirty="0">
              <a:solidFill>
                <a:srgbClr val="FF0000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62462"/>
            <a:ext cx="9144000" cy="23955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Democratic National Headquarters </a:t>
            </a:r>
            <a:r>
              <a:rPr lang="en-US" sz="2400" dirty="0" smtClean="0">
                <a:latin typeface="Arial Narrow" pitchFamily="34" charset="0"/>
              </a:rPr>
              <a:t>was burglarized during the 1972 election, &amp; 2 Washington Post reporters (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Bob Woodward </a:t>
            </a:r>
            <a:r>
              <a:rPr lang="en-US" sz="2400" dirty="0" smtClean="0">
                <a:latin typeface="Arial Narrow" pitchFamily="34" charset="0"/>
              </a:rPr>
              <a:t>&amp;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Carl Bernstein</a:t>
            </a:r>
            <a:r>
              <a:rPr lang="en-US" sz="2400" dirty="0" smtClean="0">
                <a:latin typeface="Arial Narrow" pitchFamily="34" charset="0"/>
              </a:rPr>
              <a:t>) traced the break-in back to members </a:t>
            </a:r>
            <a:r>
              <a:rPr lang="en-US" sz="2400" dirty="0" smtClean="0">
                <a:latin typeface="Arial Narrow" pitchFamily="34" charset="0"/>
              </a:rPr>
              <a:t>of President Nixon’s re-election team (called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plumbers</a:t>
            </a:r>
            <a:r>
              <a:rPr lang="en-US" sz="2400" dirty="0" smtClean="0">
                <a:latin typeface="Arial Narrow" pitchFamily="34" charset="0"/>
              </a:rPr>
              <a:t>).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0"/>
            <a:ext cx="333375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5810250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2266949"/>
            <a:ext cx="3361460" cy="219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943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*Though dull to the modern viewer, an epic 1970’s movie titled </a:t>
            </a:r>
            <a:r>
              <a:rPr lang="en-US" dirty="0" smtClean="0">
                <a:solidFill>
                  <a:srgbClr val="FF0000"/>
                </a:solidFill>
              </a:rPr>
              <a:t>All the President’s Men </a:t>
            </a:r>
            <a:r>
              <a:rPr lang="en-US" dirty="0" smtClean="0"/>
              <a:t>which detailed  the news reporters investigation—for history peeps it’s a worthwhile view.</a:t>
            </a:r>
          </a:p>
        </p:txBody>
      </p:sp>
    </p:spTree>
    <p:extLst>
      <p:ext uri="{BB962C8B-B14F-4D97-AF65-F5344CB8AC3E}">
        <p14:creationId xmlns:p14="http://schemas.microsoft.com/office/powerpoint/2010/main" val="3223425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5472" y="228601"/>
            <a:ext cx="3868528" cy="1295400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  <a:latin typeface="Gill Sans Ultra Bold Condensed" pitchFamily="34" charset="0"/>
              </a:rPr>
              <a:t>COVER UP</a:t>
            </a:r>
            <a:endParaRPr lang="en-US" sz="6600" dirty="0">
              <a:solidFill>
                <a:srgbClr val="FF0000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856" y="3581400"/>
            <a:ext cx="5576456" cy="16431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Nixon orders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CIA &amp; FBI </a:t>
            </a:r>
            <a:r>
              <a:rPr lang="en-US" sz="2400" dirty="0" smtClean="0">
                <a:latin typeface="Arial Narrow" pitchFamily="34" charset="0"/>
              </a:rPr>
              <a:t>to NOT investigate &amp; tells USA that he personally discover all “unethical activities.” He then fires chief aides &amp; told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plumbers</a:t>
            </a:r>
            <a:r>
              <a:rPr lang="en-US" sz="2400" dirty="0" smtClean="0">
                <a:latin typeface="Arial Narrow" pitchFamily="34" charset="0"/>
              </a:rPr>
              <a:t> to clean up the mess.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6927"/>
            <a:ext cx="5289329" cy="357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473" y="1651545"/>
            <a:ext cx="3910091" cy="192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81400"/>
            <a:ext cx="3616036" cy="328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3881"/>
            <a:ext cx="5562600" cy="167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999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550" y="0"/>
            <a:ext cx="4235450" cy="2743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Gill Sans Ultra Bold Condensed" pitchFamily="34" charset="0"/>
              </a:rPr>
              <a:t>SECRET TAPES</a:t>
            </a:r>
            <a:br>
              <a:rPr lang="en-US" sz="6000" dirty="0" smtClean="0">
                <a:solidFill>
                  <a:srgbClr val="FF0000"/>
                </a:solidFill>
                <a:latin typeface="Gill Sans Ultra Bold Condensed" pitchFamily="34" charset="0"/>
              </a:rPr>
            </a:br>
            <a:r>
              <a:rPr lang="en-US" sz="6000" dirty="0">
                <a:solidFill>
                  <a:srgbClr val="FF0000"/>
                </a:solidFill>
                <a:latin typeface="Gill Sans Ultra Bold Condensed" pitchFamily="34" charset="0"/>
              </a:rPr>
              <a:t>&amp;</a:t>
            </a:r>
            <a:r>
              <a:rPr lang="en-US" sz="6000" dirty="0" smtClean="0">
                <a:solidFill>
                  <a:srgbClr val="FF0000"/>
                </a:solidFill>
                <a:latin typeface="Gill Sans Ultra Bold Condensed" pitchFamily="34" charset="0"/>
              </a:rPr>
              <a:t/>
            </a:r>
            <a:br>
              <a:rPr lang="en-US" sz="6000" dirty="0" smtClean="0">
                <a:solidFill>
                  <a:srgbClr val="FF0000"/>
                </a:solidFill>
                <a:latin typeface="Gill Sans Ultra Bold Condensed" pitchFamily="34" charset="0"/>
              </a:rPr>
            </a:br>
            <a:r>
              <a:rPr lang="en-US" sz="6000" dirty="0" smtClean="0">
                <a:solidFill>
                  <a:srgbClr val="FF0000"/>
                </a:solidFill>
                <a:latin typeface="Gill Sans Ultra Bold Condensed" pitchFamily="34" charset="0"/>
              </a:rPr>
              <a:t>RESIGNATION</a:t>
            </a:r>
            <a:endParaRPr lang="en-US" sz="6000" dirty="0">
              <a:solidFill>
                <a:srgbClr val="FF0000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8550" y="2743200"/>
            <a:ext cx="4235450" cy="4114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As people asked, “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What did Nixon know?</a:t>
            </a:r>
            <a:r>
              <a:rPr lang="en-US" sz="2400" dirty="0" smtClean="0">
                <a:latin typeface="Arial Narrow" pitchFamily="34" charset="0"/>
              </a:rPr>
              <a:t>”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400" dirty="0" smtClean="0">
                <a:latin typeface="Arial Narrow" pitchFamily="34" charset="0"/>
              </a:rPr>
              <a:t>it became known that Nixon had the White House bugged. When Nixon only released certain parts of the tapes, USA knew Nixon was behind the break-in. </a:t>
            </a: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 Narrow" pitchFamily="34" charset="0"/>
              </a:rPr>
              <a:t>NIXON RESIGNS.</a:t>
            </a:r>
          </a:p>
          <a:p>
            <a:pPr marL="0" indent="0" algn="ctr">
              <a:buNone/>
            </a:pPr>
            <a:endParaRPr lang="en-US" sz="2400" dirty="0" smtClean="0">
              <a:latin typeface="Arial Narrow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*Nixon is then pardoned by the following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President Gerald Ford</a:t>
            </a:r>
            <a:r>
              <a:rPr lang="en-US" sz="2400" dirty="0" smtClean="0">
                <a:latin typeface="Arial Narrow" pitchFamily="34" charset="0"/>
              </a:rPr>
              <a:t>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908551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86075"/>
            <a:ext cx="2514600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2886075"/>
            <a:ext cx="2393950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0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562600" cy="12192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Gill Sans Ultra Bold Condensed" pitchFamily="34" charset="0"/>
              </a:rPr>
              <a:t>FALL OF SAIGON</a:t>
            </a:r>
            <a:endParaRPr lang="en-US" sz="60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295400"/>
            <a:ext cx="5791200" cy="182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With Nixon gone, NV invades &amp; USA refuses to keep promise to “respond in full force.” Commies take SV &amp; unify under a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communist Vietnam</a:t>
            </a:r>
            <a:r>
              <a:rPr lang="en-US" sz="2400" dirty="0" smtClean="0">
                <a:latin typeface="Arial Narrow" pitchFamily="34" charset="0"/>
              </a:rPr>
              <a:t>. USA helped many escape in daring helicopter rescue.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08" y="0"/>
            <a:ext cx="3516092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91440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4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799" y="5562600"/>
            <a:ext cx="5181601" cy="1295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dirty="0" smtClean="0"/>
              <a:t>JONESTOWN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905001" y="2819400"/>
            <a:ext cx="5105398" cy="268778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en-US" sz="400" dirty="0" smtClean="0">
              <a:latin typeface="Arial Narrow" pitchFamily="34" charset="0"/>
            </a:endParaRPr>
          </a:p>
          <a:p>
            <a:pPr marL="4572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Official</a:t>
            </a:r>
            <a:r>
              <a:rPr lang="en-US" sz="2400" dirty="0" smtClean="0">
                <a:latin typeface="Arial Narrow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Leo Ryan </a:t>
            </a:r>
            <a:r>
              <a:rPr lang="en-US" sz="2400" dirty="0" smtClean="0">
                <a:latin typeface="Arial Narrow" pitchFamily="34" charset="0"/>
              </a:rPr>
              <a:t>visited a cult that had left </a:t>
            </a:r>
            <a:r>
              <a:rPr lang="en-US" sz="2400" dirty="0" smtClean="0">
                <a:latin typeface="Arial Narrow" pitchFamily="34" charset="0"/>
              </a:rPr>
              <a:t>California </a:t>
            </a:r>
            <a:r>
              <a:rPr lang="en-US" sz="2400" dirty="0" smtClean="0">
                <a:latin typeface="Arial Narrow" pitchFamily="34" charset="0"/>
              </a:rPr>
              <a:t>choosing to live in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Guyana</a:t>
            </a:r>
            <a:r>
              <a:rPr lang="en-US" sz="2400" dirty="0" smtClean="0">
                <a:latin typeface="Arial Narrow" pitchFamily="34" charset="0"/>
              </a:rPr>
              <a:t>, SA. Upon leaving, his plane was attacked. Fearing arrest, cult leader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Jim Jones </a:t>
            </a:r>
            <a:r>
              <a:rPr lang="en-US" sz="2400" dirty="0" smtClean="0">
                <a:latin typeface="Arial Narrow" pitchFamily="34" charset="0"/>
              </a:rPr>
              <a:t>made 900 followers (276 kids) commit suicide by drinking cyanide-laced kook-aid.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520" y="0"/>
            <a:ext cx="449448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649520" cy="281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56364"/>
            <a:ext cx="1905000" cy="270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338" y="4156363"/>
            <a:ext cx="2260662" cy="26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19399"/>
            <a:ext cx="1905001" cy="133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339" y="2819400"/>
            <a:ext cx="2281444" cy="133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5715000"/>
            <a:ext cx="66294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 smtClean="0"/>
              <a:t>THREE MILE ISLAND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90800" y="3865066"/>
            <a:ext cx="6553200" cy="184993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en-US" sz="1200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marL="45720" indent="0" algn="ctr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Nuclear reactor </a:t>
            </a:r>
            <a:r>
              <a:rPr lang="en-US" sz="2400" dirty="0" smtClean="0">
                <a:solidFill>
                  <a:schemeClr val="tx1"/>
                </a:solidFill>
                <a:latin typeface="Arial Narrow" pitchFamily="34" charset="0"/>
              </a:rPr>
              <a:t>in PA malfunctioned as its cooling system failed. Reactor core hits 5000 degrees &amp; USA citizens fear nuclear explosion (had to release radiation).</a:t>
            </a:r>
            <a:endParaRPr lang="en-US" sz="2400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386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188667"/>
            <a:ext cx="3657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685309" cy="218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5067"/>
            <a:ext cx="2590800" cy="299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865067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??????????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haroni" pitchFamily="2" charset="-79"/>
              <a:ea typeface="+mn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5152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5105399" cy="1447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 smtClean="0"/>
              <a:t>IRAN HOSTAGE CRISIS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676400"/>
            <a:ext cx="5105400" cy="16764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Pro-USA leader of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Iran</a:t>
            </a:r>
            <a:r>
              <a:rPr lang="en-US" sz="2400" dirty="0" smtClean="0">
                <a:latin typeface="Arial Narrow" pitchFamily="34" charset="0"/>
              </a:rPr>
              <a:t> is ousted by radical leader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Ayatollah Khomeini </a:t>
            </a:r>
            <a:r>
              <a:rPr lang="en-US" sz="2400" dirty="0" smtClean="0">
                <a:latin typeface="Arial Narrow" pitchFamily="34" charset="0"/>
              </a:rPr>
              <a:t>who takes over US embassy </a:t>
            </a:r>
            <a:r>
              <a:rPr lang="en-US" sz="2400" dirty="0" smtClean="0">
                <a:latin typeface="Arial Narrow" pitchFamily="34" charset="0"/>
              </a:rPr>
              <a:t>&amp;  kidnaps</a:t>
            </a:r>
            <a:r>
              <a:rPr lang="en-US" sz="2400" dirty="0" smtClean="0">
                <a:latin typeface="Arial Narrow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52</a:t>
            </a:r>
            <a:r>
              <a:rPr lang="en-US" sz="2400" dirty="0" smtClean="0">
                <a:latin typeface="Arial Narrow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hostages </a:t>
            </a:r>
            <a:r>
              <a:rPr lang="en-US" sz="2400" dirty="0" smtClean="0">
                <a:latin typeface="Arial Narrow" pitchFamily="34" charset="0"/>
              </a:rPr>
              <a:t>over a period of 444 </a:t>
            </a:r>
            <a:r>
              <a:rPr lang="en-US" sz="2400" dirty="0" smtClean="0">
                <a:latin typeface="Arial Narrow" pitchFamily="34" charset="0"/>
              </a:rPr>
              <a:t>days (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President Carter </a:t>
            </a:r>
            <a:r>
              <a:rPr lang="en-US" sz="2400" dirty="0" smtClean="0">
                <a:latin typeface="Arial Narrow" pitchFamily="34" charset="0"/>
                <a:sym typeface="Wingdings" panose="05000000000000000000" pitchFamily="2" charset="2"/>
              </a:rPr>
              <a:t>).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51835"/>
            <a:ext cx="4114800" cy="2739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-381000"/>
            <a:ext cx="4038599" cy="314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76800"/>
            <a:ext cx="2362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2760654"/>
            <a:ext cx="1371601" cy="1605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14296"/>
            <a:ext cx="2666999" cy="160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3352800"/>
            <a:ext cx="2376056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2201" y="3352800"/>
            <a:ext cx="27431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*Carter orders a rescue operation but helicopters get caught up in a dust storm, hit each other &amp; burn to the ground.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*Event is exclamation point of failed Presidency as nightly newscasts tally the days as “America: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eld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ostage.”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51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59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5624511" cy="1295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/>
              <a:t>RONALD REAGAN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257299"/>
            <a:ext cx="5624512" cy="3131559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With Carter’s approval rating at 21%, US chose Hollywood star/CA governor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Ronald Reagan</a:t>
            </a:r>
            <a:r>
              <a:rPr lang="en-US" sz="2400" dirty="0" smtClean="0">
                <a:latin typeface="Arial Narrow" pitchFamily="34" charset="0"/>
              </a:rPr>
              <a:t>. Same day of election,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Iran releases hostages</a:t>
            </a:r>
            <a:r>
              <a:rPr lang="en-US" sz="2400" dirty="0" smtClean="0">
                <a:latin typeface="Arial Narrow" pitchFamily="34" charset="0"/>
              </a:rPr>
              <a:t>.</a:t>
            </a:r>
          </a:p>
          <a:p>
            <a:pPr marL="4572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Movie star Ronald Reagan begins passing massive tax cuts which creates $30T of goods &amp; 20M jobs created, Critics claim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Reaganomics</a:t>
            </a:r>
            <a:r>
              <a:rPr lang="en-US" sz="2400" dirty="0" smtClean="0">
                <a:latin typeface="Arial Narrow" pitchFamily="34" charset="0"/>
              </a:rPr>
              <a:t> is responsible for large wage gap.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2" y="0"/>
            <a:ext cx="3519488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2" y="2514600"/>
            <a:ext cx="3519488" cy="437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395786"/>
            <a:ext cx="1890712" cy="242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89" y="4395786"/>
            <a:ext cx="1797850" cy="248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181" y="4436052"/>
            <a:ext cx="2012150" cy="2381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426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562600"/>
            <a:ext cx="9067799" cy="1295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7200" dirty="0" smtClean="0">
                <a:solidFill>
                  <a:srgbClr val="C00000"/>
                </a:solidFill>
              </a:rPr>
              <a:t>BUSINESS LEADERS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289266" y="2193018"/>
            <a:ext cx="4854733" cy="33695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sz="1000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marL="4572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Ray Kroc</a:t>
            </a:r>
            <a:r>
              <a:rPr lang="en-US" sz="2400" dirty="0" smtClean="0">
                <a:latin typeface="Arial Narrow" pitchFamily="34" charset="0"/>
              </a:rPr>
              <a:t>: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McDonald’s</a:t>
            </a:r>
            <a:r>
              <a:rPr lang="en-US" sz="2400" dirty="0" smtClean="0">
                <a:latin typeface="Arial Narrow" pitchFamily="34" charset="0"/>
              </a:rPr>
              <a:t> owner alters world by leading the fast food explosion.</a:t>
            </a:r>
          </a:p>
          <a:p>
            <a:pPr marL="45720" indent="0">
              <a:buNone/>
            </a:pPr>
            <a:endParaRPr lang="en-US" sz="1400" dirty="0">
              <a:latin typeface="Arial Narrow" pitchFamily="34" charset="0"/>
            </a:endParaRPr>
          </a:p>
          <a:p>
            <a:pPr marL="4572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Sam Walton</a:t>
            </a:r>
            <a:r>
              <a:rPr lang="en-US" sz="2400" dirty="0" smtClean="0">
                <a:latin typeface="Arial Narrow" pitchFamily="34" charset="0"/>
              </a:rPr>
              <a:t>: Shortcut department stores to lower prices (2M </a:t>
            </a:r>
            <a:r>
              <a:rPr lang="en-US" sz="2400" dirty="0" err="1" smtClean="0">
                <a:solidFill>
                  <a:srgbClr val="FF0000"/>
                </a:solidFill>
                <a:latin typeface="Arial Narrow" pitchFamily="34" charset="0"/>
              </a:rPr>
              <a:t>Walmart</a:t>
            </a:r>
            <a:r>
              <a:rPr lang="en-US" sz="2400" dirty="0" smtClean="0">
                <a:latin typeface="Arial Narrow" pitchFamily="34" charset="0"/>
              </a:rPr>
              <a:t> employees).</a:t>
            </a:r>
          </a:p>
          <a:p>
            <a:pPr marL="45720" indent="0">
              <a:buNone/>
            </a:pPr>
            <a:endParaRPr lang="en-US" sz="1400" dirty="0">
              <a:latin typeface="Arial Narrow" pitchFamily="34" charset="0"/>
            </a:endParaRPr>
          </a:p>
          <a:p>
            <a:pPr marL="4572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Bill Gates</a:t>
            </a:r>
            <a:r>
              <a:rPr lang="en-US" sz="2400" dirty="0" smtClean="0">
                <a:latin typeface="Arial Narrow" pitchFamily="34" charset="0"/>
              </a:rPr>
              <a:t>: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Microsoft</a:t>
            </a:r>
            <a:r>
              <a:rPr lang="en-US" sz="2400" dirty="0" smtClean="0">
                <a:latin typeface="Arial Narrow" pitchFamily="34" charset="0"/>
              </a:rPr>
              <a:t> founder takes over computer software empire, worth $100B.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"/>
            <a:ext cx="3276600" cy="219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219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560" y="1"/>
            <a:ext cx="2977039" cy="219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7872"/>
            <a:ext cx="4289267" cy="226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193018"/>
            <a:ext cx="428926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*Graph below is a little old, McDonald’s is now worth about $60B,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Walmart’s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$250B value is about equal to the value of Egypt.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10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562600" cy="1104901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Gill Sans Ultra Bold Condensed" pitchFamily="34" charset="0"/>
              </a:rPr>
              <a:t>INDOCHINA WAR</a:t>
            </a:r>
            <a:endParaRPr lang="en-US" sz="54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4901"/>
            <a:ext cx="5458828" cy="186689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After WWII,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France</a:t>
            </a:r>
            <a:r>
              <a:rPr lang="en-US" sz="2400" dirty="0" smtClean="0">
                <a:latin typeface="Arial Narrow" pitchFamily="34" charset="0"/>
              </a:rPr>
              <a:t> tries to regain colony in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Vietnam</a:t>
            </a:r>
            <a:r>
              <a:rPr lang="en-US" sz="2400" dirty="0" smtClean="0">
                <a:latin typeface="Arial Narrow" pitchFamily="34" charset="0"/>
              </a:rPr>
              <a:t>. USA helps supply weapons and money to France (as France loses). Result of war is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North Vietnam </a:t>
            </a:r>
            <a:r>
              <a:rPr lang="en-US" sz="2400" dirty="0" smtClean="0">
                <a:latin typeface="Arial Narrow" pitchFamily="34" charset="0"/>
              </a:rPr>
              <a:t>becomes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communist </a:t>
            </a:r>
            <a:r>
              <a:rPr lang="en-US" sz="2400" dirty="0" smtClean="0">
                <a:latin typeface="Arial Narrow" pitchFamily="34" charset="0"/>
              </a:rPr>
              <a:t>under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Ho Chi Minh</a:t>
            </a:r>
            <a:r>
              <a:rPr lang="en-US" sz="2400" dirty="0" smtClean="0">
                <a:latin typeface="Arial Narrow" pitchFamily="34" charset="0"/>
              </a:rPr>
              <a:t>, South Vietnam is “free.”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828" y="-152399"/>
            <a:ext cx="3705953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829" y="4619847"/>
            <a:ext cx="3705953" cy="253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829" y="2362201"/>
            <a:ext cx="3705953" cy="230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19401"/>
            <a:ext cx="2667001" cy="177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19401"/>
            <a:ext cx="2791828" cy="177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" y="4593325"/>
            <a:ext cx="545882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*Here’s the deal: After WWII USA wanted France to join us in</a:t>
            </a:r>
            <a:r>
              <a:rPr lang="en-US" dirty="0" smtClean="0">
                <a:solidFill>
                  <a:srgbClr val="FF0000"/>
                </a:solidFill>
              </a:rPr>
              <a:t> NATO </a:t>
            </a:r>
            <a:r>
              <a:rPr lang="en-US" dirty="0" smtClean="0"/>
              <a:t>&amp; make the world safe for democracy</a:t>
            </a:r>
          </a:p>
          <a:p>
            <a:endParaRPr lang="en-US" sz="800" dirty="0" smtClean="0"/>
          </a:p>
          <a:p>
            <a:r>
              <a:rPr lang="en-US" dirty="0" smtClean="0"/>
              <a:t>*But, even though it would benefit France to join, they bribed USA by stating “we join NATO if you give us weapons to win in Indochina.” We take the bait.</a:t>
            </a:r>
          </a:p>
          <a:p>
            <a:endParaRPr lang="en-US" sz="800" dirty="0"/>
          </a:p>
          <a:p>
            <a:r>
              <a:rPr lang="en-US" dirty="0" smtClean="0"/>
              <a:t>*At one point, France asks </a:t>
            </a:r>
            <a:r>
              <a:rPr lang="en-US" dirty="0" smtClean="0">
                <a:solidFill>
                  <a:srgbClr val="FF0000"/>
                </a:solidFill>
              </a:rPr>
              <a:t>Eisenhower </a:t>
            </a:r>
            <a:r>
              <a:rPr lang="en-US" dirty="0" smtClean="0"/>
              <a:t> for atomic weapons—Ike correctly says “no way Jose.”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55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598" y="5486400"/>
            <a:ext cx="3962401" cy="1371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8800" dirty="0" smtClean="0">
                <a:solidFill>
                  <a:srgbClr val="FF3399"/>
                </a:solidFill>
              </a:rPr>
              <a:t>ATARI</a:t>
            </a:r>
            <a:endParaRPr lang="en-US" sz="8800" dirty="0">
              <a:solidFill>
                <a:srgbClr val="FF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181598" y="2286000"/>
            <a:ext cx="3962401" cy="32004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dirty="0" smtClean="0">
                <a:solidFill>
                  <a:schemeClr val="tx1"/>
                </a:solidFill>
                <a:latin typeface="Arial Narrow" pitchFamily="34" charset="0"/>
              </a:rPr>
              <a:t>Pioneer of arcade &amp; video games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Pong</a:t>
            </a:r>
            <a:r>
              <a:rPr lang="en-US" sz="2400" dirty="0" smtClean="0">
                <a:solidFill>
                  <a:schemeClr val="tx1"/>
                </a:solidFill>
                <a:latin typeface="Arial Narrow" pitchFamily="34" charset="0"/>
              </a:rPr>
              <a:t> &amp;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Combat</a:t>
            </a:r>
            <a:r>
              <a:rPr lang="en-US" sz="2400" dirty="0" smtClean="0">
                <a:solidFill>
                  <a:schemeClr val="tx1"/>
                </a:solidFill>
                <a:latin typeface="Arial Narrow" pitchFamily="34" charset="0"/>
              </a:rPr>
              <a:t> were early hits,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Paper Boy </a:t>
            </a:r>
            <a:r>
              <a:rPr lang="en-US" sz="2400" dirty="0" smtClean="0">
                <a:solidFill>
                  <a:schemeClr val="tx1"/>
                </a:solidFill>
                <a:latin typeface="Arial Narrow" pitchFamily="34" charset="0"/>
              </a:rPr>
              <a:t>&amp;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Pac-Man</a:t>
            </a:r>
            <a:r>
              <a:rPr lang="en-US" sz="2400" dirty="0" smtClean="0">
                <a:solidFill>
                  <a:schemeClr val="tx1"/>
                </a:solidFill>
                <a:latin typeface="Arial Narrow" pitchFamily="34" charset="0"/>
              </a:rPr>
              <a:t> gain fame.</a:t>
            </a:r>
            <a:endParaRPr lang="en-US" sz="2400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2273229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2133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828" y="0"/>
            <a:ext cx="24650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20636"/>
            <a:ext cx="2286000" cy="232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48200"/>
            <a:ext cx="2285999" cy="224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2279072"/>
            <a:ext cx="2895598" cy="2369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648200"/>
            <a:ext cx="2895599" cy="220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1599" y="3484418"/>
            <a:ext cx="396240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*Over 500 games were made for the original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Atari 2600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(shown above).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*There were competitors like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intellivision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but never caught 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*Game bubble crashed in 1983 w/ staggering losses (burial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E.T.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96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191000"/>
            <a:ext cx="3886199" cy="2667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dirty="0" smtClean="0">
                <a:solidFill>
                  <a:srgbClr val="FF3399"/>
                </a:solidFill>
              </a:rPr>
              <a:t>MICHAEL JACKSON</a:t>
            </a:r>
            <a:endParaRPr lang="en-US" sz="6600" dirty="0">
              <a:solidFill>
                <a:srgbClr val="FF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0" y="3884555"/>
            <a:ext cx="5334000" cy="53504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King of Pop </a:t>
            </a:r>
            <a:r>
              <a:rPr lang="en-US" sz="2400" dirty="0" smtClean="0">
                <a:latin typeface="Arial Narrow" pitchFamily="34" charset="0"/>
              </a:rPr>
              <a:t>breaks records in music industry.</a:t>
            </a:r>
          </a:p>
          <a:p>
            <a:pPr marL="45720" indent="0">
              <a:buNone/>
            </a:pPr>
            <a:endParaRPr lang="en-US" sz="2400" dirty="0">
              <a:latin typeface="Arial Narrow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4" y="0"/>
            <a:ext cx="2617652" cy="388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-7257"/>
            <a:ext cx="2676525" cy="389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138" y="-7256"/>
            <a:ext cx="3864337" cy="389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2400" y="4343400"/>
            <a:ext cx="51816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Thriller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sold 20M albums &amp; stays #1 for 37 weeks.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Thriller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had 7 Top Ten songs on the album.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Bad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had five #1 hits in a row 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Katy Perry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tied this).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*MJ had 28 Top Ten hits, trails only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Beatles, Elvis &amp; Madonna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(she has 37 Top Ten songs as of 2014).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*Success explains why controversial pedophile charges doesn’t affect overall image…yet?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02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124200"/>
            <a:ext cx="5288096" cy="13335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 smtClean="0">
                <a:solidFill>
                  <a:srgbClr val="C00000"/>
                </a:solidFill>
              </a:rPr>
              <a:t>CHALLENGER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4343400"/>
            <a:ext cx="5288097" cy="25146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74 seconds after liftoff, shuttle carrying seven (including school teacher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Christa McAuliffe</a:t>
            </a:r>
            <a:r>
              <a:rPr lang="en-US" sz="2400" dirty="0" smtClean="0">
                <a:latin typeface="Arial Narrow" pitchFamily="34" charset="0"/>
              </a:rPr>
              <a:t>), exploded while US watched on national TV.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097" y="3124200"/>
            <a:ext cx="385590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88097" y="5791200"/>
            <a:ext cx="38559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*Since McAuliffe had won a nation wide contest to be selected, millions of school children watched event live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791200"/>
            <a:ext cx="52880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*The launch took place in colder than normal conditions, resulted in a faulty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O Ring,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a $20 part.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061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876800"/>
            <a:ext cx="4400548" cy="1981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dirty="0" smtClean="0">
                <a:solidFill>
                  <a:srgbClr val="008000"/>
                </a:solidFill>
              </a:rPr>
              <a:t>EXXON VALDEZ</a:t>
            </a:r>
            <a:endParaRPr lang="en-US" sz="6600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4495800" cy="323980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400" dirty="0" smtClean="0">
                <a:latin typeface="Arial Narrow" pitchFamily="34" charset="0"/>
              </a:rPr>
              <a:t>Massive oil tanker went over a reef &amp; took out 1000 miles of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Alaskan</a:t>
            </a:r>
            <a:r>
              <a:rPr lang="en-US" sz="2400" dirty="0" smtClean="0">
                <a:latin typeface="Arial Narrow" pitchFamily="34" charset="0"/>
              </a:rPr>
              <a:t> coast line (11M gallons of crude oil). Fishing industry wrecked, spent $2B clean up.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0"/>
            <a:ext cx="4743450" cy="323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4" y="5009322"/>
            <a:ext cx="2371726" cy="184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49" y="5009322"/>
            <a:ext cx="2371725" cy="184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49" y="3239807"/>
            <a:ext cx="2371724" cy="176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3" y="3239806"/>
            <a:ext cx="2371727" cy="176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4539"/>
            <a:ext cx="1600200" cy="195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611265"/>
            <a:ext cx="4400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*Would have been good advice to tell ship Captain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Joseph Hazelwood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to not drink &amp; drive an oil tanker (yeah, not kidding).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1654539"/>
            <a:ext cx="280034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>
              <a:latin typeface="Constantia" panose="02030602050306030303" pitchFamily="18" charset="0"/>
            </a:endParaRPr>
          </a:p>
          <a:p>
            <a:r>
              <a:rPr lang="en-US" dirty="0" smtClean="0">
                <a:latin typeface="Constantia" panose="02030602050306030303" pitchFamily="18" charset="0"/>
              </a:rPr>
              <a:t>*For sake of notes, its now 1989 and in the </a:t>
            </a:r>
            <a:r>
              <a:rPr lang="en-US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George H.W. Bush Presidency</a:t>
            </a:r>
            <a:r>
              <a:rPr lang="en-US" dirty="0" smtClean="0">
                <a:latin typeface="Constantia" panose="02030602050306030303" pitchFamily="18" charset="0"/>
              </a:rPr>
              <a:t>, though short 4 years, a lot of important things take place in this brief period.</a:t>
            </a:r>
            <a:endParaRPr lang="en-US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929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38800"/>
            <a:ext cx="9143999" cy="1219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dirty="0" smtClean="0">
                <a:solidFill>
                  <a:srgbClr val="008000"/>
                </a:solidFill>
              </a:rPr>
              <a:t>TIANANMEN SQUARE</a:t>
            </a:r>
            <a:endParaRPr lang="en-US" sz="6600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10200" y="4038600"/>
            <a:ext cx="3733800" cy="1600199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dirty="0" smtClean="0">
                <a:solidFill>
                  <a:schemeClr val="tx1"/>
                </a:solidFill>
                <a:latin typeface="Arial Narrow" pitchFamily="34" charset="0"/>
              </a:rPr>
              <a:t>Chinese students protest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Communist</a:t>
            </a:r>
            <a:r>
              <a:rPr lang="en-US" sz="2400" dirty="0" smtClean="0">
                <a:solidFill>
                  <a:schemeClr val="tx1"/>
                </a:solidFill>
                <a:latin typeface="Arial Narrow" pitchFamily="34" charset="0"/>
              </a:rPr>
              <a:t> regime, tanks are rolled in to evacuate crowd by killing at least 2000 civilians.</a:t>
            </a:r>
            <a:endParaRPr lang="en-US" sz="2400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252" y="1"/>
            <a:ext cx="5508748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2162"/>
            <a:ext cx="3635252" cy="272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38601"/>
            <a:ext cx="2486025" cy="165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"/>
            <a:ext cx="3635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Tank Man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, as history refers to him comes to symbolize the world’s fight against communism. To this day no one knows his real name.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038601"/>
            <a:ext cx="289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*TS is massive &amp; located in center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Beijing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, its over 100 acres &amp; play a major role in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2008 Olympics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04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15840"/>
            <a:ext cx="9143999" cy="1342159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dirty="0" smtClean="0">
                <a:solidFill>
                  <a:srgbClr val="008000"/>
                </a:solidFill>
              </a:rPr>
              <a:t>FALL OF BERLIN WALL</a:t>
            </a:r>
            <a:endParaRPr lang="en-US" sz="6600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2800349"/>
            <a:ext cx="5095874" cy="2715491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i="1" dirty="0" smtClean="0">
                <a:solidFill>
                  <a:srgbClr val="FF0000"/>
                </a:solidFill>
                <a:latin typeface="Arial Narrow" pitchFamily="34" charset="0"/>
              </a:rPr>
              <a:t>Mr. </a:t>
            </a:r>
            <a:r>
              <a:rPr lang="en-US" sz="2400" i="1" dirty="0" err="1" smtClean="0">
                <a:solidFill>
                  <a:srgbClr val="FF0000"/>
                </a:solidFill>
                <a:latin typeface="Arial Narrow" pitchFamily="34" charset="0"/>
              </a:rPr>
              <a:t>Gorbechev</a:t>
            </a:r>
            <a:r>
              <a:rPr lang="en-US" sz="2400" i="1" dirty="0" smtClean="0">
                <a:solidFill>
                  <a:srgbClr val="FF0000"/>
                </a:solidFill>
                <a:latin typeface="Arial Narrow" pitchFamily="34" charset="0"/>
              </a:rPr>
              <a:t> Tear Down This Wall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…came as Soviet leader agrees to tear down wall.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Event begins in the middle of the night &amp; leads to a 5M person party.</a:t>
            </a:r>
            <a:endParaRPr lang="en-US" sz="2400" i="1" dirty="0">
              <a:solidFill>
                <a:schemeClr val="tx1">
                  <a:lumMod val="95000"/>
                  <a:lumOff val="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4" y="0"/>
            <a:ext cx="414337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062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4" y="2772641"/>
            <a:ext cx="40481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2840"/>
            <a:ext cx="1752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327" y="4372840"/>
            <a:ext cx="1789547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372840"/>
            <a:ext cx="1676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41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-27710"/>
            <a:ext cx="9150927" cy="688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6928" y="-27710"/>
            <a:ext cx="9150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Rockwell Condensed" pitchFamily="18" charset="0"/>
                <a:ea typeface="+mn-ea"/>
                <a:cs typeface="+mn-cs"/>
              </a:rPr>
              <a:t>PERSIAN GULF WAR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Rockwell Condense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00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562600"/>
            <a:ext cx="6300355" cy="1295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solidFill>
                  <a:srgbClr val="008000"/>
                </a:solidFill>
              </a:rPr>
              <a:t>S</a:t>
            </a:r>
            <a:r>
              <a:rPr lang="en-US" sz="6000" dirty="0" smtClean="0">
                <a:solidFill>
                  <a:srgbClr val="008000"/>
                </a:solidFill>
              </a:rPr>
              <a:t>ADDAM HUSSEIN</a:t>
            </a:r>
            <a:endParaRPr lang="en-US" sz="6000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76200"/>
            <a:ext cx="6300355" cy="54102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Iraq </a:t>
            </a:r>
            <a:r>
              <a:rPr lang="en-US" sz="2400" dirty="0" smtClean="0">
                <a:latin typeface="Arial Narrow" pitchFamily="34" charset="0"/>
              </a:rPr>
              <a:t>leader accuses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Kuwait</a:t>
            </a:r>
            <a:r>
              <a:rPr lang="en-US" sz="2400" dirty="0" smtClean="0">
                <a:latin typeface="Arial Narrow" pitchFamily="34" charset="0"/>
              </a:rPr>
              <a:t> of thieving oil &amp; launches invasion.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George H.W. Bush </a:t>
            </a:r>
            <a:r>
              <a:rPr lang="en-US" sz="2400" dirty="0" smtClean="0">
                <a:latin typeface="Arial Narrow" pitchFamily="34" charset="0"/>
              </a:rPr>
              <a:t>unleashes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Desert Shield</a:t>
            </a:r>
            <a:r>
              <a:rPr lang="en-US" sz="2400" dirty="0" smtClean="0">
                <a:latin typeface="Arial Narrow" pitchFamily="34" charset="0"/>
              </a:rPr>
              <a:t>, a defensive measure with a timetable to withdraw.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356" y="-1"/>
            <a:ext cx="2857500" cy="327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355" y="5143500"/>
            <a:ext cx="2857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355" y="3248025"/>
            <a:ext cx="28575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2976844"/>
            <a:ext cx="2126674" cy="268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97160"/>
            <a:ext cx="3404756" cy="167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1297160"/>
            <a:ext cx="2888674" cy="167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2976844"/>
            <a:ext cx="41667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Iraq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had just fought a costly war vs. Iran who was perceived as USA’s enemy. So when Hussein invaded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Kuwait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, he most likely thought US would look other 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*The bigger issue was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Saudi Arabia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, what if Hussein got possession of their oil fields? 40% of world’s oil in his hands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31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791200"/>
            <a:ext cx="4571999" cy="106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8000"/>
                </a:solidFill>
              </a:rPr>
              <a:t>DESERT STORM</a:t>
            </a:r>
            <a:endParaRPr lang="en-US" sz="4800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0" y="2209800"/>
            <a:ext cx="4572000" cy="20574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USA General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Norman Schwarzkopf </a:t>
            </a:r>
            <a:r>
              <a:rPr lang="en-US" sz="2400" dirty="0" smtClean="0">
                <a:latin typeface="Arial Narrow" pitchFamily="34" charset="0"/>
              </a:rPr>
              <a:t>leads a world coalition of 34 nations that removed all Iraqi military from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Kuwait </a:t>
            </a:r>
            <a:r>
              <a:rPr lang="en-US" sz="2400" dirty="0" smtClean="0">
                <a:latin typeface="Arial Narrow" pitchFamily="34" charset="0"/>
              </a:rPr>
              <a:t>in just 100 hours as 60K scared Iraqi troops surrendered.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745" y="0"/>
            <a:ext cx="3348182" cy="218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48182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0"/>
            <a:ext cx="28575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9018"/>
            <a:ext cx="4572000" cy="3449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4191000"/>
            <a:ext cx="2438402" cy="144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91000"/>
            <a:ext cx="2133601" cy="144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5638799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*Key to success was the massive air raids that hit for around 40 days prior to ground forces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*Main defense was to launch scud missiles at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Israel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—hoping to start Arab vs. Israel war.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63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715000"/>
            <a:ext cx="6310889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8000"/>
                </a:solidFill>
              </a:rPr>
              <a:t>UN RESOLUTION 687</a:t>
            </a:r>
            <a:endParaRPr lang="en-US" sz="4800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52400"/>
            <a:ext cx="6310890" cy="13716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Saddam Hussein </a:t>
            </a:r>
            <a:r>
              <a:rPr lang="en-US" sz="2400" dirty="0" smtClean="0">
                <a:latin typeface="Arial Narrow" pitchFamily="34" charset="0"/>
              </a:rPr>
              <a:t>stays in power after agreeing to cease fire promise of withdrawing troops &amp; destroying all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chemical weapons </a:t>
            </a:r>
            <a:r>
              <a:rPr lang="en-US" sz="2400" dirty="0" smtClean="0">
                <a:latin typeface="Arial Narrow" pitchFamily="34" charset="0"/>
              </a:rPr>
              <a:t>&amp;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long range ICBM missiles</a:t>
            </a:r>
            <a:r>
              <a:rPr lang="en-US" sz="2400" dirty="0" smtClean="0">
                <a:latin typeface="Arial Narrow" pitchFamily="34" charset="0"/>
              </a:rPr>
              <a:t>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77" y="5257800"/>
            <a:ext cx="2857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77" y="3510828"/>
            <a:ext cx="2831523" cy="174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890" y="1676400"/>
            <a:ext cx="2833110" cy="183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76" y="1"/>
            <a:ext cx="283152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72" y="1371600"/>
            <a:ext cx="4793587" cy="316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371600"/>
            <a:ext cx="153967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*During withdraw, SH used oil fields as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biological weapon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by having them burned in order to supply air cover. Highways littered with vehicles.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537365"/>
            <a:ext cx="63108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*To many,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Persian Gulf War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is seen as perhaps the most masterfully architected war in USA history.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*Long term issue becomes the policing of Iraq’s weapons which will ultimately lead to 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2003 Iraq War.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63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0"/>
            <a:ext cx="4267200" cy="14105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 smtClean="0">
                <a:latin typeface="Gill Sans Ultra Bold Condensed" pitchFamily="34" charset="0"/>
              </a:rPr>
              <a:t>USS MADDOX</a:t>
            </a:r>
            <a:endParaRPr lang="en-US" sz="66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1524000"/>
            <a:ext cx="4419600" cy="20650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August 1964,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USS Maddox </a:t>
            </a:r>
            <a:r>
              <a:rPr lang="en-US" sz="2400" dirty="0" smtClean="0">
                <a:latin typeface="Arial Narrow" pitchFamily="34" charset="0"/>
              </a:rPr>
              <a:t>was 11 miles off Vietnam coast when shooting occurred.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President Johnson </a:t>
            </a:r>
            <a:r>
              <a:rPr lang="en-US" sz="2400" dirty="0" smtClean="0">
                <a:latin typeface="Arial Narrow" pitchFamily="34" charset="0"/>
              </a:rPr>
              <a:t>will use this “attack” as a reason to go to war against communist NV.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51244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208" y="3544189"/>
            <a:ext cx="4146427" cy="331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0"/>
            <a:ext cx="2133600" cy="179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24150" cy="179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794538"/>
            <a:ext cx="4857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*This is one of the most controversial events in US history.  On 8/2, USA used warning shots telling NV to back off. But on 8/4, US launched a full scale attack vs. objects on their radar. *Most historians believe this attack was against “air” or “ghosts.” Nonetheless it leads to war.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95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38800"/>
            <a:ext cx="9143999" cy="1219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 smtClean="0">
                <a:solidFill>
                  <a:srgbClr val="008000"/>
                </a:solidFill>
              </a:rPr>
              <a:t>SOVIET UNION COLLAPSE</a:t>
            </a:r>
            <a:endParaRPr lang="en-US" sz="6000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4432300"/>
            <a:ext cx="9144000" cy="13589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Hardline communist leaders try a coup to overthrow reforms made by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Mikhail </a:t>
            </a:r>
            <a:r>
              <a:rPr lang="en-US" sz="2400" dirty="0" err="1" smtClean="0">
                <a:solidFill>
                  <a:srgbClr val="FF0000"/>
                </a:solidFill>
                <a:latin typeface="Arial Narrow" pitchFamily="34" charset="0"/>
              </a:rPr>
              <a:t>Gorbechev</a:t>
            </a:r>
            <a:r>
              <a:rPr lang="en-US" sz="2400" dirty="0" smtClean="0">
                <a:latin typeface="Arial Narrow" pitchFamily="34" charset="0"/>
              </a:rPr>
              <a:t>.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Boris Yeltsin </a:t>
            </a:r>
            <a:r>
              <a:rPr lang="en-US" sz="2400" dirty="0" smtClean="0">
                <a:latin typeface="Arial Narrow" pitchFamily="34" charset="0"/>
              </a:rPr>
              <a:t>intervenes by rallying people to a peaceful revolution.</a:t>
            </a:r>
          </a:p>
          <a:p>
            <a:pPr marL="4572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 Narrow" pitchFamily="34" charset="0"/>
              </a:rPr>
              <a:t>COLD WAR (1945-1991) IS OVER: USA WINS!</a:t>
            </a:r>
          </a:p>
          <a:p>
            <a:pPr marL="45720" indent="0" algn="ctr">
              <a:buNone/>
            </a:pPr>
            <a:endParaRPr lang="en-US" sz="2400" dirty="0">
              <a:latin typeface="Arial Narrow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581401" cy="2203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203203"/>
            <a:ext cx="3733800" cy="2229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7426325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16151"/>
            <a:ext cx="1676400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292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the 1990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0"/>
            <a:ext cx="91647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7450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9" y="5867400"/>
            <a:ext cx="4572001" cy="990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 smtClean="0">
                <a:solidFill>
                  <a:srgbClr val="008000"/>
                </a:solidFill>
              </a:rPr>
              <a:t>RODNEY KING</a:t>
            </a:r>
            <a:endParaRPr lang="en-US" sz="5400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1998" y="2857499"/>
            <a:ext cx="4572002" cy="201930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AA motorist high on speed is arrested &amp; beaten by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LAPD</a:t>
            </a:r>
            <a:r>
              <a:rPr lang="en-US" sz="2400" dirty="0" smtClean="0">
                <a:latin typeface="Arial Narrow" pitchFamily="34" charset="0"/>
              </a:rPr>
              <a:t> (caught on video). After a NOT GUILTY verdict of police brutality, riots erupted in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Los Angeles </a:t>
            </a:r>
            <a:r>
              <a:rPr lang="en-US" sz="2400" dirty="0" smtClean="0">
                <a:latin typeface="Arial Narrow" pitchFamily="34" charset="0"/>
              </a:rPr>
              <a:t>causing 58 deaths &amp; 5300 arrests.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1"/>
            <a:ext cx="17811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267201" cy="286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57625"/>
            <a:ext cx="457200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6927"/>
            <a:ext cx="3755570" cy="285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1999" y="4876800"/>
            <a:ext cx="457200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*Most famous riot incident involves truck driver Reginald Denny being dragged out of truck &amp; beaten to near death w/ a brick.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857499"/>
            <a:ext cx="457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*Rioters started over 7000 fires &amp; cost over $1B in property damage. Officers were later tried &amp; found guilty in federal courts.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24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715000"/>
            <a:ext cx="6438899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000" dirty="0" smtClean="0">
                <a:solidFill>
                  <a:srgbClr val="0D18ED"/>
                </a:solidFill>
              </a:rPr>
              <a:t>CLINTON’S POLICIES</a:t>
            </a:r>
            <a:endParaRPr lang="en-US" sz="5000" dirty="0">
              <a:solidFill>
                <a:srgbClr val="0D18E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76200" y="2543174"/>
            <a:ext cx="6515100" cy="3171825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dirty="0" smtClean="0">
                <a:solidFill>
                  <a:schemeClr val="tx1"/>
                </a:solidFill>
                <a:latin typeface="Arial Narrow" pitchFamily="34" charset="0"/>
              </a:rPr>
              <a:t>Clinton works with Congress to balance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National Budget</a:t>
            </a:r>
            <a:r>
              <a:rPr lang="en-US" sz="2400" dirty="0" smtClean="0">
                <a:solidFill>
                  <a:schemeClr val="tx1"/>
                </a:solidFill>
                <a:latin typeface="Arial Narrow" pitchFamily="34" charset="0"/>
              </a:rPr>
              <a:t>, creates a 5 day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Waiting Period </a:t>
            </a:r>
            <a:r>
              <a:rPr lang="en-US" sz="2400" dirty="0" smtClean="0">
                <a:solidFill>
                  <a:schemeClr val="tx1"/>
                </a:solidFill>
                <a:latin typeface="Arial Narrow" pitchFamily="34" charset="0"/>
              </a:rPr>
              <a:t>to buy a handgun, allows homosexuals to serve in military under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Don’t Ask, Don’t Tell</a:t>
            </a:r>
            <a:r>
              <a:rPr lang="en-US" sz="2400" dirty="0" smtClean="0">
                <a:solidFill>
                  <a:schemeClr val="tx1"/>
                </a:solidFill>
                <a:latin typeface="Arial Narrow" pitchFamily="34" charset="0"/>
              </a:rPr>
              <a:t>, but does get impeached for actions taken with White House intern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Monica Lewinsky</a:t>
            </a:r>
            <a:r>
              <a:rPr lang="en-US" sz="2400" dirty="0" smtClean="0">
                <a:solidFill>
                  <a:schemeClr val="tx1"/>
                </a:solidFill>
                <a:latin typeface="Arial Narrow" pitchFamily="34" charset="0"/>
              </a:rPr>
              <a:t>.</a:t>
            </a:r>
            <a:endParaRPr lang="en-US" sz="2400" dirty="0" smtClean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082" y="-2"/>
            <a:ext cx="4360718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543175"/>
            <a:ext cx="2705100" cy="271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Image result for monica lewinsky 1990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0"/>
            <a:ext cx="23622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572000"/>
            <a:ext cx="643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*Clinton had more scandals of any President in history at that time (less than Trump now) and many of them may involve sex &amp; some critics even cry murder. Yet, he will be considered an above average President despite all the controversies. His wife </a:t>
            </a:r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Hillary Clinton </a:t>
            </a:r>
            <a:r>
              <a:rPr lang="en-US" dirty="0" smtClean="0">
                <a:latin typeface="Arial Narrow" panose="020B0606020202030204" pitchFamily="34" charset="0"/>
              </a:rPr>
              <a:t>plays active role in admin.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7" name="Picture 4" descr="Image result for dont ask dont tel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5237018"/>
            <a:ext cx="2705100" cy="162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79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513014"/>
            <a:ext cx="5629274" cy="1344986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 smtClean="0">
                <a:solidFill>
                  <a:srgbClr val="0D18ED"/>
                </a:solidFill>
              </a:rPr>
              <a:t>FLOODS OF ‘93</a:t>
            </a:r>
            <a:endParaRPr lang="en-US" sz="6000" dirty="0">
              <a:solidFill>
                <a:srgbClr val="0D18E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3352800"/>
            <a:ext cx="5629275" cy="216021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Heavy rains increased river height. 1000 levees failed as cities such as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Jefferson City, Winfield, St. Charles, Alton (IL) </a:t>
            </a:r>
            <a:r>
              <a:rPr lang="en-US" sz="2400" dirty="0" smtClean="0">
                <a:latin typeface="Arial Narrow" pitchFamily="34" charset="0"/>
              </a:rPr>
              <a:t>&amp; 100s of others went under. 17,000 square miles underwater, $20B lost, 8M acres of farmland completely covered.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536" y="1"/>
            <a:ext cx="474846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5" y="4191000"/>
            <a:ext cx="3514725" cy="287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432192" cy="32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29275" y="3200401"/>
            <a:ext cx="3514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Pics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Lt to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Rt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Arch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in St. Louis, train depot at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Historic St. Charles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Highway into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Jefferson City.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77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18ED"/>
                </a:solidFill>
                <a:effectLst/>
                <a:uLnTx/>
                <a:uFillTx/>
                <a:latin typeface="Rockwell Condensed" pitchFamily="18" charset="0"/>
                <a:ea typeface="+mn-ea"/>
                <a:cs typeface="+mn-cs"/>
              </a:rPr>
              <a:t>ST. LOUIS 1993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D18ED"/>
              </a:solidFill>
              <a:effectLst/>
              <a:uLnTx/>
              <a:uFillTx/>
              <a:latin typeface="Rockwell Condense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23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202760"/>
            <a:ext cx="5791199" cy="1655240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 smtClean="0">
                <a:solidFill>
                  <a:srgbClr val="0D18ED"/>
                </a:solidFill>
              </a:rPr>
              <a:t>OKLAHOMA CITY BOMBING</a:t>
            </a:r>
            <a:endParaRPr lang="en-US" sz="5400" dirty="0">
              <a:solidFill>
                <a:srgbClr val="0D18E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2" y="3352800"/>
            <a:ext cx="9144002" cy="12954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Believing he was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Luke Skywalker </a:t>
            </a:r>
            <a:r>
              <a:rPr lang="en-US" sz="2400" dirty="0" smtClean="0">
                <a:latin typeface="Arial Narrow" pitchFamily="34" charset="0"/>
              </a:rPr>
              <a:t>waging a war against an evil empire,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Timothy McVeigh </a:t>
            </a:r>
            <a:r>
              <a:rPr lang="en-US" sz="2400" dirty="0" smtClean="0">
                <a:latin typeface="Arial Narrow" pitchFamily="34" charset="0"/>
              </a:rPr>
              <a:t>used a Ryder </a:t>
            </a:r>
            <a:r>
              <a:rPr lang="en-US" sz="2400" dirty="0" smtClean="0">
                <a:latin typeface="Arial Narrow" pitchFamily="34" charset="0"/>
              </a:rPr>
              <a:t>moving truck </a:t>
            </a:r>
            <a:r>
              <a:rPr lang="en-US" sz="2400" dirty="0" smtClean="0">
                <a:latin typeface="Arial Narrow" pitchFamily="34" charset="0"/>
              </a:rPr>
              <a:t>to blow up the 9 story federal building in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Oklahoma City, Oklahoma</a:t>
            </a:r>
            <a:r>
              <a:rPr lang="en-US" sz="2400" dirty="0" smtClean="0">
                <a:latin typeface="Arial Narrow" pitchFamily="34" charset="0"/>
              </a:rPr>
              <a:t>: </a:t>
            </a:r>
            <a:r>
              <a:rPr lang="en-US" sz="2400" dirty="0" smtClean="0">
                <a:latin typeface="Arial Narrow" pitchFamily="34" charset="0"/>
              </a:rPr>
              <a:t>169 dead including most of the kids in daycare.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760" y="0"/>
            <a:ext cx="4905022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59761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56429"/>
            <a:ext cx="3449782" cy="230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" y="4556429"/>
            <a:ext cx="5715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*Blast destroyed 324 buildings &amp; shattered glass in over 250 others: worst terror attack in history (until 9/11).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83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599" y="4953000"/>
            <a:ext cx="5867401" cy="1905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 smtClean="0">
                <a:solidFill>
                  <a:srgbClr val="0D18ED"/>
                </a:solidFill>
              </a:rPr>
              <a:t>TRIAL OF THE CENTURY</a:t>
            </a:r>
            <a:endParaRPr lang="en-US" sz="6000" dirty="0">
              <a:solidFill>
                <a:srgbClr val="0D18E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76598" y="3188710"/>
            <a:ext cx="5867401" cy="222149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NFL legend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OJ Simpson </a:t>
            </a:r>
            <a:r>
              <a:rPr lang="en-US" sz="2400" dirty="0" smtClean="0">
                <a:latin typeface="Arial Narrow" pitchFamily="34" charset="0"/>
              </a:rPr>
              <a:t>is arrested on felony charges of killing his ex-wife. After a long ride in a white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Bronco</a:t>
            </a:r>
            <a:r>
              <a:rPr lang="en-US" sz="2400" dirty="0" smtClean="0">
                <a:latin typeface="Arial Narrow" pitchFamily="34" charset="0"/>
              </a:rPr>
              <a:t>, he surrenders &amp; hires high profile lawyer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Johnny Cochran</a:t>
            </a:r>
            <a:r>
              <a:rPr lang="en-US" sz="2400" dirty="0" smtClean="0">
                <a:latin typeface="Arial Narrow" pitchFamily="34" charset="0"/>
              </a:rPr>
              <a:t>. He’s found innocent as mistakes by the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 LAPD </a:t>
            </a:r>
            <a:r>
              <a:rPr lang="en-US" sz="2400" dirty="0" smtClean="0">
                <a:latin typeface="Arial Narrow" pitchFamily="34" charset="0"/>
              </a:rPr>
              <a:t>leave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Reasonable Doubt</a:t>
            </a:r>
            <a:r>
              <a:rPr lang="en-US" sz="2400" dirty="0" smtClean="0">
                <a:latin typeface="Arial Narrow" pitchFamily="34" charset="0"/>
              </a:rPr>
              <a:t>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5073"/>
            <a:ext cx="3276599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182" y="13855"/>
            <a:ext cx="2216468" cy="317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2484182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650" y="-6927"/>
            <a:ext cx="4443350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188711"/>
            <a:ext cx="32765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*Aside from LAPD proven racism, the big issue was a bloody glove that was worn by murderer but didn’t fit OJ’s hand (after he gained weight).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51240" y="5709240"/>
            <a:ext cx="870840" cy="1145880"/>
          </a:xfrm>
          <a:prstGeom prst="ellipse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>
            <a:endCxn id="15" idx="0"/>
          </p:cNvCxnSpPr>
          <p:nvPr/>
        </p:nvCxnSpPr>
        <p:spPr>
          <a:xfrm flipH="1">
            <a:off x="2886660" y="4665960"/>
            <a:ext cx="390061" cy="1043280"/>
          </a:xfrm>
          <a:prstGeom prst="line">
            <a:avLst/>
          </a:prstGeom>
          <a:ln w="24000">
            <a:solidFill>
              <a:srgbClr val="ED1C2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14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75" y="5638800"/>
            <a:ext cx="5762625" cy="1219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7200" dirty="0" smtClean="0">
                <a:solidFill>
                  <a:srgbClr val="0D18ED"/>
                </a:solidFill>
              </a:rPr>
              <a:t>COLUMBINE</a:t>
            </a:r>
            <a:endParaRPr lang="en-US" sz="7200" dirty="0">
              <a:solidFill>
                <a:srgbClr val="0D18E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381374" y="4112132"/>
            <a:ext cx="5762625" cy="1602867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2 students went on a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spree murder </a:t>
            </a:r>
            <a:r>
              <a:rPr lang="en-US" sz="2400" dirty="0" smtClean="0">
                <a:latin typeface="Arial Narrow" pitchFamily="34" charset="0"/>
              </a:rPr>
              <a:t>rampage at a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Colorado</a:t>
            </a:r>
            <a:r>
              <a:rPr lang="en-US" sz="2400" dirty="0" smtClean="0">
                <a:latin typeface="Arial Narrow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HS</a:t>
            </a:r>
            <a:r>
              <a:rPr lang="en-US" sz="2400" dirty="0" smtClean="0">
                <a:latin typeface="Arial Narrow" pitchFamily="34" charset="0"/>
              </a:rPr>
              <a:t> targeting minorities &amp; Christians. </a:t>
            </a:r>
            <a:r>
              <a:rPr lang="en-US" sz="2400" dirty="0">
                <a:latin typeface="Arial Narrow" pitchFamily="34" charset="0"/>
              </a:rPr>
              <a:t>T</a:t>
            </a:r>
            <a:r>
              <a:rPr lang="en-US" sz="2400" dirty="0" smtClean="0">
                <a:latin typeface="Arial Narrow" pitchFamily="34" charset="0"/>
              </a:rPr>
              <a:t>hey killed 13 before committing suicide </a:t>
            </a:r>
            <a:r>
              <a:rPr lang="en-US" sz="2400" dirty="0" smtClean="0">
                <a:latin typeface="Arial Narrow" pitchFamily="34" charset="0"/>
              </a:rPr>
              <a:t>(</a:t>
            </a:r>
            <a:r>
              <a:rPr lang="en-US" sz="2400" dirty="0" smtClean="0">
                <a:latin typeface="Arial Narrow" pitchFamily="34" charset="0"/>
              </a:rPr>
              <a:t>this is the first of many public spree killings in USA)</a:t>
            </a:r>
            <a:r>
              <a:rPr lang="en-US" sz="2400" dirty="0" smtClean="0">
                <a:latin typeface="Arial Narrow" pitchFamily="34" charset="0"/>
              </a:rPr>
              <a:t>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14900" cy="411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658" y="6927"/>
            <a:ext cx="2883342" cy="220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2133"/>
            <a:ext cx="3381375" cy="274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658" y="2209799"/>
            <a:ext cx="2883342" cy="190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4900" y="0"/>
            <a:ext cx="134575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his is 1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st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time a HS attack goes national.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Sadly, there have been many others since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4/20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, 1999 (boys were honoring Hitler’s Birthday).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7578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the 2000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0"/>
            <a:ext cx="9137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882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1" y="2467778"/>
            <a:ext cx="4381499" cy="179942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300" dirty="0" smtClean="0">
                <a:latin typeface="Gill Sans Ultra Bold Condensed" pitchFamily="34" charset="0"/>
              </a:rPr>
              <a:t>OPERATION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sz="4400" dirty="0" smtClean="0">
                <a:latin typeface="Gill Sans Ultra Bold Condensed" pitchFamily="34" charset="0"/>
              </a:rPr>
              <a:t>ROLLING THUNDER</a:t>
            </a:r>
            <a:endParaRPr lang="en-US" sz="44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178752"/>
            <a:ext cx="4876800" cy="16980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Plans call for massive USA bombing in an attempt to persuade NV to not invade SV </a:t>
            </a:r>
          </a:p>
          <a:p>
            <a:pPr marL="0" indent="0" algn="ctr">
              <a:buNone/>
            </a:pPr>
            <a:r>
              <a:rPr lang="en-US" sz="2400" dirty="0">
                <a:latin typeface="Arial Narrow" pitchFamily="34" charset="0"/>
              </a:rPr>
              <a:t>*</a:t>
            </a:r>
            <a:r>
              <a:rPr lang="en-US" sz="2400" dirty="0" smtClean="0">
                <a:latin typeface="Arial Narrow" pitchFamily="34" charset="0"/>
              </a:rPr>
              <a:t>USA hoped to avoid bringing          ground troops into NV.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47625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1" y="4366780"/>
            <a:ext cx="4381499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037" y="6927"/>
            <a:ext cx="4381500" cy="250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105400"/>
            <a:ext cx="47590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*Original plan called for direct hits to top military targets. LBJ &amp; </a:t>
            </a:r>
            <a:r>
              <a:rPr lang="en-US" dirty="0" smtClean="0">
                <a:solidFill>
                  <a:srgbClr val="FF0000"/>
                </a:solidFill>
              </a:rPr>
              <a:t>Sec. of Defense McNamara </a:t>
            </a:r>
            <a:r>
              <a:rPr lang="en-US" dirty="0" smtClean="0"/>
              <a:t>feared reprisal by USSR &amp; China could lead to world war. So instead, we did “tit for tat” bombing, sort of like “you hit us we hit you.” Ultimately, not very affective.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5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5150" y="2710786"/>
            <a:ext cx="2331276" cy="18512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>
                <a:solidFill>
                  <a:srgbClr val="0D18ED"/>
                </a:solidFill>
              </a:rPr>
              <a:t/>
            </a:r>
            <a:br>
              <a:rPr lang="en-US" sz="2800" dirty="0" smtClean="0">
                <a:solidFill>
                  <a:srgbClr val="0D18ED"/>
                </a:solidFill>
              </a:rPr>
            </a:br>
            <a:r>
              <a:rPr lang="en-US" sz="7200" dirty="0" smtClean="0">
                <a:solidFill>
                  <a:srgbClr val="E23614"/>
                </a:solidFill>
              </a:rPr>
              <a:t>9/11</a:t>
            </a:r>
            <a:endParaRPr lang="en-US" sz="7200" dirty="0">
              <a:solidFill>
                <a:srgbClr val="E2361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105150" y="4648200"/>
            <a:ext cx="6038850" cy="22098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Using box cutters, 19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terrorists</a:t>
            </a:r>
            <a:r>
              <a:rPr lang="en-US" sz="2400" dirty="0" smtClean="0">
                <a:latin typeface="Arial Narrow" pitchFamily="34" charset="0"/>
              </a:rPr>
              <a:t> took over 4 planes in flight. 2 planes hit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World Trade Center</a:t>
            </a:r>
            <a:r>
              <a:rPr lang="en-US" sz="2400" dirty="0" smtClean="0">
                <a:latin typeface="Arial Narrow" pitchFamily="34" charset="0"/>
              </a:rPr>
              <a:t>, 1 plane crashed into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Pentagon</a:t>
            </a:r>
            <a:r>
              <a:rPr lang="en-US" sz="2400" dirty="0" smtClean="0">
                <a:latin typeface="Arial Narrow" pitchFamily="34" charset="0"/>
              </a:rPr>
              <a:t>, &amp; 1 plane was headed for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White House </a:t>
            </a:r>
            <a:r>
              <a:rPr lang="en-US" sz="2400" dirty="0" smtClean="0">
                <a:latin typeface="Arial Narrow" pitchFamily="34" charset="0"/>
              </a:rPr>
              <a:t>until passengers thwarted the attack forcing a crash in PA (death count exceeds 2800).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0515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3105150" cy="282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0"/>
            <a:ext cx="2331276" cy="271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426" y="0"/>
            <a:ext cx="3714501" cy="247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427" y="2476500"/>
            <a:ext cx="3707574" cy="208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87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2092911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0" y="2913791"/>
            <a:ext cx="4648200" cy="2113191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War is declared w/ the goal of killing 9/11 mastermind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Osama Bin Laden</a:t>
            </a:r>
            <a:r>
              <a:rPr lang="en-US" sz="2400" dirty="0" smtClean="0">
                <a:latin typeface="Arial Narrow" pitchFamily="34" charset="0"/>
              </a:rPr>
              <a:t>, destroy terrorist groups like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Al </a:t>
            </a:r>
            <a:r>
              <a:rPr lang="en-US" sz="2400" dirty="0" err="1" smtClean="0">
                <a:solidFill>
                  <a:srgbClr val="FF0000"/>
                </a:solidFill>
                <a:latin typeface="Arial Narrow" pitchFamily="34" charset="0"/>
              </a:rPr>
              <a:t>Queda</a:t>
            </a:r>
            <a:r>
              <a:rPr lang="en-US" sz="2400" dirty="0" smtClean="0">
                <a:latin typeface="Arial Narrow" pitchFamily="34" charset="0"/>
              </a:rPr>
              <a:t>, fight nations that allow terrorist groups, &amp; to defend the home front of USA.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291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48200" cy="324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8200" y="1"/>
            <a:ext cx="1905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*OBL was an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Afghan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freedom fighter vs.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USSR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who turned vs. US when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Saudi Arabia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asked US for help during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Desert Storm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. To him, attack was jihad—Holy War.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953000"/>
            <a:ext cx="4317279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3269951"/>
            <a:ext cx="4634345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36679" y="4953000"/>
            <a:ext cx="2007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*Bush tied together nations that allowed terrorism &amp; named them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Axis of Evil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(include Iran, Iraq &amp; North Korea). Map is on the left.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75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05594" y="152400"/>
            <a:ext cx="5938406" cy="14478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USA invades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Afghanistan</a:t>
            </a:r>
            <a:r>
              <a:rPr lang="en-US" sz="2400" dirty="0" smtClean="0">
                <a:latin typeface="Arial Narrow" pitchFamily="34" charset="0"/>
              </a:rPr>
              <a:t> to remove the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Taliban </a:t>
            </a:r>
            <a:r>
              <a:rPr lang="en-US" sz="2400" dirty="0" smtClean="0">
                <a:latin typeface="Arial Narrow" pitchFamily="34" charset="0"/>
              </a:rPr>
              <a:t>gov’t which arose to power in the vacuum following the departure of USSR, &amp; to destroy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Al </a:t>
            </a:r>
            <a:r>
              <a:rPr lang="en-US" sz="2400" dirty="0" err="1" smtClean="0">
                <a:solidFill>
                  <a:srgbClr val="FF0000"/>
                </a:solidFill>
                <a:latin typeface="Arial Narrow" pitchFamily="34" charset="0"/>
              </a:rPr>
              <a:t>Queda</a:t>
            </a:r>
            <a:r>
              <a:rPr lang="en-US" sz="2400" dirty="0" smtClean="0">
                <a:latin typeface="Arial Narrow" pitchFamily="34" charset="0"/>
              </a:rPr>
              <a:t>. 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6685"/>
            <a:ext cx="4652963" cy="302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36686"/>
            <a:ext cx="4572000" cy="302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0"/>
            <a:ext cx="3219450" cy="196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" y="1841526"/>
            <a:ext cx="3184814" cy="199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00200"/>
            <a:ext cx="3124200" cy="223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5595" y="1600200"/>
            <a:ext cx="2814205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*Though also called 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War in Afghanistan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, OEF actually encompasses attacks in many locations: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Philippines, Horn of Africa, </a:t>
            </a:r>
            <a:r>
              <a:rPr kumimoji="0" lang="en-U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Pankisi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Gorge, Trans Sahara Africa, Caribbean &amp; South America.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960959"/>
            <a:ext cx="3219450" cy="181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78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573256"/>
            <a:ext cx="3733800" cy="1284744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 smtClean="0">
                <a:solidFill>
                  <a:srgbClr val="E23614"/>
                </a:solidFill>
              </a:rPr>
              <a:t>IRAQ WAR</a:t>
            </a:r>
            <a:endParaRPr lang="en-US" sz="6000" dirty="0">
              <a:solidFill>
                <a:srgbClr val="E23614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0"/>
            <a:ext cx="5410200" cy="68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95600"/>
            <a:ext cx="2334491" cy="132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70"/>
            <a:ext cx="5202382" cy="292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5334000"/>
            <a:ext cx="233449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4223551"/>
            <a:ext cx="2334490" cy="113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895600"/>
            <a:ext cx="3810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Claiming Iraq housed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weapons of mass destruction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(WMDs),US invaded (this time by sea). After initial success, US met difficulty in the 2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phase of war against 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insurgency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(those who rose up to fight occupying forces).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73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676400"/>
            <a:ext cx="6248399" cy="1219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600" dirty="0" smtClean="0">
                <a:solidFill>
                  <a:srgbClr val="E23614"/>
                </a:solidFill>
              </a:rPr>
              <a:t>SADDAM HUSSEIN</a:t>
            </a:r>
            <a:endParaRPr lang="en-US" sz="5600" dirty="0">
              <a:solidFill>
                <a:srgbClr val="E2361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76200"/>
            <a:ext cx="6324600" cy="16002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After </a:t>
            </a:r>
            <a:r>
              <a:rPr lang="en-US" sz="2400" dirty="0" smtClean="0">
                <a:latin typeface="Arial Narrow" pitchFamily="34" charset="0"/>
              </a:rPr>
              <a:t>USA takes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Baghdad</a:t>
            </a:r>
            <a:r>
              <a:rPr lang="en-US" sz="2400" dirty="0" smtClean="0">
                <a:latin typeface="Arial Narrow" pitchFamily="34" charset="0"/>
              </a:rPr>
              <a:t>, </a:t>
            </a:r>
            <a:r>
              <a:rPr lang="en-US" sz="2400" dirty="0" smtClean="0">
                <a:latin typeface="Arial Narrow" pitchFamily="34" charset="0"/>
              </a:rPr>
              <a:t>Saddam Hussein</a:t>
            </a:r>
            <a:r>
              <a:rPr lang="en-US" sz="2400" dirty="0" smtClean="0">
                <a:latin typeface="Arial Narrow" pitchFamily="34" charset="0"/>
              </a:rPr>
              <a:t> </a:t>
            </a:r>
            <a:r>
              <a:rPr lang="en-US" sz="2400" dirty="0" smtClean="0">
                <a:latin typeface="Arial Narrow" pitchFamily="34" charset="0"/>
              </a:rPr>
              <a:t>is hunted until caught hiding in a hole. He </a:t>
            </a:r>
            <a:r>
              <a:rPr lang="en-US" sz="2400" dirty="0" smtClean="0">
                <a:latin typeface="Arial Narrow" pitchFamily="34" charset="0"/>
              </a:rPr>
              <a:t>is </a:t>
            </a:r>
            <a:r>
              <a:rPr lang="en-US" sz="2400" dirty="0" smtClean="0">
                <a:latin typeface="Arial Narrow" pitchFamily="34" charset="0"/>
              </a:rPr>
              <a:t>executed </a:t>
            </a:r>
            <a:r>
              <a:rPr lang="en-US" sz="2400" dirty="0" smtClean="0">
                <a:latin typeface="Arial Narrow" pitchFamily="34" charset="0"/>
              </a:rPr>
              <a:t>by Iraqi people. War is a USA victory, but plans for democracy in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Iraq </a:t>
            </a:r>
            <a:r>
              <a:rPr lang="en-US" sz="2400" dirty="0" smtClean="0">
                <a:latin typeface="Arial Narrow" pitchFamily="34" charset="0"/>
              </a:rPr>
              <a:t>ar</a:t>
            </a:r>
            <a:r>
              <a:rPr lang="en-US" sz="2400" dirty="0" smtClean="0">
                <a:latin typeface="Arial Narrow" pitchFamily="34" charset="0"/>
              </a:rPr>
              <a:t>e messy</a:t>
            </a:r>
            <a:r>
              <a:rPr lang="en-US" sz="2400" dirty="0" smtClean="0">
                <a:latin typeface="Arial Narrow" pitchFamily="34" charset="0"/>
              </a:rPr>
              <a:t> as USA </a:t>
            </a:r>
            <a:r>
              <a:rPr lang="en-US" sz="2400" dirty="0" smtClean="0">
                <a:latin typeface="Arial Narrow" pitchFamily="34" charset="0"/>
              </a:rPr>
              <a:t>has no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exit strategy</a:t>
            </a:r>
            <a:r>
              <a:rPr lang="en-US" sz="2400" dirty="0" smtClean="0">
                <a:latin typeface="Arial Narrow" pitchFamily="34" charset="0"/>
              </a:rPr>
              <a:t>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28900"/>
            <a:ext cx="2895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90285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96431"/>
            <a:ext cx="2902857" cy="2061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628900"/>
            <a:ext cx="62484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*SH had multiple palaces, tons of wealth &amp; even killed his own citizens to keep power (gassed an ethnic group,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Kurds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). So where he is captured (in a hole) is bitter irony.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*Problem with building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democracy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(that differs from Japan) is that the people of Iraq are militarily divided &amp; would be willing to simply kill each other to take power (Japan didn’t have this issue). So leaving the country void of chaos is hard.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*Also, though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Secretary of Defense Colin Powell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(who is very respected by both political parties) claimed Iraq had WMDs and could even strike our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Eastern Seaboard…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no WMDs were found. This is why some people claim “Bush is a liar.”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*Technically, combat troops leave in 2011, but soldiers remain.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49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Gill Sans Ultra Bold Condensed" pitchFamily="34" charset="0"/>
              </a:rPr>
              <a:t>BATTLE OF IA DRANG VALLEY</a:t>
            </a:r>
            <a:endParaRPr lang="en-US" sz="54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312363"/>
            <a:ext cx="4038599" cy="27527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In a “search &amp; destroy” mission led by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Lt. Col. Hal Moore</a:t>
            </a:r>
            <a:r>
              <a:rPr lang="en-US" sz="2400" dirty="0" smtClean="0">
                <a:latin typeface="Arial Narrow" pitchFamily="34" charset="0"/>
              </a:rPr>
              <a:t>, 450 Americans got surrounded “Custer style” by 3000 NV. After taking OFFENSIVE measures, the NV left their 2000 dead &amp; moved out.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065088"/>
            <a:ext cx="559117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5088"/>
            <a:ext cx="4343400" cy="285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312363"/>
            <a:ext cx="259080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1312363"/>
            <a:ext cx="243840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8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74522"/>
            <a:ext cx="5638801" cy="11834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>
                <a:solidFill>
                  <a:schemeClr val="tx2"/>
                </a:solidFill>
                <a:latin typeface="Gill Sans Ultra Bold Condensed" pitchFamily="34" charset="0"/>
              </a:rPr>
              <a:t>TUNNEL SYSTEM</a:t>
            </a:r>
            <a:endParaRPr lang="en-US" sz="6000" dirty="0">
              <a:solidFill>
                <a:schemeClr val="tx2"/>
              </a:solidFill>
              <a:latin typeface="Gill Sans Ultra Bold Condense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88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927"/>
            <a:ext cx="3532909" cy="528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4491047"/>
            <a:ext cx="3532908" cy="236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92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800017" cy="1066800"/>
          </a:xfrm>
        </p:spPr>
        <p:txBody>
          <a:bodyPr/>
          <a:lstStyle/>
          <a:p>
            <a:pPr algn="ctr"/>
            <a:r>
              <a:rPr lang="en-US" dirty="0" smtClean="0">
                <a:latin typeface="Gill Sans Ultra Bold Condensed" pitchFamily="34" charset="0"/>
              </a:rPr>
              <a:t>HO CHI MINH TRAIL</a:t>
            </a:r>
            <a:endParaRPr lang="en-US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5800017" cy="120698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latin typeface="Arial Narrow" pitchFamily="34" charset="0"/>
              </a:rPr>
              <a:t>NV attacked by using secret travel routes thru dirt roads, muddy trails &amp; underground tunnels</a:t>
            </a:r>
            <a:r>
              <a:rPr lang="en-US" dirty="0"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> (crossed the border into </a:t>
            </a: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Cambodia &amp; Laos</a:t>
            </a:r>
            <a:r>
              <a:rPr lang="en-US" dirty="0" smtClean="0">
                <a:latin typeface="Arial Narrow" pitchFamily="34" charset="0"/>
              </a:rPr>
              <a:t>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017" y="0"/>
            <a:ext cx="33439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72000"/>
            <a:ext cx="323195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956" y="3511201"/>
            <a:ext cx="2568062" cy="335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6188"/>
            <a:ext cx="3231955" cy="217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955" y="2426188"/>
            <a:ext cx="2568061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71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340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Gill Sans Ultra Bold Condensed" pitchFamily="34" charset="0"/>
              </a:rPr>
              <a:t>TET OFFENSIVE</a:t>
            </a:r>
            <a:endParaRPr lang="en-US" sz="60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066800"/>
            <a:ext cx="5486400" cy="19811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During Vietnamese holiday of </a:t>
            </a:r>
            <a:r>
              <a:rPr lang="en-US" sz="2400" dirty="0" err="1" smtClean="0">
                <a:solidFill>
                  <a:srgbClr val="FF0000"/>
                </a:solidFill>
                <a:latin typeface="Arial Narrow" pitchFamily="34" charset="0"/>
              </a:rPr>
              <a:t>Tet</a:t>
            </a:r>
            <a:r>
              <a:rPr lang="en-US" sz="2400" dirty="0" smtClean="0">
                <a:latin typeface="Arial Narrow" pitchFamily="34" charset="0"/>
              </a:rPr>
              <a:t>, NV launched massive invasion on surprised soldiers hitting bases, cities,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Saigon</a:t>
            </a:r>
            <a:r>
              <a:rPr lang="en-US" sz="2400" dirty="0" smtClean="0">
                <a:latin typeface="Arial Narrow" pitchFamily="34" charset="0"/>
              </a:rPr>
              <a:t> &amp; even the USA embassy. Battle becomes turning point of the war for many in USA begin to think we are not winning.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5043"/>
            <a:ext cx="5334000" cy="3142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715043"/>
            <a:ext cx="3883061" cy="3142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-152400"/>
            <a:ext cx="3810000" cy="208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971800"/>
            <a:ext cx="533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 smtClean="0"/>
          </a:p>
          <a:p>
            <a:r>
              <a:rPr lang="en-US" dirty="0" smtClean="0"/>
              <a:t>*Westmoreland will actually tell USA that </a:t>
            </a:r>
            <a:r>
              <a:rPr lang="en-US" dirty="0" err="1" smtClean="0"/>
              <a:t>Tet</a:t>
            </a:r>
            <a:r>
              <a:rPr lang="en-US" dirty="0" smtClean="0"/>
              <a:t> proves we are winning for it was NV’s last ditch try to win.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31670"/>
            <a:ext cx="3810001" cy="17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30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pstream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3850</TotalTime>
  <Words>3309</Words>
  <Application>Microsoft Office PowerPoint</Application>
  <PresentationFormat>On-screen Show (4:3)</PresentationFormat>
  <Paragraphs>215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Aharoni</vt:lpstr>
      <vt:lpstr>Arial</vt:lpstr>
      <vt:lpstr>Arial Narrow</vt:lpstr>
      <vt:lpstr>Calibri</vt:lpstr>
      <vt:lpstr>Constantia</vt:lpstr>
      <vt:lpstr>Georgia</vt:lpstr>
      <vt:lpstr>Gill Sans Ultra Bold Condensed</vt:lpstr>
      <vt:lpstr>Rockwell Condensed</vt:lpstr>
      <vt:lpstr>Trebuchet MS</vt:lpstr>
      <vt:lpstr>Wingdings</vt:lpstr>
      <vt:lpstr>Wingdings 2</vt:lpstr>
      <vt:lpstr>Flow</vt:lpstr>
      <vt:lpstr>Slipstream</vt:lpstr>
      <vt:lpstr>MODERN TIMES</vt:lpstr>
      <vt:lpstr> </vt:lpstr>
      <vt:lpstr>INDOCHINA WAR</vt:lpstr>
      <vt:lpstr>USS MADDOX</vt:lpstr>
      <vt:lpstr>OPERATION ROLLING THUNDER</vt:lpstr>
      <vt:lpstr>BATTLE OF IA DRANG VALLEY</vt:lpstr>
      <vt:lpstr>PowerPoint Presentation</vt:lpstr>
      <vt:lpstr>HO CHI MINH TRAIL</vt:lpstr>
      <vt:lpstr>TET OFFENSIVE</vt:lpstr>
      <vt:lpstr>PowerPoint Presentation</vt:lpstr>
      <vt:lpstr>MADMAN THEORY</vt:lpstr>
      <vt:lpstr>CHRISTMAS BOMBINGS</vt:lpstr>
      <vt:lpstr>PowerPoint Presentation</vt:lpstr>
      <vt:lpstr>MLK JR. ASSASSINATION</vt:lpstr>
      <vt:lpstr>HIPPIES</vt:lpstr>
      <vt:lpstr>WOODSTOCK</vt:lpstr>
      <vt:lpstr>GATEWAY ARCH</vt:lpstr>
      <vt:lpstr>LUNAR LANDING</vt:lpstr>
      <vt:lpstr>PowerPoint Presentation</vt:lpstr>
      <vt:lpstr>WATERGATE BREAK-IN</vt:lpstr>
      <vt:lpstr>COVER UP</vt:lpstr>
      <vt:lpstr>SECRET TAPES &amp; RESIGNATION</vt:lpstr>
      <vt:lpstr>FALL OF SAIGON</vt:lpstr>
      <vt:lpstr>JONESTOWN</vt:lpstr>
      <vt:lpstr>THREE MILE ISLAND</vt:lpstr>
      <vt:lpstr>IRAN HOSTAGE CRISIS</vt:lpstr>
      <vt:lpstr>PowerPoint Presentation</vt:lpstr>
      <vt:lpstr>RONALD REAGAN</vt:lpstr>
      <vt:lpstr>BUSINESS LEADERS</vt:lpstr>
      <vt:lpstr>ATARI</vt:lpstr>
      <vt:lpstr>MICHAEL JACKSON</vt:lpstr>
      <vt:lpstr>CHALLENGER</vt:lpstr>
      <vt:lpstr>EXXON VALDEZ</vt:lpstr>
      <vt:lpstr>TIANANMEN SQUARE</vt:lpstr>
      <vt:lpstr>FALL OF BERLIN WALL</vt:lpstr>
      <vt:lpstr>PowerPoint Presentation</vt:lpstr>
      <vt:lpstr>SADDAM HUSSEIN</vt:lpstr>
      <vt:lpstr>DESERT STORM</vt:lpstr>
      <vt:lpstr>UN RESOLUTION 687</vt:lpstr>
      <vt:lpstr>SOVIET UNION COLLAPSE</vt:lpstr>
      <vt:lpstr>PowerPoint Presentation</vt:lpstr>
      <vt:lpstr>RODNEY KING</vt:lpstr>
      <vt:lpstr>CLINTON’S POLICIES</vt:lpstr>
      <vt:lpstr>FLOODS OF ‘93</vt:lpstr>
      <vt:lpstr>PowerPoint Presentation</vt:lpstr>
      <vt:lpstr>OKLAHOMA CITY BOMBING</vt:lpstr>
      <vt:lpstr>TRIAL OF THE CENTURY</vt:lpstr>
      <vt:lpstr>COLUMBINE</vt:lpstr>
      <vt:lpstr>PowerPoint Presentation</vt:lpstr>
      <vt:lpstr> 9/11</vt:lpstr>
      <vt:lpstr>PowerPoint Presentation</vt:lpstr>
      <vt:lpstr>PowerPoint Presentation</vt:lpstr>
      <vt:lpstr>IRAQ WAR</vt:lpstr>
      <vt:lpstr>SADDAM HUSSEIN</vt:lpstr>
    </vt:vector>
  </TitlesOfParts>
  <Company>Wentzville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David E Johnson</dc:creator>
  <cp:lastModifiedBy>Papez, Thomas M.</cp:lastModifiedBy>
  <cp:revision>196</cp:revision>
  <dcterms:created xsi:type="dcterms:W3CDTF">2013-11-20T20:14:45Z</dcterms:created>
  <dcterms:modified xsi:type="dcterms:W3CDTF">2020-03-04T19:21:55Z</dcterms:modified>
</cp:coreProperties>
</file>