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5" r:id="rId23"/>
    <p:sldId id="284" r:id="rId24"/>
    <p:sldId id="286" r:id="rId25"/>
    <p:sldId id="287" r:id="rId26"/>
    <p:sldId id="294" r:id="rId27"/>
    <p:sldId id="278" r:id="rId28"/>
    <p:sldId id="279" r:id="rId29"/>
    <p:sldId id="280" r:id="rId30"/>
    <p:sldId id="281" r:id="rId31"/>
    <p:sldId id="282" r:id="rId32"/>
    <p:sldId id="288" r:id="rId33"/>
    <p:sldId id="289" r:id="rId34"/>
    <p:sldId id="292" r:id="rId35"/>
    <p:sldId id="293" r:id="rId36"/>
    <p:sldId id="283" r:id="rId37"/>
    <p:sldId id="29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pez, Thomas M." initials="PTM" lastIdx="1" clrIdx="0">
    <p:extLst>
      <p:ext uri="{19B8F6BF-5375-455C-9EA6-DF929625EA0E}">
        <p15:presenceInfo xmlns:p15="http://schemas.microsoft.com/office/powerpoint/2012/main" userId="S-1-5-21-1285561319-3220065175-2704005149-616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07T16:43:20.563"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1/24/2020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1/24/2020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1/24/2020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1/24/2020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n.wikipedia.org/wiki/Lindbergh_kidnapping#cite_note-13" TargetMode="Externa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gif"/><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gif"/><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Image result for great depression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728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93223"/>
          </a:xfrm>
        </p:spPr>
        <p:txBody>
          <a:bodyPr/>
          <a:lstStyle/>
          <a:p>
            <a:pPr algn="ctr"/>
            <a:r>
              <a:rPr lang="en-US" dirty="0" smtClean="0"/>
              <a:t>LINDBERGH BABY KIDNAPPING</a:t>
            </a:r>
            <a:endParaRPr lang="en-US" dirty="0"/>
          </a:p>
        </p:txBody>
      </p:sp>
      <p:sp>
        <p:nvSpPr>
          <p:cNvPr id="3" name="Content Placeholder 2"/>
          <p:cNvSpPr>
            <a:spLocks noGrp="1"/>
          </p:cNvSpPr>
          <p:nvPr>
            <p:ph idx="1"/>
          </p:nvPr>
        </p:nvSpPr>
        <p:spPr>
          <a:xfrm>
            <a:off x="0" y="979714"/>
            <a:ext cx="3762103" cy="1920240"/>
          </a:xfrm>
        </p:spPr>
        <p:txBody>
          <a:bodyPr>
            <a:normAutofit/>
          </a:bodyPr>
          <a:lstStyle/>
          <a:p>
            <a:pPr marL="0" indent="0" algn="ctr">
              <a:buNone/>
            </a:pPr>
            <a:r>
              <a:rPr lang="en-US" sz="2400" b="1" dirty="0" smtClean="0"/>
              <a:t>Hero’s baby was kidnapped for a $50K ransom. After paid, corpse was found in a forest 5 miles away.</a:t>
            </a:r>
            <a:endParaRPr lang="en-US" sz="2400" b="1" dirty="0"/>
          </a:p>
        </p:txBody>
      </p:sp>
      <p:sp>
        <p:nvSpPr>
          <p:cNvPr id="4" name="TextBox 3"/>
          <p:cNvSpPr txBox="1"/>
          <p:nvPr/>
        </p:nvSpPr>
        <p:spPr>
          <a:xfrm>
            <a:off x="3762103" y="1071154"/>
            <a:ext cx="8429897" cy="1754326"/>
          </a:xfrm>
          <a:prstGeom prst="rect">
            <a:avLst/>
          </a:prstGeom>
          <a:noFill/>
        </p:spPr>
        <p:txBody>
          <a:bodyPr wrap="square" rtlCol="0">
            <a:spAutoFit/>
          </a:bodyPr>
          <a:lstStyle/>
          <a:p>
            <a:r>
              <a:rPr lang="en-US" dirty="0" smtClean="0"/>
              <a:t>*Charles Jr. was abducted from a crib while sleeping on the 2</a:t>
            </a:r>
            <a:r>
              <a:rPr lang="en-US" baseline="30000" dirty="0" smtClean="0"/>
              <a:t>nd</a:t>
            </a:r>
            <a:r>
              <a:rPr lang="en-US" dirty="0" smtClean="0"/>
              <a:t> floor of his house (found a ladder and two sets of footprints heading off into the snow).</a:t>
            </a:r>
          </a:p>
          <a:p>
            <a:endParaRPr lang="en-US" sz="900" dirty="0" smtClean="0"/>
          </a:p>
          <a:p>
            <a:r>
              <a:rPr lang="en-US" dirty="0" smtClean="0"/>
              <a:t>*Ransom was given in a custom made wooden box &amp; gold certificates instead of cash…hoped to catch the criminal at a future date.</a:t>
            </a:r>
          </a:p>
          <a:p>
            <a:endParaRPr lang="en-US" sz="900" dirty="0" smtClean="0"/>
          </a:p>
          <a:p>
            <a:r>
              <a:rPr lang="en-US" dirty="0" smtClean="0"/>
              <a:t>*Richard Hauptmann was arrested &amp; given death penalty.</a:t>
            </a:r>
          </a:p>
        </p:txBody>
      </p:sp>
      <p:sp>
        <p:nvSpPr>
          <p:cNvPr id="5" name="Rectangle 4"/>
          <p:cNvSpPr/>
          <p:nvPr/>
        </p:nvSpPr>
        <p:spPr>
          <a:xfrm>
            <a:off x="3918857" y="1582341"/>
            <a:ext cx="3918858" cy="5355312"/>
          </a:xfrm>
          <a:prstGeom prst="rect">
            <a:avLst/>
          </a:prstGeom>
        </p:spPr>
        <p:txBody>
          <a:bodyPr wrap="square">
            <a:spAutoFit/>
          </a:bodyPr>
          <a:lstStyle/>
          <a:p>
            <a:endParaRPr lang="en-US" dirty="0">
              <a:solidFill>
                <a:srgbClr val="222222"/>
              </a:solidFill>
              <a:latin typeface="Arial" panose="020B0604020202020204" pitchFamily="34" charset="0"/>
            </a:endParaRPr>
          </a:p>
          <a:p>
            <a:endParaRPr lang="en-US" dirty="0" smtClean="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smtClean="0">
              <a:solidFill>
                <a:srgbClr val="222222"/>
              </a:solidFill>
              <a:latin typeface="Arial" panose="020B0604020202020204" pitchFamily="34" charset="0"/>
            </a:endParaRPr>
          </a:p>
          <a:p>
            <a:endParaRPr lang="en-US" dirty="0" smtClean="0">
              <a:solidFill>
                <a:srgbClr val="222222"/>
              </a:solidFill>
              <a:latin typeface="Arial" panose="020B0604020202020204" pitchFamily="34" charset="0"/>
            </a:endParaRPr>
          </a:p>
          <a:p>
            <a:r>
              <a:rPr lang="en-US" dirty="0" smtClean="0">
                <a:solidFill>
                  <a:srgbClr val="FF0000"/>
                </a:solidFill>
                <a:latin typeface="Arial" panose="020B0604020202020204" pitchFamily="34" charset="0"/>
              </a:rPr>
              <a:t>*Here’s the Letter…</a:t>
            </a:r>
            <a:endParaRPr lang="en-US" dirty="0">
              <a:solidFill>
                <a:srgbClr val="FF0000"/>
              </a:solidFill>
              <a:latin typeface="Arial" panose="020B0604020202020204" pitchFamily="34" charset="0"/>
            </a:endParaRPr>
          </a:p>
          <a:p>
            <a:r>
              <a:rPr lang="en-US" dirty="0" smtClean="0">
                <a:solidFill>
                  <a:srgbClr val="FF0000"/>
                </a:solidFill>
                <a:latin typeface="Arial" panose="020B0604020202020204" pitchFamily="34" charset="0"/>
              </a:rPr>
              <a:t>Dear </a:t>
            </a:r>
            <a:r>
              <a:rPr lang="en-US" dirty="0">
                <a:solidFill>
                  <a:srgbClr val="FF0000"/>
                </a:solidFill>
                <a:latin typeface="Arial" panose="020B0604020202020204" pitchFamily="34" charset="0"/>
              </a:rPr>
              <a:t>Sir!</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Have 50.000$ </a:t>
            </a:r>
            <a:r>
              <a:rPr lang="en-US" dirty="0" err="1">
                <a:solidFill>
                  <a:srgbClr val="FF0000"/>
                </a:solidFill>
                <a:latin typeface="Arial" panose="020B0604020202020204" pitchFamily="34" charset="0"/>
              </a:rPr>
              <a:t>redy</a:t>
            </a:r>
            <a:r>
              <a:rPr lang="en-US" dirty="0">
                <a:solidFill>
                  <a:srgbClr val="FF0000"/>
                </a:solidFill>
                <a:latin typeface="Arial" panose="020B0604020202020204" pitchFamily="34" charset="0"/>
              </a:rPr>
              <a:t> 25 000$ in</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20$ bills 15000$ in 10$ bills and</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10000$ in 5$ bills After 2–4 days</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we will inform you were to deliver</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the </a:t>
            </a:r>
            <a:r>
              <a:rPr lang="en-US" dirty="0" err="1">
                <a:solidFill>
                  <a:srgbClr val="FF0000"/>
                </a:solidFill>
                <a:latin typeface="Arial" panose="020B0604020202020204" pitchFamily="34" charset="0"/>
              </a:rPr>
              <a:t>mony</a:t>
            </a:r>
            <a:r>
              <a:rPr lang="en-US" dirty="0">
                <a:solidFill>
                  <a:srgbClr val="FF0000"/>
                </a:solidFill>
                <a:latin typeface="Arial" panose="020B0604020202020204" pitchFamily="34" charset="0"/>
              </a:rPr>
              <a:t>.</a:t>
            </a: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We warn you for making</a:t>
            </a:r>
            <a:r>
              <a:rPr lang="en-US" dirty="0">
                <a:solidFill>
                  <a:srgbClr val="FF0000"/>
                </a:solidFill>
              </a:rPr>
              <a:t/>
            </a:r>
            <a:br>
              <a:rPr lang="en-US" dirty="0">
                <a:solidFill>
                  <a:srgbClr val="FF0000"/>
                </a:solidFill>
              </a:rPr>
            </a:br>
            <a:r>
              <a:rPr lang="en-US" dirty="0" err="1">
                <a:solidFill>
                  <a:srgbClr val="FF0000"/>
                </a:solidFill>
                <a:latin typeface="Arial" panose="020B0604020202020204" pitchFamily="34" charset="0"/>
              </a:rPr>
              <a:t>anyding</a:t>
            </a:r>
            <a:r>
              <a:rPr lang="en-US" dirty="0">
                <a:solidFill>
                  <a:srgbClr val="FF0000"/>
                </a:solidFill>
                <a:latin typeface="Arial" panose="020B0604020202020204" pitchFamily="34" charset="0"/>
              </a:rPr>
              <a:t> public or for notify the Police</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The child is in gut care.</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Indication for all letters are</a:t>
            </a:r>
            <a:r>
              <a:rPr lang="en-US" dirty="0">
                <a:solidFill>
                  <a:srgbClr val="FF0000"/>
                </a:solidFill>
              </a:rPr>
              <a:t/>
            </a:r>
            <a:br>
              <a:rPr lang="en-US" dirty="0">
                <a:solidFill>
                  <a:srgbClr val="FF0000"/>
                </a:solidFill>
              </a:rPr>
            </a:br>
            <a:r>
              <a:rPr lang="en-US" dirty="0" err="1">
                <a:solidFill>
                  <a:srgbClr val="FF0000"/>
                </a:solidFill>
                <a:latin typeface="Arial" panose="020B0604020202020204" pitchFamily="34" charset="0"/>
              </a:rPr>
              <a:t>Singnature</a:t>
            </a:r>
            <a:r>
              <a:rPr lang="en-US" dirty="0">
                <a:solidFill>
                  <a:srgbClr val="FF0000"/>
                </a:solidFill>
                <a:latin typeface="Arial" panose="020B0604020202020204" pitchFamily="34" charset="0"/>
              </a:rPr>
              <a:t> [Symbol to right]</a:t>
            </a:r>
            <a:r>
              <a:rPr lang="en-US" dirty="0">
                <a:solidFill>
                  <a:srgbClr val="FF0000"/>
                </a:solidFill>
              </a:rPr>
              <a:t/>
            </a:r>
            <a:br>
              <a:rPr lang="en-US" dirty="0">
                <a:solidFill>
                  <a:srgbClr val="FF0000"/>
                </a:solidFill>
              </a:rPr>
            </a:br>
            <a:r>
              <a:rPr lang="en-US" dirty="0">
                <a:solidFill>
                  <a:srgbClr val="FF0000"/>
                </a:solidFill>
                <a:latin typeface="Arial" panose="020B0604020202020204" pitchFamily="34" charset="0"/>
              </a:rPr>
              <a:t>and 3 </a:t>
            </a:r>
            <a:r>
              <a:rPr lang="en-US" dirty="0" err="1">
                <a:solidFill>
                  <a:srgbClr val="FF0000"/>
                </a:solidFill>
                <a:latin typeface="Arial" panose="020B0604020202020204" pitchFamily="34" charset="0"/>
              </a:rPr>
              <a:t>hohls</a:t>
            </a:r>
            <a:r>
              <a:rPr lang="en-US" dirty="0">
                <a:solidFill>
                  <a:srgbClr val="FF0000"/>
                </a:solidFill>
                <a:latin typeface="Arial" panose="020B0604020202020204" pitchFamily="34" charset="0"/>
              </a:rPr>
              <a:t>.</a:t>
            </a:r>
            <a:r>
              <a:rPr lang="en-US" baseline="30000" dirty="0">
                <a:solidFill>
                  <a:srgbClr val="FF0000"/>
                </a:solidFill>
                <a:latin typeface="Arial" panose="020B0604020202020204" pitchFamily="34" charset="0"/>
                <a:hlinkClick r:id="rId2"/>
              </a:rPr>
              <a:t>[13]</a:t>
            </a:r>
            <a:endParaRPr lang="en-US" dirty="0">
              <a:solidFill>
                <a:srgbClr val="FF0000"/>
              </a:solidFill>
            </a:endParaRPr>
          </a:p>
        </p:txBody>
      </p:sp>
      <p:pic>
        <p:nvPicPr>
          <p:cNvPr id="2052" name="Picture 4" descr="Image result for lindbergh baby kidnap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714" y="2916921"/>
            <a:ext cx="4354286" cy="3941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lindbergh baby kidna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17128"/>
            <a:ext cx="3657600" cy="3821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186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98939" cy="1384663"/>
          </a:xfrm>
        </p:spPr>
        <p:txBody>
          <a:bodyPr>
            <a:normAutofit/>
          </a:bodyPr>
          <a:lstStyle/>
          <a:p>
            <a:pPr algn="ctr"/>
            <a:r>
              <a:rPr lang="en-US" sz="5200" dirty="0" smtClean="0"/>
              <a:t>TUSKEGEE SYPHILIS STUDY</a:t>
            </a:r>
            <a:endParaRPr lang="en-US" sz="5200" dirty="0"/>
          </a:p>
        </p:txBody>
      </p:sp>
      <p:sp>
        <p:nvSpPr>
          <p:cNvPr id="3" name="Content Placeholder 2"/>
          <p:cNvSpPr>
            <a:spLocks noGrp="1"/>
          </p:cNvSpPr>
          <p:nvPr>
            <p:ph idx="1"/>
          </p:nvPr>
        </p:nvSpPr>
        <p:spPr>
          <a:xfrm>
            <a:off x="0" y="1058091"/>
            <a:ext cx="6598939" cy="1528355"/>
          </a:xfrm>
        </p:spPr>
        <p:txBody>
          <a:bodyPr>
            <a:normAutofit/>
          </a:bodyPr>
          <a:lstStyle/>
          <a:p>
            <a:pPr marL="0" indent="0" algn="ctr">
              <a:buNone/>
            </a:pPr>
            <a:r>
              <a:rPr lang="en-US" sz="2400" dirty="0" smtClean="0"/>
              <a:t>400 AA men were told they were receiving free health care while government instead studied the affects that the STD syphilis had on their bodies while they were dying.</a:t>
            </a:r>
            <a:endParaRPr lang="en-US" sz="2400" dirty="0"/>
          </a:p>
        </p:txBody>
      </p:sp>
      <p:pic>
        <p:nvPicPr>
          <p:cNvPr id="3076" name="Picture 4" descr="Image result for tuskegee syphilis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939" y="-92074"/>
            <a:ext cx="5593061" cy="36837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skegee syphilis stu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806" y="3526970"/>
            <a:ext cx="5582193" cy="3331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586446"/>
            <a:ext cx="6609806" cy="4154984"/>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*Men were told they would receive free health care, meal, free burial insurance for their participation in a “study.”</a:t>
            </a:r>
          </a:p>
          <a:p>
            <a:endParaRPr lang="en-US" sz="1000" dirty="0" smtClean="0"/>
          </a:p>
          <a:p>
            <a:r>
              <a:rPr lang="en-US" dirty="0"/>
              <a:t>*</a:t>
            </a:r>
            <a:r>
              <a:rPr lang="en-US" dirty="0" smtClean="0"/>
              <a:t>Men were never told they had the disease as the lie continued for over 40 years.</a:t>
            </a:r>
          </a:p>
          <a:p>
            <a:endParaRPr lang="en-US" sz="1000" dirty="0"/>
          </a:p>
          <a:p>
            <a:r>
              <a:rPr lang="en-US" dirty="0" smtClean="0"/>
              <a:t>*When penicillin was discovered and proved to be a great treatment for the disease, it was never provided to the men.</a:t>
            </a:r>
          </a:p>
          <a:p>
            <a:endParaRPr lang="en-US" sz="1000" dirty="0"/>
          </a:p>
          <a:p>
            <a:r>
              <a:rPr lang="en-US" dirty="0" smtClean="0"/>
              <a:t>*Syphilis didn’t have to be deadly, there were treatments.</a:t>
            </a:r>
            <a:endParaRPr lang="en-US" dirty="0"/>
          </a:p>
        </p:txBody>
      </p:sp>
      <p:pic>
        <p:nvPicPr>
          <p:cNvPr id="3080" name="Picture 8" descr="https://upload.wikimedia.org/wikipedia/commons/thumb/d/da/Syphilis-poster-wpa-cure.jpg/170px-Syphilis-poster-wpa-c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92369"/>
            <a:ext cx="2181498" cy="170493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tuskegee syphilis stu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497" y="2492369"/>
            <a:ext cx="4417443" cy="170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7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2260" y="0"/>
            <a:ext cx="6439739" cy="1698171"/>
          </a:xfrm>
        </p:spPr>
        <p:txBody>
          <a:bodyPr>
            <a:normAutofit/>
          </a:bodyPr>
          <a:lstStyle/>
          <a:p>
            <a:pPr algn="ctr"/>
            <a:r>
              <a:rPr lang="en-US" sz="6000" dirty="0" smtClean="0"/>
              <a:t>Franklin d. Roosevelt</a:t>
            </a:r>
            <a:endParaRPr lang="en-US" sz="6000" dirty="0"/>
          </a:p>
        </p:txBody>
      </p:sp>
      <p:pic>
        <p:nvPicPr>
          <p:cNvPr id="1026" name="Picture 2" descr="Image result for election of 19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2261" y="1894114"/>
            <a:ext cx="6439739" cy="4963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2260" cy="3174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174274"/>
            <a:ext cx="5752260" cy="3693319"/>
          </a:xfrm>
          <a:prstGeom prst="rect">
            <a:avLst/>
          </a:prstGeom>
          <a:noFill/>
        </p:spPr>
        <p:txBody>
          <a:bodyPr wrap="square" rtlCol="0">
            <a:spAutoFit/>
          </a:bodyPr>
          <a:lstStyle/>
          <a:p>
            <a:r>
              <a:rPr lang="en-US" sz="2400" dirty="0" smtClean="0"/>
              <a:t>FDR wins landslide election &amp; promises big changes in how government is run. </a:t>
            </a:r>
          </a:p>
          <a:p>
            <a:endParaRPr lang="en-US" sz="2400" dirty="0"/>
          </a:p>
          <a:p>
            <a:r>
              <a:rPr lang="en-US" dirty="0" smtClean="0">
                <a:latin typeface="Bahnschrift SemiBold" panose="020B0502040204020203" pitchFamily="34" charset="0"/>
              </a:rPr>
              <a:t>*FDR has a navy background &amp; is from a wealthy family, cousin to Teddy Roosevelt, he lost as Vice President in 1920 election, then when struck with polio &amp; had his legs paralyzed. He was the governor of NY, had wheelchair.</a:t>
            </a:r>
          </a:p>
          <a:p>
            <a:endParaRPr lang="en-US" dirty="0">
              <a:latin typeface="Bahnschrift SemiBold" panose="020B0502040204020203" pitchFamily="34" charset="0"/>
            </a:endParaRPr>
          </a:p>
          <a:p>
            <a:r>
              <a:rPr lang="en-US" dirty="0" smtClean="0">
                <a:latin typeface="Bahnschrift SemiBold" panose="020B0502040204020203" pitchFamily="34" charset="0"/>
              </a:rPr>
              <a:t>*Polio  is a disease that destroys muscles in the body, usually in the legs first. It is spread through food , water, or infected people through saliva. When cure was found the world was changed. </a:t>
            </a:r>
            <a:endParaRPr lang="en-US" dirty="0">
              <a:latin typeface="Bahnschrift SemiBold" panose="020B0502040204020203" pitchFamily="34" charset="0"/>
            </a:endParaRPr>
          </a:p>
        </p:txBody>
      </p:sp>
    </p:spTree>
    <p:extLst>
      <p:ext uri="{BB962C8B-B14F-4D97-AF65-F5344CB8AC3E}">
        <p14:creationId xmlns:p14="http://schemas.microsoft.com/office/powerpoint/2010/main" val="368615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66606"/>
            <a:ext cx="12192000" cy="2991394"/>
          </a:xfrm>
        </p:spPr>
        <p:txBody>
          <a:bodyPr>
            <a:normAutofit/>
          </a:bodyPr>
          <a:lstStyle/>
          <a:p>
            <a:pPr marL="0" indent="0">
              <a:buNone/>
            </a:pPr>
            <a:r>
              <a:rPr lang="en-US" sz="2400" dirty="0" smtClean="0">
                <a:latin typeface="Bahnschrift SemiBold" panose="020B0502040204020203" pitchFamily="34" charset="0"/>
              </a:rPr>
              <a:t>CCC: FORESTS			</a:t>
            </a:r>
            <a:r>
              <a:rPr lang="en-US" dirty="0" smtClean="0">
                <a:latin typeface="Bahnschrift SemiBold" panose="020B0502040204020203" pitchFamily="34" charset="0"/>
              </a:rPr>
              <a:t>*Created work in forests, national parks, wildlife, bee keeping, etc.</a:t>
            </a:r>
            <a:endParaRPr lang="en-US" sz="2400" dirty="0" smtClean="0">
              <a:latin typeface="Bahnschrift SemiBold" panose="020B0502040204020203" pitchFamily="34" charset="0"/>
            </a:endParaRPr>
          </a:p>
          <a:p>
            <a:pPr marL="0" indent="0">
              <a:buNone/>
            </a:pPr>
            <a:r>
              <a:rPr lang="en-US" sz="2400" dirty="0" smtClean="0">
                <a:latin typeface="Bahnschrift SemiBold" panose="020B0502040204020203" pitchFamily="34" charset="0"/>
              </a:rPr>
              <a:t>AAA: FARMS				</a:t>
            </a:r>
            <a:r>
              <a:rPr lang="en-US" dirty="0" smtClean="0">
                <a:latin typeface="Bahnschrift SemiBold" panose="020B0502040204020203" pitchFamily="34" charset="0"/>
              </a:rPr>
              <a:t>*Paid farmers to NOT plant crops so prices would go back up.</a:t>
            </a:r>
            <a:endParaRPr lang="en-US" sz="2400" dirty="0" smtClean="0">
              <a:latin typeface="Bahnschrift SemiBold" panose="020B0502040204020203" pitchFamily="34" charset="0"/>
            </a:endParaRPr>
          </a:p>
          <a:p>
            <a:pPr marL="0" indent="0">
              <a:buNone/>
            </a:pPr>
            <a:r>
              <a:rPr lang="en-US" sz="2400" dirty="0" smtClean="0">
                <a:latin typeface="Bahnschrift SemiBold" panose="020B0502040204020203" pitchFamily="34" charset="0"/>
              </a:rPr>
              <a:t>TVA: ELECTRICITY FROM DAMS	</a:t>
            </a:r>
            <a:r>
              <a:rPr lang="en-US" dirty="0" smtClean="0">
                <a:latin typeface="Bahnschrift SemiBold" panose="020B0502040204020203" pitchFamily="34" charset="0"/>
              </a:rPr>
              <a:t>*Dammed up rivers in the Southeast in financially poor regions.</a:t>
            </a:r>
            <a:endParaRPr lang="en-US" sz="2400" dirty="0" smtClean="0">
              <a:latin typeface="Bahnschrift SemiBold" panose="020B0502040204020203" pitchFamily="34" charset="0"/>
            </a:endParaRPr>
          </a:p>
          <a:p>
            <a:pPr marL="0" indent="0">
              <a:buNone/>
            </a:pPr>
            <a:r>
              <a:rPr lang="en-US" sz="2400" dirty="0" smtClean="0">
                <a:latin typeface="Bahnschrift SemiBold" panose="020B0502040204020203" pitchFamily="34" charset="0"/>
              </a:rPr>
              <a:t>PWA: PUBLIC WORKS		</a:t>
            </a:r>
            <a:r>
              <a:rPr lang="en-US" dirty="0" smtClean="0">
                <a:latin typeface="Bahnschrift SemiBold" panose="020B0502040204020203" pitchFamily="34" charset="0"/>
              </a:rPr>
              <a:t>*$3.3B to build streets, bridges, highways, airports, schools, etc. </a:t>
            </a:r>
            <a:endParaRPr lang="en-US" sz="2400" dirty="0" smtClean="0">
              <a:latin typeface="Bahnschrift SemiBold" panose="020B0502040204020203" pitchFamily="34" charset="0"/>
            </a:endParaRPr>
          </a:p>
          <a:p>
            <a:pPr marL="0" indent="0">
              <a:buNone/>
            </a:pPr>
            <a:r>
              <a:rPr lang="en-US" sz="2400" dirty="0" smtClean="0">
                <a:latin typeface="Bahnschrift SemiBold" panose="020B0502040204020203" pitchFamily="34" charset="0"/>
              </a:rPr>
              <a:t>FHA: HOUSING			</a:t>
            </a:r>
            <a:r>
              <a:rPr lang="en-US" dirty="0" smtClean="0">
                <a:latin typeface="Bahnschrift SemiBold" panose="020B0502040204020203" pitchFamily="34" charset="0"/>
              </a:rPr>
              <a:t>*Regulated interest rates &amp; lengthened the years to pay of loans.</a:t>
            </a:r>
            <a:endParaRPr lang="en-US" sz="2400" dirty="0" smtClean="0">
              <a:latin typeface="Bahnschrift SemiBold" panose="020B0502040204020203" pitchFamily="34" charset="0"/>
            </a:endParaRPr>
          </a:p>
          <a:p>
            <a:pPr marL="0" indent="0">
              <a:buNone/>
            </a:pPr>
            <a:r>
              <a:rPr lang="en-US" sz="2400" dirty="0" smtClean="0">
                <a:latin typeface="Bahnschrift SemiBold" panose="020B0502040204020203" pitchFamily="34" charset="0"/>
              </a:rPr>
              <a:t>FDIC: BANKS				</a:t>
            </a:r>
            <a:r>
              <a:rPr lang="en-US" dirty="0" smtClean="0">
                <a:latin typeface="Bahnschrift SemiBold" panose="020B0502040204020203" pitchFamily="34" charset="0"/>
              </a:rPr>
              <a:t>*Insured people’s money in banks in case of “bank runs.”</a:t>
            </a:r>
            <a:r>
              <a:rPr lang="en-US" sz="2400" dirty="0" smtClean="0">
                <a:latin typeface="Bahnschrift SemiBold" panose="020B0502040204020203" pitchFamily="34" charset="0"/>
              </a:rPr>
              <a:t>		</a:t>
            </a:r>
            <a:endParaRPr lang="en-US" sz="2400" dirty="0">
              <a:latin typeface="Bahnschrift SemiBold" panose="020B0502040204020203" pitchFamily="34" charset="0"/>
            </a:endParaRPr>
          </a:p>
        </p:txBody>
      </p:sp>
      <p:pic>
        <p:nvPicPr>
          <p:cNvPr id="3076" name="Picture 4" descr="Image result for new deal alphabet agenc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23760" cy="38666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new deal alphabet agen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760" y="0"/>
            <a:ext cx="4968240" cy="386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3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4" name="Picture 6" descr="Image result for new deal alphabet agencies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06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pic>
        <p:nvPicPr>
          <p:cNvPr id="4104" name="Picture 8" descr="Image result for overseas highway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2096" cy="68636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5826034" cy="1938992"/>
          </a:xfrm>
          <a:prstGeom prst="rect">
            <a:avLst/>
          </a:prstGeom>
          <a:noFill/>
        </p:spPr>
        <p:txBody>
          <a:bodyPr wrap="square" rtlCol="0">
            <a:spAutoFit/>
          </a:bodyPr>
          <a:lstStyle/>
          <a:p>
            <a:pPr algn="ctr"/>
            <a:r>
              <a:rPr lang="en-US" sz="6000" b="1" dirty="0" smtClean="0">
                <a:solidFill>
                  <a:srgbClr val="FF0000"/>
                </a:solidFill>
              </a:rPr>
              <a:t>OVERSEAS HIGHWAY</a:t>
            </a:r>
            <a:endParaRPr lang="en-US" sz="6000" b="1" dirty="0">
              <a:solidFill>
                <a:srgbClr val="FF0000"/>
              </a:solidFill>
            </a:endParaRPr>
          </a:p>
        </p:txBody>
      </p:sp>
      <p:sp>
        <p:nvSpPr>
          <p:cNvPr id="6" name="TextBox 5"/>
          <p:cNvSpPr txBox="1"/>
          <p:nvPr/>
        </p:nvSpPr>
        <p:spPr>
          <a:xfrm>
            <a:off x="2037807" y="5617029"/>
            <a:ext cx="10164290" cy="769441"/>
          </a:xfrm>
          <a:prstGeom prst="rect">
            <a:avLst/>
          </a:prstGeom>
          <a:noFill/>
        </p:spPr>
        <p:txBody>
          <a:bodyPr wrap="square" rtlCol="0">
            <a:spAutoFit/>
          </a:bodyPr>
          <a:lstStyle/>
          <a:p>
            <a:endParaRPr lang="en-US" sz="2000" dirty="0">
              <a:latin typeface="Bahnschrift SemiBold" panose="020B0502040204020203" pitchFamily="34" charset="0"/>
            </a:endParaRPr>
          </a:p>
          <a:p>
            <a:r>
              <a:rPr lang="en-US" sz="2400" b="1" dirty="0" smtClean="0">
                <a:latin typeface="Bahnschrift SemiBold" panose="020B0502040204020203" pitchFamily="34" charset="0"/>
              </a:rPr>
              <a:t>127 mile highway thru the Florida Keys including The Seven Mile Bridge.</a:t>
            </a:r>
            <a:endParaRPr lang="en-US" sz="2400" b="1" dirty="0">
              <a:latin typeface="Bahnschrift SemiBold" panose="020B0502040204020203" pitchFamily="34" charset="0"/>
            </a:endParaRPr>
          </a:p>
        </p:txBody>
      </p:sp>
    </p:spTree>
    <p:extLst>
      <p:ext uri="{BB962C8B-B14F-4D97-AF65-F5344CB8AC3E}">
        <p14:creationId xmlns:p14="http://schemas.microsoft.com/office/powerpoint/2010/main" val="621165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Image result for grand coulee dam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5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
            <a:ext cx="12192000" cy="1938992"/>
          </a:xfrm>
          <a:prstGeom prst="rect">
            <a:avLst/>
          </a:prstGeom>
          <a:noFill/>
        </p:spPr>
        <p:txBody>
          <a:bodyPr wrap="square" rtlCol="0">
            <a:spAutoFit/>
          </a:bodyPr>
          <a:lstStyle/>
          <a:p>
            <a:pPr algn="ctr"/>
            <a:r>
              <a:rPr lang="en-US" sz="6000" b="1" dirty="0" smtClean="0">
                <a:solidFill>
                  <a:srgbClr val="FF0000"/>
                </a:solidFill>
              </a:rPr>
              <a:t>GRAND COULEE DAM</a:t>
            </a:r>
          </a:p>
          <a:p>
            <a:pPr algn="ctr"/>
            <a:endParaRPr lang="en-US" sz="3600" b="1" dirty="0">
              <a:solidFill>
                <a:srgbClr val="FF0000"/>
              </a:solidFill>
            </a:endParaRPr>
          </a:p>
          <a:p>
            <a:pPr algn="ctr"/>
            <a:r>
              <a:rPr lang="en-US" sz="2400" b="1" dirty="0" smtClean="0">
                <a:solidFill>
                  <a:schemeClr val="bg1"/>
                </a:solidFill>
              </a:rPr>
              <a:t>Largest USA electric power producing dam in USA, has a cool glass elevator</a:t>
            </a:r>
            <a:r>
              <a:rPr lang="en-US" sz="2400" b="1" dirty="0" smtClean="0">
                <a:solidFill>
                  <a:srgbClr val="FF0000"/>
                </a:solidFill>
              </a:rPr>
              <a:t>.</a:t>
            </a:r>
            <a:endParaRPr lang="en-US" sz="2400" b="1" dirty="0">
              <a:solidFill>
                <a:schemeClr val="bg1"/>
              </a:solidFill>
            </a:endParaRPr>
          </a:p>
        </p:txBody>
      </p:sp>
    </p:spTree>
    <p:extLst>
      <p:ext uri="{BB962C8B-B14F-4D97-AF65-F5344CB8AC3E}">
        <p14:creationId xmlns:p14="http://schemas.microsoft.com/office/powerpoint/2010/main" val="2478415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82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5042263" cy="4154984"/>
          </a:xfrm>
          <a:prstGeom prst="rect">
            <a:avLst/>
          </a:prstGeom>
          <a:noFill/>
        </p:spPr>
        <p:txBody>
          <a:bodyPr wrap="square" rtlCol="0">
            <a:spAutoFit/>
          </a:bodyPr>
          <a:lstStyle/>
          <a:p>
            <a:pPr algn="ctr"/>
            <a:endParaRPr lang="en-US" sz="4800" b="1" dirty="0" smtClean="0">
              <a:solidFill>
                <a:schemeClr val="bg1"/>
              </a:solidFill>
            </a:endParaRPr>
          </a:p>
          <a:p>
            <a:pPr algn="ctr"/>
            <a:endParaRPr lang="en-US" sz="4800" b="1" dirty="0">
              <a:solidFill>
                <a:schemeClr val="bg1"/>
              </a:solidFill>
            </a:endParaRPr>
          </a:p>
          <a:p>
            <a:pPr algn="ctr"/>
            <a:endParaRPr lang="en-US" sz="4800" b="1" dirty="0" smtClean="0">
              <a:solidFill>
                <a:schemeClr val="bg1"/>
              </a:solidFill>
            </a:endParaRPr>
          </a:p>
          <a:p>
            <a:pPr algn="ctr"/>
            <a:r>
              <a:rPr lang="en-US" sz="6000" b="1" dirty="0" smtClean="0">
                <a:solidFill>
                  <a:schemeClr val="bg1"/>
                </a:solidFill>
                <a:latin typeface="Bahnschrift SemiBold" panose="020B0502040204020203" pitchFamily="34" charset="0"/>
              </a:rPr>
              <a:t>LINCOLN TUNNEL</a:t>
            </a:r>
            <a:endParaRPr lang="en-US" sz="6000" b="1" dirty="0">
              <a:solidFill>
                <a:schemeClr val="bg1"/>
              </a:solidFill>
              <a:latin typeface="Bahnschrift SemiBold" panose="020B0502040204020203" pitchFamily="34" charset="0"/>
            </a:endParaRPr>
          </a:p>
        </p:txBody>
      </p:sp>
      <p:sp>
        <p:nvSpPr>
          <p:cNvPr id="5" name="TextBox 4"/>
          <p:cNvSpPr txBox="1"/>
          <p:nvPr/>
        </p:nvSpPr>
        <p:spPr>
          <a:xfrm>
            <a:off x="0" y="4519749"/>
            <a:ext cx="12192000" cy="1200329"/>
          </a:xfrm>
          <a:prstGeom prst="rect">
            <a:avLst/>
          </a:prstGeom>
          <a:noFill/>
        </p:spPr>
        <p:txBody>
          <a:bodyPr wrap="square" rtlCol="0">
            <a:spAutoFit/>
          </a:bodyPr>
          <a:lstStyle/>
          <a:p>
            <a:pPr algn="ctr"/>
            <a:endParaRPr lang="en-US" sz="2400" dirty="0" smtClean="0">
              <a:solidFill>
                <a:schemeClr val="bg1"/>
              </a:solidFill>
            </a:endParaRPr>
          </a:p>
          <a:p>
            <a:pPr algn="ctr"/>
            <a:endParaRPr lang="en-US" sz="2400" dirty="0">
              <a:solidFill>
                <a:schemeClr val="bg1"/>
              </a:solidFill>
            </a:endParaRPr>
          </a:p>
          <a:p>
            <a:pPr algn="ctr"/>
            <a:r>
              <a:rPr lang="en-US" sz="2400" dirty="0" smtClean="0">
                <a:solidFill>
                  <a:schemeClr val="bg1"/>
                </a:solidFill>
              </a:rPr>
              <a:t>Connected NY and NJ with a 1.5 mile tunnel under the Hudson River. </a:t>
            </a:r>
            <a:endParaRPr lang="en-US" sz="2400" dirty="0">
              <a:solidFill>
                <a:schemeClr val="bg1"/>
              </a:solidFill>
            </a:endParaRPr>
          </a:p>
        </p:txBody>
      </p:sp>
    </p:spTree>
    <p:extLst>
      <p:ext uri="{BB962C8B-B14F-4D97-AF65-F5344CB8AC3E}">
        <p14:creationId xmlns:p14="http://schemas.microsoft.com/office/powerpoint/2010/main" val="84111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Wallpapers ID:5534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231106"/>
          </a:xfrm>
          <a:prstGeom prst="rect">
            <a:avLst/>
          </a:prstGeom>
          <a:noFill/>
        </p:spPr>
        <p:txBody>
          <a:bodyPr wrap="square" rtlCol="0">
            <a:spAutoFit/>
          </a:bodyPr>
          <a:lstStyle/>
          <a:p>
            <a:pPr algn="ctr"/>
            <a:r>
              <a:rPr lang="en-US" sz="5400" b="1" dirty="0" smtClean="0">
                <a:solidFill>
                  <a:schemeClr val="bg1"/>
                </a:solidFill>
                <a:latin typeface="Bahnschrift SemiBold" panose="020B0502040204020203" pitchFamily="34" charset="0"/>
              </a:rPr>
              <a:t>HOOVER DAM</a:t>
            </a:r>
            <a:endParaRPr lang="en-US" sz="1200" b="1" dirty="0">
              <a:solidFill>
                <a:schemeClr val="bg1"/>
              </a:solidFill>
              <a:latin typeface="Bahnschrift SemiBold" panose="020B0502040204020203" pitchFamily="34" charset="0"/>
            </a:endParaRPr>
          </a:p>
          <a:p>
            <a:pPr algn="ctr"/>
            <a:r>
              <a:rPr lang="en-US" sz="2000" b="1" dirty="0" smtClean="0">
                <a:solidFill>
                  <a:schemeClr val="bg1"/>
                </a:solidFill>
                <a:latin typeface="Bahnschrift SemiBold" panose="020B0502040204020203" pitchFamily="34" charset="0"/>
              </a:rPr>
              <a:t>Built on the Colorado River on the border of Nevada &amp; Arizona, it makes power &amp; creates Lake Mead.</a:t>
            </a:r>
            <a:r>
              <a:rPr lang="en-US" sz="1200" b="1" dirty="0" smtClean="0">
                <a:solidFill>
                  <a:schemeClr val="bg1"/>
                </a:solidFill>
                <a:latin typeface="Bahnschrift SemiBold" panose="020B0502040204020203" pitchFamily="34" charset="0"/>
              </a:rPr>
              <a:t>. </a:t>
            </a:r>
            <a:endParaRPr lang="en-US" sz="1200" b="1"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160950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1864" y="0"/>
            <a:ext cx="6250136" cy="2093976"/>
          </a:xfrm>
        </p:spPr>
        <p:txBody>
          <a:bodyPr>
            <a:normAutofit/>
          </a:bodyPr>
          <a:lstStyle/>
          <a:p>
            <a:pPr algn="ctr"/>
            <a:r>
              <a:rPr lang="en-US" sz="6000" dirty="0" smtClean="0"/>
              <a:t>Eleanor Roosevelt &amp; the black cabinet</a:t>
            </a:r>
            <a:endParaRPr lang="en-US" sz="6000" dirty="0"/>
          </a:p>
        </p:txBody>
      </p:sp>
      <p:pic>
        <p:nvPicPr>
          <p:cNvPr id="8194" name="Picture 2" descr="Image result for eleanor roosevelt black cabi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41865" cy="33571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eleanor roosevelt black cabine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41864" y="2093976"/>
            <a:ext cx="6250136" cy="47640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357154"/>
            <a:ext cx="5941864" cy="1569660"/>
          </a:xfrm>
          <a:prstGeom prst="rect">
            <a:avLst/>
          </a:prstGeom>
          <a:noFill/>
        </p:spPr>
        <p:txBody>
          <a:bodyPr wrap="square" rtlCol="0">
            <a:spAutoFit/>
          </a:bodyPr>
          <a:lstStyle/>
          <a:p>
            <a:pPr algn="ctr"/>
            <a:r>
              <a:rPr lang="en-US" sz="2400" b="1" dirty="0" smtClean="0">
                <a:latin typeface="Bahnschrift SemiBold" panose="020B0502040204020203" pitchFamily="34" charset="0"/>
              </a:rPr>
              <a:t>Most active </a:t>
            </a:r>
            <a:r>
              <a:rPr lang="en-US" sz="2400" b="1" dirty="0" smtClean="0">
                <a:solidFill>
                  <a:srgbClr val="FF0000"/>
                </a:solidFill>
                <a:latin typeface="Bahnschrift SemiBold" panose="020B0502040204020203" pitchFamily="34" charset="0"/>
              </a:rPr>
              <a:t>First </a:t>
            </a:r>
            <a:r>
              <a:rPr lang="en-US" sz="2400" b="1" dirty="0">
                <a:solidFill>
                  <a:srgbClr val="FF0000"/>
                </a:solidFill>
                <a:latin typeface="Bahnschrift SemiBold" panose="020B0502040204020203" pitchFamily="34" charset="0"/>
              </a:rPr>
              <a:t>L</a:t>
            </a:r>
            <a:r>
              <a:rPr lang="en-US" sz="2400" b="1" dirty="0" smtClean="0">
                <a:solidFill>
                  <a:srgbClr val="FF0000"/>
                </a:solidFill>
                <a:latin typeface="Bahnschrift SemiBold" panose="020B0502040204020203" pitchFamily="34" charset="0"/>
              </a:rPr>
              <a:t>ady </a:t>
            </a:r>
            <a:r>
              <a:rPr lang="en-US" sz="2400" b="1" dirty="0" smtClean="0">
                <a:latin typeface="Bahnschrift SemiBold" panose="020B0502040204020203" pitchFamily="34" charset="0"/>
              </a:rPr>
              <a:t>in history, fought for civil rights, women’s rights, met with her </a:t>
            </a:r>
            <a:r>
              <a:rPr lang="en-US" sz="2400" b="1" dirty="0" smtClean="0">
                <a:solidFill>
                  <a:srgbClr val="FF0000"/>
                </a:solidFill>
                <a:latin typeface="Bahnschrift SemiBold" panose="020B0502040204020203" pitchFamily="34" charset="0"/>
              </a:rPr>
              <a:t>Black Cabinet </a:t>
            </a:r>
            <a:r>
              <a:rPr lang="en-US" sz="2400" b="1" dirty="0" smtClean="0">
                <a:latin typeface="Bahnschrift SemiBold" panose="020B0502040204020203" pitchFamily="34" charset="0"/>
              </a:rPr>
              <a:t>regularly, and personally answered millions of letters herself. </a:t>
            </a:r>
            <a:endParaRPr lang="en-US" sz="2400" b="1" dirty="0">
              <a:latin typeface="Bahnschrift SemiBold" panose="020B0502040204020203" pitchFamily="34" charset="0"/>
            </a:endParaRPr>
          </a:p>
        </p:txBody>
      </p:sp>
      <p:sp>
        <p:nvSpPr>
          <p:cNvPr id="5" name="TextBox 4"/>
          <p:cNvSpPr txBox="1"/>
          <p:nvPr/>
        </p:nvSpPr>
        <p:spPr>
          <a:xfrm>
            <a:off x="-1" y="4926814"/>
            <a:ext cx="5941865" cy="2031325"/>
          </a:xfrm>
          <a:prstGeom prst="rect">
            <a:avLst/>
          </a:prstGeom>
          <a:noFill/>
        </p:spPr>
        <p:txBody>
          <a:bodyPr wrap="square" rtlCol="0">
            <a:spAutoFit/>
          </a:bodyPr>
          <a:lstStyle/>
          <a:p>
            <a:r>
              <a:rPr lang="en-US" dirty="0" smtClean="0"/>
              <a:t>*Mary McLeod Bethune was known as the “First Lady of the Struggle,” she battled for Civil Rights &amp; even started her own college. Eleanor called MMB her “closest friend in her age group.”</a:t>
            </a:r>
          </a:p>
          <a:p>
            <a:endParaRPr lang="en-US" sz="1400" dirty="0"/>
          </a:p>
          <a:p>
            <a:r>
              <a:rPr lang="en-US" dirty="0" smtClean="0"/>
              <a:t>*The photo on the right is Eleanor, flying with the Tuskegee Airmen during World War II. </a:t>
            </a:r>
            <a:endParaRPr lang="en-US" dirty="0"/>
          </a:p>
        </p:txBody>
      </p:sp>
    </p:spTree>
    <p:extLst>
      <p:ext uri="{BB962C8B-B14F-4D97-AF65-F5344CB8AC3E}">
        <p14:creationId xmlns:p14="http://schemas.microsoft.com/office/powerpoint/2010/main" val="357614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4" y="3295650"/>
            <a:ext cx="6086474" cy="1289413"/>
          </a:xfrm>
        </p:spPr>
        <p:txBody>
          <a:bodyPr>
            <a:normAutofit/>
          </a:bodyPr>
          <a:lstStyle/>
          <a:p>
            <a:pPr algn="ctr"/>
            <a:r>
              <a:rPr lang="en-US" sz="6600" dirty="0" smtClean="0"/>
              <a:t>BLACK THURSDAY</a:t>
            </a:r>
            <a:endParaRPr lang="en-US" sz="6600" dirty="0"/>
          </a:p>
        </p:txBody>
      </p:sp>
      <p:sp>
        <p:nvSpPr>
          <p:cNvPr id="3" name="Content Placeholder 2"/>
          <p:cNvSpPr>
            <a:spLocks noGrp="1"/>
          </p:cNvSpPr>
          <p:nvPr>
            <p:ph idx="1"/>
          </p:nvPr>
        </p:nvSpPr>
        <p:spPr>
          <a:xfrm>
            <a:off x="12573" y="4585064"/>
            <a:ext cx="6086475" cy="2380512"/>
          </a:xfrm>
        </p:spPr>
        <p:txBody>
          <a:bodyPr>
            <a:normAutofit/>
          </a:bodyPr>
          <a:lstStyle/>
          <a:p>
            <a:pPr marL="0" indent="0" algn="ctr">
              <a:buNone/>
            </a:pPr>
            <a:r>
              <a:rPr lang="en-US" sz="2800" dirty="0" smtClean="0"/>
              <a:t>BLACK THURSDAY (OCT 24, 1929): Prices dropped sharply as trading went way up. Billionaire JP Morgan &amp; some bankers halted the panic by pouring $30M into the market.</a:t>
            </a:r>
            <a:endParaRPr lang="en-US" sz="2800" dirty="0"/>
          </a:p>
        </p:txBody>
      </p:sp>
      <p:pic>
        <p:nvPicPr>
          <p:cNvPr id="2050" name="Picture 2" descr="Image result for 1929 stock market cr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317" y="-1"/>
            <a:ext cx="6238684" cy="3295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1929 stock market crash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 y="0"/>
            <a:ext cx="6086475" cy="32956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1929 stock market cRASH wall str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048" y="3274159"/>
            <a:ext cx="6092954" cy="358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3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3406"/>
          </a:xfrm>
        </p:spPr>
        <p:txBody>
          <a:bodyPr>
            <a:noAutofit/>
          </a:bodyPr>
          <a:lstStyle/>
          <a:p>
            <a:r>
              <a:rPr lang="en-US" sz="3400" dirty="0" smtClean="0"/>
              <a:t>When new deal wasn’t lowering unemployment, some had other ideas…</a:t>
            </a:r>
            <a:endParaRPr lang="en-US" sz="3400" dirty="0"/>
          </a:p>
        </p:txBody>
      </p:sp>
      <p:sp>
        <p:nvSpPr>
          <p:cNvPr id="3" name="Content Placeholder 2"/>
          <p:cNvSpPr>
            <a:spLocks noGrp="1"/>
          </p:cNvSpPr>
          <p:nvPr>
            <p:ph idx="1"/>
          </p:nvPr>
        </p:nvSpPr>
        <p:spPr>
          <a:xfrm>
            <a:off x="4691018" y="1123406"/>
            <a:ext cx="7500981" cy="5734594"/>
          </a:xfrm>
        </p:spPr>
        <p:txBody>
          <a:bodyPr>
            <a:normAutofit/>
          </a:bodyPr>
          <a:lstStyle/>
          <a:p>
            <a:pPr marL="0" indent="0" algn="ctr">
              <a:buNone/>
            </a:pPr>
            <a:r>
              <a:rPr lang="en-US" sz="2400" dirty="0" smtClean="0"/>
              <a:t>Governor of Louisiana had a plan to take wealth away from rich and redistribute it to the poor, he had total control of the government. His actions were similar to a fascist dictator. </a:t>
            </a:r>
            <a:endParaRPr lang="en-US" sz="2400" dirty="0"/>
          </a:p>
        </p:txBody>
      </p:sp>
      <p:pic>
        <p:nvPicPr>
          <p:cNvPr id="9218" name="Picture 2" descr="Image result for huey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019" y="2638697"/>
            <a:ext cx="7500982" cy="421930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huey long 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406"/>
            <a:ext cx="4691016"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409406"/>
            <a:ext cx="4691016" cy="3416320"/>
          </a:xfrm>
          <a:prstGeom prst="rect">
            <a:avLst/>
          </a:prstGeom>
          <a:noFill/>
        </p:spPr>
        <p:txBody>
          <a:bodyPr wrap="square" rtlCol="0">
            <a:spAutoFit/>
          </a:bodyPr>
          <a:lstStyle/>
          <a:p>
            <a:r>
              <a:rPr lang="en-US" dirty="0" smtClean="0">
                <a:latin typeface="Bahnschrift SemiBold" panose="020B0502040204020203" pitchFamily="34" charset="0"/>
              </a:rPr>
              <a:t>*The Huey Long era was very interesting. On paper, what he said looked very good:</a:t>
            </a:r>
          </a:p>
          <a:p>
            <a:r>
              <a:rPr lang="en-US" dirty="0" smtClean="0">
                <a:latin typeface="Bahnschrift SemiBold" panose="020B0502040204020203" pitchFamily="34" charset="0"/>
              </a:rPr>
              <a:t>Expansion of health care, charity hospitals, &amp; a “share the wealth” program.</a:t>
            </a:r>
          </a:p>
          <a:p>
            <a:endParaRPr lang="en-US" dirty="0">
              <a:latin typeface="Bahnschrift SemiBold" panose="020B0502040204020203" pitchFamily="34" charset="0"/>
            </a:endParaRPr>
          </a:p>
          <a:p>
            <a:r>
              <a:rPr lang="en-US" dirty="0" smtClean="0">
                <a:latin typeface="Bahnschrift SemiBold" panose="020B0502040204020203" pitchFamily="34" charset="0"/>
              </a:rPr>
              <a:t>*But the “Kingfish” also wanted democracy to end &amp; favored the confiscation of property in the same manner Hitler told possessions. </a:t>
            </a:r>
          </a:p>
          <a:p>
            <a:endParaRPr lang="en-US" dirty="0">
              <a:latin typeface="Bahnschrift SemiBold" panose="020B0502040204020203" pitchFamily="34" charset="0"/>
            </a:endParaRPr>
          </a:p>
          <a:p>
            <a:r>
              <a:rPr lang="en-US" dirty="0" smtClean="0">
                <a:latin typeface="Bahnschrift SemiBold" panose="020B0502040204020203" pitchFamily="34" charset="0"/>
              </a:rPr>
              <a:t>*Would eventually be assassinated when a doctor shot him in the torso. The assassin received 60 shots from Long’s bodyguards.</a:t>
            </a:r>
            <a:endParaRPr lang="en-US" dirty="0">
              <a:latin typeface="Bahnschrift SemiBold" panose="020B0502040204020203" pitchFamily="34" charset="0"/>
            </a:endParaRPr>
          </a:p>
        </p:txBody>
      </p:sp>
    </p:spTree>
    <p:extLst>
      <p:ext uri="{BB962C8B-B14F-4D97-AF65-F5344CB8AC3E}">
        <p14:creationId xmlns:p14="http://schemas.microsoft.com/office/powerpoint/2010/main" val="3330947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4846"/>
          </a:xfrm>
        </p:spPr>
        <p:txBody>
          <a:bodyPr>
            <a:normAutofit/>
          </a:bodyPr>
          <a:lstStyle/>
          <a:p>
            <a:r>
              <a:rPr lang="en-US" sz="3400" dirty="0" smtClean="0"/>
              <a:t>Though market crash caused depression, others put blame elsewhere…</a:t>
            </a:r>
            <a:endParaRPr lang="en-US" sz="3400" dirty="0"/>
          </a:p>
        </p:txBody>
      </p:sp>
      <p:pic>
        <p:nvPicPr>
          <p:cNvPr id="10244" name="Picture 4" descr="Image result for father charles coughlin quot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95064" y="1889664"/>
            <a:ext cx="5396936" cy="496833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father charles coughlin anti semitism 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9105"/>
            <a:ext cx="6795064" cy="2173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914400"/>
            <a:ext cx="12192000" cy="830997"/>
          </a:xfrm>
          <a:prstGeom prst="rect">
            <a:avLst/>
          </a:prstGeom>
          <a:noFill/>
        </p:spPr>
        <p:txBody>
          <a:bodyPr wrap="square" rtlCol="0">
            <a:spAutoFit/>
          </a:bodyPr>
          <a:lstStyle/>
          <a:p>
            <a:pPr algn="ctr"/>
            <a:r>
              <a:rPr lang="en-US" sz="2400" dirty="0" smtClean="0"/>
              <a:t>Racist priest had a radio show with a massive audience of 30M weekly listeners, he told people that Depressions was a result of tolerating Jews in America.</a:t>
            </a:r>
            <a:endParaRPr lang="en-US" sz="2400" dirty="0"/>
          </a:p>
        </p:txBody>
      </p:sp>
      <p:sp>
        <p:nvSpPr>
          <p:cNvPr id="4" name="TextBox 3"/>
          <p:cNvSpPr txBox="1"/>
          <p:nvPr/>
        </p:nvSpPr>
        <p:spPr>
          <a:xfrm>
            <a:off x="0" y="4832350"/>
            <a:ext cx="6795064" cy="2031325"/>
          </a:xfrm>
          <a:prstGeom prst="rect">
            <a:avLst/>
          </a:prstGeom>
          <a:noFill/>
        </p:spPr>
        <p:txBody>
          <a:bodyPr wrap="square" rtlCol="0">
            <a:spAutoFit/>
          </a:bodyPr>
          <a:lstStyle/>
          <a:p>
            <a:r>
              <a:rPr lang="en-US" dirty="0" smtClean="0">
                <a:latin typeface="Bahnschrift SemiBold" panose="020B0502040204020203" pitchFamily="34" charset="0"/>
              </a:rPr>
              <a:t>*Anti-Semite  is the term for those prejudiced against Jews, and this belief was common in 1930s, not just in Germany but in USA too</a:t>
            </a:r>
          </a:p>
          <a:p>
            <a:endParaRPr lang="en-US" dirty="0">
              <a:latin typeface="Bahnschrift SemiBold" panose="020B0502040204020203" pitchFamily="34" charset="0"/>
            </a:endParaRPr>
          </a:p>
          <a:p>
            <a:r>
              <a:rPr lang="en-US" dirty="0" smtClean="0">
                <a:latin typeface="Bahnschrift SemiBold" panose="020B0502040204020203" pitchFamily="34" charset="0"/>
              </a:rPr>
              <a:t>*Some believed conspiracy theory that Jews controlled the world-wide banking industry and the Jews purposefully crashed markets</a:t>
            </a:r>
          </a:p>
          <a:p>
            <a:endParaRPr lang="en-US" dirty="0">
              <a:latin typeface="Bahnschrift SemiBold" panose="020B0502040204020203" pitchFamily="34" charset="0"/>
            </a:endParaRPr>
          </a:p>
          <a:p>
            <a:r>
              <a:rPr lang="en-US" dirty="0" smtClean="0">
                <a:latin typeface="Bahnschrift SemiBold" panose="020B0502040204020203" pitchFamily="34" charset="0"/>
              </a:rPr>
              <a:t>*Church finally silenced Coughlin, ordered him to stop broadcasts.</a:t>
            </a:r>
            <a:endParaRPr lang="en-US" dirty="0">
              <a:latin typeface="Bahnschrift SemiBold" panose="020B0502040204020203" pitchFamily="34" charset="0"/>
            </a:endParaRPr>
          </a:p>
        </p:txBody>
      </p:sp>
      <p:sp>
        <p:nvSpPr>
          <p:cNvPr id="5" name="TextBox 4"/>
          <p:cNvSpPr txBox="1"/>
          <p:nvPr/>
        </p:nvSpPr>
        <p:spPr>
          <a:xfrm>
            <a:off x="0" y="1889664"/>
            <a:ext cx="6795064" cy="769441"/>
          </a:xfrm>
          <a:prstGeom prst="rect">
            <a:avLst/>
          </a:prstGeom>
          <a:noFill/>
        </p:spPr>
        <p:txBody>
          <a:bodyPr wrap="square" rtlCol="0">
            <a:spAutoFit/>
          </a:bodyPr>
          <a:lstStyle/>
          <a:p>
            <a:pPr algn="ctr"/>
            <a:r>
              <a:rPr lang="en-US" sz="4400" b="1" dirty="0" smtClean="0">
                <a:latin typeface="+mj-lt"/>
              </a:rPr>
              <a:t>FATHER CHARLES COUGHLIN</a:t>
            </a:r>
            <a:endParaRPr lang="en-US" sz="4400" b="1" dirty="0">
              <a:latin typeface="+mj-lt"/>
            </a:endParaRPr>
          </a:p>
        </p:txBody>
      </p:sp>
    </p:spTree>
    <p:extLst>
      <p:ext uri="{BB962C8B-B14F-4D97-AF65-F5344CB8AC3E}">
        <p14:creationId xmlns:p14="http://schemas.microsoft.com/office/powerpoint/2010/main" val="1862336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23360"/>
            <a:ext cx="12192000" cy="2834640"/>
          </a:xfrm>
        </p:spPr>
        <p:txBody>
          <a:bodyPr>
            <a:normAutofit lnSpcReduction="10000"/>
          </a:bodyPr>
          <a:lstStyle/>
          <a:p>
            <a:pPr marL="0" indent="0">
              <a:buNone/>
            </a:pPr>
            <a:r>
              <a:rPr lang="en-US" sz="2400" dirty="0" smtClean="0">
                <a:latin typeface="Bahnschrift SemiBold" panose="020B0502040204020203" pitchFamily="34" charset="0"/>
              </a:rPr>
              <a:t>WPA: LIBRARIES &amp; ART</a:t>
            </a:r>
            <a:r>
              <a:rPr lang="en-US" sz="2400" dirty="0">
                <a:latin typeface="Bahnschrift SemiBold" panose="020B0502040204020203" pitchFamily="34" charset="0"/>
              </a:rPr>
              <a:t>		</a:t>
            </a:r>
            <a:r>
              <a:rPr lang="en-US" dirty="0" smtClean="0">
                <a:latin typeface="Bahnschrift SemiBold" panose="020B0502040204020203" pitchFamily="34" charset="0"/>
              </a:rPr>
              <a:t>*$11B program funded buildings, roads, libraries, bridges, art, 						concerts, and luxury buildings/resorts (employed 2M people).</a:t>
            </a:r>
            <a:endParaRPr lang="en-US" sz="2400" dirty="0">
              <a:latin typeface="Bahnschrift SemiBold" panose="020B0502040204020203" pitchFamily="34" charset="0"/>
            </a:endParaRPr>
          </a:p>
          <a:p>
            <a:pPr marL="0" indent="0">
              <a:buNone/>
            </a:pPr>
            <a:r>
              <a:rPr lang="en-US" sz="2400" dirty="0" smtClean="0">
                <a:latin typeface="Bahnschrift SemiBold" panose="020B0502040204020203" pitchFamily="34" charset="0"/>
              </a:rPr>
              <a:t>FLSA: FAIR WAGES</a:t>
            </a:r>
            <a:r>
              <a:rPr lang="en-US" sz="2400" dirty="0">
                <a:latin typeface="Bahnschrift SemiBold" panose="020B0502040204020203" pitchFamily="34" charset="0"/>
              </a:rPr>
              <a:t>			</a:t>
            </a:r>
            <a:r>
              <a:rPr lang="en-US" dirty="0" smtClean="0">
                <a:latin typeface="Bahnschrift SemiBold" panose="020B0502040204020203" pitchFamily="34" charset="0"/>
              </a:rPr>
              <a:t>*Wages &amp; Hours Bill that created a 40 hour work week, created 						overtime pay, stopped child labor, and made a minimum wage 						(initially 40 cents an hour).</a:t>
            </a:r>
            <a:endParaRPr lang="en-US" sz="2400" dirty="0">
              <a:latin typeface="Bahnschrift SemiBold" panose="020B0502040204020203" pitchFamily="34" charset="0"/>
            </a:endParaRPr>
          </a:p>
          <a:p>
            <a:pPr marL="0" indent="0">
              <a:buNone/>
            </a:pPr>
            <a:r>
              <a:rPr lang="en-US" sz="2400" dirty="0" smtClean="0">
                <a:latin typeface="Bahnschrift SemiBold" panose="020B0502040204020203" pitchFamily="34" charset="0"/>
              </a:rPr>
              <a:t>SOCIAL SECURITY: RETIREMENT	</a:t>
            </a:r>
            <a:r>
              <a:rPr lang="en-US" dirty="0" smtClean="0">
                <a:latin typeface="Bahnschrift SemiBold" panose="020B0502040204020203" pitchFamily="34" charset="0"/>
              </a:rPr>
              <a:t>*System that assists older citizens by collecting money from 						younger and paying for their retirement.</a:t>
            </a:r>
            <a:endParaRPr lang="en-US" sz="2400" dirty="0">
              <a:latin typeface="Bahnschrift SemiBold" panose="020B0502040204020203" pitchFamily="34" charset="0"/>
            </a:endParaRPr>
          </a:p>
          <a:p>
            <a:pPr marL="0" indent="0">
              <a:buNone/>
            </a:pPr>
            <a:r>
              <a:rPr lang="en-US" sz="2400" dirty="0" smtClean="0">
                <a:latin typeface="Bahnschrift SemiBold" panose="020B0502040204020203" pitchFamily="34" charset="0"/>
              </a:rPr>
              <a:t>SEC: WALL STREET</a:t>
            </a:r>
            <a:r>
              <a:rPr lang="en-US" sz="2400" dirty="0">
                <a:latin typeface="Bahnschrift SemiBold" panose="020B0502040204020203" pitchFamily="34" charset="0"/>
              </a:rPr>
              <a:t>		</a:t>
            </a:r>
            <a:r>
              <a:rPr lang="en-US" sz="2400" dirty="0" smtClean="0">
                <a:latin typeface="Bahnschrift SemiBold" panose="020B0502040204020203" pitchFamily="34" charset="0"/>
              </a:rPr>
              <a:t>	</a:t>
            </a:r>
            <a:r>
              <a:rPr lang="en-US" dirty="0" smtClean="0">
                <a:latin typeface="Bahnschrift SemiBold" panose="020B0502040204020203" pitchFamily="34" charset="0"/>
              </a:rPr>
              <a:t>*Regulation of the stock market.</a:t>
            </a:r>
            <a:endParaRPr lang="en-US" sz="2400" dirty="0">
              <a:latin typeface="Bahnschrift SemiBold" panose="020B0502040204020203" pitchFamily="34" charset="0"/>
            </a:endParaRPr>
          </a:p>
        </p:txBody>
      </p:sp>
      <p:pic>
        <p:nvPicPr>
          <p:cNvPr id="1026" name="Picture 2" descr="Image result for second new 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39244"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econd new d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244" y="0"/>
            <a:ext cx="6233706"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3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Image result for griffith observa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1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b="1" dirty="0" smtClean="0">
                <a:solidFill>
                  <a:srgbClr val="FF0000"/>
                </a:solidFill>
              </a:rPr>
              <a:t>GRIFFITH OBSERVATORY IN LOS ANGELES</a:t>
            </a:r>
            <a:endParaRPr lang="en-US" sz="4000" b="1" dirty="0">
              <a:solidFill>
                <a:srgbClr val="FF0000"/>
              </a:solidFill>
            </a:endParaRPr>
          </a:p>
        </p:txBody>
      </p:sp>
    </p:spTree>
    <p:extLst>
      <p:ext uri="{BB962C8B-B14F-4D97-AF65-F5344CB8AC3E}">
        <p14:creationId xmlns:p14="http://schemas.microsoft.com/office/powerpoint/2010/main" val="2594831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15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5381897"/>
            <a:ext cx="6191795" cy="1508105"/>
          </a:xfrm>
          <a:prstGeom prst="rect">
            <a:avLst/>
          </a:prstGeom>
          <a:noFill/>
        </p:spPr>
        <p:txBody>
          <a:bodyPr wrap="square" rtlCol="0">
            <a:spAutoFit/>
          </a:bodyPr>
          <a:lstStyle/>
          <a:p>
            <a:pPr algn="ctr"/>
            <a:endParaRPr lang="en-US" sz="2000" b="1" dirty="0" smtClean="0">
              <a:solidFill>
                <a:srgbClr val="FF0000"/>
              </a:solidFill>
            </a:endParaRPr>
          </a:p>
          <a:p>
            <a:pPr algn="ctr"/>
            <a:r>
              <a:rPr lang="en-US" sz="3600" b="1" dirty="0" smtClean="0">
                <a:solidFill>
                  <a:srgbClr val="FF0000"/>
                </a:solidFill>
              </a:rPr>
              <a:t>DOCK STREET THEATER </a:t>
            </a:r>
          </a:p>
          <a:p>
            <a:pPr algn="ctr"/>
            <a:r>
              <a:rPr lang="en-US" sz="3600" b="1" dirty="0" smtClean="0">
                <a:solidFill>
                  <a:srgbClr val="FF0000"/>
                </a:solidFill>
              </a:rPr>
              <a:t>IN CHARLESTON</a:t>
            </a:r>
            <a:endParaRPr lang="en-US" sz="3600" b="1" dirty="0">
              <a:solidFill>
                <a:srgbClr val="FF0000"/>
              </a:solidFill>
            </a:endParaRPr>
          </a:p>
        </p:txBody>
      </p:sp>
    </p:spTree>
    <p:extLst>
      <p:ext uri="{BB962C8B-B14F-4D97-AF65-F5344CB8AC3E}">
        <p14:creationId xmlns:p14="http://schemas.microsoft.com/office/powerpoint/2010/main" val="399866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 y="4297680"/>
            <a:ext cx="6156960" cy="1737360"/>
          </a:xfrm>
        </p:spPr>
        <p:txBody>
          <a:bodyPr>
            <a:normAutofit/>
          </a:bodyPr>
          <a:lstStyle/>
          <a:p>
            <a:pPr marL="0" indent="0" algn="ctr">
              <a:buNone/>
            </a:pPr>
            <a:r>
              <a:rPr lang="en-US" sz="5400" b="1" dirty="0" smtClean="0">
                <a:solidFill>
                  <a:srgbClr val="FF0000"/>
                </a:solidFill>
              </a:rPr>
              <a:t>SAN ANTONIO RIVERWALK</a:t>
            </a:r>
            <a:endParaRPr lang="en-US" sz="5400" b="1" dirty="0">
              <a:solidFill>
                <a:srgbClr val="FF0000"/>
              </a:solidFill>
            </a:endParaRPr>
          </a:p>
        </p:txBody>
      </p:sp>
      <p:pic>
        <p:nvPicPr>
          <p:cNvPr id="1026" name="Picture 2" descr="Image result for san antonio riverwalk from the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 y="-1"/>
            <a:ext cx="6156960" cy="4297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an antonio riverwalk from the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008" y="2834640"/>
            <a:ext cx="6035039"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008" y="-1"/>
            <a:ext cx="6035039" cy="28346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747657"/>
            <a:ext cx="6160008" cy="1200329"/>
          </a:xfrm>
          <a:prstGeom prst="rect">
            <a:avLst/>
          </a:prstGeom>
          <a:noFill/>
        </p:spPr>
        <p:txBody>
          <a:bodyPr wrap="square" rtlCol="0">
            <a:spAutoFit/>
          </a:bodyPr>
          <a:lstStyle/>
          <a:p>
            <a:r>
              <a:rPr lang="en-US" dirty="0" smtClean="0"/>
              <a:t>*15 MILE RIVER IS ORGANIZED TO STOP FLOODING, IT NOW HOSTS HUNDREDS OF STORES/RESTAURANTS/ SHOPPING PLACES. 5 MILES IS DOWNTOWN &amp; RIVER EVEN RUNS THRU A 5 STAR HOTEL.</a:t>
            </a:r>
            <a:endParaRPr lang="en-US" dirty="0"/>
          </a:p>
        </p:txBody>
      </p:sp>
    </p:spTree>
    <p:extLst>
      <p:ext uri="{BB962C8B-B14F-4D97-AF65-F5344CB8AC3E}">
        <p14:creationId xmlns:p14="http://schemas.microsoft.com/office/powerpoint/2010/main" val="2297733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2" name="Picture 4" descr="Image result for TIMBERLINE LODGE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7537269" cy="1877437"/>
          </a:xfrm>
          <a:prstGeom prst="rect">
            <a:avLst/>
          </a:prstGeom>
          <a:noFill/>
        </p:spPr>
        <p:txBody>
          <a:bodyPr wrap="square" rtlCol="0">
            <a:spAutoFit/>
          </a:bodyPr>
          <a:lstStyle/>
          <a:p>
            <a:pPr algn="ctr"/>
            <a:r>
              <a:rPr lang="en-US" sz="4400" dirty="0" smtClean="0">
                <a:solidFill>
                  <a:schemeClr val="bg1"/>
                </a:solidFill>
              </a:rPr>
              <a:t>TIMBERLINE LODGE</a:t>
            </a:r>
          </a:p>
          <a:p>
            <a:pPr algn="ctr"/>
            <a:endParaRPr lang="en-US" dirty="0" smtClean="0">
              <a:solidFill>
                <a:schemeClr val="bg1"/>
              </a:solidFill>
            </a:endParaRPr>
          </a:p>
          <a:p>
            <a:pPr algn="ctr"/>
            <a:r>
              <a:rPr lang="en-US" dirty="0" smtClean="0">
                <a:solidFill>
                  <a:schemeClr val="bg1"/>
                </a:solidFill>
              </a:rPr>
              <a:t>*WPA project created in Oregon, remains publicly owned &amp; operated. Snow remains on Mount Hood all year so its open for skiing all 12 months of the year. </a:t>
            </a:r>
            <a:r>
              <a:rPr lang="en-US" i="1" dirty="0" smtClean="0">
                <a:solidFill>
                  <a:schemeClr val="bg1"/>
                </a:solidFill>
              </a:rPr>
              <a:t>The Shining </a:t>
            </a:r>
            <a:r>
              <a:rPr lang="en-US" dirty="0" smtClean="0">
                <a:solidFill>
                  <a:schemeClr val="bg1"/>
                </a:solidFill>
              </a:rPr>
              <a:t>horror movie was filmed here.</a:t>
            </a:r>
            <a:endParaRPr lang="en-US" dirty="0">
              <a:solidFill>
                <a:schemeClr val="bg1"/>
              </a:solidFill>
            </a:endParaRPr>
          </a:p>
        </p:txBody>
      </p:sp>
    </p:spTree>
    <p:extLst>
      <p:ext uri="{BB962C8B-B14F-4D97-AF65-F5344CB8AC3E}">
        <p14:creationId xmlns:p14="http://schemas.microsoft.com/office/powerpoint/2010/main" val="2959405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153" y="-1"/>
            <a:ext cx="6548846" cy="3069771"/>
          </a:xfrm>
        </p:spPr>
        <p:txBody>
          <a:bodyPr>
            <a:normAutofit/>
          </a:bodyPr>
          <a:lstStyle/>
          <a:p>
            <a:pPr algn="ctr"/>
            <a:r>
              <a:rPr lang="en-US" sz="3200" dirty="0" smtClean="0"/>
              <a:t>Tired of having programs declared illegal by the supreme court, </a:t>
            </a:r>
            <a:r>
              <a:rPr lang="en-US" sz="3200" dirty="0" err="1" smtClean="0"/>
              <a:t>fdr</a:t>
            </a:r>
            <a:r>
              <a:rPr lang="en-US" sz="3200" dirty="0" smtClean="0"/>
              <a:t> tried to increase the number of supreme court justices from 9 to 15 by adding 6 more. This is seen historically as an abuse of power. </a:t>
            </a:r>
            <a:endParaRPr lang="en-US" sz="3200" dirty="0"/>
          </a:p>
        </p:txBody>
      </p:sp>
      <p:sp>
        <p:nvSpPr>
          <p:cNvPr id="3" name="Content Placeholder 2"/>
          <p:cNvSpPr>
            <a:spLocks noGrp="1"/>
          </p:cNvSpPr>
          <p:nvPr>
            <p:ph idx="1"/>
          </p:nvPr>
        </p:nvSpPr>
        <p:spPr>
          <a:xfrm>
            <a:off x="-1" y="5355771"/>
            <a:ext cx="12192000" cy="1502229"/>
          </a:xfrm>
        </p:spPr>
        <p:txBody>
          <a:bodyPr>
            <a:normAutofit lnSpcReduction="10000"/>
          </a:bodyPr>
          <a:lstStyle/>
          <a:p>
            <a:pPr marL="0" indent="0">
              <a:buNone/>
            </a:pPr>
            <a:endParaRPr lang="en-US" dirty="0" smtClean="0">
              <a:latin typeface="Bahnschrift SemiBold" panose="020B0502040204020203" pitchFamily="34" charset="0"/>
            </a:endParaRPr>
          </a:p>
          <a:p>
            <a:pPr marL="0" indent="0">
              <a:buNone/>
            </a:pPr>
            <a:r>
              <a:rPr lang="en-US" dirty="0" smtClean="0">
                <a:latin typeface="Bahnschrift SemiBold" panose="020B0502040204020203" pitchFamily="34" charset="0"/>
              </a:rPr>
              <a:t>*The issue is a mathematical one. For example, if President makes a bill and Supreme Court declares it to be unconstitutional on a 7-2 vote, if President adds 6 more YES”S, then the Supreme Court passes the bill on an 8-7 vote. It is very underhanded and was seen by many as FDR becoming an essential dictator. Having said that, it is not illegal, the Constitution never explicitly says how many justices we are supposed to have.</a:t>
            </a:r>
            <a:endParaRPr lang="en-US" dirty="0">
              <a:latin typeface="Bahnschrift SemiBold" panose="020B0502040204020203" pitchFamily="34" charset="0"/>
            </a:endParaRPr>
          </a:p>
        </p:txBody>
      </p:sp>
      <p:pic>
        <p:nvPicPr>
          <p:cNvPr id="2050" name="Picture 2" descr="Image result for court pac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43153" cy="31742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ourt pac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69771"/>
            <a:ext cx="3827417" cy="2606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ourt pac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0318" y="3174274"/>
            <a:ext cx="4771682" cy="25015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urt pac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632" y="3174274"/>
            <a:ext cx="3768637" cy="250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938992"/>
          </a:xfrm>
          <a:prstGeom prst="rect">
            <a:avLst/>
          </a:prstGeom>
          <a:noFill/>
        </p:spPr>
        <p:txBody>
          <a:bodyPr wrap="square" rtlCol="0">
            <a:spAutoFit/>
          </a:bodyPr>
          <a:lstStyle/>
          <a:p>
            <a:pPr algn="ctr"/>
            <a:endParaRPr lang="en-US" sz="4000" b="1" dirty="0" smtClean="0"/>
          </a:p>
          <a:p>
            <a:pPr algn="ctr"/>
            <a:endParaRPr lang="en-US" sz="4000" b="1" dirty="0"/>
          </a:p>
          <a:p>
            <a:pPr algn="ctr"/>
            <a:r>
              <a:rPr lang="en-US" sz="4000" b="1" dirty="0" smtClean="0"/>
              <a:t>MORE EVENTS OF THE</a:t>
            </a:r>
            <a:endParaRPr lang="en-US" sz="4000" b="1" dirty="0"/>
          </a:p>
        </p:txBody>
      </p:sp>
    </p:spTree>
    <p:extLst>
      <p:ext uri="{BB962C8B-B14F-4D97-AF65-F5344CB8AC3E}">
        <p14:creationId xmlns:p14="http://schemas.microsoft.com/office/powerpoint/2010/main" val="778345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071816" cy="1280160"/>
          </a:xfrm>
        </p:spPr>
        <p:txBody>
          <a:bodyPr/>
          <a:lstStyle/>
          <a:p>
            <a:pPr algn="ctr"/>
            <a:r>
              <a:rPr lang="en-US" dirty="0" smtClean="0"/>
              <a:t>LABOR DAY HURRICANE OF 1935</a:t>
            </a:r>
            <a:endParaRPr lang="en-US" dirty="0"/>
          </a:p>
        </p:txBody>
      </p:sp>
      <p:pic>
        <p:nvPicPr>
          <p:cNvPr id="4098" name="Picture 2" descr="Image result for LABOR DAY HURRICANE OF 19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71816" y="3446808"/>
            <a:ext cx="4120184" cy="34111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ABOR DAY HURRICANE OF 1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0" y="3812400"/>
            <a:ext cx="4971415" cy="3045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LABOR DAY HURRICANE OF 19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1816" y="1"/>
            <a:ext cx="4120184" cy="344680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LABOR DAY HURRICANE OF 19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1" y="1026811"/>
            <a:ext cx="4971414" cy="27970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5" y="1397726"/>
            <a:ext cx="3068741" cy="2215991"/>
          </a:xfrm>
          <a:prstGeom prst="rect">
            <a:avLst/>
          </a:prstGeom>
          <a:noFill/>
        </p:spPr>
        <p:txBody>
          <a:bodyPr wrap="square" rtlCol="0">
            <a:spAutoFit/>
          </a:bodyPr>
          <a:lstStyle/>
          <a:p>
            <a:pPr algn="ctr"/>
            <a:r>
              <a:rPr lang="en-US" sz="2300" dirty="0" smtClean="0">
                <a:latin typeface="Bahnschrift SemiBold" panose="020B0502040204020203" pitchFamily="34" charset="0"/>
              </a:rPr>
              <a:t>Most devastating hurricane in USA history. </a:t>
            </a:r>
            <a:r>
              <a:rPr lang="en-US" sz="2300" dirty="0" smtClean="0">
                <a:solidFill>
                  <a:srgbClr val="FF0000"/>
                </a:solidFill>
                <a:latin typeface="Bahnschrift SemiBold" panose="020B0502040204020203" pitchFamily="34" charset="0"/>
              </a:rPr>
              <a:t>Class 5 </a:t>
            </a:r>
            <a:r>
              <a:rPr lang="en-US" sz="2300" dirty="0" smtClean="0">
                <a:latin typeface="Bahnschrift SemiBold" panose="020B0502040204020203" pitchFamily="34" charset="0"/>
              </a:rPr>
              <a:t>hits Florida Keys &amp; heads up Florida coast, wind speeds hit 185 mph.</a:t>
            </a:r>
            <a:endParaRPr lang="en-US" sz="2300" dirty="0">
              <a:latin typeface="Bahnschrift SemiBold" panose="020B0502040204020203" pitchFamily="34" charset="0"/>
            </a:endParaRPr>
          </a:p>
        </p:txBody>
      </p:sp>
      <p:sp>
        <p:nvSpPr>
          <p:cNvPr id="5" name="TextBox 4"/>
          <p:cNvSpPr txBox="1"/>
          <p:nvPr/>
        </p:nvSpPr>
        <p:spPr>
          <a:xfrm>
            <a:off x="5003075" y="3812400"/>
            <a:ext cx="3068741" cy="3016210"/>
          </a:xfrm>
          <a:prstGeom prst="rect">
            <a:avLst/>
          </a:prstGeom>
          <a:noFill/>
        </p:spPr>
        <p:txBody>
          <a:bodyPr wrap="square" rtlCol="0">
            <a:spAutoFit/>
          </a:bodyPr>
          <a:lstStyle/>
          <a:p>
            <a:endParaRPr lang="en-US" sz="1000" dirty="0" smtClean="0">
              <a:latin typeface="Bahnschrift SemiBold" panose="020B0502040204020203" pitchFamily="34" charset="0"/>
            </a:endParaRPr>
          </a:p>
          <a:p>
            <a:r>
              <a:rPr lang="en-US" sz="2000" dirty="0" smtClean="0">
                <a:latin typeface="Bahnschrift SemiBold" panose="020B0502040204020203" pitchFamily="34" charset="0"/>
              </a:rPr>
              <a:t>*For comparison, this is greater than </a:t>
            </a:r>
            <a:r>
              <a:rPr lang="en-US" sz="2000" dirty="0" smtClean="0">
                <a:solidFill>
                  <a:srgbClr val="FF0000"/>
                </a:solidFill>
                <a:latin typeface="Bahnschrift SemiBold" panose="020B0502040204020203" pitchFamily="34" charset="0"/>
              </a:rPr>
              <a:t>Katrina</a:t>
            </a:r>
            <a:r>
              <a:rPr lang="en-US" sz="2000" dirty="0" smtClean="0">
                <a:latin typeface="Bahnschrift SemiBold" panose="020B0502040204020203" pitchFamily="34" charset="0"/>
              </a:rPr>
              <a:t>, the storm that wrecked N.O. &amp; </a:t>
            </a:r>
            <a:r>
              <a:rPr lang="en-US" sz="2000" dirty="0" smtClean="0">
                <a:solidFill>
                  <a:srgbClr val="FF0000"/>
                </a:solidFill>
                <a:latin typeface="Bahnschrift SemiBold" panose="020B0502040204020203" pitchFamily="34" charset="0"/>
              </a:rPr>
              <a:t>Dorian</a:t>
            </a:r>
            <a:r>
              <a:rPr lang="en-US" sz="2000" dirty="0" smtClean="0">
                <a:latin typeface="Bahnschrift SemiBold" panose="020B0502040204020203" pitchFamily="34" charset="0"/>
              </a:rPr>
              <a:t> in the Bahamas.</a:t>
            </a:r>
          </a:p>
          <a:p>
            <a:endParaRPr lang="en-US" sz="2000" dirty="0">
              <a:latin typeface="Bahnschrift SemiBold" panose="020B0502040204020203" pitchFamily="34" charset="0"/>
            </a:endParaRPr>
          </a:p>
          <a:p>
            <a:r>
              <a:rPr lang="en-US" sz="2000" dirty="0" smtClean="0">
                <a:latin typeface="Bahnschrift SemiBold" panose="020B0502040204020203" pitchFamily="34" charset="0"/>
              </a:rPr>
              <a:t>*At one point it picked up a 10 car train &amp; tossed it.</a:t>
            </a:r>
          </a:p>
          <a:p>
            <a:endParaRPr lang="en-US" sz="2000" dirty="0">
              <a:latin typeface="Bahnschrift SemiBold" panose="020B0502040204020203" pitchFamily="34" charset="0"/>
            </a:endParaRPr>
          </a:p>
          <a:p>
            <a:r>
              <a:rPr lang="en-US" sz="2000" dirty="0" smtClean="0">
                <a:latin typeface="Bahnschrift SemiBold" panose="020B0502040204020203" pitchFamily="34" charset="0"/>
              </a:rPr>
              <a:t>*Just under 500 died.  </a:t>
            </a:r>
            <a:endParaRPr lang="en-US" sz="2000" dirty="0">
              <a:latin typeface="Bahnschrift SemiBold" panose="020B0502040204020203" pitchFamily="34" charset="0"/>
            </a:endParaRPr>
          </a:p>
        </p:txBody>
      </p:sp>
    </p:spTree>
    <p:extLst>
      <p:ext uri="{BB962C8B-B14F-4D97-AF65-F5344CB8AC3E}">
        <p14:creationId xmlns:p14="http://schemas.microsoft.com/office/powerpoint/2010/main" val="1803677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58047"/>
            <a:ext cx="7419702" cy="1554480"/>
          </a:xfrm>
        </p:spPr>
        <p:txBody>
          <a:bodyPr>
            <a:normAutofit/>
          </a:bodyPr>
          <a:lstStyle/>
          <a:p>
            <a:pPr algn="ctr"/>
            <a:r>
              <a:rPr lang="en-US" sz="3200" dirty="0" smtClean="0"/>
              <a:t>Wall Street drops to record lows as $14B is lost in one day, stock market continues to drop losing $30B by the end of the week!</a:t>
            </a:r>
            <a:endParaRPr lang="en-US" sz="3200" dirty="0"/>
          </a:p>
        </p:txBody>
      </p:sp>
      <p:pic>
        <p:nvPicPr>
          <p:cNvPr id="1026" name="Picture 2" descr="Image result for black tuesday 192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7419703" cy="3958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lack tuesday 1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703" y="-1"/>
            <a:ext cx="4772297"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394960"/>
            <a:ext cx="7419702" cy="1477328"/>
          </a:xfrm>
          <a:prstGeom prst="rect">
            <a:avLst/>
          </a:prstGeom>
          <a:noFill/>
        </p:spPr>
        <p:txBody>
          <a:bodyPr wrap="square" rtlCol="0">
            <a:spAutoFit/>
          </a:bodyPr>
          <a:lstStyle/>
          <a:p>
            <a:r>
              <a:rPr lang="en-US" dirty="0" smtClean="0"/>
              <a:t>*GM ($73 a share down to $8), US Steel ($262 to $22), Montgomery Ward ($138 to $4). This four year drop continues until 89% of the money is gone. </a:t>
            </a:r>
          </a:p>
          <a:p>
            <a:endParaRPr lang="en-US" dirty="0"/>
          </a:p>
          <a:p>
            <a:r>
              <a:rPr lang="en-US" dirty="0" smtClean="0"/>
              <a:t>*The $30B loss in 1929 equals  about $500B today.</a:t>
            </a:r>
            <a:endParaRPr lang="en-US" dirty="0"/>
          </a:p>
        </p:txBody>
      </p:sp>
    </p:spTree>
    <p:extLst>
      <p:ext uri="{BB962C8B-B14F-4D97-AF65-F5344CB8AC3E}">
        <p14:creationId xmlns:p14="http://schemas.microsoft.com/office/powerpoint/2010/main" val="3283896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7658" y="2"/>
            <a:ext cx="5024340" cy="1331259"/>
          </a:xfrm>
        </p:spPr>
        <p:txBody>
          <a:bodyPr/>
          <a:lstStyle/>
          <a:p>
            <a:pPr algn="ctr"/>
            <a:r>
              <a:rPr lang="en-US" dirty="0" smtClean="0"/>
              <a:t>AMELIA EARHART</a:t>
            </a:r>
            <a:endParaRPr lang="en-US" dirty="0"/>
          </a:p>
        </p:txBody>
      </p:sp>
      <p:pic>
        <p:nvPicPr>
          <p:cNvPr id="8194" name="Picture 2" descr="Image result for AMELIA EAR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168588" cy="44770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AMELIA EARHART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658" y="1518711"/>
            <a:ext cx="5024341" cy="29583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7659" y="4490512"/>
            <a:ext cx="5088617" cy="236748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AMELIA EARHART P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589" y="-13447"/>
            <a:ext cx="2999069" cy="4490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4477062"/>
            <a:ext cx="7167657" cy="2739211"/>
          </a:xfrm>
          <a:prstGeom prst="rect">
            <a:avLst/>
          </a:prstGeom>
          <a:noFill/>
        </p:spPr>
        <p:txBody>
          <a:bodyPr wrap="square" rtlCol="0">
            <a:spAutoFit/>
          </a:bodyPr>
          <a:lstStyle/>
          <a:p>
            <a:pPr algn="ctr"/>
            <a:r>
              <a:rPr lang="en-US" sz="2400" dirty="0" smtClean="0"/>
              <a:t>Amazing record setting pilot (1</a:t>
            </a:r>
            <a:r>
              <a:rPr lang="en-US" sz="2400" baseline="30000" dirty="0" smtClean="0"/>
              <a:t>st</a:t>
            </a:r>
            <a:r>
              <a:rPr lang="en-US" sz="2400" dirty="0" smtClean="0"/>
              <a:t> to fly over the Atlantic Ocean twice) crashes in the Pacific.</a:t>
            </a:r>
          </a:p>
          <a:p>
            <a:endParaRPr lang="en-US" sz="2000" dirty="0" smtClean="0">
              <a:latin typeface="Bahnschrift SemiBold" panose="020B0502040204020203" pitchFamily="34" charset="0"/>
            </a:endParaRPr>
          </a:p>
          <a:p>
            <a:r>
              <a:rPr lang="en-US" sz="2000" dirty="0" smtClean="0">
                <a:latin typeface="Bahnschrift SemiBold" panose="020B0502040204020203" pitchFamily="34" charset="0"/>
              </a:rPr>
              <a:t>*She had planned to fly the entire world during the crash, there remains a lot of mystery of where she ended up and how.</a:t>
            </a:r>
          </a:p>
          <a:p>
            <a:endParaRPr lang="en-US" sz="2000" dirty="0" smtClean="0">
              <a:latin typeface="Bahnschrift SemiBold" panose="020B0502040204020203" pitchFamily="34" charset="0"/>
            </a:endParaRPr>
          </a:p>
          <a:p>
            <a:r>
              <a:rPr lang="en-US" sz="2000" dirty="0" smtClean="0">
                <a:latin typeface="Bahnschrift SemiBold" panose="020B0502040204020203" pitchFamily="34" charset="0"/>
              </a:rPr>
              <a:t>*She was very successful, actually had her own clothing line.</a:t>
            </a:r>
          </a:p>
          <a:p>
            <a:r>
              <a:rPr lang="en-US" sz="2400" dirty="0" smtClean="0"/>
              <a:t> </a:t>
            </a:r>
            <a:endParaRPr lang="en-US" sz="2400" dirty="0"/>
          </a:p>
        </p:txBody>
      </p:sp>
    </p:spTree>
    <p:extLst>
      <p:ext uri="{BB962C8B-B14F-4D97-AF65-F5344CB8AC3E}">
        <p14:creationId xmlns:p14="http://schemas.microsoft.com/office/powerpoint/2010/main" val="1426932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891349" cy="1162594"/>
          </a:xfrm>
        </p:spPr>
        <p:txBody>
          <a:bodyPr>
            <a:normAutofit/>
          </a:bodyPr>
          <a:lstStyle/>
          <a:p>
            <a:pPr algn="ctr"/>
            <a:r>
              <a:rPr lang="en-US" sz="6600" dirty="0" smtClean="0"/>
              <a:t>Joe louis</a:t>
            </a:r>
            <a:endParaRPr lang="en-US" sz="6600" dirty="0"/>
          </a:p>
        </p:txBody>
      </p:sp>
      <p:pic>
        <p:nvPicPr>
          <p:cNvPr id="9218" name="Picture 2" descr="Image result for joe loui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263" y="2836273"/>
            <a:ext cx="7149737" cy="402172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joe louis wallpap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2836273"/>
            <a:ext cx="5050971" cy="4021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953589"/>
            <a:ext cx="5995851" cy="1938992"/>
          </a:xfrm>
          <a:prstGeom prst="rect">
            <a:avLst/>
          </a:prstGeom>
          <a:noFill/>
        </p:spPr>
        <p:txBody>
          <a:bodyPr wrap="square" rtlCol="0">
            <a:spAutoFit/>
          </a:bodyPr>
          <a:lstStyle/>
          <a:p>
            <a:pPr algn="ctr"/>
            <a:r>
              <a:rPr lang="en-US" sz="2400" dirty="0" smtClean="0"/>
              <a:t>Brown Bomber wins boxing title but loses to Nazi Max Schmeling in worldwide fight. Louis wins rematch at Yankee Stadium &amp; establishes himself as 1</a:t>
            </a:r>
            <a:r>
              <a:rPr lang="en-US" sz="2400" baseline="30000" dirty="0" smtClean="0"/>
              <a:t>st</a:t>
            </a:r>
            <a:r>
              <a:rPr lang="en-US" sz="2400" dirty="0" smtClean="0"/>
              <a:t> AA sports icon in American history.</a:t>
            </a:r>
            <a:endParaRPr lang="en-US" sz="2400" dirty="0"/>
          </a:p>
        </p:txBody>
      </p:sp>
      <p:pic>
        <p:nvPicPr>
          <p:cNvPr id="9222" name="Picture 6" descr="Image result for yankee stadium joe louis f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240" y="0"/>
            <a:ext cx="5699761" cy="283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274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4353"/>
            <a:ext cx="6570617" cy="1084217"/>
          </a:xfrm>
        </p:spPr>
        <p:txBody>
          <a:bodyPr>
            <a:normAutofit/>
          </a:bodyPr>
          <a:lstStyle/>
          <a:p>
            <a:pPr marL="0" indent="0" algn="ctr">
              <a:buNone/>
            </a:pPr>
            <a:r>
              <a:rPr lang="en-US" sz="2400" dirty="0" smtClean="0"/>
              <a:t>In spite of Hitler bragging about Aryan greatness, AA Jesse Owns wins 4 gold medals racing in the 1936 Olympics in Germany.</a:t>
            </a:r>
            <a:endParaRPr lang="en-US" sz="2400" dirty="0"/>
          </a:p>
        </p:txBody>
      </p:sp>
      <p:pic>
        <p:nvPicPr>
          <p:cNvPr id="1028" name="Picture 4" descr="Image result for jesse owen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570618" cy="38143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esse owens gold medal st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617" y="2676554"/>
            <a:ext cx="5621383" cy="41457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esse owens gold medal st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98570"/>
            <a:ext cx="4807130" cy="22062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jesse owens gold medal st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131" y="4898570"/>
            <a:ext cx="1763487" cy="19237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jesse owens stat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5806" y="0"/>
            <a:ext cx="3296194" cy="26765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jesse owens stat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0616" y="-1"/>
            <a:ext cx="2325190" cy="267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37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072846" y="2495007"/>
            <a:ext cx="4119153" cy="4362993"/>
          </a:xfrm>
        </p:spPr>
        <p:txBody>
          <a:bodyPr>
            <a:normAutofit/>
          </a:bodyPr>
          <a:lstStyle/>
          <a:p>
            <a:pPr marL="0" indent="0" algn="ctr">
              <a:buNone/>
            </a:pPr>
            <a:r>
              <a:rPr lang="en-US" sz="2400" dirty="0" smtClean="0"/>
              <a:t>Radio broadcast by HG Wells that detailed an alien invasion of New York causes widespread panic (describes poison gas, heat ray weapons). </a:t>
            </a:r>
            <a:endParaRPr lang="en-US" sz="2400" dirty="0"/>
          </a:p>
        </p:txBody>
      </p:sp>
      <p:pic>
        <p:nvPicPr>
          <p:cNvPr id="1026" name="Picture 2" descr="Image result for war of the worlds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8072846" cy="4540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spaper headline Radio Fake Scares 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218" y="1"/>
            <a:ext cx="4132877" cy="24950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ar of the worlds broadc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845" y="4540977"/>
            <a:ext cx="4119156" cy="23170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war of the worl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091" y="4544593"/>
            <a:ext cx="2455818" cy="2313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540977"/>
            <a:ext cx="5630091" cy="2308324"/>
          </a:xfrm>
          <a:prstGeom prst="rect">
            <a:avLst/>
          </a:prstGeom>
          <a:noFill/>
        </p:spPr>
        <p:txBody>
          <a:bodyPr wrap="square" rtlCol="0">
            <a:spAutoFit/>
          </a:bodyPr>
          <a:lstStyle/>
          <a:p>
            <a:r>
              <a:rPr lang="en-US" dirty="0" smtClean="0"/>
              <a:t>*The station “interrupted the program for a special announcement” and then provided details of the crash site &amp; aliens emerging from the wreckage. They easily killed 7000 soldiers &amp; according to history caused a nationwide panic. </a:t>
            </a:r>
          </a:p>
          <a:p>
            <a:endParaRPr lang="en-US" dirty="0"/>
          </a:p>
          <a:p>
            <a:r>
              <a:rPr lang="en-US" dirty="0" smtClean="0"/>
              <a:t>*A remake 11 years later in Ecuador, citizens had heart attacks, burned own crops to cut food supply.</a:t>
            </a:r>
            <a:endParaRPr lang="en-US" dirty="0"/>
          </a:p>
        </p:txBody>
      </p:sp>
    </p:spTree>
    <p:extLst>
      <p:ext uri="{BB962C8B-B14F-4D97-AF65-F5344CB8AC3E}">
        <p14:creationId xmlns:p14="http://schemas.microsoft.com/office/powerpoint/2010/main" val="3077471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153" y="3766632"/>
            <a:ext cx="6548848" cy="1393197"/>
          </a:xfrm>
        </p:spPr>
        <p:txBody>
          <a:bodyPr>
            <a:normAutofit/>
          </a:bodyPr>
          <a:lstStyle/>
          <a:p>
            <a:pPr algn="ctr"/>
            <a:r>
              <a:rPr lang="en-US" sz="8000" dirty="0" err="1" smtClean="0"/>
              <a:t>Ny</a:t>
            </a:r>
            <a:r>
              <a:rPr lang="en-US" sz="8000" dirty="0" smtClean="0"/>
              <a:t> skyscrapers</a:t>
            </a:r>
            <a:endParaRPr lang="en-US" sz="8000" dirty="0"/>
          </a:p>
        </p:txBody>
      </p:sp>
      <p:pic>
        <p:nvPicPr>
          <p:cNvPr id="1026" name="Picture 2" descr="Image result for chrysler building empire state building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643153" cy="3766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mpire state building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154" y="0"/>
            <a:ext cx="6548847" cy="37666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ockefeller center wall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66633"/>
            <a:ext cx="5643152" cy="3091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43152" y="5055326"/>
            <a:ext cx="6548849" cy="1754326"/>
          </a:xfrm>
          <a:prstGeom prst="rect">
            <a:avLst/>
          </a:prstGeom>
          <a:noFill/>
        </p:spPr>
        <p:txBody>
          <a:bodyPr wrap="square" rtlCol="0">
            <a:spAutoFit/>
          </a:bodyPr>
          <a:lstStyle/>
          <a:p>
            <a:endParaRPr lang="en-US" sz="1200" dirty="0" smtClean="0"/>
          </a:p>
          <a:p>
            <a:r>
              <a:rPr lang="en-US" sz="2400" dirty="0" smtClean="0"/>
              <a:t>*Of the Top 10 tallest buildings in the world, 9 of them were located in New York. Pictured here: Rockefeller Center, Chrysler Building, &amp; the Empire State Building. </a:t>
            </a:r>
            <a:endParaRPr lang="en-US" sz="2400" dirty="0"/>
          </a:p>
        </p:txBody>
      </p:sp>
    </p:spTree>
    <p:extLst>
      <p:ext uri="{BB962C8B-B14F-4D97-AF65-F5344CB8AC3E}">
        <p14:creationId xmlns:p14="http://schemas.microsoft.com/office/powerpoint/2010/main" val="597092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golden gate bridge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32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2606" y="-1"/>
            <a:ext cx="6039394" cy="769441"/>
          </a:xfrm>
          <a:prstGeom prst="rect">
            <a:avLst/>
          </a:prstGeom>
          <a:noFill/>
        </p:spPr>
        <p:txBody>
          <a:bodyPr wrap="square" rtlCol="0">
            <a:spAutoFit/>
          </a:bodyPr>
          <a:lstStyle/>
          <a:p>
            <a:pPr algn="ctr"/>
            <a:r>
              <a:rPr lang="en-US" sz="4400" b="1" dirty="0" smtClean="0">
                <a:solidFill>
                  <a:srgbClr val="FF0000"/>
                </a:solidFill>
                <a:latin typeface="Bauhaus 93" panose="04030905020B02020C02" pitchFamily="82" charset="0"/>
              </a:rPr>
              <a:t>GOLDEN GATE BRIDGE</a:t>
            </a:r>
            <a:endParaRPr lang="en-US" sz="4400" b="1" dirty="0">
              <a:solidFill>
                <a:srgbClr val="FF0000"/>
              </a:solidFill>
              <a:latin typeface="Bauhaus 93" panose="04030905020B02020C02" pitchFamily="82" charset="0"/>
            </a:endParaRPr>
          </a:p>
        </p:txBody>
      </p:sp>
    </p:spTree>
    <p:extLst>
      <p:ext uri="{BB962C8B-B14F-4D97-AF65-F5344CB8AC3E}">
        <p14:creationId xmlns:p14="http://schemas.microsoft.com/office/powerpoint/2010/main" val="2611837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0" y="4392671"/>
            <a:ext cx="3814830" cy="2439558"/>
          </a:xfrm>
        </p:spPr>
        <p:txBody>
          <a:bodyPr/>
          <a:lstStyle/>
          <a:p>
            <a:pPr marL="0" indent="0" algn="ctr">
              <a:buNone/>
            </a:pPr>
            <a:r>
              <a:rPr lang="en-US" sz="1800" dirty="0" smtClean="0">
                <a:latin typeface="Bahnschrift SemiBold" panose="020B0502040204020203" pitchFamily="34" charset="0"/>
              </a:rPr>
              <a:t>*Going Clockwise: Invisible Man,    Dr. Jekyll &amp; Mr. Hyde, Dracula, Freaks, The Mummy, Frankenstein, King Kong, Werewolf in London.</a:t>
            </a:r>
          </a:p>
          <a:p>
            <a:pPr marL="0" indent="0" algn="ctr">
              <a:buNone/>
            </a:pPr>
            <a:endParaRPr lang="en-US" dirty="0">
              <a:latin typeface="Bahnschrift SemiBold" panose="020B0502040204020203" pitchFamily="34" charset="0"/>
            </a:endParaRPr>
          </a:p>
          <a:p>
            <a:pPr marL="0" indent="0">
              <a:buNone/>
            </a:pPr>
            <a:endParaRPr lang="en-US" dirty="0">
              <a:latin typeface="Bahnschrift SemiBold" panose="020B0502040204020203" pitchFamily="34" charset="0"/>
            </a:endParaRPr>
          </a:p>
        </p:txBody>
      </p:sp>
      <p:pic>
        <p:nvPicPr>
          <p:cNvPr id="3074" name="Picture 2" descr="Image result for dracula 193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60059" cy="45896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rankenstein 193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523" y="0"/>
            <a:ext cx="3139478" cy="45896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170" y="0"/>
            <a:ext cx="2958353" cy="34693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058" y="0"/>
            <a:ext cx="2934111" cy="3469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39035" y="3469341"/>
            <a:ext cx="6013488" cy="923330"/>
          </a:xfrm>
          <a:prstGeom prst="rect">
            <a:avLst/>
          </a:prstGeom>
          <a:noFill/>
        </p:spPr>
        <p:txBody>
          <a:bodyPr wrap="square" rtlCol="0">
            <a:spAutoFit/>
          </a:bodyPr>
          <a:lstStyle/>
          <a:p>
            <a:pPr algn="ctr"/>
            <a:r>
              <a:rPr lang="en-US" sz="5400" dirty="0" smtClean="0"/>
              <a:t>HORROR MOVIES</a:t>
            </a:r>
            <a:endParaRPr lang="en-US" sz="5400" dirty="0"/>
          </a:p>
        </p:txBody>
      </p:sp>
      <p:pic>
        <p:nvPicPr>
          <p:cNvPr id="3082" name="Picture 10" descr="Image result for KING KONG 1930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5310" y="4589654"/>
            <a:ext cx="4536691" cy="22683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r. Jekyll and Mr. Hyde 19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89654"/>
            <a:ext cx="1998617" cy="2268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e Invisible Man 19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8617" y="4589653"/>
            <a:ext cx="1841863" cy="2242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0480" y="5512984"/>
            <a:ext cx="3814830" cy="134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3874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7202311" cy="858518"/>
          </a:xfrm>
        </p:spPr>
        <p:txBody>
          <a:bodyPr/>
          <a:lstStyle/>
          <a:p>
            <a:pPr algn="ctr"/>
            <a:r>
              <a:rPr lang="en-US" dirty="0" smtClean="0"/>
              <a:t>Walt </a:t>
            </a:r>
            <a:r>
              <a:rPr lang="en-US" dirty="0" err="1" smtClean="0"/>
              <a:t>disney</a:t>
            </a:r>
            <a:endParaRPr lang="en-US"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7834" y="1"/>
            <a:ext cx="3274165" cy="4754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isney wor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314243"/>
            <a:ext cx="7202311" cy="45437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oswald the lucky rabb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207" y="4454434"/>
            <a:ext cx="3251791" cy="2403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744583"/>
            <a:ext cx="7202312" cy="1569660"/>
          </a:xfrm>
          <a:prstGeom prst="rect">
            <a:avLst/>
          </a:prstGeom>
          <a:noFill/>
        </p:spPr>
        <p:txBody>
          <a:bodyPr wrap="square" rtlCol="0">
            <a:spAutoFit/>
          </a:bodyPr>
          <a:lstStyle/>
          <a:p>
            <a:pPr algn="ctr"/>
            <a:r>
              <a:rPr lang="en-US" sz="2400" dirty="0" smtClean="0">
                <a:latin typeface="Bahnschrift SemiBold" panose="020B0502040204020203" pitchFamily="34" charset="0"/>
              </a:rPr>
              <a:t>Missouri native makes </a:t>
            </a:r>
            <a:r>
              <a:rPr lang="en-US" sz="2400" dirty="0" smtClean="0">
                <a:solidFill>
                  <a:srgbClr val="FF0000"/>
                </a:solidFill>
                <a:latin typeface="Bahnschrift SemiBold" panose="020B0502040204020203" pitchFamily="34" charset="0"/>
              </a:rPr>
              <a:t>Mickey Mouse </a:t>
            </a:r>
            <a:r>
              <a:rPr lang="en-US" sz="2400" dirty="0" smtClean="0">
                <a:latin typeface="Bahnschrift SemiBold" panose="020B0502040204020203" pitchFamily="34" charset="0"/>
              </a:rPr>
              <a:t>famous &amp; creates billion dollar industry called cartoon characters. 1</a:t>
            </a:r>
            <a:r>
              <a:rPr lang="en-US" sz="2400" baseline="30000" dirty="0" smtClean="0">
                <a:latin typeface="Bahnschrift SemiBold" panose="020B0502040204020203" pitchFamily="34" charset="0"/>
              </a:rPr>
              <a:t>st</a:t>
            </a:r>
            <a:r>
              <a:rPr lang="en-US" sz="2400" dirty="0" smtClean="0">
                <a:latin typeface="Bahnschrift SemiBold" panose="020B0502040204020203" pitchFamily="34" charset="0"/>
              </a:rPr>
              <a:t> character </a:t>
            </a:r>
            <a:r>
              <a:rPr lang="en-US" sz="2400" dirty="0" smtClean="0">
                <a:solidFill>
                  <a:srgbClr val="FF0000"/>
                </a:solidFill>
                <a:latin typeface="Bahnschrift SemiBold" panose="020B0502040204020203" pitchFamily="34" charset="0"/>
              </a:rPr>
              <a:t>Lucky the Rabbit </a:t>
            </a:r>
            <a:r>
              <a:rPr lang="en-US" sz="2400" dirty="0" smtClean="0">
                <a:latin typeface="Bahnschrift SemiBold" panose="020B0502040204020203" pitchFamily="34" charset="0"/>
              </a:rPr>
              <a:t>is stolen but hits jackpot with the movie </a:t>
            </a:r>
            <a:r>
              <a:rPr lang="en-US" sz="2400" dirty="0" smtClean="0">
                <a:solidFill>
                  <a:srgbClr val="FF0000"/>
                </a:solidFill>
                <a:latin typeface="Bahnschrift SemiBold" panose="020B0502040204020203" pitchFamily="34" charset="0"/>
              </a:rPr>
              <a:t>Snow White</a:t>
            </a:r>
            <a:r>
              <a:rPr lang="en-US" sz="2400" dirty="0" smtClean="0">
                <a:latin typeface="Bahnschrift SemiBold" panose="020B0502040204020203" pitchFamily="34" charset="0"/>
              </a:rPr>
              <a:t>.</a:t>
            </a:r>
            <a:endParaRPr lang="en-US" sz="2400" dirty="0">
              <a:latin typeface="Bahnschrift SemiBold" panose="020B0502040204020203" pitchFamily="34" charset="0"/>
            </a:endParaRPr>
          </a:p>
        </p:txBody>
      </p:sp>
      <p:pic>
        <p:nvPicPr>
          <p:cNvPr id="2056" name="Picture 8" descr="Image result for snow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310" y="0"/>
            <a:ext cx="1737897" cy="23513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oof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2309" y="2314243"/>
            <a:ext cx="1715523" cy="24406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donald du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2309" y="4754881"/>
            <a:ext cx="1737897" cy="210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079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05600" cy="1449977"/>
          </a:xfrm>
        </p:spPr>
        <p:txBody>
          <a:bodyPr>
            <a:normAutofit/>
          </a:bodyPr>
          <a:lstStyle/>
          <a:p>
            <a:pPr algn="ctr"/>
            <a:r>
              <a:rPr lang="en-US" sz="7200" dirty="0" smtClean="0"/>
              <a:t>Economic collapse</a:t>
            </a:r>
            <a:endParaRPr lang="en-US" sz="7200" dirty="0"/>
          </a:p>
        </p:txBody>
      </p:sp>
      <p:pic>
        <p:nvPicPr>
          <p:cNvPr id="2050" name="Picture 2" descr="Image result for business clos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36307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bandoned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30707"/>
            <a:ext cx="5486400" cy="3227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hildren in poverty 193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2637"/>
            <a:ext cx="3396343" cy="33576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hildren in poverty 1930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343" y="1122637"/>
            <a:ext cx="3309257" cy="3343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480294"/>
            <a:ext cx="6705600" cy="2308324"/>
          </a:xfrm>
          <a:prstGeom prst="rect">
            <a:avLst/>
          </a:prstGeom>
          <a:noFill/>
        </p:spPr>
        <p:txBody>
          <a:bodyPr wrap="square" rtlCol="0">
            <a:spAutoFit/>
          </a:bodyPr>
          <a:lstStyle/>
          <a:p>
            <a:r>
              <a:rPr lang="en-US" sz="2400" dirty="0" smtClean="0"/>
              <a:t>30,000 businesses fail per year, 40% of banks closed, family income drops 33% nationally, 400,000 farms are lost. 50% of children were unnourished. Unemployment went from 5% to 25% (Chicago hits 50%, Cleveland 80%). AA workers were the last hired &amp; the first fired.</a:t>
            </a:r>
            <a:endParaRPr lang="en-US" sz="2400" dirty="0"/>
          </a:p>
        </p:txBody>
      </p:sp>
    </p:spTree>
    <p:extLst>
      <p:ext uri="{BB962C8B-B14F-4D97-AF65-F5344CB8AC3E}">
        <p14:creationId xmlns:p14="http://schemas.microsoft.com/office/powerpoint/2010/main" val="149234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232998" cy="1619794"/>
          </a:xfrm>
        </p:spPr>
        <p:txBody>
          <a:bodyPr>
            <a:normAutofit/>
          </a:bodyPr>
          <a:lstStyle/>
          <a:p>
            <a:pPr algn="ctr"/>
            <a:r>
              <a:rPr lang="en-US" sz="6600" dirty="0" smtClean="0"/>
              <a:t>Smoot-Hawley act</a:t>
            </a:r>
            <a:endParaRPr lang="en-US" sz="6600" dirty="0"/>
          </a:p>
        </p:txBody>
      </p:sp>
      <p:pic>
        <p:nvPicPr>
          <p:cNvPr id="3074" name="Picture 2" descr="Image result for smoot hawley a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476103"/>
            <a:ext cx="5647509" cy="28607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tar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998" y="-2"/>
            <a:ext cx="5959003" cy="4336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532811"/>
            <a:ext cx="12192000" cy="1200329"/>
          </a:xfrm>
          <a:prstGeom prst="rect">
            <a:avLst/>
          </a:prstGeom>
          <a:noFill/>
        </p:spPr>
        <p:txBody>
          <a:bodyPr wrap="square" rtlCol="0">
            <a:spAutoFit/>
          </a:bodyPr>
          <a:lstStyle/>
          <a:p>
            <a:pPr algn="ctr"/>
            <a:r>
              <a:rPr lang="en-US" sz="2400" dirty="0" smtClean="0"/>
              <a:t>USA Raised tariffs on 20,000 goods to record levels, in response Europe raised tariffs on items leaving USA. This led to a 61% decrease in American exports which further crushed our economy (the idea was supposed to help farmers but did not).</a:t>
            </a:r>
            <a:endParaRPr lang="en-US" sz="2400" dirty="0"/>
          </a:p>
        </p:txBody>
      </p:sp>
      <p:sp>
        <p:nvSpPr>
          <p:cNvPr id="5" name="TextBox 4"/>
          <p:cNvSpPr txBox="1"/>
          <p:nvPr/>
        </p:nvSpPr>
        <p:spPr>
          <a:xfrm>
            <a:off x="0" y="5839097"/>
            <a:ext cx="12192000" cy="923330"/>
          </a:xfrm>
          <a:prstGeom prst="rect">
            <a:avLst/>
          </a:prstGeom>
          <a:noFill/>
        </p:spPr>
        <p:txBody>
          <a:bodyPr wrap="square" rtlCol="0">
            <a:spAutoFit/>
          </a:bodyPr>
          <a:lstStyle/>
          <a:p>
            <a:r>
              <a:rPr lang="en-US" dirty="0" smtClean="0"/>
              <a:t>*Hundred of economists told politicians not to do this but were ignored.</a:t>
            </a:r>
          </a:p>
          <a:p>
            <a:r>
              <a:rPr lang="en-US" dirty="0" smtClean="0"/>
              <a:t>*Though it was the combination of the Stock Market Crash and debt that caused the Great Depression, others point to this act as furthering the depression (these people say that had this not been signed GD would have ended.</a:t>
            </a:r>
            <a:endParaRPr lang="en-US" dirty="0"/>
          </a:p>
        </p:txBody>
      </p:sp>
    </p:spTree>
    <p:extLst>
      <p:ext uri="{BB962C8B-B14F-4D97-AF65-F5344CB8AC3E}">
        <p14:creationId xmlns:p14="http://schemas.microsoft.com/office/powerpoint/2010/main" val="299873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66159"/>
            <a:ext cx="6609546" cy="1058092"/>
          </a:xfrm>
        </p:spPr>
        <p:txBody>
          <a:bodyPr>
            <a:normAutofit/>
          </a:bodyPr>
          <a:lstStyle/>
          <a:p>
            <a:pPr algn="ctr"/>
            <a:r>
              <a:rPr lang="en-US" dirty="0" err="1" smtClean="0"/>
              <a:t>hoovervilles</a:t>
            </a:r>
            <a:endParaRPr lang="en-US" dirty="0"/>
          </a:p>
        </p:txBody>
      </p:sp>
      <p:pic>
        <p:nvPicPr>
          <p:cNvPr id="4098" name="Picture 2" descr="Image result for hoovervilles wallpap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6609547" cy="35661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oovervilles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9547" y="0"/>
            <a:ext cx="558245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206240"/>
            <a:ext cx="6609546" cy="2677656"/>
          </a:xfrm>
          <a:prstGeom prst="rect">
            <a:avLst/>
          </a:prstGeom>
          <a:noFill/>
        </p:spPr>
        <p:txBody>
          <a:bodyPr wrap="square" rtlCol="0">
            <a:spAutoFit/>
          </a:bodyPr>
          <a:lstStyle/>
          <a:p>
            <a:endParaRPr lang="en-US" sz="2400" dirty="0" smtClean="0"/>
          </a:p>
          <a:p>
            <a:pPr algn="ctr"/>
            <a:r>
              <a:rPr lang="en-US" sz="2400" dirty="0" smtClean="0"/>
              <a:t>By 1932, 2M homeless people roamed the nation living in shantytowns made of cardboard, scrap metal, tents, etc. </a:t>
            </a:r>
            <a:r>
              <a:rPr lang="en-US" sz="2400" dirty="0" smtClean="0">
                <a:solidFill>
                  <a:srgbClr val="C00000"/>
                </a:solidFill>
              </a:rPr>
              <a:t>Hoboes</a:t>
            </a:r>
            <a:r>
              <a:rPr lang="en-US" sz="2400" dirty="0" smtClean="0"/>
              <a:t> ate rats, sifted thru trash, &amp; hitchhiked across USA on railroad lines (</a:t>
            </a:r>
            <a:r>
              <a:rPr lang="en-US" sz="2400" dirty="0" smtClean="0">
                <a:solidFill>
                  <a:srgbClr val="C00000"/>
                </a:solidFill>
              </a:rPr>
              <a:t>Hoover flags, Hoover blankets</a:t>
            </a:r>
            <a:r>
              <a:rPr lang="en-US" sz="2400" dirty="0" smtClean="0"/>
              <a:t>, bum blockade headed West).</a:t>
            </a:r>
            <a:endParaRPr lang="en-US" sz="2400" dirty="0"/>
          </a:p>
        </p:txBody>
      </p:sp>
    </p:spTree>
    <p:extLst>
      <p:ext uri="{BB962C8B-B14F-4D97-AF65-F5344CB8AC3E}">
        <p14:creationId xmlns:p14="http://schemas.microsoft.com/office/powerpoint/2010/main" val="2048836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0274" y="0"/>
            <a:ext cx="6731726" cy="1567543"/>
          </a:xfrm>
        </p:spPr>
        <p:txBody>
          <a:bodyPr>
            <a:normAutofit/>
          </a:bodyPr>
          <a:lstStyle/>
          <a:p>
            <a:pPr algn="ctr"/>
            <a:r>
              <a:rPr lang="en-US" sz="8800" dirty="0" smtClean="0"/>
              <a:t>Bonus army</a:t>
            </a:r>
            <a:endParaRPr lang="en-US" sz="8800" dirty="0"/>
          </a:p>
        </p:txBody>
      </p:sp>
      <p:pic>
        <p:nvPicPr>
          <p:cNvPr id="5122" name="Picture 2" descr="Image result for bonus arm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952751"/>
            <a:ext cx="5460275" cy="390524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bonus ar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Image result for bonus 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60274" cy="29527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bonus arm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0274" y="3749312"/>
            <a:ext cx="6731726" cy="330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60274" y="1306286"/>
            <a:ext cx="6731726" cy="2308324"/>
          </a:xfrm>
          <a:prstGeom prst="rect">
            <a:avLst/>
          </a:prstGeom>
          <a:noFill/>
        </p:spPr>
        <p:txBody>
          <a:bodyPr wrap="square" rtlCol="0">
            <a:spAutoFit/>
          </a:bodyPr>
          <a:lstStyle/>
          <a:p>
            <a:pPr algn="ctr"/>
            <a:r>
              <a:rPr lang="en-US" sz="2400" dirty="0" smtClean="0"/>
              <a:t>WWI veterans marched on Washington DC demanding an early payment of their future bonus (need the money now). Instead of meeting with the soldiers, President orders current military to use tanks, bayonets, vomit gas, &amp; fire to remove vets out of town.</a:t>
            </a:r>
            <a:endParaRPr lang="en-US" sz="2400" dirty="0"/>
          </a:p>
        </p:txBody>
      </p:sp>
    </p:spTree>
    <p:extLst>
      <p:ext uri="{BB962C8B-B14F-4D97-AF65-F5344CB8AC3E}">
        <p14:creationId xmlns:p14="http://schemas.microsoft.com/office/powerpoint/2010/main" val="2957507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662" y="2308324"/>
            <a:ext cx="3949337" cy="1127207"/>
          </a:xfrm>
        </p:spPr>
        <p:txBody>
          <a:bodyPr>
            <a:normAutofit/>
          </a:bodyPr>
          <a:lstStyle/>
          <a:p>
            <a:pPr algn="ctr"/>
            <a:r>
              <a:rPr lang="en-US" sz="6600" dirty="0" smtClean="0"/>
              <a:t>Dust bowl</a:t>
            </a:r>
            <a:endParaRPr lang="en-US" sz="6600" dirty="0"/>
          </a:p>
        </p:txBody>
      </p:sp>
      <p:pic>
        <p:nvPicPr>
          <p:cNvPr id="6148" name="Picture 4"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8242663" cy="68608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dust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806" y="4767942"/>
            <a:ext cx="3962194" cy="2090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42662" y="0"/>
            <a:ext cx="3949338" cy="2308324"/>
          </a:xfrm>
          <a:prstGeom prst="rect">
            <a:avLst/>
          </a:prstGeom>
          <a:noFill/>
        </p:spPr>
        <p:txBody>
          <a:bodyPr wrap="square" rtlCol="0">
            <a:spAutoFit/>
          </a:bodyPr>
          <a:lstStyle/>
          <a:p>
            <a:pPr algn="ctr"/>
            <a:r>
              <a:rPr lang="en-US" sz="2400" dirty="0" smtClean="0"/>
              <a:t>Howling winds carried massive </a:t>
            </a:r>
            <a:r>
              <a:rPr lang="en-US" sz="2400" dirty="0" smtClean="0">
                <a:solidFill>
                  <a:srgbClr val="C00000"/>
                </a:solidFill>
              </a:rPr>
              <a:t>black blizzards </a:t>
            </a:r>
            <a:r>
              <a:rPr lang="en-US" sz="2400" dirty="0" smtClean="0"/>
              <a:t>measuring 1000 feet high across the Midwest. People claim you could not see 5 feet in front of you.</a:t>
            </a:r>
            <a:endParaRPr lang="en-US" sz="2400" dirty="0"/>
          </a:p>
        </p:txBody>
      </p:sp>
      <p:sp>
        <p:nvSpPr>
          <p:cNvPr id="6" name="TextBox 5"/>
          <p:cNvSpPr txBox="1"/>
          <p:nvPr/>
        </p:nvSpPr>
        <p:spPr>
          <a:xfrm>
            <a:off x="8229806" y="3161211"/>
            <a:ext cx="3962194" cy="1477328"/>
          </a:xfrm>
          <a:prstGeom prst="rect">
            <a:avLst/>
          </a:prstGeom>
          <a:noFill/>
        </p:spPr>
        <p:txBody>
          <a:bodyPr wrap="square" rtlCol="0">
            <a:spAutoFit/>
          </a:bodyPr>
          <a:lstStyle/>
          <a:p>
            <a:endParaRPr lang="en-US" dirty="0" smtClean="0"/>
          </a:p>
          <a:p>
            <a:r>
              <a:rPr lang="en-US" dirty="0" smtClean="0"/>
              <a:t>*Oklahoma, Kansas, Nebraska are hit hard as snow piles of dust cover farms. Livestock die as their food perishes, </a:t>
            </a:r>
            <a:r>
              <a:rPr lang="en-US" dirty="0" smtClean="0">
                <a:solidFill>
                  <a:srgbClr val="C00000"/>
                </a:solidFill>
              </a:rPr>
              <a:t>dust pneumonia </a:t>
            </a:r>
            <a:r>
              <a:rPr lang="en-US" dirty="0" smtClean="0"/>
              <a:t>kills 100s</a:t>
            </a:r>
            <a:endParaRPr lang="en-US" dirty="0"/>
          </a:p>
        </p:txBody>
      </p:sp>
    </p:spTree>
    <p:extLst>
      <p:ext uri="{BB962C8B-B14F-4D97-AF65-F5344CB8AC3E}">
        <p14:creationId xmlns:p14="http://schemas.microsoft.com/office/powerpoint/2010/main" val="208406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42614" cy="1293223"/>
          </a:xfrm>
        </p:spPr>
        <p:txBody>
          <a:bodyPr>
            <a:normAutofit/>
          </a:bodyPr>
          <a:lstStyle/>
          <a:p>
            <a:pPr algn="ctr"/>
            <a:r>
              <a:rPr lang="en-US" sz="6600" dirty="0" smtClean="0"/>
              <a:t>BOLL WEEVIL</a:t>
            </a:r>
            <a:endParaRPr lang="en-US" sz="6600" dirty="0"/>
          </a:p>
        </p:txBody>
      </p:sp>
      <p:pic>
        <p:nvPicPr>
          <p:cNvPr id="1026" name="Picture 2" descr="Image result for boll weev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614" y="0"/>
            <a:ext cx="6949386" cy="4506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oll weevil masc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462711" y="4506685"/>
            <a:ext cx="3729288" cy="23513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33898"/>
            <a:ext cx="5242615" cy="23241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oll weevil on co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2613" y="4506685"/>
            <a:ext cx="3220097" cy="2351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979714"/>
            <a:ext cx="5242613" cy="1569660"/>
          </a:xfrm>
          <a:prstGeom prst="rect">
            <a:avLst/>
          </a:prstGeom>
          <a:noFill/>
        </p:spPr>
        <p:txBody>
          <a:bodyPr wrap="square" rtlCol="0">
            <a:spAutoFit/>
          </a:bodyPr>
          <a:lstStyle/>
          <a:p>
            <a:pPr algn="ctr"/>
            <a:r>
              <a:rPr lang="en-US" sz="2400" dirty="0" smtClean="0"/>
              <a:t>Cotton eating beetle made its way into Deep South traveling about 80 miles a year, decimating cotton crop to the tune of $13B over 20 years.</a:t>
            </a:r>
            <a:endParaRPr lang="en-US" sz="2400" dirty="0"/>
          </a:p>
        </p:txBody>
      </p:sp>
      <p:sp>
        <p:nvSpPr>
          <p:cNvPr id="6" name="TextBox 5"/>
          <p:cNvSpPr txBox="1"/>
          <p:nvPr/>
        </p:nvSpPr>
        <p:spPr>
          <a:xfrm>
            <a:off x="0" y="2651760"/>
            <a:ext cx="5242613" cy="2062103"/>
          </a:xfrm>
          <a:prstGeom prst="rect">
            <a:avLst/>
          </a:prstGeom>
          <a:noFill/>
        </p:spPr>
        <p:txBody>
          <a:bodyPr wrap="square" rtlCol="0">
            <a:spAutoFit/>
          </a:bodyPr>
          <a:lstStyle/>
          <a:p>
            <a:r>
              <a:rPr lang="en-US" dirty="0" smtClean="0"/>
              <a:t>*Insect is native to Mexico, 1000s of farmers were forced to sell their farms and move.</a:t>
            </a:r>
          </a:p>
          <a:p>
            <a:endParaRPr lang="en-US" sz="1000" dirty="0"/>
          </a:p>
          <a:p>
            <a:r>
              <a:rPr lang="en-US" dirty="0" smtClean="0"/>
              <a:t>*The Great Migration is usually seen as WWII job search, but also people leaving south.</a:t>
            </a:r>
          </a:p>
          <a:p>
            <a:endParaRPr lang="en-US" sz="1000" dirty="0" smtClean="0"/>
          </a:p>
          <a:p>
            <a:r>
              <a:rPr lang="en-US" dirty="0" smtClean="0"/>
              <a:t>*University of Arkansas at Monticello mascot.</a:t>
            </a:r>
          </a:p>
          <a:p>
            <a:endParaRPr lang="en-US" dirty="0"/>
          </a:p>
        </p:txBody>
      </p:sp>
    </p:spTree>
    <p:extLst>
      <p:ext uri="{BB962C8B-B14F-4D97-AF65-F5344CB8AC3E}">
        <p14:creationId xmlns:p14="http://schemas.microsoft.com/office/powerpoint/2010/main" val="22489344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2918</TotalTime>
  <Words>1854</Words>
  <Application>Microsoft Office PowerPoint</Application>
  <PresentationFormat>Widescreen</PresentationFormat>
  <Paragraphs>154</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Bahnschrift SemiBold</vt:lpstr>
      <vt:lpstr>Bauhaus 93</vt:lpstr>
      <vt:lpstr>Rockwell</vt:lpstr>
      <vt:lpstr>Rockwell Condensed</vt:lpstr>
      <vt:lpstr>Wingdings</vt:lpstr>
      <vt:lpstr>Wood Type</vt:lpstr>
      <vt:lpstr>PowerPoint Presentation</vt:lpstr>
      <vt:lpstr>BLACK THURSDAY</vt:lpstr>
      <vt:lpstr>Wall Street drops to record lows as $14B is lost in one day, stock market continues to drop losing $30B by the end of the week!</vt:lpstr>
      <vt:lpstr>Economic collapse</vt:lpstr>
      <vt:lpstr>Smoot-Hawley act</vt:lpstr>
      <vt:lpstr>hoovervilles</vt:lpstr>
      <vt:lpstr>Bonus army</vt:lpstr>
      <vt:lpstr>Dust bowl</vt:lpstr>
      <vt:lpstr>BOLL WEEVIL</vt:lpstr>
      <vt:lpstr>LINDBERGH BABY KIDNAPPING</vt:lpstr>
      <vt:lpstr>TUSKEGEE SYPHILIS STUDY</vt:lpstr>
      <vt:lpstr>Franklin d. Roosevelt</vt:lpstr>
      <vt:lpstr>PowerPoint Presentation</vt:lpstr>
      <vt:lpstr>PowerPoint Presentation</vt:lpstr>
      <vt:lpstr>PowerPoint Presentation</vt:lpstr>
      <vt:lpstr>PowerPoint Presentation</vt:lpstr>
      <vt:lpstr>PowerPoint Presentation</vt:lpstr>
      <vt:lpstr>PowerPoint Presentation</vt:lpstr>
      <vt:lpstr>Eleanor Roosevelt &amp; the black cabinet</vt:lpstr>
      <vt:lpstr>When new deal wasn’t lowering unemployment, some had other ideas…</vt:lpstr>
      <vt:lpstr>Though market crash caused depression, others put blame elsewhere…</vt:lpstr>
      <vt:lpstr>PowerPoint Presentation</vt:lpstr>
      <vt:lpstr>PowerPoint Presentation</vt:lpstr>
      <vt:lpstr>PowerPoint Presentation</vt:lpstr>
      <vt:lpstr>PowerPoint Presentation</vt:lpstr>
      <vt:lpstr>PowerPoint Presentation</vt:lpstr>
      <vt:lpstr>Tired of having programs declared illegal by the supreme court, fdr tried to increase the number of supreme court justices from 9 to 15 by adding 6 more. This is seen historically as an abuse of power. </vt:lpstr>
      <vt:lpstr>PowerPoint Presentation</vt:lpstr>
      <vt:lpstr>LABOR DAY HURRICANE OF 1935</vt:lpstr>
      <vt:lpstr>AMELIA EARHART</vt:lpstr>
      <vt:lpstr>Joe louis</vt:lpstr>
      <vt:lpstr>PowerPoint Presentation</vt:lpstr>
      <vt:lpstr>PowerPoint Presentation</vt:lpstr>
      <vt:lpstr>Ny skyscrapers</vt:lpstr>
      <vt:lpstr>PowerPoint Presentation</vt:lpstr>
      <vt:lpstr>PowerPoint Presentation</vt:lpstr>
      <vt:lpstr>Walt disney</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Papez, Thomas M.</dc:creator>
  <cp:lastModifiedBy>Papez, Thomas M.</cp:lastModifiedBy>
  <cp:revision>74</cp:revision>
  <dcterms:created xsi:type="dcterms:W3CDTF">2019-08-26T01:25:26Z</dcterms:created>
  <dcterms:modified xsi:type="dcterms:W3CDTF">2020-01-24T13:48:46Z</dcterms:modified>
</cp:coreProperties>
</file>