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322" r:id="rId2"/>
    <p:sldId id="257" r:id="rId3"/>
    <p:sldId id="260" r:id="rId4"/>
    <p:sldId id="261" r:id="rId5"/>
    <p:sldId id="262" r:id="rId6"/>
    <p:sldId id="258" r:id="rId7"/>
    <p:sldId id="263" r:id="rId8"/>
    <p:sldId id="264" r:id="rId9"/>
    <p:sldId id="265" r:id="rId10"/>
    <p:sldId id="266" r:id="rId11"/>
    <p:sldId id="268" r:id="rId12"/>
    <p:sldId id="269" r:id="rId13"/>
    <p:sldId id="270" r:id="rId14"/>
    <p:sldId id="271" r:id="rId15"/>
    <p:sldId id="267" r:id="rId16"/>
    <p:sldId id="259" r:id="rId17"/>
    <p:sldId id="272" r:id="rId18"/>
    <p:sldId id="273" r:id="rId19"/>
    <p:sldId id="274" r:id="rId20"/>
    <p:sldId id="275" r:id="rId21"/>
    <p:sldId id="276" r:id="rId22"/>
    <p:sldId id="279" r:id="rId23"/>
    <p:sldId id="280" r:id="rId24"/>
    <p:sldId id="282" r:id="rId25"/>
    <p:sldId id="285" r:id="rId26"/>
    <p:sldId id="286" r:id="rId27"/>
    <p:sldId id="287" r:id="rId28"/>
    <p:sldId id="283" r:id="rId29"/>
    <p:sldId id="284" r:id="rId30"/>
    <p:sldId id="281" r:id="rId31"/>
    <p:sldId id="277" r:id="rId32"/>
    <p:sldId id="288" r:id="rId33"/>
    <p:sldId id="289" r:id="rId34"/>
    <p:sldId id="290" r:id="rId35"/>
    <p:sldId id="278" r:id="rId36"/>
    <p:sldId id="291" r:id="rId37"/>
    <p:sldId id="292" r:id="rId38"/>
    <p:sldId id="293" r:id="rId39"/>
    <p:sldId id="294" r:id="rId40"/>
    <p:sldId id="295" r:id="rId41"/>
    <p:sldId id="297" r:id="rId42"/>
    <p:sldId id="298" r:id="rId43"/>
    <p:sldId id="299" r:id="rId44"/>
    <p:sldId id="296" r:id="rId45"/>
    <p:sldId id="306" r:id="rId46"/>
    <p:sldId id="308" r:id="rId47"/>
    <p:sldId id="307" r:id="rId48"/>
    <p:sldId id="300" r:id="rId49"/>
    <p:sldId id="301" r:id="rId50"/>
    <p:sldId id="302" r:id="rId51"/>
    <p:sldId id="303" r:id="rId52"/>
    <p:sldId id="312" r:id="rId53"/>
    <p:sldId id="313" r:id="rId54"/>
    <p:sldId id="309" r:id="rId55"/>
    <p:sldId id="310" r:id="rId56"/>
    <p:sldId id="311" r:id="rId57"/>
    <p:sldId id="314" r:id="rId58"/>
    <p:sldId id="315" r:id="rId59"/>
    <p:sldId id="316" r:id="rId60"/>
    <p:sldId id="304" r:id="rId61"/>
    <p:sldId id="317" r:id="rId62"/>
    <p:sldId id="321" r:id="rId63"/>
    <p:sldId id="319" r:id="rId64"/>
    <p:sldId id="323"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06"/>
    <a:srgbClr val="FF33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006BD40A-35DA-4E18-A4DE-5A9C1894122B}" type="datetimeFigureOut">
              <a:rPr lang="en-US" smtClean="0"/>
              <a:t>8/28/2019</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2D3B82FF-5F55-4049-AC44-E334194E719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6BD40A-35DA-4E18-A4DE-5A9C1894122B}" type="datetimeFigureOut">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B82FF-5F55-4049-AC44-E334194E719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6BD40A-35DA-4E18-A4DE-5A9C1894122B}" type="datetimeFigureOut">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B82FF-5F55-4049-AC44-E334194E719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006BD40A-35DA-4E18-A4DE-5A9C1894122B}" type="datetimeFigureOut">
              <a:rPr lang="en-US" smtClean="0"/>
              <a:t>8/28/2019</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2D3B82FF-5F55-4049-AC44-E334194E719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006BD40A-35DA-4E18-A4DE-5A9C1894122B}" type="datetimeFigureOut">
              <a:rPr lang="en-US" smtClean="0"/>
              <a:t>8/28/2019</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2D3B82FF-5F55-4049-AC44-E334194E719A}" type="slidenum">
              <a:rPr lang="en-US" smtClean="0"/>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006BD40A-35DA-4E18-A4DE-5A9C1894122B}" type="datetimeFigureOut">
              <a:rPr lang="en-US" smtClean="0"/>
              <a:t>8/28/2019</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2D3B82FF-5F55-4049-AC44-E334194E719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006BD40A-35DA-4E18-A4DE-5A9C1894122B}" type="datetimeFigureOut">
              <a:rPr lang="en-US" smtClean="0"/>
              <a:t>8/28/2019</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2D3B82FF-5F55-4049-AC44-E334194E719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06BD40A-35DA-4E18-A4DE-5A9C1894122B}" type="datetimeFigureOut">
              <a:rPr lang="en-US" smtClean="0"/>
              <a:t>8/28/2019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3B82FF-5F55-4049-AC44-E334194E719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006BD40A-35DA-4E18-A4DE-5A9C1894122B}" type="datetimeFigureOut">
              <a:rPr lang="en-US" smtClean="0"/>
              <a:t>8/28/2019</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2D3B82FF-5F55-4049-AC44-E334194E719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006BD40A-35DA-4E18-A4DE-5A9C1894122B}" type="datetimeFigureOut">
              <a:rPr lang="en-US" smtClean="0"/>
              <a:t>8/28/2019</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2D3B82FF-5F55-4049-AC44-E334194E719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006BD40A-35DA-4E18-A4DE-5A9C1894122B}" type="datetimeFigureOut">
              <a:rPr lang="en-US" smtClean="0"/>
              <a:t>8/28/2019</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2D3B82FF-5F55-4049-AC44-E334194E719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006BD40A-35DA-4E18-A4DE-5A9C1894122B}" type="datetimeFigureOut">
              <a:rPr lang="en-US" smtClean="0"/>
              <a:t>8/28/2019</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2D3B82FF-5F55-4049-AC44-E334194E719A}"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png"/><Relationship Id="rId4" Type="http://schemas.openxmlformats.org/officeDocument/2006/relationships/image" Target="../media/image146.png"/></Relationships>
</file>

<file path=ppt/slides/_rels/slide5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6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6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6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descr="Image result for civil war and reconstruction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659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3124200" cy="1399032"/>
          </a:xfrm>
        </p:spPr>
        <p:txBody>
          <a:bodyPr/>
          <a:lstStyle/>
          <a:p>
            <a:endParaRPr lang="en-US" dirty="0"/>
          </a:p>
        </p:txBody>
      </p:sp>
      <p:sp>
        <p:nvSpPr>
          <p:cNvPr id="3" name="Content Placeholder 2"/>
          <p:cNvSpPr>
            <a:spLocks noGrp="1"/>
          </p:cNvSpPr>
          <p:nvPr>
            <p:ph idx="1"/>
          </p:nvPr>
        </p:nvSpPr>
        <p:spPr>
          <a:xfrm>
            <a:off x="4922205" y="-1"/>
            <a:ext cx="4297995" cy="2286001"/>
          </a:xfrm>
        </p:spPr>
        <p:txBody>
          <a:bodyPr>
            <a:normAutofit/>
          </a:bodyPr>
          <a:lstStyle/>
          <a:p>
            <a:pPr marL="64008" indent="0" algn="ctr">
              <a:buNone/>
            </a:pPr>
            <a:r>
              <a:rPr lang="en-US" sz="2800" dirty="0" smtClean="0">
                <a:solidFill>
                  <a:srgbClr val="FFFF00"/>
                </a:solidFill>
                <a:latin typeface="Arial Narrow" panose="020B0606020202030204" pitchFamily="34" charset="0"/>
              </a:rPr>
              <a:t>Harriet Beecher Stowe </a:t>
            </a:r>
            <a:r>
              <a:rPr lang="en-US" sz="2800" dirty="0" smtClean="0">
                <a:latin typeface="Arial Narrow" panose="020B0606020202030204" pitchFamily="34" charset="0"/>
              </a:rPr>
              <a:t>published a novel telling the story of </a:t>
            </a:r>
            <a:r>
              <a:rPr lang="en-US" sz="2800" dirty="0" smtClean="0">
                <a:solidFill>
                  <a:srgbClr val="FFFF00"/>
                </a:solidFill>
                <a:latin typeface="Arial Narrow" panose="020B0606020202030204" pitchFamily="34" charset="0"/>
              </a:rPr>
              <a:t>Uncle Tom</a:t>
            </a:r>
            <a:r>
              <a:rPr lang="en-US" sz="2800" dirty="0" smtClean="0">
                <a:latin typeface="Arial Narrow" panose="020B0606020202030204" pitchFamily="34" charset="0"/>
              </a:rPr>
              <a:t>, a religious slave who was cruelly beaten &amp; killed by owner.</a:t>
            </a:r>
            <a:endParaRPr lang="en-US" sz="2800" dirty="0">
              <a:latin typeface="Arial Narrow" panose="020B0606020202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10"/>
            <a:ext cx="4922206" cy="688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22206" y="2438400"/>
            <a:ext cx="4221794" cy="4524315"/>
          </a:xfrm>
          <a:prstGeom prst="rect">
            <a:avLst/>
          </a:prstGeom>
          <a:noFill/>
        </p:spPr>
        <p:txBody>
          <a:bodyPr wrap="square" rtlCol="0">
            <a:spAutoFit/>
          </a:bodyPr>
          <a:lstStyle/>
          <a:p>
            <a:r>
              <a:rPr lang="en-US" dirty="0" smtClean="0">
                <a:latin typeface="Candara" panose="020E0502030303020204" pitchFamily="34" charset="0"/>
              </a:rPr>
              <a:t>*Novel told horrific stories such as </a:t>
            </a:r>
            <a:r>
              <a:rPr lang="en-US" dirty="0" smtClean="0">
                <a:solidFill>
                  <a:srgbClr val="FFFF00"/>
                </a:solidFill>
                <a:latin typeface="Candara" panose="020E0502030303020204" pitchFamily="34" charset="0"/>
              </a:rPr>
              <a:t>Eliza</a:t>
            </a:r>
            <a:r>
              <a:rPr lang="en-US" dirty="0" smtClean="0">
                <a:latin typeface="Candara" panose="020E0502030303020204" pitchFamily="34" charset="0"/>
              </a:rPr>
              <a:t> trying to cross the frozen Ohio River while clutching her infant son.</a:t>
            </a:r>
          </a:p>
          <a:p>
            <a:endParaRPr lang="en-US" dirty="0">
              <a:latin typeface="Candara" panose="020E0502030303020204" pitchFamily="34" charset="0"/>
            </a:endParaRPr>
          </a:p>
          <a:p>
            <a:r>
              <a:rPr lang="en-US" dirty="0" smtClean="0">
                <a:latin typeface="Candara" panose="020E0502030303020204" pitchFamily="34" charset="0"/>
              </a:rPr>
              <a:t>*UTC was the top selling book of the 19</a:t>
            </a:r>
            <a:r>
              <a:rPr lang="en-US" baseline="30000" dirty="0" smtClean="0">
                <a:latin typeface="Candara" panose="020E0502030303020204" pitchFamily="34" charset="0"/>
              </a:rPr>
              <a:t>th</a:t>
            </a:r>
            <a:r>
              <a:rPr lang="en-US" dirty="0" smtClean="0">
                <a:latin typeface="Candara" panose="020E0502030303020204" pitchFamily="34" charset="0"/>
              </a:rPr>
              <a:t> Century next to the Bible and had an enormous influence on the Civil War.</a:t>
            </a:r>
          </a:p>
          <a:p>
            <a:endParaRPr lang="en-US" dirty="0">
              <a:latin typeface="Candara" panose="020E0502030303020204" pitchFamily="34" charset="0"/>
            </a:endParaRPr>
          </a:p>
          <a:p>
            <a:r>
              <a:rPr lang="en-US" dirty="0" smtClean="0">
                <a:latin typeface="Candara" panose="020E0502030303020204" pitchFamily="34" charset="0"/>
              </a:rPr>
              <a:t>*It’s been said that </a:t>
            </a:r>
            <a:r>
              <a:rPr lang="en-US" dirty="0" smtClean="0">
                <a:solidFill>
                  <a:srgbClr val="FFFF00"/>
                </a:solidFill>
                <a:latin typeface="Candara" panose="020E0502030303020204" pitchFamily="34" charset="0"/>
              </a:rPr>
              <a:t>Abraham Lincoln </a:t>
            </a:r>
            <a:r>
              <a:rPr lang="en-US" dirty="0" smtClean="0">
                <a:latin typeface="Candara" panose="020E0502030303020204" pitchFamily="34" charset="0"/>
              </a:rPr>
              <a:t>met Stowe and said something like “so this is the little lady who started the Civil War.”</a:t>
            </a:r>
          </a:p>
          <a:p>
            <a:endParaRPr lang="en-US" dirty="0">
              <a:latin typeface="Candara" panose="020E0502030303020204" pitchFamily="34" charset="0"/>
            </a:endParaRPr>
          </a:p>
          <a:p>
            <a:r>
              <a:rPr lang="en-US" dirty="0" smtClean="0">
                <a:latin typeface="Candara" panose="020E0502030303020204" pitchFamily="34" charset="0"/>
              </a:rPr>
              <a:t>*Unfortunately, in modern slang, the phrase “Uncle Tom” can be a derogatory term. Historically, that was the innocent hero in this book.</a:t>
            </a:r>
            <a:endParaRPr lang="en-US" dirty="0">
              <a:latin typeface="Candara" panose="020E0502030303020204" pitchFamily="34" charset="0"/>
            </a:endParaRPr>
          </a:p>
        </p:txBody>
      </p:sp>
    </p:spTree>
    <p:extLst>
      <p:ext uri="{BB962C8B-B14F-4D97-AF65-F5344CB8AC3E}">
        <p14:creationId xmlns:p14="http://schemas.microsoft.com/office/powerpoint/2010/main" val="221521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6200" y="5791200"/>
            <a:ext cx="9296400" cy="1143000"/>
          </a:xfrm>
        </p:spPr>
        <p:txBody>
          <a:bodyPr>
            <a:normAutofit fontScale="92500"/>
          </a:bodyPr>
          <a:lstStyle/>
          <a:p>
            <a:pPr marL="64008" indent="0">
              <a:buNone/>
            </a:pPr>
            <a:r>
              <a:rPr lang="en-US" sz="2800" dirty="0" smtClean="0">
                <a:latin typeface="Arial Narrow" panose="020B0606020202030204" pitchFamily="34" charset="0"/>
              </a:rPr>
              <a:t>Believing it would end the free state/slave state arguments, KA let states vote determine free or slave (sounds good but explodes like a powder keg) </a:t>
            </a:r>
            <a:endParaRPr lang="en-US" sz="2800" dirty="0">
              <a:latin typeface="Arial Narrow" panose="020B0606020202030204" pitchFamily="34" charset="0"/>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72771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4038600" cy="1399032"/>
          </a:xfrm>
        </p:spPr>
        <p:txBody>
          <a:bodyPr/>
          <a:lstStyle/>
          <a:p>
            <a:endParaRPr lang="en-US" dirty="0"/>
          </a:p>
        </p:txBody>
      </p:sp>
      <p:sp>
        <p:nvSpPr>
          <p:cNvPr id="3" name="Content Placeholder 2"/>
          <p:cNvSpPr>
            <a:spLocks noGrp="1"/>
          </p:cNvSpPr>
          <p:nvPr>
            <p:ph idx="1"/>
          </p:nvPr>
        </p:nvSpPr>
        <p:spPr>
          <a:xfrm>
            <a:off x="0" y="4038600"/>
            <a:ext cx="5340662" cy="2819400"/>
          </a:xfrm>
        </p:spPr>
        <p:txBody>
          <a:bodyPr>
            <a:normAutofit/>
          </a:bodyPr>
          <a:lstStyle/>
          <a:p>
            <a:pPr marL="64008" indent="0" algn="ctr">
              <a:buNone/>
            </a:pPr>
            <a:r>
              <a:rPr lang="en-US" sz="2800" dirty="0" smtClean="0">
                <a:latin typeface="Arial Narrow" panose="020B0606020202030204" pitchFamily="34" charset="0"/>
              </a:rPr>
              <a:t>Both sides rushed to KS as pro-slavery voters won the election (then passed </a:t>
            </a:r>
            <a:r>
              <a:rPr lang="en-US" sz="2800" dirty="0" smtClean="0">
                <a:solidFill>
                  <a:srgbClr val="FFFF00"/>
                </a:solidFill>
                <a:latin typeface="Arial Narrow" panose="020B0606020202030204" pitchFamily="34" charset="0"/>
              </a:rPr>
              <a:t>death penalty </a:t>
            </a:r>
            <a:r>
              <a:rPr lang="en-US" sz="2800" dirty="0" smtClean="0">
                <a:latin typeface="Arial Narrow" panose="020B0606020202030204" pitchFamily="34" charset="0"/>
              </a:rPr>
              <a:t>for anyone helping a slave to escape). Pro-slavery posse of 800 armed men sacked &amp; looted homes of abolitionists in </a:t>
            </a:r>
            <a:r>
              <a:rPr lang="en-US" sz="2800" dirty="0" smtClean="0">
                <a:solidFill>
                  <a:srgbClr val="FFFF00"/>
                </a:solidFill>
                <a:latin typeface="Arial Narrow" panose="020B0606020202030204" pitchFamily="34" charset="0"/>
              </a:rPr>
              <a:t>Lawrence, KS.</a:t>
            </a:r>
            <a:endParaRPr lang="en-US" sz="2800" dirty="0">
              <a:solidFill>
                <a:srgbClr val="FFFF00"/>
              </a:solidFill>
              <a:latin typeface="Arial Narrow" panose="020B0606020202030204" pitchFamily="34"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7" y="-13855"/>
            <a:ext cx="5340662"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7589" y="6927"/>
            <a:ext cx="3796411" cy="2126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7590" y="4024745"/>
            <a:ext cx="3782556" cy="2833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47589" y="2133601"/>
            <a:ext cx="3782557" cy="1661993"/>
          </a:xfrm>
          <a:prstGeom prst="rect">
            <a:avLst/>
          </a:prstGeom>
          <a:noFill/>
        </p:spPr>
        <p:txBody>
          <a:bodyPr wrap="square" rtlCol="0">
            <a:spAutoFit/>
          </a:bodyPr>
          <a:lstStyle/>
          <a:p>
            <a:endParaRPr lang="en-US" sz="1200" dirty="0" smtClean="0"/>
          </a:p>
          <a:p>
            <a:r>
              <a:rPr lang="en-US" dirty="0" smtClean="0"/>
              <a:t>*</a:t>
            </a:r>
            <a:r>
              <a:rPr lang="en-US" dirty="0" smtClean="0">
                <a:latin typeface="Candara" panose="020E0502030303020204" pitchFamily="34" charset="0"/>
              </a:rPr>
              <a:t>History shows MO played a role in the outcome of the KS election. Missourians near border illegally voted in KS turning the final outcome to the pro-slavery side.</a:t>
            </a:r>
            <a:endParaRPr lang="en-US" dirty="0"/>
          </a:p>
        </p:txBody>
      </p:sp>
    </p:spTree>
    <p:extLst>
      <p:ext uri="{BB962C8B-B14F-4D97-AF65-F5344CB8AC3E}">
        <p14:creationId xmlns:p14="http://schemas.microsoft.com/office/powerpoint/2010/main" val="1847334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154100"/>
            <a:ext cx="4572000" cy="1808300"/>
          </a:xfrm>
        </p:spPr>
        <p:txBody>
          <a:bodyPr>
            <a:noAutofit/>
          </a:bodyPr>
          <a:lstStyle/>
          <a:p>
            <a:pPr algn="ctr"/>
            <a:r>
              <a:rPr lang="en-US" sz="6000" b="1" dirty="0" smtClean="0">
                <a:solidFill>
                  <a:schemeClr val="tx1"/>
                </a:solidFill>
              </a:rPr>
              <a:t>JOHN BROWN</a:t>
            </a:r>
            <a:endParaRPr lang="en-US" sz="6000" b="1" dirty="0">
              <a:solidFill>
                <a:schemeClr val="tx1"/>
              </a:solidFill>
            </a:endParaRPr>
          </a:p>
        </p:txBody>
      </p:sp>
      <p:sp>
        <p:nvSpPr>
          <p:cNvPr id="3" name="Content Placeholder 2"/>
          <p:cNvSpPr>
            <a:spLocks noGrp="1"/>
          </p:cNvSpPr>
          <p:nvPr>
            <p:ph idx="1"/>
          </p:nvPr>
        </p:nvSpPr>
        <p:spPr>
          <a:xfrm>
            <a:off x="4860992" y="3962400"/>
            <a:ext cx="4283008" cy="2895600"/>
          </a:xfrm>
        </p:spPr>
        <p:txBody>
          <a:bodyPr>
            <a:normAutofit/>
          </a:bodyPr>
          <a:lstStyle/>
          <a:p>
            <a:pPr marL="64008" indent="0" algn="ctr">
              <a:buNone/>
            </a:pPr>
            <a:r>
              <a:rPr lang="en-US" sz="2800" dirty="0" smtClean="0">
                <a:latin typeface="Arial Narrow" panose="020B0606020202030204" pitchFamily="34" charset="0"/>
              </a:rPr>
              <a:t>In response, abolitionist </a:t>
            </a:r>
            <a:r>
              <a:rPr lang="en-US" sz="2800" dirty="0" smtClean="0">
                <a:solidFill>
                  <a:srgbClr val="FFFF00"/>
                </a:solidFill>
                <a:latin typeface="Arial Narrow" panose="020B0606020202030204" pitchFamily="34" charset="0"/>
              </a:rPr>
              <a:t>John Brown </a:t>
            </a:r>
            <a:r>
              <a:rPr lang="en-US" sz="2800" dirty="0" smtClean="0">
                <a:latin typeface="Arial Narrow" panose="020B0606020202030204" pitchFamily="34" charset="0"/>
              </a:rPr>
              <a:t>attacked pro-slavers at </a:t>
            </a:r>
            <a:r>
              <a:rPr lang="en-US" sz="2800" dirty="0" smtClean="0">
                <a:solidFill>
                  <a:srgbClr val="FFFF00"/>
                </a:solidFill>
                <a:latin typeface="Arial Narrow" panose="020B0606020202030204" pitchFamily="34" charset="0"/>
              </a:rPr>
              <a:t>Pottawatomie Creek</a:t>
            </a:r>
            <a:r>
              <a:rPr lang="en-US" sz="2800" dirty="0" smtClean="0">
                <a:latin typeface="Arial Narrow" panose="020B0606020202030204" pitchFamily="34" charset="0"/>
              </a:rPr>
              <a:t>, cut off their hands &amp; stabbed them with swords. Overall 200 would die from fighting these battles.</a:t>
            </a:r>
            <a:endParaRPr lang="en-US" sz="2800" dirty="0">
              <a:latin typeface="Arial Narrow" panose="020B060602020203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992" y="-1"/>
            <a:ext cx="4283008" cy="2154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2" y="20782"/>
            <a:ext cx="4881774" cy="683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19700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9663545" cy="1371600"/>
          </a:xfrm>
        </p:spPr>
        <p:txBody>
          <a:bodyPr/>
          <a:lstStyle/>
          <a:p>
            <a:pPr algn="ctr"/>
            <a:r>
              <a:rPr lang="en-US" b="1" dirty="0" smtClean="0">
                <a:solidFill>
                  <a:schemeClr val="tx1"/>
                </a:solidFill>
              </a:rPr>
              <a:t>CRIMES AGAINST KANSAS SPEECH</a:t>
            </a:r>
            <a:endParaRPr lang="en-US" b="1" dirty="0">
              <a:solidFill>
                <a:schemeClr val="tx1"/>
              </a:solidFill>
            </a:endParaRPr>
          </a:p>
        </p:txBody>
      </p:sp>
      <p:sp>
        <p:nvSpPr>
          <p:cNvPr id="3" name="Content Placeholder 2"/>
          <p:cNvSpPr>
            <a:spLocks noGrp="1"/>
          </p:cNvSpPr>
          <p:nvPr>
            <p:ph idx="1"/>
          </p:nvPr>
        </p:nvSpPr>
        <p:spPr>
          <a:xfrm>
            <a:off x="0" y="4629150"/>
            <a:ext cx="6414655" cy="2228850"/>
          </a:xfrm>
        </p:spPr>
        <p:txBody>
          <a:bodyPr>
            <a:normAutofit/>
          </a:bodyPr>
          <a:lstStyle/>
          <a:p>
            <a:pPr marL="64008" indent="0" algn="ctr">
              <a:buNone/>
            </a:pPr>
            <a:r>
              <a:rPr lang="en-US" sz="2800" dirty="0" smtClean="0">
                <a:latin typeface="Arial Narrow" panose="020B0606020202030204" pitchFamily="34" charset="0"/>
              </a:rPr>
              <a:t>Representative </a:t>
            </a:r>
            <a:r>
              <a:rPr lang="en-US" sz="2800" dirty="0" smtClean="0">
                <a:solidFill>
                  <a:srgbClr val="FFFF00"/>
                </a:solidFill>
                <a:latin typeface="Arial Narrow" panose="020B0606020202030204" pitchFamily="34" charset="0"/>
              </a:rPr>
              <a:t>Charles Sumner </a:t>
            </a:r>
            <a:r>
              <a:rPr lang="en-US" sz="2800" dirty="0" smtClean="0">
                <a:latin typeface="Arial Narrow" panose="020B0606020202030204" pitchFamily="34" charset="0"/>
              </a:rPr>
              <a:t>gave harsh speech denouncing slavery &amp; singled out Senator </a:t>
            </a:r>
            <a:r>
              <a:rPr lang="en-US" sz="2800" dirty="0" smtClean="0">
                <a:solidFill>
                  <a:srgbClr val="FFFF00"/>
                </a:solidFill>
                <a:latin typeface="Arial Narrow" panose="020B0606020202030204" pitchFamily="34" charset="0"/>
              </a:rPr>
              <a:t>Andrew Butler</a:t>
            </a:r>
            <a:r>
              <a:rPr lang="en-US" sz="2800" dirty="0" smtClean="0">
                <a:latin typeface="Arial Narrow" panose="020B0606020202030204" pitchFamily="34" charset="0"/>
              </a:rPr>
              <a:t>. In response, </a:t>
            </a:r>
            <a:r>
              <a:rPr lang="en-US" sz="2800" dirty="0" smtClean="0">
                <a:solidFill>
                  <a:srgbClr val="FFFF00"/>
                </a:solidFill>
                <a:latin typeface="Arial Narrow" panose="020B0606020202030204" pitchFamily="34" charset="0"/>
              </a:rPr>
              <a:t>Preston Brooks </a:t>
            </a:r>
            <a:r>
              <a:rPr lang="en-US" sz="2800" dirty="0" smtClean="0">
                <a:latin typeface="Arial Narrow" panose="020B0606020202030204" pitchFamily="34" charset="0"/>
              </a:rPr>
              <a:t>(Butler’s nephew) walks in &amp; almost kills Sumner with a cane (breaks gold top clear off).</a:t>
            </a:r>
            <a:endParaRPr lang="en-US" sz="2800" dirty="0">
              <a:latin typeface="Arial Narrow" panose="020B060602020203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655" y="4724400"/>
            <a:ext cx="272934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655" y="1295400"/>
            <a:ext cx="2729345" cy="341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1295400"/>
            <a:ext cx="500062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93698" y="1295400"/>
            <a:ext cx="1420957" cy="3416320"/>
          </a:xfrm>
          <a:prstGeom prst="rect">
            <a:avLst/>
          </a:prstGeom>
          <a:noFill/>
        </p:spPr>
        <p:txBody>
          <a:bodyPr wrap="square" rtlCol="0">
            <a:spAutoFit/>
          </a:bodyPr>
          <a:lstStyle/>
          <a:p>
            <a:r>
              <a:rPr lang="en-US" dirty="0" smtClean="0">
                <a:latin typeface="Candara" panose="020E0502030303020204" pitchFamily="34" charset="0"/>
              </a:rPr>
              <a:t>*CS got trapped by a desk. Some southern Senators kept helpers away with pistols.</a:t>
            </a:r>
          </a:p>
          <a:p>
            <a:r>
              <a:rPr lang="en-US" dirty="0" smtClean="0">
                <a:latin typeface="Candara" panose="020E0502030303020204" pitchFamily="34" charset="0"/>
              </a:rPr>
              <a:t>*CS would be out of commission for 3 years.</a:t>
            </a:r>
            <a:endParaRPr lang="en-US" dirty="0">
              <a:latin typeface="Candara" panose="020E0502030303020204" pitchFamily="34" charset="0"/>
            </a:endParaRPr>
          </a:p>
        </p:txBody>
      </p:sp>
    </p:spTree>
    <p:extLst>
      <p:ext uri="{BB962C8B-B14F-4D97-AF65-F5344CB8AC3E}">
        <p14:creationId xmlns:p14="http://schemas.microsoft.com/office/powerpoint/2010/main" val="4746412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438650"/>
            <a:ext cx="3514164" cy="2419350"/>
          </a:xfrm>
        </p:spPr>
        <p:txBody>
          <a:bodyPr>
            <a:normAutofit/>
          </a:bodyPr>
          <a:lstStyle/>
          <a:p>
            <a:pPr algn="ctr"/>
            <a:r>
              <a:rPr lang="en-US" sz="7200" b="1" dirty="0" smtClean="0">
                <a:solidFill>
                  <a:schemeClr val="tx1"/>
                </a:solidFill>
              </a:rPr>
              <a:t>DRED</a:t>
            </a:r>
            <a:br>
              <a:rPr lang="en-US" sz="7200" b="1" dirty="0" smtClean="0">
                <a:solidFill>
                  <a:schemeClr val="tx1"/>
                </a:solidFill>
              </a:rPr>
            </a:br>
            <a:r>
              <a:rPr lang="en-US" sz="7200" b="1" dirty="0" smtClean="0">
                <a:solidFill>
                  <a:schemeClr val="tx1"/>
                </a:solidFill>
              </a:rPr>
              <a:t>SCOTT</a:t>
            </a:r>
            <a:endParaRPr lang="en-US" sz="7200" b="1" dirty="0">
              <a:solidFill>
                <a:schemeClr val="tx1"/>
              </a:solidFill>
            </a:endParaRPr>
          </a:p>
        </p:txBody>
      </p:sp>
      <p:sp>
        <p:nvSpPr>
          <p:cNvPr id="3" name="Content Placeholder 2"/>
          <p:cNvSpPr>
            <a:spLocks noGrp="1"/>
          </p:cNvSpPr>
          <p:nvPr>
            <p:ph idx="1"/>
          </p:nvPr>
        </p:nvSpPr>
        <p:spPr>
          <a:xfrm>
            <a:off x="3133164" y="0"/>
            <a:ext cx="6010836" cy="3278332"/>
          </a:xfrm>
        </p:spPr>
        <p:txBody>
          <a:bodyPr>
            <a:normAutofit/>
          </a:bodyPr>
          <a:lstStyle/>
          <a:p>
            <a:pPr marL="64008" indent="0" algn="ctr">
              <a:buNone/>
            </a:pPr>
            <a:endParaRPr lang="en-US" sz="1200" dirty="0" smtClean="0">
              <a:latin typeface="Arial Narrow" panose="020B0606020202030204" pitchFamily="34" charset="0"/>
            </a:endParaRPr>
          </a:p>
          <a:p>
            <a:pPr marL="64008" indent="0" algn="ctr">
              <a:buNone/>
            </a:pPr>
            <a:r>
              <a:rPr lang="en-US" sz="2800" dirty="0" smtClean="0">
                <a:latin typeface="Arial Narrow" panose="020B0606020202030204" pitchFamily="34" charset="0"/>
              </a:rPr>
              <a:t>DS was living in Wisconsin when his owner died, so he sued for his freedom. Missouri granted freedom but family of deceased appealed. Supreme Court said DS was still a slave because slaves can’t file lawsuits.</a:t>
            </a:r>
          </a:p>
          <a:p>
            <a:pPr marL="64008" indent="0" algn="ctr">
              <a:buNone/>
            </a:pPr>
            <a:r>
              <a:rPr lang="en-US" sz="2800" dirty="0" smtClean="0">
                <a:latin typeface="Arial Narrow" panose="020B0606020202030204" pitchFamily="34" charset="0"/>
              </a:rPr>
              <a:t>Result: DS shipped back to MO as property.</a:t>
            </a:r>
            <a:endParaRPr lang="en-US" sz="2800" dirty="0">
              <a:latin typeface="Arial Narrow" panose="020B0606020202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3133165"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3164" y="3278332"/>
            <a:ext cx="6003909"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24600" y="3278332"/>
            <a:ext cx="2812473" cy="646331"/>
          </a:xfrm>
          <a:prstGeom prst="rect">
            <a:avLst/>
          </a:prstGeom>
          <a:noFill/>
        </p:spPr>
        <p:txBody>
          <a:bodyPr wrap="square" rtlCol="0">
            <a:spAutoFit/>
          </a:bodyPr>
          <a:lstStyle/>
          <a:p>
            <a:r>
              <a:rPr lang="en-US" dirty="0" smtClean="0">
                <a:latin typeface="Candara" panose="020E0502030303020204" pitchFamily="34" charset="0"/>
              </a:rPr>
              <a:t>*</a:t>
            </a:r>
            <a:r>
              <a:rPr lang="en-US" dirty="0" smtClean="0">
                <a:solidFill>
                  <a:srgbClr val="FFFF00"/>
                </a:solidFill>
                <a:latin typeface="Candara" panose="020E0502030303020204" pitchFamily="34" charset="0"/>
              </a:rPr>
              <a:t>Old Courthouse </a:t>
            </a:r>
            <a:r>
              <a:rPr lang="en-US" dirty="0" smtClean="0">
                <a:latin typeface="Candara" panose="020E0502030303020204" pitchFamily="34" charset="0"/>
              </a:rPr>
              <a:t>in </a:t>
            </a:r>
            <a:r>
              <a:rPr lang="en-US" dirty="0" smtClean="0">
                <a:solidFill>
                  <a:srgbClr val="FFFF00"/>
                </a:solidFill>
                <a:latin typeface="Candara" panose="020E0502030303020204" pitchFamily="34" charset="0"/>
              </a:rPr>
              <a:t>St. Louis</a:t>
            </a:r>
            <a:r>
              <a:rPr lang="en-US" dirty="0" smtClean="0">
                <a:latin typeface="Candara" panose="020E0502030303020204" pitchFamily="34" charset="0"/>
              </a:rPr>
              <a:t>, site of famous trial.</a:t>
            </a:r>
            <a:endParaRPr lang="en-US" dirty="0">
              <a:latin typeface="Candara" panose="020E0502030303020204" pitchFamily="34" charset="0"/>
            </a:endParaRPr>
          </a:p>
        </p:txBody>
      </p:sp>
    </p:spTree>
    <p:extLst>
      <p:ext uri="{BB962C8B-B14F-4D97-AF65-F5344CB8AC3E}">
        <p14:creationId xmlns:p14="http://schemas.microsoft.com/office/powerpoint/2010/main" val="1413778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
            <a:ext cx="7010400" cy="1295399"/>
          </a:xfrm>
        </p:spPr>
        <p:txBody>
          <a:bodyPr>
            <a:normAutofit/>
          </a:bodyPr>
          <a:lstStyle/>
          <a:p>
            <a:pPr algn="ctr"/>
            <a:r>
              <a:rPr lang="en-US" sz="3800" b="1" dirty="0" smtClean="0">
                <a:solidFill>
                  <a:schemeClr val="tx1"/>
                </a:solidFill>
              </a:rPr>
              <a:t>RAID ON HARPER’S FERRY</a:t>
            </a:r>
            <a:endParaRPr lang="en-US" sz="3800" b="1" dirty="0">
              <a:solidFill>
                <a:schemeClr val="tx1"/>
              </a:solidFill>
            </a:endParaRPr>
          </a:p>
        </p:txBody>
      </p:sp>
      <p:sp>
        <p:nvSpPr>
          <p:cNvPr id="3" name="Content Placeholder 2"/>
          <p:cNvSpPr>
            <a:spLocks noGrp="1"/>
          </p:cNvSpPr>
          <p:nvPr>
            <p:ph idx="1"/>
          </p:nvPr>
        </p:nvSpPr>
        <p:spPr>
          <a:xfrm>
            <a:off x="3114322" y="1219200"/>
            <a:ext cx="6029678" cy="2883276"/>
          </a:xfrm>
        </p:spPr>
        <p:txBody>
          <a:bodyPr>
            <a:normAutofit/>
          </a:bodyPr>
          <a:lstStyle/>
          <a:p>
            <a:pPr marL="64008" indent="0" algn="ctr">
              <a:buNone/>
            </a:pPr>
            <a:r>
              <a:rPr lang="en-US" sz="2800" dirty="0" smtClean="0">
                <a:solidFill>
                  <a:srgbClr val="FFFF00"/>
                </a:solidFill>
                <a:latin typeface="Arial Narrow" panose="020B0606020202030204" pitchFamily="34" charset="0"/>
              </a:rPr>
              <a:t>John Brown </a:t>
            </a:r>
            <a:r>
              <a:rPr lang="en-US" sz="2800" dirty="0" smtClean="0">
                <a:latin typeface="Arial Narrow" panose="020B0606020202030204" pitchFamily="34" charset="0"/>
              </a:rPr>
              <a:t>led an armed revolt on federal arsenal in </a:t>
            </a:r>
            <a:r>
              <a:rPr lang="en-US" sz="2800" dirty="0" smtClean="0">
                <a:solidFill>
                  <a:srgbClr val="FFFF00"/>
                </a:solidFill>
                <a:latin typeface="Arial Narrow" panose="020B0606020202030204" pitchFamily="34" charset="0"/>
              </a:rPr>
              <a:t>West Virginia </a:t>
            </a:r>
            <a:r>
              <a:rPr lang="en-US" sz="2800" dirty="0" smtClean="0">
                <a:latin typeface="Arial Narrow" panose="020B0606020202030204" pitchFamily="34" charset="0"/>
              </a:rPr>
              <a:t>(hoping to lead revolution thru massive slave uprising). Raid was put down by marines &amp; Brown hanged.</a:t>
            </a:r>
            <a:endParaRPr lang="en-US" sz="2800" dirty="0">
              <a:latin typeface="Arial Narrow" panose="020B0606020202030204"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3114321" cy="2057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02476"/>
            <a:ext cx="6172200" cy="2755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4102476"/>
            <a:ext cx="2971801" cy="2741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057400"/>
            <a:ext cx="3114322" cy="2045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14322" y="3352800"/>
            <a:ext cx="6029678" cy="646331"/>
          </a:xfrm>
          <a:prstGeom prst="rect">
            <a:avLst/>
          </a:prstGeom>
          <a:noFill/>
        </p:spPr>
        <p:txBody>
          <a:bodyPr wrap="square" rtlCol="0">
            <a:spAutoFit/>
          </a:bodyPr>
          <a:lstStyle/>
          <a:p>
            <a:r>
              <a:rPr lang="en-US" dirty="0" smtClean="0">
                <a:latin typeface="Candara" panose="020E0502030303020204" pitchFamily="34" charset="0"/>
              </a:rPr>
              <a:t>*</a:t>
            </a:r>
            <a:r>
              <a:rPr lang="en-US" dirty="0" smtClean="0">
                <a:solidFill>
                  <a:srgbClr val="FFFF00"/>
                </a:solidFill>
                <a:latin typeface="Candara" panose="020E0502030303020204" pitchFamily="34" charset="0"/>
              </a:rPr>
              <a:t>Robert E. Lee </a:t>
            </a:r>
            <a:r>
              <a:rPr lang="en-US" dirty="0" smtClean="0">
                <a:latin typeface="Candara" panose="020E0502030303020204" pitchFamily="34" charset="0"/>
              </a:rPr>
              <a:t>was the marine leader who arrested Brown.</a:t>
            </a:r>
          </a:p>
          <a:p>
            <a:r>
              <a:rPr lang="en-US" dirty="0" smtClean="0">
                <a:latin typeface="Candara" panose="020E0502030303020204" pitchFamily="34" charset="0"/>
              </a:rPr>
              <a:t>*</a:t>
            </a:r>
            <a:r>
              <a:rPr lang="en-US" dirty="0" smtClean="0">
                <a:solidFill>
                  <a:srgbClr val="FFFF00"/>
                </a:solidFill>
                <a:latin typeface="Candara" panose="020E0502030303020204" pitchFamily="34" charset="0"/>
              </a:rPr>
              <a:t>John Wilkes Booth </a:t>
            </a:r>
            <a:r>
              <a:rPr lang="en-US" dirty="0" smtClean="0">
                <a:latin typeface="Candara" panose="020E0502030303020204" pitchFamily="34" charset="0"/>
              </a:rPr>
              <a:t>was present during his hanging.</a:t>
            </a:r>
            <a:endParaRPr lang="en-US" dirty="0">
              <a:latin typeface="Candara" panose="020E0502030303020204" pitchFamily="34" charset="0"/>
            </a:endParaRPr>
          </a:p>
        </p:txBody>
      </p:sp>
    </p:spTree>
    <p:extLst>
      <p:ext uri="{BB962C8B-B14F-4D97-AF65-F5344CB8AC3E}">
        <p14:creationId xmlns:p14="http://schemas.microsoft.com/office/powerpoint/2010/main" val="2801147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791200"/>
            <a:ext cx="9144000" cy="1066800"/>
          </a:xfrm>
        </p:spPr>
        <p:txBody>
          <a:bodyPr>
            <a:normAutofit fontScale="92500"/>
          </a:bodyPr>
          <a:lstStyle/>
          <a:p>
            <a:pPr marL="64008" indent="0" algn="ctr">
              <a:buNone/>
            </a:pPr>
            <a:r>
              <a:rPr lang="en-US" dirty="0" smtClean="0">
                <a:latin typeface="Arial Narrow" panose="020B0606020202030204" pitchFamily="34" charset="0"/>
              </a:rPr>
              <a:t>With </a:t>
            </a:r>
            <a:r>
              <a:rPr lang="en-US" dirty="0" smtClean="0">
                <a:solidFill>
                  <a:srgbClr val="FFFF00"/>
                </a:solidFill>
                <a:latin typeface="Arial Narrow" panose="020B0606020202030204" pitchFamily="34" charset="0"/>
              </a:rPr>
              <a:t>South</a:t>
            </a:r>
            <a:r>
              <a:rPr lang="en-US" dirty="0" smtClean="0">
                <a:latin typeface="Arial Narrow" panose="020B0606020202030204" pitchFamily="34" charset="0"/>
              </a:rPr>
              <a:t> split in three, newly formed </a:t>
            </a:r>
            <a:r>
              <a:rPr lang="en-US" dirty="0" smtClean="0">
                <a:solidFill>
                  <a:srgbClr val="FFFF00"/>
                </a:solidFill>
                <a:latin typeface="Arial Narrow" panose="020B0606020202030204" pitchFamily="34" charset="0"/>
              </a:rPr>
              <a:t>Republican Party </a:t>
            </a:r>
            <a:r>
              <a:rPr lang="en-US" dirty="0" smtClean="0">
                <a:latin typeface="Arial Narrow" panose="020B0606020202030204" pitchFamily="34" charset="0"/>
              </a:rPr>
              <a:t>picked abolitionist </a:t>
            </a:r>
            <a:r>
              <a:rPr lang="en-US" dirty="0" smtClean="0">
                <a:solidFill>
                  <a:srgbClr val="FFFF00"/>
                </a:solidFill>
                <a:latin typeface="Arial Narrow" panose="020B0606020202030204" pitchFamily="34" charset="0"/>
              </a:rPr>
              <a:t>Abraham Lincoln </a:t>
            </a:r>
            <a:r>
              <a:rPr lang="en-US" dirty="0" smtClean="0">
                <a:latin typeface="Arial Narrow" panose="020B0606020202030204" pitchFamily="34" charset="0"/>
              </a:rPr>
              <a:t>(name not even on docket in South).</a:t>
            </a:r>
            <a:endParaRPr lang="en-US" dirty="0">
              <a:latin typeface="Arial Narrow" panose="020B0606020202030204"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964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9082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4267200" cy="3048000"/>
          </a:xfrm>
        </p:spPr>
        <p:txBody>
          <a:bodyPr>
            <a:normAutofit/>
          </a:bodyPr>
          <a:lstStyle/>
          <a:p>
            <a:pPr algn="ctr"/>
            <a:r>
              <a:rPr lang="en-US" sz="5400" b="1" dirty="0" smtClean="0">
                <a:solidFill>
                  <a:schemeClr val="tx1"/>
                </a:solidFill>
              </a:rPr>
              <a:t>ABRAHAM LINCLON</a:t>
            </a:r>
            <a:endParaRPr lang="en-US" sz="5400" b="1" dirty="0">
              <a:solidFill>
                <a:schemeClr val="tx1"/>
              </a:solidFill>
            </a:endParaRPr>
          </a:p>
        </p:txBody>
      </p:sp>
      <p:sp>
        <p:nvSpPr>
          <p:cNvPr id="3" name="Content Placeholder 2"/>
          <p:cNvSpPr>
            <a:spLocks noGrp="1"/>
          </p:cNvSpPr>
          <p:nvPr>
            <p:ph idx="1"/>
          </p:nvPr>
        </p:nvSpPr>
        <p:spPr>
          <a:xfrm>
            <a:off x="-76200" y="3048000"/>
            <a:ext cx="9296400" cy="3810000"/>
          </a:xfrm>
        </p:spPr>
        <p:txBody>
          <a:bodyPr>
            <a:normAutofit/>
          </a:bodyPr>
          <a:lstStyle/>
          <a:p>
            <a:pPr marL="64008" indent="0" algn="ctr">
              <a:buNone/>
            </a:pPr>
            <a:r>
              <a:rPr lang="en-US" sz="2800" dirty="0" smtClean="0">
                <a:latin typeface="Arial Narrow" panose="020B0606020202030204" pitchFamily="34" charset="0"/>
              </a:rPr>
              <a:t>IL lawyer &amp; Black Hawk War Vet who grew up in a log cabin: been bankrupted twice, had </a:t>
            </a:r>
            <a:r>
              <a:rPr lang="en-US" sz="2800" dirty="0" err="1" smtClean="0">
                <a:latin typeface="Arial Narrow" panose="020B0606020202030204" pitchFamily="34" charset="0"/>
              </a:rPr>
              <a:t>fiancee</a:t>
            </a:r>
            <a:r>
              <a:rPr lang="en-US" sz="2800" dirty="0" smtClean="0">
                <a:latin typeface="Arial Narrow" panose="020B0606020202030204" pitchFamily="34" charset="0"/>
              </a:rPr>
              <a:t> die &amp; lost about every election he ever tried (received fame thru series of debates w/ </a:t>
            </a:r>
            <a:r>
              <a:rPr lang="en-US" sz="2800" dirty="0" smtClean="0">
                <a:solidFill>
                  <a:srgbClr val="FFFF00"/>
                </a:solidFill>
                <a:latin typeface="Arial Narrow" panose="020B0606020202030204" pitchFamily="34" charset="0"/>
              </a:rPr>
              <a:t>Stephen Douglas</a:t>
            </a:r>
            <a:r>
              <a:rPr lang="en-US" sz="2800" dirty="0" smtClean="0">
                <a:latin typeface="Arial Narrow" panose="020B0606020202030204" pitchFamily="34" charset="0"/>
              </a:rPr>
              <a:t>).</a:t>
            </a:r>
            <a:endParaRPr lang="en-US" sz="2800" dirty="0">
              <a:latin typeface="Arial Narrow" panose="020B060602020203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54102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4572000"/>
            <a:ext cx="9144000" cy="2369880"/>
          </a:xfrm>
          <a:prstGeom prst="rect">
            <a:avLst/>
          </a:prstGeom>
          <a:noFill/>
        </p:spPr>
        <p:txBody>
          <a:bodyPr wrap="square" rtlCol="0">
            <a:spAutoFit/>
          </a:bodyPr>
          <a:lstStyle/>
          <a:p>
            <a:r>
              <a:rPr lang="en-US" dirty="0" smtClean="0">
                <a:latin typeface="Candara" panose="020E0502030303020204" pitchFamily="34" charset="0"/>
              </a:rPr>
              <a:t>*Abe had only 18 months of formal education, taught self to read, write &amp; to practice law.</a:t>
            </a:r>
          </a:p>
          <a:p>
            <a:endParaRPr lang="en-US" sz="1000" dirty="0" smtClean="0">
              <a:latin typeface="Candara" panose="020E0502030303020204" pitchFamily="34" charset="0"/>
            </a:endParaRPr>
          </a:p>
          <a:p>
            <a:r>
              <a:rPr lang="en-US" dirty="0" smtClean="0">
                <a:latin typeface="Candara" panose="020E0502030303020204" pitchFamily="34" charset="0"/>
              </a:rPr>
              <a:t>*</a:t>
            </a:r>
            <a:r>
              <a:rPr lang="en-US" dirty="0">
                <a:latin typeface="Candara" panose="020E0502030303020204" pitchFamily="34" charset="0"/>
              </a:rPr>
              <a:t>Abe was challenged to a duel once, guy backed out upon seeing Abe’s height &amp; sword.</a:t>
            </a:r>
          </a:p>
          <a:p>
            <a:endParaRPr lang="en-US" sz="1000" dirty="0" smtClean="0">
              <a:latin typeface="Candara" panose="020E0502030303020204" pitchFamily="34" charset="0"/>
            </a:endParaRPr>
          </a:p>
          <a:p>
            <a:r>
              <a:rPr lang="en-US" dirty="0" smtClean="0">
                <a:latin typeface="Candara" panose="020E0502030303020204" pitchFamily="34" charset="0"/>
              </a:rPr>
              <a:t>*After 1</a:t>
            </a:r>
            <a:r>
              <a:rPr lang="en-US" baseline="30000" dirty="0" smtClean="0">
                <a:latin typeface="Candara" panose="020E0502030303020204" pitchFamily="34" charset="0"/>
              </a:rPr>
              <a:t>st</a:t>
            </a:r>
            <a:r>
              <a:rPr lang="en-US" dirty="0" smtClean="0">
                <a:latin typeface="Candara" panose="020E0502030303020204" pitchFamily="34" charset="0"/>
              </a:rPr>
              <a:t> </a:t>
            </a:r>
            <a:r>
              <a:rPr lang="en-US" dirty="0" err="1" smtClean="0">
                <a:latin typeface="Candara" panose="020E0502030303020204" pitchFamily="34" charset="0"/>
              </a:rPr>
              <a:t>fiancee’s</a:t>
            </a:r>
            <a:r>
              <a:rPr lang="en-US" dirty="0" smtClean="0">
                <a:latin typeface="Candara" panose="020E0502030303020204" pitchFamily="34" charset="0"/>
              </a:rPr>
              <a:t> death, he ended 2</a:t>
            </a:r>
            <a:r>
              <a:rPr lang="en-US" baseline="30000" dirty="0" smtClean="0">
                <a:latin typeface="Candara" panose="020E0502030303020204" pitchFamily="34" charset="0"/>
              </a:rPr>
              <a:t>nd</a:t>
            </a:r>
            <a:r>
              <a:rPr lang="en-US" dirty="0" smtClean="0">
                <a:latin typeface="Candara" panose="020E0502030303020204" pitchFamily="34" charset="0"/>
              </a:rPr>
              <a:t> engagement, finally marrying Mary Todd—who had some serious mental breakdowns (Abe himself had a nervous breakdown as a young adult).</a:t>
            </a:r>
          </a:p>
          <a:p>
            <a:endParaRPr lang="en-US" sz="1000" dirty="0" smtClean="0">
              <a:latin typeface="Candara" panose="020E0502030303020204" pitchFamily="34" charset="0"/>
            </a:endParaRPr>
          </a:p>
          <a:p>
            <a:r>
              <a:rPr lang="en-US" dirty="0" smtClean="0">
                <a:latin typeface="Candara" panose="020E0502030303020204" pitchFamily="34" charset="0"/>
              </a:rPr>
              <a:t>*Mary Todd held </a:t>
            </a:r>
            <a:r>
              <a:rPr lang="en-US" dirty="0" err="1" smtClean="0">
                <a:latin typeface="Candara" panose="020E0502030303020204" pitchFamily="34" charset="0"/>
              </a:rPr>
              <a:t>seances</a:t>
            </a:r>
            <a:r>
              <a:rPr lang="en-US" dirty="0" smtClean="0">
                <a:latin typeface="Candara" panose="020E0502030303020204" pitchFamily="34" charset="0"/>
              </a:rPr>
              <a:t> in White House trying to chat with dead son Willie, Abe joined in.</a:t>
            </a:r>
          </a:p>
          <a:p>
            <a:endParaRPr lang="en-US" sz="1000" dirty="0">
              <a:latin typeface="Candara" panose="020E0502030303020204" pitchFamily="34" charset="0"/>
            </a:endParaRPr>
          </a:p>
          <a:p>
            <a:r>
              <a:rPr lang="en-US" dirty="0" smtClean="0">
                <a:latin typeface="Candara" panose="020E0502030303020204" pitchFamily="34" charset="0"/>
              </a:rPr>
              <a:t>*Though loved &amp; rated highly now, during his life he was often hated by adversaries.</a:t>
            </a:r>
            <a:endParaRPr lang="en-US" dirty="0">
              <a:latin typeface="Candara" panose="020E0502030303020204" pitchFamily="34" charset="0"/>
            </a:endParaRPr>
          </a:p>
        </p:txBody>
      </p:sp>
    </p:spTree>
    <p:extLst>
      <p:ext uri="{BB962C8B-B14F-4D97-AF65-F5344CB8AC3E}">
        <p14:creationId xmlns:p14="http://schemas.microsoft.com/office/powerpoint/2010/main" val="36409363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6824"/>
            <a:ext cx="9164782" cy="1777576"/>
          </a:xfrm>
        </p:spPr>
        <p:txBody>
          <a:bodyPr>
            <a:noAutofit/>
          </a:bodyPr>
          <a:lstStyle/>
          <a:p>
            <a:pPr algn="ctr"/>
            <a:r>
              <a:rPr lang="en-US" sz="5400" b="1" dirty="0" smtClean="0">
                <a:solidFill>
                  <a:schemeClr val="tx1"/>
                </a:solidFill>
              </a:rPr>
              <a:t>CONFEDERATE STATES OF AMERICA</a:t>
            </a:r>
            <a:endParaRPr lang="en-US" sz="5400" b="1" dirty="0">
              <a:solidFill>
                <a:schemeClr val="tx1"/>
              </a:solidFill>
            </a:endParaRPr>
          </a:p>
        </p:txBody>
      </p:sp>
      <p:sp>
        <p:nvSpPr>
          <p:cNvPr id="3" name="Content Placeholder 2"/>
          <p:cNvSpPr>
            <a:spLocks noGrp="1"/>
          </p:cNvSpPr>
          <p:nvPr>
            <p:ph idx="1"/>
          </p:nvPr>
        </p:nvSpPr>
        <p:spPr>
          <a:xfrm>
            <a:off x="0" y="4800600"/>
            <a:ext cx="9164782" cy="2057400"/>
          </a:xfrm>
        </p:spPr>
        <p:txBody>
          <a:bodyPr>
            <a:normAutofit/>
          </a:bodyPr>
          <a:lstStyle/>
          <a:p>
            <a:pPr marL="64008" indent="0" algn="ctr">
              <a:buNone/>
            </a:pPr>
            <a:r>
              <a:rPr lang="en-US" sz="2800" dirty="0" smtClean="0">
                <a:latin typeface="Arial Narrow" panose="020B0606020202030204" pitchFamily="34" charset="0"/>
              </a:rPr>
              <a:t>11 states </a:t>
            </a:r>
            <a:r>
              <a:rPr lang="en-US" sz="2800" dirty="0" err="1" smtClean="0">
                <a:solidFill>
                  <a:srgbClr val="FFFF00"/>
                </a:solidFill>
                <a:latin typeface="Arial Narrow" panose="020B0606020202030204" pitchFamily="34" charset="0"/>
              </a:rPr>
              <a:t>succeded</a:t>
            </a:r>
            <a:r>
              <a:rPr lang="en-US" sz="2800" dirty="0" smtClean="0">
                <a:latin typeface="Arial Narrow" panose="020B0606020202030204" pitchFamily="34" charset="0"/>
              </a:rPr>
              <a:t> </a:t>
            </a:r>
            <a:r>
              <a:rPr lang="en-US" sz="2800" dirty="0" smtClean="0">
                <a:latin typeface="Arial Narrow" panose="020B0606020202030204" pitchFamily="34" charset="0"/>
              </a:rPr>
              <a:t>from USA picking </a:t>
            </a:r>
            <a:r>
              <a:rPr lang="en-US" sz="2800" dirty="0" smtClean="0">
                <a:solidFill>
                  <a:srgbClr val="FFFF00"/>
                </a:solidFill>
                <a:latin typeface="Arial Narrow" panose="020B0606020202030204" pitchFamily="34" charset="0"/>
              </a:rPr>
              <a:t>Jefferson Davis </a:t>
            </a:r>
            <a:r>
              <a:rPr lang="en-US" sz="2800" dirty="0" smtClean="0">
                <a:latin typeface="Arial Narrow" panose="020B0606020202030204" pitchFamily="34" charset="0"/>
              </a:rPr>
              <a:t>as President. In order to keep the 3 </a:t>
            </a:r>
            <a:r>
              <a:rPr lang="en-US" sz="2800" dirty="0" smtClean="0">
                <a:solidFill>
                  <a:srgbClr val="FFFF00"/>
                </a:solidFill>
                <a:latin typeface="Arial Narrow" panose="020B0606020202030204" pitchFamily="34" charset="0"/>
              </a:rPr>
              <a:t>Border States </a:t>
            </a:r>
            <a:r>
              <a:rPr lang="en-US" sz="2800" dirty="0" smtClean="0">
                <a:latin typeface="Arial Narrow" panose="020B0606020202030204" pitchFamily="34" charset="0"/>
              </a:rPr>
              <a:t>(MD, KY, MO) as part of the Union, Lincoln suspended the </a:t>
            </a:r>
            <a:r>
              <a:rPr lang="en-US" sz="2800" dirty="0" smtClean="0">
                <a:solidFill>
                  <a:srgbClr val="FFFF00"/>
                </a:solidFill>
                <a:latin typeface="Arial Narrow" panose="020B0606020202030204" pitchFamily="34" charset="0"/>
              </a:rPr>
              <a:t>Writ of Habeas Corpus </a:t>
            </a:r>
            <a:r>
              <a:rPr lang="en-US" sz="2800" dirty="0" smtClean="0">
                <a:latin typeface="Arial Narrow" panose="020B0606020202030204" pitchFamily="34" charset="0"/>
              </a:rPr>
              <a:t>(which led to arresting anyone who spoke out about joining the 11 states that left).</a:t>
            </a:r>
            <a:endParaRPr lang="en-US" sz="2800" dirty="0">
              <a:latin typeface="Arial Narrow" panose="020B060602020203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3853" y="0"/>
            <a:ext cx="4388814" cy="294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667" y="0"/>
            <a:ext cx="4762115" cy="294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25904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38600"/>
            <a:ext cx="3352801"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038600"/>
            <a:ext cx="57912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8510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4692548" cy="2286001"/>
          </a:xfrm>
        </p:spPr>
        <p:txBody>
          <a:bodyPr>
            <a:normAutofit/>
          </a:bodyPr>
          <a:lstStyle/>
          <a:p>
            <a:pPr algn="ctr"/>
            <a:r>
              <a:rPr lang="en-US" sz="6600" b="1" dirty="0" smtClean="0">
                <a:solidFill>
                  <a:schemeClr val="tx1"/>
                </a:solidFill>
              </a:rPr>
              <a:t>FORT SUMTER</a:t>
            </a:r>
            <a:endParaRPr lang="en-US" sz="6600" b="1" dirty="0">
              <a:solidFill>
                <a:schemeClr val="tx1"/>
              </a:solidFill>
            </a:endParaRPr>
          </a:p>
        </p:txBody>
      </p:sp>
      <p:sp>
        <p:nvSpPr>
          <p:cNvPr id="3" name="Content Placeholder 2"/>
          <p:cNvSpPr>
            <a:spLocks noGrp="1"/>
          </p:cNvSpPr>
          <p:nvPr>
            <p:ph idx="1"/>
          </p:nvPr>
        </p:nvSpPr>
        <p:spPr>
          <a:xfrm>
            <a:off x="0" y="2362200"/>
            <a:ext cx="4311548" cy="4495800"/>
          </a:xfrm>
        </p:spPr>
        <p:txBody>
          <a:bodyPr>
            <a:normAutofit/>
          </a:bodyPr>
          <a:lstStyle/>
          <a:p>
            <a:pPr marL="64008" indent="0" algn="ctr">
              <a:buNone/>
            </a:pPr>
            <a:r>
              <a:rPr lang="en-US" sz="2800" dirty="0" smtClean="0">
                <a:solidFill>
                  <a:srgbClr val="FFFF00"/>
                </a:solidFill>
                <a:latin typeface="Arial Narrow" panose="020B0606020202030204" pitchFamily="34" charset="0"/>
              </a:rPr>
              <a:t>Confederate</a:t>
            </a:r>
            <a:r>
              <a:rPr lang="en-US" sz="2800" dirty="0" smtClean="0">
                <a:latin typeface="Arial Narrow" panose="020B0606020202030204" pitchFamily="34" charset="0"/>
              </a:rPr>
              <a:t> troops rushed to take over all gov’t property including post offices &amp; forts. At the attack of </a:t>
            </a:r>
            <a:r>
              <a:rPr lang="en-US" sz="2800" dirty="0" smtClean="0">
                <a:solidFill>
                  <a:srgbClr val="FFFF00"/>
                </a:solidFill>
                <a:latin typeface="Arial Narrow" panose="020B0606020202030204" pitchFamily="34" charset="0"/>
              </a:rPr>
              <a:t>Fort Sumter</a:t>
            </a:r>
            <a:r>
              <a:rPr lang="en-US" sz="2800" dirty="0" smtClean="0">
                <a:latin typeface="Arial Narrow" panose="020B0606020202030204" pitchFamily="34" charset="0"/>
              </a:rPr>
              <a:t>, Union soldiers in fort exploded all ammunition as Southerners watched the “fireworks” display.</a:t>
            </a:r>
          </a:p>
          <a:p>
            <a:pPr marL="64008" indent="0">
              <a:buNone/>
            </a:pPr>
            <a:endParaRPr lang="en-US" sz="2800" dirty="0">
              <a:latin typeface="Arial Narrow" panose="020B0606020202030204" pitchFamily="34" charset="0"/>
            </a:endParaRPr>
          </a:p>
          <a:p>
            <a:pPr marL="64008" indent="0" algn="ctr">
              <a:buNone/>
            </a:pPr>
            <a:r>
              <a:rPr lang="en-US" sz="2800" dirty="0" smtClean="0">
                <a:latin typeface="Arial Narrow" panose="020B0606020202030204" pitchFamily="34" charset="0"/>
              </a:rPr>
              <a:t>War had officially begun.</a:t>
            </a:r>
            <a:endParaRPr lang="en-US" sz="2800" dirty="0">
              <a:latin typeface="Arial Narrow" panose="020B060602020203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548" y="-1"/>
            <a:ext cx="4854223" cy="342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1548" y="3429000"/>
            <a:ext cx="483245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98497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758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20077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2988752"/>
            <a:ext cx="9144000" cy="3869248"/>
          </a:xfrm>
        </p:spPr>
        <p:txBody>
          <a:bodyPr>
            <a:normAutofit/>
          </a:bodyPr>
          <a:lstStyle/>
          <a:p>
            <a:pPr marL="64008" indent="0" algn="ctr">
              <a:buNone/>
            </a:pPr>
            <a:endParaRPr lang="en-US" sz="1000" b="1" dirty="0" smtClean="0">
              <a:solidFill>
                <a:srgbClr val="FF3300"/>
              </a:solidFill>
              <a:effectLst>
                <a:outerShdw blurRad="38100" dist="38100" dir="2700000" algn="tl">
                  <a:srgbClr val="000000">
                    <a:alpha val="43137"/>
                  </a:srgbClr>
                </a:outerShdw>
              </a:effectLst>
              <a:latin typeface="+mj-lt"/>
            </a:endParaRPr>
          </a:p>
          <a:p>
            <a:pPr marL="64008" indent="0" algn="ctr">
              <a:buNone/>
            </a:pPr>
            <a:r>
              <a:rPr lang="en-US" sz="6000" b="1" dirty="0" smtClean="0">
                <a:solidFill>
                  <a:srgbClr val="FF3300"/>
                </a:solidFill>
                <a:effectLst>
                  <a:outerShdw blurRad="38100" dist="38100" dir="2700000" algn="tl">
                    <a:srgbClr val="000000">
                      <a:alpha val="43137"/>
                    </a:srgbClr>
                  </a:outerShdw>
                </a:effectLst>
                <a:latin typeface="+mj-lt"/>
              </a:rPr>
              <a:t>AMERICAN ASSETS</a:t>
            </a:r>
          </a:p>
          <a:p>
            <a:pPr marL="64008" indent="0">
              <a:buNone/>
            </a:pPr>
            <a:endParaRPr lang="en-US" sz="2600" dirty="0" smtClean="0">
              <a:latin typeface="Arial Narrow" panose="020B0606020202030204" pitchFamily="34" charset="0"/>
            </a:endParaRPr>
          </a:p>
          <a:p>
            <a:pPr marL="64008" indent="0">
              <a:buNone/>
            </a:pPr>
            <a:r>
              <a:rPr lang="en-US" sz="2600" dirty="0" smtClean="0">
                <a:solidFill>
                  <a:srgbClr val="FFFF00"/>
                </a:solidFill>
                <a:latin typeface="Arial Narrow" panose="020B0606020202030204" pitchFamily="34" charset="0"/>
              </a:rPr>
              <a:t>NORTH</a:t>
            </a:r>
            <a:r>
              <a:rPr lang="en-US" sz="2600" dirty="0" smtClean="0">
                <a:latin typeface="Arial Narrow" panose="020B0606020202030204" pitchFamily="34" charset="0"/>
              </a:rPr>
              <a:t>: Railroads, industry, tons of weapons, money, 3X the people.</a:t>
            </a:r>
          </a:p>
          <a:p>
            <a:pPr marL="64008" indent="0">
              <a:buNone/>
            </a:pPr>
            <a:endParaRPr lang="en-US" sz="1000" dirty="0" smtClean="0">
              <a:latin typeface="Arial Narrow" panose="020B0606020202030204" pitchFamily="34" charset="0"/>
            </a:endParaRPr>
          </a:p>
          <a:p>
            <a:pPr marL="64008" indent="0">
              <a:buNone/>
            </a:pPr>
            <a:r>
              <a:rPr lang="en-US" sz="2600" dirty="0" smtClean="0">
                <a:solidFill>
                  <a:srgbClr val="FFFF00"/>
                </a:solidFill>
                <a:latin typeface="Arial Narrow" panose="020B0606020202030204" pitchFamily="34" charset="0"/>
              </a:rPr>
              <a:t>SOUTH: </a:t>
            </a:r>
            <a:r>
              <a:rPr lang="en-US" sz="2600" dirty="0" smtClean="0">
                <a:latin typeface="Arial Narrow" panose="020B0606020202030204" pitchFamily="34" charset="0"/>
              </a:rPr>
              <a:t>Great leaders, gun experience, home court advantage, &amp; the fact they would all be hanged as traitors if they lost.</a:t>
            </a:r>
            <a:endParaRPr lang="en-US" sz="2600" dirty="0">
              <a:latin typeface="Arial Narrow" panose="020B0606020202030204"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98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4796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3853" y="2895600"/>
            <a:ext cx="9130145" cy="3962400"/>
          </a:xfrm>
        </p:spPr>
        <p:txBody>
          <a:bodyPr/>
          <a:lstStyle/>
          <a:p>
            <a:pPr marL="64008" indent="0" algn="ctr">
              <a:buNone/>
            </a:pPr>
            <a:endParaRPr lang="en-US" sz="1000" dirty="0" smtClean="0"/>
          </a:p>
          <a:p>
            <a:pPr marL="64008" indent="0" algn="ctr">
              <a:buNone/>
            </a:pPr>
            <a:r>
              <a:rPr lang="en-US" sz="6000" b="1" dirty="0" smtClean="0">
                <a:solidFill>
                  <a:srgbClr val="FF3300"/>
                </a:solidFill>
                <a:effectLst>
                  <a:outerShdw blurRad="38100" dist="38100" dir="2700000" algn="tl">
                    <a:srgbClr val="000000">
                      <a:alpha val="43137"/>
                    </a:srgbClr>
                  </a:outerShdw>
                </a:effectLst>
              </a:rPr>
              <a:t>AMERICAN GOALS</a:t>
            </a:r>
          </a:p>
          <a:p>
            <a:pPr marL="64008" indent="0" algn="ctr">
              <a:buNone/>
            </a:pPr>
            <a:endParaRPr lang="en-US" sz="1800" b="1" dirty="0">
              <a:solidFill>
                <a:srgbClr val="FF3300"/>
              </a:solidFill>
              <a:effectLst>
                <a:outerShdw blurRad="38100" dist="38100" dir="2700000" algn="tl">
                  <a:srgbClr val="000000">
                    <a:alpha val="43137"/>
                  </a:srgbClr>
                </a:outerShdw>
              </a:effectLst>
            </a:endParaRPr>
          </a:p>
          <a:p>
            <a:pPr marL="64008" indent="0">
              <a:buNone/>
            </a:pPr>
            <a:r>
              <a:rPr lang="en-US" sz="2600" dirty="0" smtClean="0">
                <a:solidFill>
                  <a:srgbClr val="FFFF00"/>
                </a:solidFill>
                <a:latin typeface="Arial Narrow" panose="020B0606020202030204" pitchFamily="34" charset="0"/>
              </a:rPr>
              <a:t>NORTH</a:t>
            </a:r>
            <a:r>
              <a:rPr lang="en-US" sz="2600" dirty="0" smtClean="0">
                <a:latin typeface="Arial Narrow" panose="020B0606020202030204" pitchFamily="34" charset="0"/>
              </a:rPr>
              <a:t>: To conquer 50,000 sq. miles, hold 2 front &amp; put down rebellion.</a:t>
            </a:r>
          </a:p>
          <a:p>
            <a:pPr marL="64008" indent="0">
              <a:buNone/>
            </a:pPr>
            <a:endParaRPr lang="en-US" sz="1000" dirty="0" smtClean="0">
              <a:latin typeface="Arial Narrow" panose="020B0606020202030204" pitchFamily="34" charset="0"/>
            </a:endParaRPr>
          </a:p>
          <a:p>
            <a:pPr marL="64008" indent="0">
              <a:buNone/>
            </a:pPr>
            <a:r>
              <a:rPr lang="en-US" sz="2600" dirty="0" smtClean="0">
                <a:solidFill>
                  <a:srgbClr val="FFFF00"/>
                </a:solidFill>
                <a:latin typeface="Arial Narrow" panose="020B0606020202030204" pitchFamily="34" charset="0"/>
              </a:rPr>
              <a:t>SOUTH</a:t>
            </a:r>
            <a:r>
              <a:rPr lang="en-US" sz="2600" dirty="0" smtClean="0">
                <a:latin typeface="Arial Narrow" panose="020B0606020202030204" pitchFamily="34" charset="0"/>
              </a:rPr>
              <a:t>: To maintain war long enough that North decides to quit (all the while hoping for foreign aid).</a:t>
            </a:r>
            <a:endParaRPr lang="en-US" sz="2600" dirty="0">
              <a:latin typeface="Arial Narrow" panose="020B060602020203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 y="0"/>
            <a:ext cx="9130145"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1377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1" y="34637"/>
            <a:ext cx="3505200" cy="2098963"/>
          </a:xfrm>
        </p:spPr>
        <p:txBody>
          <a:bodyPr>
            <a:noAutofit/>
          </a:bodyPr>
          <a:lstStyle/>
          <a:p>
            <a:pPr algn="ctr"/>
            <a:r>
              <a:rPr lang="en-US" sz="6000" b="1" dirty="0" smtClean="0">
                <a:solidFill>
                  <a:srgbClr val="FF3300"/>
                </a:solidFill>
              </a:rPr>
              <a:t>ROBERT </a:t>
            </a:r>
            <a:br>
              <a:rPr lang="en-US" sz="6000" b="1" dirty="0" smtClean="0">
                <a:solidFill>
                  <a:srgbClr val="FF3300"/>
                </a:solidFill>
              </a:rPr>
            </a:br>
            <a:r>
              <a:rPr lang="en-US" sz="6000" b="1" dirty="0" smtClean="0">
                <a:solidFill>
                  <a:srgbClr val="FF3300"/>
                </a:solidFill>
              </a:rPr>
              <a:t>E. LEE</a:t>
            </a:r>
            <a:endParaRPr lang="en-US" sz="6000" b="1" dirty="0">
              <a:solidFill>
                <a:srgbClr val="FF3300"/>
              </a:solidFill>
            </a:endParaRPr>
          </a:p>
        </p:txBody>
      </p:sp>
      <p:sp>
        <p:nvSpPr>
          <p:cNvPr id="3" name="Content Placeholder 2"/>
          <p:cNvSpPr>
            <a:spLocks noGrp="1"/>
          </p:cNvSpPr>
          <p:nvPr>
            <p:ph idx="1"/>
          </p:nvPr>
        </p:nvSpPr>
        <p:spPr>
          <a:xfrm>
            <a:off x="1" y="4019809"/>
            <a:ext cx="9143999" cy="2838191"/>
          </a:xfrm>
        </p:spPr>
        <p:txBody>
          <a:bodyPr>
            <a:normAutofit/>
          </a:bodyPr>
          <a:lstStyle/>
          <a:p>
            <a:pPr marL="64008" indent="0" algn="ctr">
              <a:buNone/>
            </a:pPr>
            <a:r>
              <a:rPr lang="en-US" sz="2800" dirty="0" smtClean="0">
                <a:latin typeface="Arial Narrow" panose="020B0606020202030204" pitchFamily="34" charset="0"/>
              </a:rPr>
              <a:t>Mexican War Vet who accepted Southern leadership out of loyalty to home state of </a:t>
            </a:r>
            <a:r>
              <a:rPr lang="en-US" sz="2800" dirty="0" smtClean="0">
                <a:solidFill>
                  <a:srgbClr val="FFFF00"/>
                </a:solidFill>
                <a:latin typeface="Arial Narrow" panose="020B0606020202030204" pitchFamily="34" charset="0"/>
              </a:rPr>
              <a:t>Virginia</a:t>
            </a:r>
            <a:r>
              <a:rPr lang="en-US" sz="2800" dirty="0" smtClean="0">
                <a:latin typeface="Arial Narrow" panose="020B0606020202030204" pitchFamily="34" charset="0"/>
              </a:rPr>
              <a:t> (was actually opposed to slavery). Lee did not drink, smoke, cuss or yell, and is main reason for southern success.</a:t>
            </a:r>
            <a:endParaRPr lang="en-US" sz="2800" dirty="0">
              <a:latin typeface="Arial Narrow" panose="020B0606020202030204" pitchFamily="34"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0"/>
            <a:ext cx="3048000" cy="3971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971800" cy="3971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188239"/>
            <a:ext cx="3124200" cy="178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5715000"/>
            <a:ext cx="9144000" cy="1077218"/>
          </a:xfrm>
          <a:prstGeom prst="rect">
            <a:avLst/>
          </a:prstGeom>
          <a:noFill/>
        </p:spPr>
        <p:txBody>
          <a:bodyPr wrap="square" rtlCol="0">
            <a:spAutoFit/>
          </a:bodyPr>
          <a:lstStyle/>
          <a:p>
            <a:r>
              <a:rPr lang="en-US" dirty="0" smtClean="0"/>
              <a:t>*</a:t>
            </a:r>
            <a:r>
              <a:rPr lang="en-US" dirty="0" smtClean="0">
                <a:latin typeface="Candara" panose="020E0502030303020204" pitchFamily="34" charset="0"/>
              </a:rPr>
              <a:t>Abe asked Lee to lead Union, when he said no, most quality generals followed him to South.</a:t>
            </a:r>
          </a:p>
          <a:p>
            <a:endParaRPr lang="en-US" sz="500" dirty="0" smtClean="0">
              <a:latin typeface="Candara" panose="020E0502030303020204" pitchFamily="34" charset="0"/>
            </a:endParaRPr>
          </a:p>
          <a:p>
            <a:r>
              <a:rPr lang="en-US" dirty="0" smtClean="0">
                <a:latin typeface="Candara" panose="020E0502030303020204" pitchFamily="34" charset="0"/>
              </a:rPr>
              <a:t>*Lee’s favorite horse was named </a:t>
            </a:r>
            <a:r>
              <a:rPr lang="en-US" dirty="0" err="1" smtClean="0">
                <a:latin typeface="Candara" panose="020E0502030303020204" pitchFamily="34" charset="0"/>
              </a:rPr>
              <a:t>Traveller</a:t>
            </a:r>
            <a:r>
              <a:rPr lang="en-US" dirty="0" smtClean="0">
                <a:latin typeface="Candara" panose="020E0502030303020204" pitchFamily="34" charset="0"/>
              </a:rPr>
              <a:t>, also had a pet hen that accompanied him.</a:t>
            </a:r>
          </a:p>
          <a:p>
            <a:endParaRPr lang="en-US" sz="500" dirty="0" smtClean="0">
              <a:latin typeface="Candara" panose="020E0502030303020204" pitchFamily="34" charset="0"/>
            </a:endParaRPr>
          </a:p>
          <a:p>
            <a:r>
              <a:rPr lang="en-US" dirty="0" smtClean="0">
                <a:latin typeface="Candara" panose="020E0502030303020204" pitchFamily="34" charset="0"/>
              </a:rPr>
              <a:t>*Actually married George Washington’s great grand-daughter Mary in 1861.</a:t>
            </a:r>
            <a:endParaRPr lang="en-US" dirty="0"/>
          </a:p>
        </p:txBody>
      </p:sp>
    </p:spTree>
    <p:extLst>
      <p:ext uri="{BB962C8B-B14F-4D97-AF65-F5344CB8AC3E}">
        <p14:creationId xmlns:p14="http://schemas.microsoft.com/office/powerpoint/2010/main" val="4217029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9525000" cy="1447800"/>
          </a:xfrm>
        </p:spPr>
        <p:txBody>
          <a:bodyPr>
            <a:normAutofit/>
          </a:bodyPr>
          <a:lstStyle/>
          <a:p>
            <a:pPr algn="ctr"/>
            <a:r>
              <a:rPr lang="en-US" sz="7200" b="1" dirty="0" smtClean="0">
                <a:solidFill>
                  <a:srgbClr val="FF3300"/>
                </a:solidFill>
              </a:rPr>
              <a:t>BATTLE OF BULL RUN</a:t>
            </a:r>
            <a:endParaRPr lang="en-US" sz="7200" b="1" dirty="0">
              <a:solidFill>
                <a:srgbClr val="FF3300"/>
              </a:solidFill>
            </a:endParaRPr>
          </a:p>
        </p:txBody>
      </p:sp>
      <p:sp>
        <p:nvSpPr>
          <p:cNvPr id="3" name="Content Placeholder 2"/>
          <p:cNvSpPr>
            <a:spLocks noGrp="1"/>
          </p:cNvSpPr>
          <p:nvPr>
            <p:ph idx="1"/>
          </p:nvPr>
        </p:nvSpPr>
        <p:spPr>
          <a:xfrm>
            <a:off x="0" y="1524000"/>
            <a:ext cx="9144000" cy="2240973"/>
          </a:xfrm>
        </p:spPr>
        <p:txBody>
          <a:bodyPr>
            <a:normAutofit/>
          </a:bodyPr>
          <a:lstStyle/>
          <a:p>
            <a:pPr marL="64008" indent="0" algn="ctr">
              <a:buNone/>
            </a:pPr>
            <a:r>
              <a:rPr lang="en-US" sz="2800" dirty="0" smtClean="0">
                <a:latin typeface="Arial Narrow" panose="020B0606020202030204" pitchFamily="34" charset="0"/>
              </a:rPr>
              <a:t>1</a:t>
            </a:r>
            <a:r>
              <a:rPr lang="en-US" sz="2800" baseline="30000" dirty="0" smtClean="0">
                <a:latin typeface="Arial Narrow" panose="020B0606020202030204" pitchFamily="34" charset="0"/>
              </a:rPr>
              <a:t>st</a:t>
            </a:r>
            <a:r>
              <a:rPr lang="en-US" sz="2800" dirty="0" smtClean="0">
                <a:latin typeface="Arial Narrow" panose="020B0606020202030204" pitchFamily="34" charset="0"/>
              </a:rPr>
              <a:t> official battle as </a:t>
            </a:r>
            <a:r>
              <a:rPr lang="en-US" sz="2800" dirty="0" smtClean="0">
                <a:solidFill>
                  <a:srgbClr val="FFFF00"/>
                </a:solidFill>
                <a:latin typeface="Arial Narrow" panose="020B0606020202030204" pitchFamily="34" charset="0"/>
              </a:rPr>
              <a:t>Union</a:t>
            </a:r>
            <a:r>
              <a:rPr lang="en-US" sz="2800" dirty="0" smtClean="0">
                <a:latin typeface="Arial Narrow" panose="020B0606020202030204" pitchFamily="34" charset="0"/>
              </a:rPr>
              <a:t> troops proudly met </a:t>
            </a:r>
            <a:r>
              <a:rPr lang="en-US" sz="2800" dirty="0" smtClean="0">
                <a:solidFill>
                  <a:srgbClr val="FFFF00"/>
                </a:solidFill>
                <a:latin typeface="Arial Narrow" panose="020B0606020202030204" pitchFamily="34" charset="0"/>
              </a:rPr>
              <a:t>Confederates</a:t>
            </a:r>
            <a:r>
              <a:rPr lang="en-US" sz="2800" dirty="0" smtClean="0">
                <a:latin typeface="Arial Narrow" panose="020B0606020202030204" pitchFamily="34" charset="0"/>
              </a:rPr>
              <a:t> in VA. So cocky for victory (some Union soldiers had their wives accompany to watch while carrying picnic lunches), South obliterated North as </a:t>
            </a:r>
            <a:r>
              <a:rPr lang="en-US" sz="2800" dirty="0" smtClean="0">
                <a:solidFill>
                  <a:srgbClr val="FFFF00"/>
                </a:solidFill>
                <a:latin typeface="Arial Narrow" panose="020B0606020202030204" pitchFamily="34" charset="0"/>
              </a:rPr>
              <a:t>Stonewall Jackson </a:t>
            </a:r>
            <a:r>
              <a:rPr lang="en-US" sz="2800" dirty="0" smtClean="0">
                <a:latin typeface="Arial Narrow" panose="020B0606020202030204" pitchFamily="34" charset="0"/>
              </a:rPr>
              <a:t>refused to budge his line against Union assaults.</a:t>
            </a:r>
            <a:endParaRPr lang="en-US" sz="2800" dirty="0">
              <a:latin typeface="Arial Narrow" panose="020B0606020202030204" pitchFamily="34"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64973"/>
            <a:ext cx="476250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3764974"/>
            <a:ext cx="438150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502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5471654"/>
            <a:ext cx="5029200" cy="1386345"/>
          </a:xfrm>
        </p:spPr>
        <p:txBody>
          <a:bodyPr>
            <a:normAutofit/>
          </a:bodyPr>
          <a:lstStyle/>
          <a:p>
            <a:pPr algn="ctr"/>
            <a:r>
              <a:rPr lang="en-US" sz="6000" b="1" dirty="0" smtClean="0">
                <a:solidFill>
                  <a:srgbClr val="FF0000"/>
                </a:solidFill>
              </a:rPr>
              <a:t>IRONCLADS</a:t>
            </a:r>
            <a:endParaRPr lang="en-US" sz="6000" b="1" dirty="0">
              <a:solidFill>
                <a:srgbClr val="FF0000"/>
              </a:solidFill>
            </a:endParaRPr>
          </a:p>
        </p:txBody>
      </p:sp>
      <p:sp>
        <p:nvSpPr>
          <p:cNvPr id="3" name="Content Placeholder 2"/>
          <p:cNvSpPr>
            <a:spLocks noGrp="1"/>
          </p:cNvSpPr>
          <p:nvPr>
            <p:ph idx="1"/>
          </p:nvPr>
        </p:nvSpPr>
        <p:spPr>
          <a:xfrm>
            <a:off x="0" y="3124200"/>
            <a:ext cx="4686300" cy="3733800"/>
          </a:xfrm>
        </p:spPr>
        <p:txBody>
          <a:bodyPr>
            <a:normAutofit/>
          </a:bodyPr>
          <a:lstStyle/>
          <a:p>
            <a:pPr marL="64008" indent="0" algn="ctr">
              <a:buNone/>
            </a:pPr>
            <a:r>
              <a:rPr lang="en-US" sz="2800" dirty="0" smtClean="0">
                <a:latin typeface="Arial Narrow" panose="020B0606020202030204" pitchFamily="34" charset="0"/>
              </a:rPr>
              <a:t>Steam-propelled warships with iron plates on the sides. When </a:t>
            </a:r>
            <a:r>
              <a:rPr lang="en-US" sz="2800" dirty="0" smtClean="0">
                <a:solidFill>
                  <a:srgbClr val="FFFF00"/>
                </a:solidFill>
                <a:latin typeface="Arial Narrow" panose="020B0606020202030204" pitchFamily="34" charset="0"/>
              </a:rPr>
              <a:t>Monitor</a:t>
            </a:r>
            <a:r>
              <a:rPr lang="en-US" sz="2800" dirty="0" smtClean="0">
                <a:latin typeface="Arial Narrow" panose="020B0606020202030204" pitchFamily="34" charset="0"/>
              </a:rPr>
              <a:t> &amp; </a:t>
            </a:r>
            <a:r>
              <a:rPr lang="en-US" sz="2800" dirty="0" smtClean="0">
                <a:solidFill>
                  <a:srgbClr val="FFFF00"/>
                </a:solidFill>
                <a:latin typeface="Arial Narrow" panose="020B0606020202030204" pitchFamily="34" charset="0"/>
              </a:rPr>
              <a:t>Merrimac</a:t>
            </a:r>
            <a:r>
              <a:rPr lang="en-US" sz="2800" dirty="0" smtClean="0">
                <a:latin typeface="Arial Narrow" panose="020B0606020202030204" pitchFamily="34" charset="0"/>
              </a:rPr>
              <a:t> fought, naval warfare was changed forever.</a:t>
            </a:r>
            <a:endParaRPr lang="en-US" sz="2800" dirty="0">
              <a:latin typeface="Arial Narrow" panose="020B0606020202030204"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62600" cy="2967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1" y="42863"/>
            <a:ext cx="3664526" cy="292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2967913"/>
            <a:ext cx="4457700" cy="250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5257800"/>
            <a:ext cx="4686300" cy="1477328"/>
          </a:xfrm>
          <a:prstGeom prst="rect">
            <a:avLst/>
          </a:prstGeom>
          <a:noFill/>
        </p:spPr>
        <p:txBody>
          <a:bodyPr wrap="square" rtlCol="0">
            <a:spAutoFit/>
          </a:bodyPr>
          <a:lstStyle/>
          <a:p>
            <a:r>
              <a:rPr lang="en-US" dirty="0" smtClean="0">
                <a:latin typeface="Candara" panose="020E0502030303020204" pitchFamily="34" charset="0"/>
              </a:rPr>
              <a:t>*Also referred to as the </a:t>
            </a:r>
            <a:r>
              <a:rPr lang="en-US" dirty="0" smtClean="0">
                <a:solidFill>
                  <a:srgbClr val="FFFF00"/>
                </a:solidFill>
                <a:latin typeface="Candara" panose="020E0502030303020204" pitchFamily="34" charset="0"/>
              </a:rPr>
              <a:t>Battle of Hampton Roads</a:t>
            </a:r>
            <a:r>
              <a:rPr lang="en-US" dirty="0" smtClean="0">
                <a:latin typeface="Candara" panose="020E0502030303020204" pitchFamily="34" charset="0"/>
              </a:rPr>
              <a:t>, the two ships hit each other repeatedly with neither ship sinking—so both sides claimed victory. After battle, essentially every non-iron ship in world was obsolete.</a:t>
            </a:r>
            <a:endParaRPr lang="en-US" dirty="0">
              <a:latin typeface="Candara" panose="020E0502030303020204" pitchFamily="34" charset="0"/>
            </a:endParaRPr>
          </a:p>
        </p:txBody>
      </p:sp>
    </p:spTree>
    <p:extLst>
      <p:ext uri="{BB962C8B-B14F-4D97-AF65-F5344CB8AC3E}">
        <p14:creationId xmlns:p14="http://schemas.microsoft.com/office/powerpoint/2010/main" val="29913684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91200"/>
            <a:ext cx="4935657" cy="1066800"/>
          </a:xfrm>
        </p:spPr>
        <p:txBody>
          <a:bodyPr>
            <a:normAutofit/>
          </a:bodyPr>
          <a:lstStyle/>
          <a:p>
            <a:pPr algn="ctr"/>
            <a:r>
              <a:rPr lang="en-US" sz="6000" b="1" dirty="0" smtClean="0">
                <a:solidFill>
                  <a:srgbClr val="FF3300"/>
                </a:solidFill>
              </a:rPr>
              <a:t>ANTIETAM</a:t>
            </a:r>
            <a:endParaRPr lang="en-US" sz="6000" b="1" dirty="0">
              <a:solidFill>
                <a:srgbClr val="FF3300"/>
              </a:solidFill>
            </a:endParaRPr>
          </a:p>
        </p:txBody>
      </p:sp>
      <p:sp>
        <p:nvSpPr>
          <p:cNvPr id="3" name="Content Placeholder 2"/>
          <p:cNvSpPr>
            <a:spLocks noGrp="1"/>
          </p:cNvSpPr>
          <p:nvPr>
            <p:ph idx="1"/>
          </p:nvPr>
        </p:nvSpPr>
        <p:spPr>
          <a:xfrm>
            <a:off x="4326057" y="0"/>
            <a:ext cx="4817943" cy="7162800"/>
          </a:xfrm>
        </p:spPr>
        <p:txBody>
          <a:bodyPr>
            <a:normAutofit/>
          </a:bodyPr>
          <a:lstStyle/>
          <a:p>
            <a:pPr marL="64008" indent="0" algn="ctr">
              <a:buNone/>
            </a:pPr>
            <a:r>
              <a:rPr lang="en-US" sz="2800" dirty="0" smtClean="0">
                <a:latin typeface="Arial Narrow" panose="020B0606020202030204" pitchFamily="34" charset="0"/>
              </a:rPr>
              <a:t>Lee went North looking for victory but plans were discovered &amp; met by Union forces. With 2X soldiers, </a:t>
            </a:r>
            <a:r>
              <a:rPr lang="en-US" sz="2800" dirty="0" smtClean="0">
                <a:solidFill>
                  <a:srgbClr val="FFFF00"/>
                </a:solidFill>
                <a:latin typeface="Arial Narrow" panose="020B0606020202030204" pitchFamily="34" charset="0"/>
              </a:rPr>
              <a:t>General McClellan </a:t>
            </a:r>
            <a:r>
              <a:rPr lang="en-US" sz="2800" dirty="0" smtClean="0">
                <a:latin typeface="Arial Narrow" panose="020B0606020202030204" pitchFamily="34" charset="0"/>
              </a:rPr>
              <a:t>fought Lee in a battle that remains single deadliest day in USA history (23K dead). </a:t>
            </a:r>
          </a:p>
          <a:p>
            <a:pPr marL="64008" indent="0" algn="ctr">
              <a:buNone/>
            </a:pPr>
            <a:endParaRPr lang="en-US" sz="2800" dirty="0">
              <a:latin typeface="Arial Narrow" panose="020B0606020202030204" pitchFamily="34" charset="0"/>
            </a:endParaRPr>
          </a:p>
          <a:p>
            <a:pPr marL="64008" indent="0" algn="ctr">
              <a:buNone/>
            </a:pPr>
            <a:endParaRPr lang="en-US" sz="2800" dirty="0" smtClean="0">
              <a:latin typeface="Arial Narrow" panose="020B0606020202030204" pitchFamily="34" charset="0"/>
            </a:endParaRPr>
          </a:p>
          <a:p>
            <a:pPr marL="64008" indent="0" algn="ctr">
              <a:buNone/>
            </a:pPr>
            <a:endParaRPr lang="en-US" sz="2800" dirty="0">
              <a:latin typeface="Arial Narrow" panose="020B0606020202030204" pitchFamily="34" charset="0"/>
            </a:endParaRPr>
          </a:p>
          <a:p>
            <a:pPr marL="64008" indent="0" algn="ctr">
              <a:buNone/>
            </a:pPr>
            <a:endParaRPr lang="en-US" sz="2800" dirty="0" smtClean="0">
              <a:latin typeface="Arial Narrow" panose="020B0606020202030204" pitchFamily="34" charset="0"/>
            </a:endParaRPr>
          </a:p>
          <a:p>
            <a:pPr marL="64008" indent="0" algn="ctr">
              <a:buNone/>
            </a:pPr>
            <a:endParaRPr lang="en-US" sz="2800" dirty="0" smtClean="0">
              <a:latin typeface="Arial Narrow" panose="020B0606020202030204" pitchFamily="34" charset="0"/>
            </a:endParaRPr>
          </a:p>
          <a:p>
            <a:pPr marL="64008" indent="0" algn="ctr">
              <a:buNone/>
            </a:pPr>
            <a:endParaRPr lang="en-US" sz="2800" dirty="0" smtClean="0">
              <a:latin typeface="Arial Narrow" panose="020B0606020202030204" pitchFamily="34" charset="0"/>
            </a:endParaRPr>
          </a:p>
          <a:p>
            <a:pPr marL="64008" indent="0" algn="ctr">
              <a:buNone/>
            </a:pPr>
            <a:r>
              <a:rPr lang="en-US" sz="2500" dirty="0" smtClean="0">
                <a:latin typeface="Arial Narrow" panose="020B0606020202030204" pitchFamily="34" charset="0"/>
              </a:rPr>
              <a:t>After “win” by North, Lee was allowed to escape—McClellan waits 6 weeks to pursue after him!!!</a:t>
            </a:r>
            <a:endParaRPr lang="en-US" sz="2500" dirty="0">
              <a:latin typeface="Arial Narrow" panose="020B0606020202030204" pitchFamily="34"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326057"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057" y="2814854"/>
            <a:ext cx="4817943" cy="2976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11099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4953000" cy="1752600"/>
          </a:xfrm>
        </p:spPr>
        <p:txBody>
          <a:bodyPr>
            <a:normAutofit/>
          </a:bodyPr>
          <a:lstStyle/>
          <a:p>
            <a:pPr algn="ctr"/>
            <a:r>
              <a:rPr lang="en-US" sz="4000" b="1" dirty="0" smtClean="0">
                <a:solidFill>
                  <a:srgbClr val="FF3300"/>
                </a:solidFill>
              </a:rPr>
              <a:t>FREDRICKSBURG</a:t>
            </a:r>
            <a:endParaRPr lang="en-US" sz="4000" b="1" dirty="0">
              <a:solidFill>
                <a:srgbClr val="FF3300"/>
              </a:solidFill>
            </a:endParaRPr>
          </a:p>
        </p:txBody>
      </p:sp>
      <p:sp>
        <p:nvSpPr>
          <p:cNvPr id="3" name="Content Placeholder 2"/>
          <p:cNvSpPr>
            <a:spLocks noGrp="1"/>
          </p:cNvSpPr>
          <p:nvPr>
            <p:ph idx="1"/>
          </p:nvPr>
        </p:nvSpPr>
        <p:spPr>
          <a:xfrm>
            <a:off x="-76200" y="1447800"/>
            <a:ext cx="3990974" cy="2743200"/>
          </a:xfrm>
        </p:spPr>
        <p:txBody>
          <a:bodyPr>
            <a:normAutofit/>
          </a:bodyPr>
          <a:lstStyle/>
          <a:p>
            <a:pPr marL="64008" indent="0" algn="ctr">
              <a:buNone/>
            </a:pPr>
            <a:r>
              <a:rPr lang="en-US" sz="2800" dirty="0" smtClean="0">
                <a:latin typeface="Arial Narrow" panose="020B0606020202030204" pitchFamily="34" charset="0"/>
              </a:rPr>
              <a:t>Union troops moved towards Richmond. Lee’s forces dug in as new Union leader </a:t>
            </a:r>
            <a:r>
              <a:rPr lang="en-US" sz="2800" dirty="0" smtClean="0">
                <a:solidFill>
                  <a:srgbClr val="FFFF00"/>
                </a:solidFill>
                <a:latin typeface="Arial Narrow" panose="020B0606020202030204" pitchFamily="34" charset="0"/>
              </a:rPr>
              <a:t>Ambrose Burnside </a:t>
            </a:r>
            <a:r>
              <a:rPr lang="en-US" sz="2800" dirty="0" smtClean="0">
                <a:latin typeface="Arial Narrow" panose="020B0606020202030204" pitchFamily="34" charset="0"/>
              </a:rPr>
              <a:t>had chances to attack but quickly got hung up crossing a river.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774" y="-1"/>
            <a:ext cx="5229227" cy="3885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4774" y="3885373"/>
            <a:ext cx="2662238" cy="297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4419600"/>
            <a:ext cx="3914774" cy="2308324"/>
          </a:xfrm>
          <a:prstGeom prst="rect">
            <a:avLst/>
          </a:prstGeom>
          <a:noFill/>
        </p:spPr>
        <p:txBody>
          <a:bodyPr wrap="square" rtlCol="0">
            <a:spAutoFit/>
          </a:bodyPr>
          <a:lstStyle/>
          <a:p>
            <a:r>
              <a:rPr lang="en-US" dirty="0" smtClean="0">
                <a:latin typeface="Candara" panose="020E0502030303020204" pitchFamily="34" charset="0"/>
              </a:rPr>
              <a:t>*Burnside got his soldiers stuck between river and hill—mistake that proves deadly to thousands. Also proves that he too is unqualified.</a:t>
            </a:r>
          </a:p>
          <a:p>
            <a:endParaRPr lang="en-US" dirty="0">
              <a:latin typeface="Candara" panose="020E0502030303020204" pitchFamily="34" charset="0"/>
            </a:endParaRPr>
          </a:p>
          <a:p>
            <a:r>
              <a:rPr lang="en-US" dirty="0" smtClean="0">
                <a:latin typeface="Candara" panose="020E0502030303020204" pitchFamily="34" charset="0"/>
              </a:rPr>
              <a:t>*Pics on side are Burnside &amp; Hooker. Modern words of sideburns &amp; hooker are named after these 2 generals.</a:t>
            </a: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3885373"/>
            <a:ext cx="2566988" cy="2972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58377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357858" cy="1295400"/>
          </a:xfrm>
        </p:spPr>
        <p:txBody>
          <a:bodyPr>
            <a:noAutofit/>
          </a:bodyPr>
          <a:lstStyle/>
          <a:p>
            <a:pPr algn="ctr"/>
            <a:r>
              <a:rPr lang="en-US" sz="5400" b="1" dirty="0" smtClean="0">
                <a:solidFill>
                  <a:srgbClr val="FF3300"/>
                </a:solidFill>
              </a:rPr>
              <a:t>CHANCELLORSVILLE</a:t>
            </a:r>
            <a:endParaRPr lang="en-US" sz="5400" b="1" dirty="0">
              <a:solidFill>
                <a:srgbClr val="FF3300"/>
              </a:solidFill>
            </a:endParaRPr>
          </a:p>
        </p:txBody>
      </p:sp>
      <p:sp>
        <p:nvSpPr>
          <p:cNvPr id="3" name="Content Placeholder 2"/>
          <p:cNvSpPr>
            <a:spLocks noGrp="1"/>
          </p:cNvSpPr>
          <p:nvPr>
            <p:ph idx="1"/>
          </p:nvPr>
        </p:nvSpPr>
        <p:spPr>
          <a:xfrm>
            <a:off x="6781800" y="0"/>
            <a:ext cx="2362200" cy="6858000"/>
          </a:xfrm>
        </p:spPr>
        <p:txBody>
          <a:bodyPr>
            <a:normAutofit/>
          </a:bodyPr>
          <a:lstStyle/>
          <a:p>
            <a:pPr marL="64008" indent="0" algn="ctr">
              <a:buNone/>
            </a:pPr>
            <a:r>
              <a:rPr lang="en-US" sz="2400" dirty="0" smtClean="0">
                <a:latin typeface="Arial Narrow" panose="020B0606020202030204" pitchFamily="34" charset="0"/>
              </a:rPr>
              <a:t>3</a:t>
            </a:r>
            <a:r>
              <a:rPr lang="en-US" sz="2400" baseline="30000" dirty="0" smtClean="0">
                <a:latin typeface="Arial Narrow" panose="020B0606020202030204" pitchFamily="34" charset="0"/>
              </a:rPr>
              <a:t>rd</a:t>
            </a:r>
            <a:r>
              <a:rPr lang="en-US" sz="2400" dirty="0" smtClean="0">
                <a:latin typeface="Arial Narrow" panose="020B0606020202030204" pitchFamily="34" charset="0"/>
              </a:rPr>
              <a:t> Union leader </a:t>
            </a:r>
            <a:r>
              <a:rPr lang="en-US" sz="2400" dirty="0" smtClean="0">
                <a:solidFill>
                  <a:srgbClr val="FFFF00"/>
                </a:solidFill>
                <a:latin typeface="Arial Narrow" panose="020B0606020202030204" pitchFamily="34" charset="0"/>
              </a:rPr>
              <a:t>Fighting Joe Hooker </a:t>
            </a:r>
            <a:r>
              <a:rPr lang="en-US" sz="2400" dirty="0" smtClean="0">
                <a:latin typeface="Arial Narrow" panose="020B0606020202030204" pitchFamily="34" charset="0"/>
              </a:rPr>
              <a:t>got out-flanked by </a:t>
            </a:r>
            <a:r>
              <a:rPr lang="en-US" sz="2400" dirty="0" smtClean="0">
                <a:solidFill>
                  <a:srgbClr val="FFFF00"/>
                </a:solidFill>
                <a:latin typeface="Arial Narrow" panose="020B0606020202030204" pitchFamily="34" charset="0"/>
              </a:rPr>
              <a:t>Stonewall Jackson </a:t>
            </a:r>
            <a:r>
              <a:rPr lang="en-US" sz="2400" dirty="0" smtClean="0">
                <a:latin typeface="Arial Narrow" panose="020B0606020202030204" pitchFamily="34" charset="0"/>
              </a:rPr>
              <a:t>who hid troops on miles of winding trails.</a:t>
            </a:r>
          </a:p>
          <a:p>
            <a:pPr marL="64008" indent="0" algn="ctr">
              <a:buNone/>
            </a:pPr>
            <a:endParaRPr lang="en-US" sz="1400" dirty="0">
              <a:latin typeface="Arial Narrow" panose="020B0606020202030204" pitchFamily="34" charset="0"/>
            </a:endParaRPr>
          </a:p>
          <a:p>
            <a:pPr marL="64008" indent="0" algn="ctr">
              <a:buNone/>
            </a:pPr>
            <a:r>
              <a:rPr lang="en-US" sz="2400" dirty="0" smtClean="0">
                <a:latin typeface="Arial Narrow" panose="020B0606020202030204" pitchFamily="34" charset="0"/>
              </a:rPr>
              <a:t>Despite this win being called “Lee’s Greatest,” Jackson is lost in </a:t>
            </a:r>
            <a:r>
              <a:rPr lang="en-US" sz="2400" dirty="0" smtClean="0">
                <a:solidFill>
                  <a:srgbClr val="FFFF00"/>
                </a:solidFill>
                <a:latin typeface="Arial Narrow" panose="020B0606020202030204" pitchFamily="34" charset="0"/>
              </a:rPr>
              <a:t>friendly fire </a:t>
            </a:r>
            <a:r>
              <a:rPr lang="en-US" sz="2400" dirty="0" smtClean="0">
                <a:latin typeface="Arial Narrow" panose="020B0606020202030204" pitchFamily="34" charset="0"/>
              </a:rPr>
              <a:t>after the battle.</a:t>
            </a:r>
            <a:endParaRPr lang="en-US" sz="2400" dirty="0">
              <a:latin typeface="Arial Narrow" panose="020B0606020202030204"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690065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257800"/>
            <a:ext cx="1219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658" y="5257800"/>
            <a:ext cx="1024142" cy="1572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172200"/>
            <a:ext cx="6900658" cy="646331"/>
          </a:xfrm>
          <a:prstGeom prst="rect">
            <a:avLst/>
          </a:prstGeom>
          <a:noFill/>
        </p:spPr>
        <p:txBody>
          <a:bodyPr wrap="square" rtlCol="0">
            <a:spAutoFit/>
          </a:bodyPr>
          <a:lstStyle/>
          <a:p>
            <a:r>
              <a:rPr lang="en-US" dirty="0" smtClean="0">
                <a:latin typeface="Candara" panose="020E0502030303020204" pitchFamily="34" charset="0"/>
              </a:rPr>
              <a:t>*</a:t>
            </a:r>
            <a:r>
              <a:rPr lang="en-US" dirty="0">
                <a:latin typeface="Candara" panose="020E0502030303020204" pitchFamily="34" charset="0"/>
              </a:rPr>
              <a:t>T</a:t>
            </a:r>
            <a:r>
              <a:rPr lang="en-US" dirty="0" smtClean="0">
                <a:latin typeface="Candara" panose="020E0502030303020204" pitchFamily="34" charset="0"/>
              </a:rPr>
              <a:t>he Issue: Union leaders stunk. McClellan</a:t>
            </a:r>
            <a:r>
              <a:rPr lang="en-US" dirty="0" smtClean="0">
                <a:latin typeface="Candara" panose="020E0502030303020204" pitchFamily="34" charset="0"/>
                <a:sym typeface="Wingdings" panose="05000000000000000000" pitchFamily="2" charset="2"/>
              </a:rPr>
              <a:t> Burnside Hooker…all had to removed. In fact, Hooker quits in middle of this battle.</a:t>
            </a:r>
            <a:endParaRPr lang="en-US" dirty="0">
              <a:latin typeface="Candara" panose="020E0502030303020204" pitchFamily="34" charset="0"/>
            </a:endParaRPr>
          </a:p>
        </p:txBody>
      </p:sp>
    </p:spTree>
    <p:extLst>
      <p:ext uri="{BB962C8B-B14F-4D97-AF65-F5344CB8AC3E}">
        <p14:creationId xmlns:p14="http://schemas.microsoft.com/office/powerpoint/2010/main" val="15783187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1" cy="1666526"/>
          </a:xfrm>
        </p:spPr>
        <p:txBody>
          <a:bodyPr>
            <a:normAutofit/>
          </a:bodyPr>
          <a:lstStyle/>
          <a:p>
            <a:pPr algn="ctr"/>
            <a:r>
              <a:rPr lang="en-US" sz="8000" b="1" dirty="0" smtClean="0">
                <a:solidFill>
                  <a:schemeClr val="tx1"/>
                </a:solidFill>
              </a:rPr>
              <a:t>COTTON</a:t>
            </a:r>
            <a:endParaRPr lang="en-US" sz="8000" b="1" dirty="0">
              <a:solidFill>
                <a:schemeClr val="tx1"/>
              </a:solidFill>
            </a:endParaRPr>
          </a:p>
        </p:txBody>
      </p:sp>
      <p:sp>
        <p:nvSpPr>
          <p:cNvPr id="3" name="Content Placeholder 2"/>
          <p:cNvSpPr>
            <a:spLocks noGrp="1"/>
          </p:cNvSpPr>
          <p:nvPr>
            <p:ph idx="1"/>
          </p:nvPr>
        </p:nvSpPr>
        <p:spPr>
          <a:xfrm>
            <a:off x="0" y="1447800"/>
            <a:ext cx="6781801" cy="2611155"/>
          </a:xfrm>
        </p:spPr>
        <p:txBody>
          <a:bodyPr/>
          <a:lstStyle/>
          <a:p>
            <a:pPr marL="64008" indent="0" algn="ctr">
              <a:buNone/>
            </a:pPr>
            <a:r>
              <a:rPr lang="en-US" dirty="0" smtClean="0">
                <a:solidFill>
                  <a:srgbClr val="FFFF00"/>
                </a:solidFill>
                <a:latin typeface="Arial Narrow" panose="020B0606020202030204" pitchFamily="34" charset="0"/>
              </a:rPr>
              <a:t>White Gold </a:t>
            </a:r>
            <a:r>
              <a:rPr lang="en-US" dirty="0" smtClean="0">
                <a:latin typeface="Arial Narrow" panose="020B0606020202030204" pitchFamily="34" charset="0"/>
              </a:rPr>
              <a:t>was picked &amp; cleaned by slaves using the </a:t>
            </a:r>
            <a:r>
              <a:rPr lang="en-US" dirty="0" smtClean="0">
                <a:solidFill>
                  <a:srgbClr val="FFFF00"/>
                </a:solidFill>
                <a:latin typeface="Arial Narrow" panose="020B0606020202030204" pitchFamily="34" charset="0"/>
              </a:rPr>
              <a:t>Cotton Gin </a:t>
            </a:r>
            <a:r>
              <a:rPr lang="en-US" dirty="0" smtClean="0">
                <a:latin typeface="Arial Narrow" panose="020B0606020202030204" pitchFamily="34" charset="0"/>
              </a:rPr>
              <a:t>in mass (2B </a:t>
            </a:r>
            <a:r>
              <a:rPr lang="en-US" dirty="0" err="1" smtClean="0">
                <a:latin typeface="Arial Narrow" panose="020B0606020202030204" pitchFamily="34" charset="0"/>
              </a:rPr>
              <a:t>lbs</a:t>
            </a:r>
            <a:r>
              <a:rPr lang="en-US" dirty="0" smtClean="0">
                <a:latin typeface="Arial Narrow" panose="020B0606020202030204" pitchFamily="34" charset="0"/>
              </a:rPr>
              <a:t> a year) &amp; shipped overseas (along w/ tobacco, sugar &amp; rice). Southern </a:t>
            </a:r>
            <a:r>
              <a:rPr lang="en-US" dirty="0" smtClean="0">
                <a:solidFill>
                  <a:srgbClr val="FFFF00"/>
                </a:solidFill>
                <a:latin typeface="Arial Narrow" panose="020B0606020202030204" pitchFamily="34" charset="0"/>
              </a:rPr>
              <a:t>plantations</a:t>
            </a:r>
            <a:r>
              <a:rPr lang="en-US" dirty="0" smtClean="0">
                <a:latin typeface="Arial Narrow" panose="020B0606020202030204" pitchFamily="34" charset="0"/>
              </a:rPr>
              <a:t> worked 4M slaves &amp; still couldn’t keep up with worldwide demand.</a:t>
            </a:r>
            <a:endParaRPr lang="en-US" dirty="0">
              <a:latin typeface="Arial Narrow" panose="020B0606020202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058955"/>
            <a:ext cx="4495800" cy="2799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58955"/>
            <a:ext cx="4648200" cy="2799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1" y="1963455"/>
            <a:ext cx="23622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4888"/>
            <a:ext cx="2362200" cy="1978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44014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0"/>
            <a:ext cx="2819400" cy="1295400"/>
          </a:xfrm>
        </p:spPr>
        <p:txBody>
          <a:bodyPr>
            <a:noAutofit/>
          </a:bodyPr>
          <a:lstStyle/>
          <a:p>
            <a:pPr algn="ctr"/>
            <a:r>
              <a:rPr lang="en-US" sz="4800" b="1" dirty="0" smtClean="0">
                <a:solidFill>
                  <a:srgbClr val="FF3300"/>
                </a:solidFill>
              </a:rPr>
              <a:t>SHILOH</a:t>
            </a:r>
            <a:endParaRPr lang="en-US" sz="4800" b="1" dirty="0">
              <a:solidFill>
                <a:srgbClr val="FF3300"/>
              </a:solidFill>
            </a:endParaRPr>
          </a:p>
        </p:txBody>
      </p:sp>
      <p:sp>
        <p:nvSpPr>
          <p:cNvPr id="3" name="Content Placeholder 2"/>
          <p:cNvSpPr>
            <a:spLocks noGrp="1"/>
          </p:cNvSpPr>
          <p:nvPr>
            <p:ph idx="1"/>
          </p:nvPr>
        </p:nvSpPr>
        <p:spPr>
          <a:xfrm>
            <a:off x="6926" y="5181600"/>
            <a:ext cx="9137074" cy="1676400"/>
          </a:xfrm>
        </p:spPr>
        <p:txBody>
          <a:bodyPr>
            <a:normAutofit/>
          </a:bodyPr>
          <a:lstStyle/>
          <a:p>
            <a:pPr marL="64008" indent="0">
              <a:buNone/>
            </a:pPr>
            <a:r>
              <a:rPr lang="en-US" sz="2800" dirty="0" smtClean="0">
                <a:latin typeface="Arial Narrow" panose="020B0606020202030204" pitchFamily="34" charset="0"/>
              </a:rPr>
              <a:t>On </a:t>
            </a:r>
            <a:r>
              <a:rPr lang="en-US" sz="2800" dirty="0" smtClean="0">
                <a:solidFill>
                  <a:srgbClr val="FFFF00"/>
                </a:solidFill>
                <a:latin typeface="Arial Narrow" panose="020B0606020202030204" pitchFamily="34" charset="0"/>
              </a:rPr>
              <a:t>Western Front</a:t>
            </a:r>
            <a:r>
              <a:rPr lang="en-US" sz="2800" dirty="0" smtClean="0">
                <a:latin typeface="Arial Narrow" panose="020B0606020202030204" pitchFamily="34" charset="0"/>
              </a:rPr>
              <a:t>, war was better for North. </a:t>
            </a:r>
            <a:r>
              <a:rPr lang="en-US" sz="2800" dirty="0" smtClean="0">
                <a:solidFill>
                  <a:srgbClr val="FFFF00"/>
                </a:solidFill>
                <a:latin typeface="Arial Narrow" panose="020B0606020202030204" pitchFamily="34" charset="0"/>
              </a:rPr>
              <a:t>Ulysses S. Grant </a:t>
            </a:r>
            <a:r>
              <a:rPr lang="en-US" sz="2800" dirty="0" smtClean="0">
                <a:latin typeface="Arial Narrow" panose="020B0606020202030204" pitchFamily="34" charset="0"/>
              </a:rPr>
              <a:t>had forces pinned down by a hornet’s nest at Shiloh. Rather than retreat, he ordered a dawn attack &amp; continued conquest of </a:t>
            </a:r>
            <a:r>
              <a:rPr lang="en-US" sz="2800" dirty="0" smtClean="0">
                <a:solidFill>
                  <a:srgbClr val="FFFF00"/>
                </a:solidFill>
                <a:latin typeface="Arial Narrow" panose="020B0606020202030204" pitchFamily="34" charset="0"/>
              </a:rPr>
              <a:t>Mississippi River.</a:t>
            </a:r>
            <a:endParaRPr lang="en-US" sz="2800" dirty="0">
              <a:solidFill>
                <a:srgbClr val="FFFF00"/>
              </a:solidFill>
              <a:latin typeface="Arial Narrow" panose="020B0606020202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 y="0"/>
            <a:ext cx="6774873" cy="506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799" y="1219199"/>
            <a:ext cx="2603314" cy="385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4196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267201" y="2539833"/>
            <a:ext cx="4876799" cy="2260767"/>
          </a:xfrm>
        </p:spPr>
        <p:txBody>
          <a:bodyPr>
            <a:normAutofit/>
          </a:bodyPr>
          <a:lstStyle/>
          <a:p>
            <a:pPr marL="64008" indent="0" algn="ctr">
              <a:buNone/>
            </a:pPr>
            <a:r>
              <a:rPr lang="en-US" sz="2800" dirty="0" smtClean="0">
                <a:latin typeface="Arial Narrow" panose="020B0606020202030204" pitchFamily="34" charset="0"/>
              </a:rPr>
              <a:t>January 1, 1863: Lincoln makes a bold move by declaring all slaves living in the </a:t>
            </a:r>
            <a:r>
              <a:rPr lang="en-US" sz="2800" dirty="0" smtClean="0">
                <a:solidFill>
                  <a:srgbClr val="FFFF00"/>
                </a:solidFill>
                <a:latin typeface="Arial Narrow" panose="020B0606020202030204" pitchFamily="34" charset="0"/>
              </a:rPr>
              <a:t>Confederacy</a:t>
            </a:r>
            <a:r>
              <a:rPr lang="en-US" sz="2800" dirty="0" smtClean="0">
                <a:latin typeface="Arial Narrow" panose="020B0606020202030204" pitchFamily="34" charset="0"/>
              </a:rPr>
              <a:t> were free. Slavery would face no more compromises as 4,000,000 freed.</a:t>
            </a:r>
            <a:endParaRPr lang="en-US" sz="2800" dirty="0">
              <a:latin typeface="Arial Narrow" panose="020B060602020203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4040"/>
            <a:ext cx="8394716" cy="2583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55"/>
            <a:ext cx="3733800" cy="254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539832"/>
            <a:ext cx="4267200" cy="4318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67201" y="4876800"/>
            <a:ext cx="4876799" cy="2031325"/>
          </a:xfrm>
          <a:prstGeom prst="rect">
            <a:avLst/>
          </a:prstGeom>
          <a:noFill/>
        </p:spPr>
        <p:txBody>
          <a:bodyPr wrap="square" rtlCol="0">
            <a:spAutoFit/>
          </a:bodyPr>
          <a:lstStyle/>
          <a:p>
            <a:endParaRPr lang="en-US" dirty="0" smtClean="0">
              <a:latin typeface="Candara" panose="020E0502030303020204" pitchFamily="34" charset="0"/>
            </a:endParaRPr>
          </a:p>
          <a:p>
            <a:r>
              <a:rPr lang="en-US" dirty="0" smtClean="0">
                <a:latin typeface="Candara" panose="020E0502030303020204" pitchFamily="34" charset="0"/>
              </a:rPr>
              <a:t>*</a:t>
            </a:r>
            <a:r>
              <a:rPr lang="en-US" dirty="0">
                <a:latin typeface="Candara" panose="020E0502030303020204" pitchFamily="34" charset="0"/>
              </a:rPr>
              <a:t>R</a:t>
            </a:r>
            <a:r>
              <a:rPr lang="en-US" dirty="0" smtClean="0">
                <a:latin typeface="Candara" panose="020E0502030303020204" pitchFamily="34" charset="0"/>
              </a:rPr>
              <a:t>eason for not freeing slaves in </a:t>
            </a:r>
            <a:r>
              <a:rPr lang="en-US" dirty="0" smtClean="0">
                <a:solidFill>
                  <a:srgbClr val="FFFF00"/>
                </a:solidFill>
                <a:latin typeface="Candara" panose="020E0502030303020204" pitchFamily="34" charset="0"/>
              </a:rPr>
              <a:t>border states </a:t>
            </a:r>
            <a:r>
              <a:rPr lang="en-US" dirty="0" smtClean="0">
                <a:latin typeface="Candara" panose="020E0502030303020204" pitchFamily="34" charset="0"/>
              </a:rPr>
              <a:t>was out of fear of them leaving the Union.</a:t>
            </a:r>
          </a:p>
          <a:p>
            <a:endParaRPr lang="en-US" dirty="0">
              <a:latin typeface="Candara" panose="020E0502030303020204" pitchFamily="34" charset="0"/>
            </a:endParaRPr>
          </a:p>
          <a:p>
            <a:r>
              <a:rPr lang="en-US" dirty="0" smtClean="0">
                <a:latin typeface="Candara" panose="020E0502030303020204" pitchFamily="34" charset="0"/>
              </a:rPr>
              <a:t>*Obviously, Southerners didn’t just say “OK slaves go free!” South would have to be beat for this act to be enforced.</a:t>
            </a:r>
            <a:endParaRPr lang="en-US" dirty="0">
              <a:latin typeface="Candara" panose="020E0502030303020204" pitchFamily="34" charset="0"/>
            </a:endParaRPr>
          </a:p>
        </p:txBody>
      </p:sp>
    </p:spTree>
    <p:extLst>
      <p:ext uri="{BB962C8B-B14F-4D97-AF65-F5344CB8AC3E}">
        <p14:creationId xmlns:p14="http://schemas.microsoft.com/office/powerpoint/2010/main" val="33404894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405252" cy="1752600"/>
          </a:xfrm>
        </p:spPr>
        <p:txBody>
          <a:bodyPr>
            <a:normAutofit fontScale="90000"/>
          </a:bodyPr>
          <a:lstStyle/>
          <a:p>
            <a:pPr algn="ctr"/>
            <a:r>
              <a:rPr lang="en-US" sz="6600" b="1" dirty="0" smtClean="0">
                <a:solidFill>
                  <a:srgbClr val="FF3300"/>
                </a:solidFill>
              </a:rPr>
              <a:t>54</a:t>
            </a:r>
            <a:r>
              <a:rPr lang="en-US" sz="6600" b="1" baseline="30000" dirty="0" smtClean="0">
                <a:solidFill>
                  <a:srgbClr val="FF3300"/>
                </a:solidFill>
              </a:rPr>
              <a:t>th</a:t>
            </a:r>
            <a:r>
              <a:rPr lang="en-US" sz="6600" b="1" dirty="0" smtClean="0">
                <a:solidFill>
                  <a:srgbClr val="FF3300"/>
                </a:solidFill>
              </a:rPr>
              <a:t> </a:t>
            </a:r>
            <a:r>
              <a:rPr lang="en-US" sz="4900" b="1" dirty="0" smtClean="0">
                <a:solidFill>
                  <a:srgbClr val="FF3300"/>
                </a:solidFill>
              </a:rPr>
              <a:t>MASSACHUSETTS</a:t>
            </a:r>
            <a:endParaRPr lang="en-US" sz="4900" b="1" dirty="0">
              <a:solidFill>
                <a:srgbClr val="FF3300"/>
              </a:solidFill>
            </a:endParaRPr>
          </a:p>
        </p:txBody>
      </p:sp>
      <p:sp>
        <p:nvSpPr>
          <p:cNvPr id="3" name="Content Placeholder 2"/>
          <p:cNvSpPr>
            <a:spLocks noGrp="1"/>
          </p:cNvSpPr>
          <p:nvPr>
            <p:ph idx="1"/>
          </p:nvPr>
        </p:nvSpPr>
        <p:spPr>
          <a:xfrm>
            <a:off x="-76201" y="1752600"/>
            <a:ext cx="5105401" cy="2362200"/>
          </a:xfrm>
        </p:spPr>
        <p:txBody>
          <a:bodyPr>
            <a:normAutofit/>
          </a:bodyPr>
          <a:lstStyle/>
          <a:p>
            <a:pPr marL="64008" indent="0" algn="ctr">
              <a:buNone/>
            </a:pPr>
            <a:r>
              <a:rPr lang="en-US" sz="2600" dirty="0" smtClean="0">
                <a:latin typeface="Arial Narrow" panose="020B0606020202030204" pitchFamily="34" charset="0"/>
              </a:rPr>
              <a:t>Northern AA troops led by </a:t>
            </a:r>
            <a:r>
              <a:rPr lang="en-US" sz="2600" dirty="0" smtClean="0">
                <a:solidFill>
                  <a:srgbClr val="FFFF00"/>
                </a:solidFill>
                <a:latin typeface="Arial Narrow" panose="020B0606020202030204" pitchFamily="34" charset="0"/>
              </a:rPr>
              <a:t>Colonel Robert Gould Shaw </a:t>
            </a:r>
            <a:r>
              <a:rPr lang="en-US" sz="2600" dirty="0" smtClean="0">
                <a:latin typeface="Arial Narrow" panose="020B0606020202030204" pitchFamily="34" charset="0"/>
              </a:rPr>
              <a:t>attacked </a:t>
            </a:r>
            <a:r>
              <a:rPr lang="en-US" sz="2600" dirty="0" smtClean="0">
                <a:solidFill>
                  <a:srgbClr val="FFFF00"/>
                </a:solidFill>
                <a:latin typeface="Arial Narrow" panose="020B0606020202030204" pitchFamily="34" charset="0"/>
              </a:rPr>
              <a:t>Fort Wagner </a:t>
            </a:r>
            <a:r>
              <a:rPr lang="en-US" sz="2600" dirty="0" smtClean="0">
                <a:latin typeface="Arial Narrow" panose="020B0606020202030204" pitchFamily="34" charset="0"/>
              </a:rPr>
              <a:t>under heavy fire. By end of CW, almost 200K AA’s served for the Union (despite lower pay, duties &amp; positions).</a:t>
            </a:r>
            <a:endParaRPr lang="en-US" sz="2600" dirty="0">
              <a:latin typeface="Arial Narrow" panose="020B0606020202030204"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8052" y="0"/>
            <a:ext cx="4195948" cy="2202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051" y="4498786"/>
            <a:ext cx="4223657" cy="2359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052" y="2202873"/>
            <a:ext cx="1657170" cy="229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605222" y="2202873"/>
            <a:ext cx="2566486" cy="2031325"/>
          </a:xfrm>
          <a:prstGeom prst="rect">
            <a:avLst/>
          </a:prstGeom>
          <a:noFill/>
        </p:spPr>
        <p:txBody>
          <a:bodyPr wrap="square" rtlCol="0">
            <a:spAutoFit/>
          </a:bodyPr>
          <a:lstStyle/>
          <a:p>
            <a:endParaRPr lang="en-US" dirty="0" smtClean="0">
              <a:latin typeface="Candara" panose="020E0502030303020204" pitchFamily="34" charset="0"/>
            </a:endParaRPr>
          </a:p>
          <a:p>
            <a:r>
              <a:rPr lang="en-US" dirty="0" smtClean="0">
                <a:latin typeface="Candara" panose="020E0502030303020204" pitchFamily="34" charset="0"/>
              </a:rPr>
              <a:t>*</a:t>
            </a:r>
            <a:r>
              <a:rPr lang="en-US" dirty="0" smtClean="0">
                <a:solidFill>
                  <a:srgbClr val="FFFF00"/>
                </a:solidFill>
                <a:latin typeface="Candara" panose="020E0502030303020204" pitchFamily="34" charset="0"/>
              </a:rPr>
              <a:t>Top Civil War Movies:</a:t>
            </a:r>
          </a:p>
          <a:p>
            <a:r>
              <a:rPr lang="en-US" dirty="0" smtClean="0">
                <a:latin typeface="Candara" panose="020E0502030303020204" pitchFamily="34" charset="0"/>
              </a:rPr>
              <a:t>Glory, Gettysburg, Gods &amp; Generals, North &amp; the South, Andersonville, Outlaw </a:t>
            </a:r>
            <a:r>
              <a:rPr lang="en-US" dirty="0" err="1" smtClean="0">
                <a:latin typeface="Candara" panose="020E0502030303020204" pitchFamily="34" charset="0"/>
              </a:rPr>
              <a:t>Josey</a:t>
            </a:r>
            <a:r>
              <a:rPr lang="en-US" dirty="0" smtClean="0">
                <a:latin typeface="Candara" panose="020E0502030303020204" pitchFamily="34" charset="0"/>
              </a:rPr>
              <a:t> Wales &amp; Gone with the Wind.</a:t>
            </a:r>
            <a:endParaRPr lang="en-US" dirty="0">
              <a:latin typeface="Candara" panose="020E0502030303020204" pitchFamily="34" charset="0"/>
            </a:endParaRP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4800"/>
            <a:ext cx="4948052" cy="2736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62498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503377" cy="2057400"/>
          </a:xfrm>
        </p:spPr>
        <p:txBody>
          <a:bodyPr>
            <a:normAutofit/>
          </a:bodyPr>
          <a:lstStyle/>
          <a:p>
            <a:pPr algn="ctr"/>
            <a:r>
              <a:rPr lang="en-US" sz="5400" b="1" dirty="0" smtClean="0">
                <a:solidFill>
                  <a:srgbClr val="FF3300"/>
                </a:solidFill>
              </a:rPr>
              <a:t>SANITARY COMMISSION</a:t>
            </a:r>
            <a:endParaRPr lang="en-US" sz="5400" b="1" dirty="0">
              <a:solidFill>
                <a:srgbClr val="FF3300"/>
              </a:solidFill>
            </a:endParaRPr>
          </a:p>
        </p:txBody>
      </p:sp>
      <p:sp>
        <p:nvSpPr>
          <p:cNvPr id="3" name="Content Placeholder 2"/>
          <p:cNvSpPr>
            <a:spLocks noGrp="1"/>
          </p:cNvSpPr>
          <p:nvPr>
            <p:ph idx="1"/>
          </p:nvPr>
        </p:nvSpPr>
        <p:spPr>
          <a:xfrm>
            <a:off x="-76200" y="1828800"/>
            <a:ext cx="5122377" cy="2895600"/>
          </a:xfrm>
        </p:spPr>
        <p:txBody>
          <a:bodyPr>
            <a:normAutofit/>
          </a:bodyPr>
          <a:lstStyle/>
          <a:p>
            <a:pPr marL="64008" indent="0" algn="ctr">
              <a:buNone/>
            </a:pPr>
            <a:r>
              <a:rPr lang="en-US" sz="2800" dirty="0" smtClean="0">
                <a:latin typeface="Arial Narrow" panose="020B0606020202030204" pitchFamily="34" charset="0"/>
              </a:rPr>
              <a:t>Union organized a volunteer female nursing force to assist wounded soldiers (had to 30 years old &amp; “very plain looking”). </a:t>
            </a:r>
            <a:r>
              <a:rPr lang="en-US" sz="2800" dirty="0" smtClean="0">
                <a:solidFill>
                  <a:srgbClr val="FFFF00"/>
                </a:solidFill>
                <a:latin typeface="Arial Narrow" panose="020B0606020202030204" pitchFamily="34" charset="0"/>
              </a:rPr>
              <a:t>Clara Barton </a:t>
            </a:r>
            <a:r>
              <a:rPr lang="en-US" sz="2800" dirty="0" smtClean="0">
                <a:latin typeface="Arial Narrow" panose="020B0606020202030204" pitchFamily="34" charset="0"/>
              </a:rPr>
              <a:t>becomes the most famous &amp; later begins the </a:t>
            </a:r>
            <a:r>
              <a:rPr lang="en-US" sz="2800" dirty="0" smtClean="0">
                <a:solidFill>
                  <a:srgbClr val="FFFF00"/>
                </a:solidFill>
                <a:latin typeface="Arial Narrow" panose="020B0606020202030204" pitchFamily="34" charset="0"/>
              </a:rPr>
              <a:t>Red Cross</a:t>
            </a:r>
            <a:r>
              <a:rPr lang="en-US" sz="2800" dirty="0" smtClean="0">
                <a:latin typeface="Arial Narrow" panose="020B0606020202030204" pitchFamily="34" charset="0"/>
              </a:rPr>
              <a:t>.</a:t>
            </a:r>
            <a:endParaRPr lang="en-US" sz="2800" dirty="0">
              <a:latin typeface="Arial Narrow" panose="020B0606020202030204" pitchFamily="34"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6177" y="0"/>
            <a:ext cx="4097823"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6177" y="4067175"/>
            <a:ext cx="4097823"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177" y="2681513"/>
            <a:ext cx="4097823" cy="138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6" y="4572001"/>
            <a:ext cx="2579914"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90800" y="4572001"/>
            <a:ext cx="2455377" cy="2185214"/>
          </a:xfrm>
          <a:prstGeom prst="rect">
            <a:avLst/>
          </a:prstGeom>
          <a:noFill/>
        </p:spPr>
        <p:txBody>
          <a:bodyPr wrap="square" rtlCol="0">
            <a:spAutoFit/>
          </a:bodyPr>
          <a:lstStyle/>
          <a:p>
            <a:endParaRPr lang="en-US" sz="1000" dirty="0" smtClean="0">
              <a:latin typeface="Candara" panose="020E0502030303020204" pitchFamily="34" charset="0"/>
            </a:endParaRPr>
          </a:p>
          <a:p>
            <a:r>
              <a:rPr lang="en-US" dirty="0" smtClean="0">
                <a:latin typeface="Candara" panose="020E0502030303020204" pitchFamily="34" charset="0"/>
              </a:rPr>
              <a:t>*Over 50% of the CW deaths were from diseases including: Typhoid Fever, Dysentery, Pneumonia, Tuberculosis, &amp; variety of STDs like Syphilis.</a:t>
            </a:r>
            <a:endParaRPr lang="en-US" dirty="0">
              <a:latin typeface="Candara" panose="020E0502030303020204" pitchFamily="34" charset="0"/>
            </a:endParaRPr>
          </a:p>
        </p:txBody>
      </p:sp>
    </p:spTree>
    <p:extLst>
      <p:ext uri="{BB962C8B-B14F-4D97-AF65-F5344CB8AC3E}">
        <p14:creationId xmlns:p14="http://schemas.microsoft.com/office/powerpoint/2010/main" val="3063994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21750"/>
            <a:ext cx="8330427" cy="1136249"/>
          </a:xfrm>
        </p:spPr>
        <p:txBody>
          <a:bodyPr>
            <a:normAutofit/>
          </a:bodyPr>
          <a:lstStyle/>
          <a:p>
            <a:pPr algn="ctr"/>
            <a:r>
              <a:rPr lang="en-US" sz="6600" b="1" dirty="0" smtClean="0">
                <a:solidFill>
                  <a:srgbClr val="FF3300"/>
                </a:solidFill>
              </a:rPr>
              <a:t>ANDERSONVILLE</a:t>
            </a:r>
            <a:endParaRPr lang="en-US" sz="6600" b="1" dirty="0">
              <a:solidFill>
                <a:srgbClr val="FF3300"/>
              </a:solidFill>
            </a:endParaRPr>
          </a:p>
        </p:txBody>
      </p:sp>
      <p:sp>
        <p:nvSpPr>
          <p:cNvPr id="3" name="Content Placeholder 2"/>
          <p:cNvSpPr>
            <a:spLocks noGrp="1"/>
          </p:cNvSpPr>
          <p:nvPr>
            <p:ph idx="1"/>
          </p:nvPr>
        </p:nvSpPr>
        <p:spPr>
          <a:xfrm>
            <a:off x="0" y="2911728"/>
            <a:ext cx="9144000" cy="1888872"/>
          </a:xfrm>
        </p:spPr>
        <p:txBody>
          <a:bodyPr>
            <a:normAutofit/>
          </a:bodyPr>
          <a:lstStyle/>
          <a:p>
            <a:pPr marL="64008" indent="0" algn="ctr">
              <a:buNone/>
            </a:pPr>
            <a:r>
              <a:rPr lang="en-US" sz="2800" dirty="0" smtClean="0">
                <a:latin typeface="Arial Narrow" panose="020B0606020202030204" pitchFamily="34" charset="0"/>
              </a:rPr>
              <a:t>Confederate </a:t>
            </a:r>
            <a:r>
              <a:rPr lang="en-US" sz="2800" dirty="0" smtClean="0">
                <a:solidFill>
                  <a:srgbClr val="FFFF00"/>
                </a:solidFill>
                <a:latin typeface="Arial Narrow" panose="020B0606020202030204" pitchFamily="34" charset="0"/>
              </a:rPr>
              <a:t>Prisoner of War </a:t>
            </a:r>
            <a:r>
              <a:rPr lang="en-US" sz="2800" dirty="0" smtClean="0">
                <a:latin typeface="Arial Narrow" panose="020B0606020202030204" pitchFamily="34" charset="0"/>
              </a:rPr>
              <a:t>camp in GA crammed 33,000 men into 26 acres (34 square feet per man). No protection from sun or rain as prisoners drank from sewers. 25% of prisoners died (like Holocaust).</a:t>
            </a:r>
            <a:endParaRPr lang="en-US" sz="2800" dirty="0">
              <a:latin typeface="Arial Narrow" panose="020B0606020202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1" y="4367534"/>
            <a:ext cx="1904998" cy="2504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709"/>
            <a:ext cx="4648200" cy="293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1" cy="2911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4367534"/>
            <a:ext cx="7239001" cy="1354217"/>
          </a:xfrm>
          <a:prstGeom prst="rect">
            <a:avLst/>
          </a:prstGeom>
          <a:noFill/>
        </p:spPr>
        <p:txBody>
          <a:bodyPr wrap="square" rtlCol="0">
            <a:spAutoFit/>
          </a:bodyPr>
          <a:lstStyle/>
          <a:p>
            <a:r>
              <a:rPr lang="en-US" dirty="0" smtClean="0">
                <a:latin typeface="Candara" panose="020E0502030303020204" pitchFamily="34" charset="0"/>
              </a:rPr>
              <a:t>*One woman dressed herself as a man and got arrested so she could be with her husband in prison—she was caught after she gave birth to child.</a:t>
            </a:r>
          </a:p>
          <a:p>
            <a:endParaRPr lang="en-US" sz="1000" dirty="0" smtClean="0">
              <a:latin typeface="Candara" panose="020E0502030303020204" pitchFamily="34" charset="0"/>
            </a:endParaRPr>
          </a:p>
          <a:p>
            <a:r>
              <a:rPr lang="en-US" dirty="0" smtClean="0">
                <a:latin typeface="Candara" panose="020E0502030303020204" pitchFamily="34" charset="0"/>
              </a:rPr>
              <a:t>*When flags are placed on graves on Memorial day, 6 graves don’t get one—the men were thought of as robbers and died by strangulation.</a:t>
            </a:r>
            <a:endParaRPr lang="en-US" dirty="0">
              <a:latin typeface="Candara" panose="020E0502030303020204" pitchFamily="34" charset="0"/>
            </a:endParaRPr>
          </a:p>
        </p:txBody>
      </p:sp>
    </p:spTree>
    <p:extLst>
      <p:ext uri="{BB962C8B-B14F-4D97-AF65-F5344CB8AC3E}">
        <p14:creationId xmlns:p14="http://schemas.microsoft.com/office/powerpoint/2010/main" val="3519554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553200" cy="1381991"/>
          </a:xfrm>
        </p:spPr>
        <p:txBody>
          <a:bodyPr>
            <a:normAutofit/>
          </a:bodyPr>
          <a:lstStyle/>
          <a:p>
            <a:pPr algn="ctr"/>
            <a:r>
              <a:rPr lang="en-US" sz="6000" b="1" dirty="0" smtClean="0">
                <a:solidFill>
                  <a:srgbClr val="FF3300"/>
                </a:solidFill>
              </a:rPr>
              <a:t>VICKSBURG</a:t>
            </a:r>
            <a:endParaRPr lang="en-US" sz="6000" b="1" dirty="0">
              <a:solidFill>
                <a:srgbClr val="FF3300"/>
              </a:solidFill>
            </a:endParaRPr>
          </a:p>
        </p:txBody>
      </p:sp>
      <p:sp>
        <p:nvSpPr>
          <p:cNvPr id="3" name="Content Placeholder 2"/>
          <p:cNvSpPr>
            <a:spLocks noGrp="1"/>
          </p:cNvSpPr>
          <p:nvPr>
            <p:ph idx="1"/>
          </p:nvPr>
        </p:nvSpPr>
        <p:spPr>
          <a:xfrm>
            <a:off x="0" y="3124200"/>
            <a:ext cx="6172200" cy="3733799"/>
          </a:xfrm>
        </p:spPr>
        <p:txBody>
          <a:bodyPr>
            <a:normAutofit/>
          </a:bodyPr>
          <a:lstStyle/>
          <a:p>
            <a:pPr marL="64008" indent="0" algn="ctr">
              <a:buNone/>
            </a:pPr>
            <a:r>
              <a:rPr lang="en-US" sz="2800" dirty="0" smtClean="0">
                <a:latin typeface="Arial Narrow" panose="020B0606020202030204" pitchFamily="34" charset="0"/>
              </a:rPr>
              <a:t>Grant wins the West when he encircles &amp; starves out Confederates. The prolonged </a:t>
            </a:r>
            <a:r>
              <a:rPr lang="en-US" sz="2800" dirty="0" smtClean="0">
                <a:solidFill>
                  <a:srgbClr val="FFFF00"/>
                </a:solidFill>
                <a:latin typeface="Arial Narrow" panose="020B0606020202030204" pitchFamily="34" charset="0"/>
              </a:rPr>
              <a:t>siege</a:t>
            </a:r>
            <a:r>
              <a:rPr lang="en-US" sz="2800" dirty="0" smtClean="0">
                <a:latin typeface="Arial Narrow" panose="020B0606020202030204" pitchFamily="34" charset="0"/>
              </a:rPr>
              <a:t> forces enemy to eat dogs, mules, rats, leather belts, etc. while trapped in 12 mi ring.</a:t>
            </a:r>
            <a:endParaRPr lang="en-US" sz="2800" dirty="0">
              <a:latin typeface="Arial Narrow" panose="020B0606020202030204"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8346" y="2253096"/>
            <a:ext cx="2999508" cy="3756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0"/>
            <a:ext cx="2985654" cy="2239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99" y="5029200"/>
            <a:ext cx="2999509" cy="1808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7" y="1381991"/>
            <a:ext cx="32766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3526" y="1399309"/>
            <a:ext cx="2874820" cy="1620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6" y="5029200"/>
            <a:ext cx="6151419" cy="1808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62799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0"/>
            <a:ext cx="4753665" cy="1600200"/>
          </a:xfrm>
        </p:spPr>
        <p:txBody>
          <a:bodyPr>
            <a:noAutofit/>
          </a:bodyPr>
          <a:lstStyle/>
          <a:p>
            <a:pPr algn="ctr"/>
            <a:r>
              <a:rPr lang="en-US" sz="5200" b="1" dirty="0" smtClean="0">
                <a:solidFill>
                  <a:srgbClr val="FF0000"/>
                </a:solidFill>
              </a:rPr>
              <a:t>GETTYSBURG</a:t>
            </a:r>
            <a:endParaRPr lang="en-US" sz="5200" b="1" dirty="0">
              <a:solidFill>
                <a:srgbClr val="FF0000"/>
              </a:solidFill>
            </a:endParaRPr>
          </a:p>
        </p:txBody>
      </p:sp>
      <p:sp>
        <p:nvSpPr>
          <p:cNvPr id="3" name="Content Placeholder 2"/>
          <p:cNvSpPr>
            <a:spLocks noGrp="1"/>
          </p:cNvSpPr>
          <p:nvPr>
            <p:ph idx="1"/>
          </p:nvPr>
        </p:nvSpPr>
        <p:spPr>
          <a:xfrm>
            <a:off x="4191001" y="13855"/>
            <a:ext cx="4989852" cy="4786746"/>
          </a:xfrm>
        </p:spPr>
        <p:txBody>
          <a:bodyPr>
            <a:normAutofit/>
          </a:bodyPr>
          <a:lstStyle/>
          <a:p>
            <a:pPr marL="64008" indent="0" algn="ctr">
              <a:buNone/>
            </a:pPr>
            <a:r>
              <a:rPr lang="en-US" sz="2800" dirty="0" smtClean="0">
                <a:latin typeface="Arial Narrow" panose="020B0606020202030204" pitchFamily="34" charset="0"/>
              </a:rPr>
              <a:t>As forces met by accident (shoe search), Lee attacked 5</a:t>
            </a:r>
            <a:r>
              <a:rPr lang="en-US" sz="2800" baseline="30000" dirty="0" smtClean="0">
                <a:latin typeface="Arial Narrow" panose="020B0606020202030204" pitchFamily="34" charset="0"/>
              </a:rPr>
              <a:t>th</a:t>
            </a:r>
            <a:r>
              <a:rPr lang="en-US" sz="2800" dirty="0" smtClean="0">
                <a:latin typeface="Arial Narrow" panose="020B0606020202030204" pitchFamily="34" charset="0"/>
              </a:rPr>
              <a:t> Union General </a:t>
            </a:r>
            <a:r>
              <a:rPr lang="en-US" sz="2800" dirty="0" smtClean="0">
                <a:solidFill>
                  <a:srgbClr val="FFFF00"/>
                </a:solidFill>
                <a:latin typeface="Arial Narrow" panose="020B0606020202030204" pitchFamily="34" charset="0"/>
              </a:rPr>
              <a:t>George C. Meade </a:t>
            </a:r>
            <a:r>
              <a:rPr lang="en-US" sz="2800" dirty="0" smtClean="0">
                <a:latin typeface="Arial Narrow" panose="020B0606020202030204" pitchFamily="34" charset="0"/>
              </a:rPr>
              <a:t>up on the North side of the war. Both sides called for reinforcements &amp; eventually had 165,000 troops there.</a:t>
            </a:r>
            <a:endParaRPr lang="en-US" sz="2800" dirty="0">
              <a:latin typeface="Arial Narrow" panose="020B060602020203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5"/>
            <a:ext cx="4296465" cy="3186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4800601"/>
            <a:ext cx="4532652"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00601"/>
            <a:ext cx="4648200" cy="2043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96465" y="2819400"/>
            <a:ext cx="4847535" cy="2092881"/>
          </a:xfrm>
          <a:prstGeom prst="rect">
            <a:avLst/>
          </a:prstGeom>
          <a:noFill/>
        </p:spPr>
        <p:txBody>
          <a:bodyPr wrap="square" rtlCol="0">
            <a:spAutoFit/>
          </a:bodyPr>
          <a:lstStyle/>
          <a:p>
            <a:endParaRPr lang="en-US" sz="500" dirty="0" smtClean="0">
              <a:latin typeface="Candara" panose="020E0502030303020204" pitchFamily="34" charset="0"/>
            </a:endParaRPr>
          </a:p>
          <a:p>
            <a:r>
              <a:rPr lang="en-US" dirty="0" smtClean="0">
                <a:latin typeface="Candara" panose="020E0502030303020204" pitchFamily="34" charset="0"/>
              </a:rPr>
              <a:t>*If Lee were to win in Pennsylvania (North), he would be on Lincoln’s back door and might have been able to force a Northern surrender.</a:t>
            </a:r>
          </a:p>
          <a:p>
            <a:endParaRPr lang="en-US" sz="1200" dirty="0">
              <a:latin typeface="Candara" panose="020E0502030303020204" pitchFamily="34" charset="0"/>
            </a:endParaRPr>
          </a:p>
          <a:p>
            <a:r>
              <a:rPr lang="en-US" dirty="0" smtClean="0">
                <a:latin typeface="Candara" panose="020E0502030303020204" pitchFamily="34" charset="0"/>
              </a:rPr>
              <a:t>*The many roads led a lot of units to this battle, at one point 120 Generals were present—9 killed in action.</a:t>
            </a:r>
            <a:endParaRPr lang="en-US" dirty="0">
              <a:latin typeface="Candara" panose="020E0502030303020204" pitchFamily="34" charset="0"/>
            </a:endParaRPr>
          </a:p>
        </p:txBody>
      </p:sp>
    </p:spTree>
    <p:extLst>
      <p:ext uri="{BB962C8B-B14F-4D97-AF65-F5344CB8AC3E}">
        <p14:creationId xmlns:p14="http://schemas.microsoft.com/office/powerpoint/2010/main" val="39326507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92582"/>
            <a:ext cx="9601200" cy="1198418"/>
          </a:xfrm>
        </p:spPr>
        <p:txBody>
          <a:bodyPr>
            <a:normAutofit/>
          </a:bodyPr>
          <a:lstStyle/>
          <a:p>
            <a:pPr algn="ctr"/>
            <a:r>
              <a:rPr lang="en-US" sz="6600" b="1" dirty="0" smtClean="0">
                <a:solidFill>
                  <a:srgbClr val="FF3300"/>
                </a:solidFill>
              </a:rPr>
              <a:t>LITTLE ROUND TOP</a:t>
            </a:r>
            <a:endParaRPr lang="en-US" sz="6600" b="1" dirty="0">
              <a:solidFill>
                <a:srgbClr val="FF3300"/>
              </a:solidFill>
            </a:endParaRPr>
          </a:p>
        </p:txBody>
      </p:sp>
      <p:sp>
        <p:nvSpPr>
          <p:cNvPr id="3" name="Content Placeholder 2"/>
          <p:cNvSpPr>
            <a:spLocks noGrp="1"/>
          </p:cNvSpPr>
          <p:nvPr>
            <p:ph idx="1"/>
          </p:nvPr>
        </p:nvSpPr>
        <p:spPr>
          <a:xfrm>
            <a:off x="0" y="4114800"/>
            <a:ext cx="4876800" cy="2743200"/>
          </a:xfrm>
        </p:spPr>
        <p:txBody>
          <a:bodyPr>
            <a:normAutofit/>
          </a:bodyPr>
          <a:lstStyle/>
          <a:p>
            <a:pPr marL="64008" indent="0" algn="ctr">
              <a:buNone/>
            </a:pPr>
            <a:r>
              <a:rPr lang="en-US" sz="2800" dirty="0" smtClean="0">
                <a:latin typeface="Arial Narrow" panose="020B0606020202030204" pitchFamily="34" charset="0"/>
              </a:rPr>
              <a:t>Union Colonel </a:t>
            </a:r>
            <a:r>
              <a:rPr lang="en-US" sz="2800" dirty="0" smtClean="0">
                <a:solidFill>
                  <a:srgbClr val="FFFF00"/>
                </a:solidFill>
                <a:latin typeface="Arial Narrow" panose="020B0606020202030204" pitchFamily="34" charset="0"/>
              </a:rPr>
              <a:t>Joshua Chamberlain </a:t>
            </a:r>
            <a:r>
              <a:rPr lang="en-US" sz="2800" dirty="0" smtClean="0">
                <a:latin typeface="Arial Narrow" panose="020B0606020202030204" pitchFamily="34" charset="0"/>
              </a:rPr>
              <a:t>repelled fanatic advances made by the Rebels until ammunition was gone. Chamberlain ordered a bayonet charge which resulted in a mass surrender: Union lines held.</a:t>
            </a:r>
            <a:endParaRPr lang="en-US" sz="2800" dirty="0">
              <a:latin typeface="Arial Narrow" panose="020B0606020202030204"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0"/>
            <a:ext cx="4736523" cy="2992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0"/>
            <a:ext cx="4400550" cy="2992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05400" y="4267200"/>
            <a:ext cx="4038600" cy="1200329"/>
          </a:xfrm>
          <a:prstGeom prst="rect">
            <a:avLst/>
          </a:prstGeom>
          <a:noFill/>
        </p:spPr>
        <p:txBody>
          <a:bodyPr wrap="square" rtlCol="0">
            <a:spAutoFit/>
          </a:bodyPr>
          <a:lstStyle/>
          <a:p>
            <a:r>
              <a:rPr lang="en-US" dirty="0" smtClean="0">
                <a:latin typeface="Candara" panose="020E0502030303020204" pitchFamily="34" charset="0"/>
              </a:rPr>
              <a:t>*Other important fights inside the Battle of Gettysburg includes: Devil’s Den, The Wheatfield, Peach Orchard, Culp’s Hill &amp; Cemetery Ridge.</a:t>
            </a:r>
            <a:endParaRPr lang="en-US" dirty="0">
              <a:latin typeface="Candara" panose="020E0502030303020204" pitchFamily="34" charset="0"/>
            </a:endParaRP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5715000"/>
            <a:ext cx="4038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435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0"/>
            <a:ext cx="4876800" cy="1524000"/>
          </a:xfrm>
        </p:spPr>
        <p:txBody>
          <a:bodyPr>
            <a:noAutofit/>
          </a:bodyPr>
          <a:lstStyle/>
          <a:p>
            <a:pPr algn="ctr"/>
            <a:r>
              <a:rPr lang="en-US" sz="5400" b="1" dirty="0" smtClean="0">
                <a:solidFill>
                  <a:srgbClr val="FF0000"/>
                </a:solidFill>
              </a:rPr>
              <a:t>PICKETT’S CHARGE</a:t>
            </a:r>
            <a:endParaRPr lang="en-US" sz="5400" b="1" dirty="0">
              <a:solidFill>
                <a:srgbClr val="FF0000"/>
              </a:solidFill>
            </a:endParaRPr>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4196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19600" y="0"/>
            <a:ext cx="4724400" cy="3108543"/>
          </a:xfrm>
          <a:prstGeom prst="rect">
            <a:avLst/>
          </a:prstGeom>
          <a:noFill/>
        </p:spPr>
        <p:txBody>
          <a:bodyPr wrap="square" rtlCol="0">
            <a:spAutoFit/>
          </a:bodyPr>
          <a:lstStyle/>
          <a:p>
            <a:pPr algn="ctr"/>
            <a:r>
              <a:rPr lang="en-US" sz="2800" dirty="0" smtClean="0">
                <a:latin typeface="Arial Narrow" panose="020B0606020202030204" pitchFamily="34" charset="0"/>
              </a:rPr>
              <a:t>Lee ordered </a:t>
            </a:r>
            <a:r>
              <a:rPr lang="en-US" sz="2800" dirty="0" smtClean="0">
                <a:solidFill>
                  <a:srgbClr val="FFFF00"/>
                </a:solidFill>
                <a:latin typeface="Arial Narrow" panose="020B0606020202030204" pitchFamily="34" charset="0"/>
              </a:rPr>
              <a:t>General George Pickett </a:t>
            </a:r>
            <a:r>
              <a:rPr lang="en-US" sz="2800" dirty="0" smtClean="0">
                <a:latin typeface="Arial Narrow" panose="020B0606020202030204" pitchFamily="34" charset="0"/>
              </a:rPr>
              <a:t>to lead 15,000 men in a daring assault across an open field, up a steep slope &amp; directly at the center line of Union troops. Deadly loss will be last time Lee attacks North (takes full blame).</a:t>
            </a:r>
            <a:endParaRPr lang="en-US" sz="2800" dirty="0">
              <a:latin typeface="Arial Narrow" panose="020B0606020202030204" pitchFamily="34" charset="0"/>
            </a:endParaRPr>
          </a:p>
        </p:txBody>
      </p:sp>
      <p:pic>
        <p:nvPicPr>
          <p:cNvPr id="2052" name="Picture 4" descr="http://i.gettysburgdaily.com/imgs/PickettsCharge060509/PickettsCharge060509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314701"/>
            <a:ext cx="47244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4547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429250"/>
            <a:ext cx="9144000" cy="1428750"/>
          </a:xfrm>
        </p:spPr>
        <p:txBody>
          <a:bodyPr>
            <a:normAutofit/>
          </a:bodyPr>
          <a:lstStyle/>
          <a:p>
            <a:pPr marL="64008" indent="0" algn="ctr">
              <a:buNone/>
            </a:pPr>
            <a:r>
              <a:rPr lang="en-US" sz="2800" dirty="0" smtClean="0">
                <a:latin typeface="Arial Narrow" panose="020B0606020202030204" pitchFamily="34" charset="0"/>
              </a:rPr>
              <a:t>After a 2 hour speech by main speaker, Lincoln unified USA in just 272 words despite 40,000 casualties. “Government of the people, by the people, for the people shall not perish from the earth.”</a:t>
            </a:r>
            <a:endParaRPr lang="en-US" sz="2800" dirty="0">
              <a:latin typeface="Arial Narrow" panose="020B060602020203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4000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666526"/>
          </a:xfrm>
        </p:spPr>
        <p:txBody>
          <a:bodyPr>
            <a:normAutofit/>
          </a:bodyPr>
          <a:lstStyle/>
          <a:p>
            <a:pPr algn="ctr"/>
            <a:r>
              <a:rPr lang="en-US" sz="6000" b="1" dirty="0" smtClean="0">
                <a:solidFill>
                  <a:schemeClr val="tx1"/>
                </a:solidFill>
              </a:rPr>
              <a:t>NAT TURNER REBELLION</a:t>
            </a:r>
            <a:endParaRPr lang="en-US" sz="6000" b="1" dirty="0">
              <a:solidFill>
                <a:schemeClr val="tx1"/>
              </a:solidFill>
            </a:endParaRPr>
          </a:p>
        </p:txBody>
      </p:sp>
      <p:sp>
        <p:nvSpPr>
          <p:cNvPr id="3" name="Content Placeholder 2"/>
          <p:cNvSpPr>
            <a:spLocks noGrp="1"/>
          </p:cNvSpPr>
          <p:nvPr>
            <p:ph idx="1"/>
          </p:nvPr>
        </p:nvSpPr>
        <p:spPr>
          <a:xfrm>
            <a:off x="-152400" y="1524000"/>
            <a:ext cx="5562600" cy="2743200"/>
          </a:xfrm>
        </p:spPr>
        <p:txBody>
          <a:bodyPr>
            <a:normAutofit/>
          </a:bodyPr>
          <a:lstStyle/>
          <a:p>
            <a:pPr marL="64008" indent="0" algn="ctr">
              <a:buNone/>
            </a:pPr>
            <a:r>
              <a:rPr lang="en-US" dirty="0" smtClean="0">
                <a:latin typeface="Arial Narrow" panose="020B0606020202030204" pitchFamily="34" charset="0"/>
              </a:rPr>
              <a:t>Slave preacher </a:t>
            </a:r>
            <a:r>
              <a:rPr lang="en-US" dirty="0" smtClean="0">
                <a:solidFill>
                  <a:srgbClr val="FFFF00"/>
                </a:solidFill>
                <a:latin typeface="Arial Narrow" panose="020B0606020202030204" pitchFamily="34" charset="0"/>
              </a:rPr>
              <a:t>Nat Turner </a:t>
            </a:r>
            <a:r>
              <a:rPr lang="en-US" dirty="0" smtClean="0">
                <a:latin typeface="Arial Narrow" panose="020B0606020202030204" pitchFamily="34" charset="0"/>
              </a:rPr>
              <a:t>saw a solar eclipse as a sign to rise up against owners. With others, he killed 50 </a:t>
            </a:r>
            <a:r>
              <a:rPr lang="en-US" dirty="0" smtClean="0">
                <a:solidFill>
                  <a:srgbClr val="FFFF00"/>
                </a:solidFill>
                <a:latin typeface="Arial Narrow" panose="020B0606020202030204" pitchFamily="34" charset="0"/>
              </a:rPr>
              <a:t>Caucasians</a:t>
            </a:r>
            <a:r>
              <a:rPr lang="en-US" dirty="0" smtClean="0">
                <a:latin typeface="Arial Narrow" panose="020B0606020202030204" pitchFamily="34" charset="0"/>
              </a:rPr>
              <a:t> before capture. End result was mass tortures of slaves.</a:t>
            </a:r>
            <a:endParaRPr lang="en-US" dirty="0">
              <a:latin typeface="Arial Narrow" panose="020B0606020202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14800"/>
            <a:ext cx="6141950" cy="2750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950" y="4114800"/>
            <a:ext cx="3002050" cy="2757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638800" y="1655618"/>
            <a:ext cx="3505200" cy="2031325"/>
          </a:xfrm>
          <a:prstGeom prst="rect">
            <a:avLst/>
          </a:prstGeom>
          <a:noFill/>
        </p:spPr>
        <p:txBody>
          <a:bodyPr wrap="square" rtlCol="0">
            <a:spAutoFit/>
          </a:bodyPr>
          <a:lstStyle/>
          <a:p>
            <a:r>
              <a:rPr lang="en-US" dirty="0" smtClean="0">
                <a:latin typeface="Candara" panose="020E0502030303020204" pitchFamily="34" charset="0"/>
              </a:rPr>
              <a:t>*To scare slaves </a:t>
            </a:r>
            <a:r>
              <a:rPr lang="en-US" dirty="0">
                <a:latin typeface="Candara" panose="020E0502030303020204" pitchFamily="34" charset="0"/>
              </a:rPr>
              <a:t> </a:t>
            </a:r>
            <a:r>
              <a:rPr lang="en-US" dirty="0" smtClean="0">
                <a:latin typeface="Candara" panose="020E0502030303020204" pitchFamily="34" charset="0"/>
              </a:rPr>
              <a:t>away from future rebellions: NT was hanged, then his body was flayed, beheaded &amp; quartered as an example to others to not rebel. Over 200 slaves were killed overall for their knowledge of rebellion.</a:t>
            </a:r>
            <a:endParaRPr lang="en-US" dirty="0">
              <a:latin typeface="Candara" panose="020E0502030303020204" pitchFamily="34" charset="0"/>
            </a:endParaRPr>
          </a:p>
        </p:txBody>
      </p:sp>
    </p:spTree>
    <p:extLst>
      <p:ext uri="{BB962C8B-B14F-4D97-AF65-F5344CB8AC3E}">
        <p14:creationId xmlns:p14="http://schemas.microsoft.com/office/powerpoint/2010/main" val="16514356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1"/>
            <a:ext cx="6019800" cy="2666999"/>
          </a:xfrm>
        </p:spPr>
        <p:txBody>
          <a:bodyPr>
            <a:noAutofit/>
          </a:bodyPr>
          <a:lstStyle/>
          <a:p>
            <a:pPr algn="ctr"/>
            <a:r>
              <a:rPr lang="en-US" sz="6000" b="1" dirty="0" smtClean="0">
                <a:solidFill>
                  <a:srgbClr val="FF3300"/>
                </a:solidFill>
              </a:rPr>
              <a:t>SHERMAN’S MARCH TO THE SEA</a:t>
            </a:r>
            <a:endParaRPr lang="en-US" sz="6000" b="1" dirty="0">
              <a:solidFill>
                <a:srgbClr val="FF3300"/>
              </a:solidFill>
            </a:endParaRPr>
          </a:p>
        </p:txBody>
      </p:sp>
      <p:sp>
        <p:nvSpPr>
          <p:cNvPr id="3" name="Content Placeholder 2"/>
          <p:cNvSpPr>
            <a:spLocks noGrp="1"/>
          </p:cNvSpPr>
          <p:nvPr>
            <p:ph idx="1"/>
          </p:nvPr>
        </p:nvSpPr>
        <p:spPr>
          <a:xfrm>
            <a:off x="0" y="2666998"/>
            <a:ext cx="9144000" cy="1981202"/>
          </a:xfrm>
        </p:spPr>
        <p:txBody>
          <a:bodyPr>
            <a:normAutofit/>
          </a:bodyPr>
          <a:lstStyle/>
          <a:p>
            <a:pPr marL="64008" indent="0" algn="ctr">
              <a:buNone/>
            </a:pPr>
            <a:r>
              <a:rPr lang="en-US" sz="2800" dirty="0" smtClean="0">
                <a:solidFill>
                  <a:srgbClr val="FFFF00"/>
                </a:solidFill>
                <a:latin typeface="Arial Narrow" panose="020B0606020202030204" pitchFamily="34" charset="0"/>
              </a:rPr>
              <a:t>William T. Sherman </a:t>
            </a:r>
            <a:r>
              <a:rPr lang="en-US" sz="2800" dirty="0" smtClean="0">
                <a:latin typeface="Arial Narrow" panose="020B0606020202030204" pitchFamily="34" charset="0"/>
              </a:rPr>
              <a:t>gutted the South on Grant’s orders to apply scorched earth methods (burned barns, factories, livestock, mills, cotton gins &amp; the city of Atlanta). </a:t>
            </a:r>
            <a:r>
              <a:rPr lang="en-US" sz="2800" dirty="0" smtClean="0">
                <a:solidFill>
                  <a:srgbClr val="FFFF00"/>
                </a:solidFill>
                <a:latin typeface="Arial Narrow" panose="020B0606020202030204" pitchFamily="34" charset="0"/>
              </a:rPr>
              <a:t>War of Attrition </a:t>
            </a:r>
            <a:r>
              <a:rPr lang="en-US" sz="2800" dirty="0" smtClean="0">
                <a:latin typeface="Arial Narrow" panose="020B0606020202030204" pitchFamily="34" charset="0"/>
              </a:rPr>
              <a:t>destroyed $100M of property damage &amp; left a 300 wake of destruction in GA &amp; Carolinas.</a:t>
            </a:r>
            <a:endParaRPr lang="en-US" sz="2800" dirty="0">
              <a:latin typeface="Arial Narrow" panose="020B0606020202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8"/>
            <a:ext cx="3565236" cy="2673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4483939"/>
            <a:ext cx="4495800" cy="2384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83939"/>
            <a:ext cx="4648200" cy="2370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71790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599" cy="1295400"/>
          </a:xfrm>
        </p:spPr>
        <p:txBody>
          <a:bodyPr>
            <a:normAutofit/>
          </a:bodyPr>
          <a:lstStyle/>
          <a:p>
            <a:pPr algn="ctr"/>
            <a:r>
              <a:rPr lang="en-US" sz="5400" b="1" dirty="0" smtClean="0">
                <a:solidFill>
                  <a:srgbClr val="FF3300"/>
                </a:solidFill>
              </a:rPr>
              <a:t>SURRENDER</a:t>
            </a:r>
            <a:endParaRPr lang="en-US" sz="5400" b="1" dirty="0">
              <a:solidFill>
                <a:srgbClr val="FF3300"/>
              </a:solidFill>
            </a:endParaRPr>
          </a:p>
        </p:txBody>
      </p:sp>
      <p:sp>
        <p:nvSpPr>
          <p:cNvPr id="3" name="Content Placeholder 2"/>
          <p:cNvSpPr>
            <a:spLocks noGrp="1"/>
          </p:cNvSpPr>
          <p:nvPr>
            <p:ph idx="1"/>
          </p:nvPr>
        </p:nvSpPr>
        <p:spPr>
          <a:xfrm>
            <a:off x="4419600" y="1143000"/>
            <a:ext cx="4759036" cy="2705100"/>
          </a:xfrm>
        </p:spPr>
        <p:txBody>
          <a:bodyPr>
            <a:normAutofit/>
          </a:bodyPr>
          <a:lstStyle/>
          <a:p>
            <a:pPr marL="64008" indent="0" algn="ctr">
              <a:buNone/>
            </a:pPr>
            <a:r>
              <a:rPr lang="en-US" sz="2600" dirty="0" smtClean="0">
                <a:latin typeface="Arial Narrow" panose="020B0606020202030204" pitchFamily="34" charset="0"/>
              </a:rPr>
              <a:t>Lee (wearing his finest uniform) surrenders to Grant (covered in mud) at </a:t>
            </a:r>
            <a:r>
              <a:rPr lang="en-US" sz="2600" dirty="0" smtClean="0">
                <a:solidFill>
                  <a:srgbClr val="FFFF00"/>
                </a:solidFill>
                <a:latin typeface="Arial Narrow" panose="020B0606020202030204" pitchFamily="34" charset="0"/>
              </a:rPr>
              <a:t>Appomattox Court House</a:t>
            </a:r>
            <a:r>
              <a:rPr lang="en-US" sz="2600" dirty="0" smtClean="0">
                <a:latin typeface="Arial Narrow" panose="020B0606020202030204" pitchFamily="34" charset="0"/>
              </a:rPr>
              <a:t>. Rebel soldiers were sent home with rations, pistols &amp; mules (very generous). Grant told N soldiers not to celebrate.</a:t>
            </a:r>
            <a:endParaRPr lang="en-US" sz="2600" dirty="0">
              <a:latin typeface="Arial Narrow" panose="020B0606020202030204"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7" y="0"/>
            <a:ext cx="4502727"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48100"/>
            <a:ext cx="5749636" cy="304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descr="http://1.bp.blogspot.com/-b5LE3h57FYA/U3I8Iem0uuI/AAAAAAAAAlg/pd1583yQyaY/s1600/confederate_memorial_day_print-rcac39075d5ca45be92b46535614d28df_wak_8byvr_5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3848100"/>
            <a:ext cx="3435927" cy="339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0964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0"/>
            <a:ext cx="3505200" cy="1600200"/>
          </a:xfrm>
        </p:spPr>
        <p:txBody>
          <a:bodyPr>
            <a:normAutofit/>
          </a:bodyPr>
          <a:lstStyle/>
          <a:p>
            <a:pPr algn="ctr"/>
            <a:r>
              <a:rPr lang="en-US" sz="7200" b="1" dirty="0" smtClean="0">
                <a:solidFill>
                  <a:srgbClr val="FF0000"/>
                </a:solidFill>
              </a:rPr>
              <a:t>TOTAL</a:t>
            </a:r>
            <a:endParaRPr lang="en-US" sz="7200" b="1" dirty="0">
              <a:solidFill>
                <a:srgbClr val="FF0000"/>
              </a:solidFill>
            </a:endParaRPr>
          </a:p>
        </p:txBody>
      </p:sp>
      <p:sp>
        <p:nvSpPr>
          <p:cNvPr id="3" name="Content Placeholder 2"/>
          <p:cNvSpPr>
            <a:spLocks noGrp="1"/>
          </p:cNvSpPr>
          <p:nvPr>
            <p:ph idx="1"/>
          </p:nvPr>
        </p:nvSpPr>
        <p:spPr>
          <a:xfrm>
            <a:off x="6019800" y="1371600"/>
            <a:ext cx="3200400" cy="5465618"/>
          </a:xfrm>
        </p:spPr>
        <p:txBody>
          <a:bodyPr>
            <a:normAutofit/>
          </a:bodyPr>
          <a:lstStyle/>
          <a:p>
            <a:pPr marL="64008" indent="0" algn="ctr">
              <a:buNone/>
            </a:pPr>
            <a:r>
              <a:rPr lang="en-US" sz="2600" dirty="0" smtClean="0">
                <a:latin typeface="Arial Narrow" panose="020B0606020202030204" pitchFamily="34" charset="0"/>
              </a:rPr>
              <a:t>1,000,000 casualties, more than all other US wars combined (20% of all fighting aged men).</a:t>
            </a:r>
          </a:p>
          <a:p>
            <a:pPr marL="64008" indent="0" algn="ctr">
              <a:buNone/>
            </a:pPr>
            <a:r>
              <a:rPr lang="en-US" sz="1400" dirty="0" smtClean="0">
                <a:latin typeface="Arial Narrow" panose="020B0606020202030204" pitchFamily="34" charset="0"/>
              </a:rPr>
              <a:t> </a:t>
            </a:r>
          </a:p>
          <a:p>
            <a:pPr marL="64008" indent="0" algn="ctr">
              <a:buNone/>
            </a:pPr>
            <a:r>
              <a:rPr lang="en-US" sz="2600" dirty="0" smtClean="0">
                <a:latin typeface="Arial Narrow" panose="020B0606020202030204" pitchFamily="34" charset="0"/>
              </a:rPr>
              <a:t>The cost of $20B was 11X more money spent then the previous 80 years of US History.</a:t>
            </a:r>
            <a:endParaRPr lang="en-US" sz="2600" dirty="0">
              <a:latin typeface="Arial Narrow" panose="020B060602020203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1"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6437"/>
            <a:ext cx="6096000" cy="378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5029200"/>
            <a:ext cx="3048000" cy="185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63073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0"/>
            <a:ext cx="6705600" cy="1295400"/>
          </a:xfrm>
        </p:spPr>
        <p:txBody>
          <a:bodyPr>
            <a:normAutofit/>
          </a:bodyPr>
          <a:lstStyle/>
          <a:p>
            <a:pPr algn="ctr"/>
            <a:r>
              <a:rPr lang="en-US" sz="6600" b="1" dirty="0" smtClean="0">
                <a:solidFill>
                  <a:srgbClr val="FF3300"/>
                </a:solidFill>
              </a:rPr>
              <a:t>SULTANA</a:t>
            </a:r>
            <a:endParaRPr lang="en-US" sz="6600" b="1" dirty="0">
              <a:solidFill>
                <a:srgbClr val="FF3300"/>
              </a:solidFill>
            </a:endParaRPr>
          </a:p>
        </p:txBody>
      </p:sp>
      <p:sp>
        <p:nvSpPr>
          <p:cNvPr id="4" name="Content Placeholder 3"/>
          <p:cNvSpPr>
            <a:spLocks noGrp="1"/>
          </p:cNvSpPr>
          <p:nvPr>
            <p:ph idx="1"/>
          </p:nvPr>
        </p:nvSpPr>
        <p:spPr>
          <a:xfrm>
            <a:off x="2895600" y="1219200"/>
            <a:ext cx="6248400" cy="990600"/>
          </a:xfrm>
        </p:spPr>
        <p:txBody>
          <a:bodyPr>
            <a:normAutofit/>
          </a:bodyPr>
          <a:lstStyle/>
          <a:p>
            <a:pPr marL="64008" indent="0" algn="ctr">
              <a:buNone/>
            </a:pPr>
            <a:r>
              <a:rPr lang="en-US" sz="2800" dirty="0" smtClean="0">
                <a:latin typeface="Arial Narrow" panose="020B0606020202030204" pitchFamily="34" charset="0"/>
              </a:rPr>
              <a:t>1800 Union POWs were travelling home when their steamship exploded near Memphis, TN.</a:t>
            </a:r>
            <a:endParaRPr lang="en-US" sz="2800" dirty="0">
              <a:latin typeface="Arial Narrow" panose="020B060602020203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895600"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4750"/>
            <a:ext cx="91440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895600" y="2209800"/>
            <a:ext cx="6248400" cy="1446550"/>
          </a:xfrm>
          <a:prstGeom prst="rect">
            <a:avLst/>
          </a:prstGeom>
          <a:noFill/>
        </p:spPr>
        <p:txBody>
          <a:bodyPr wrap="square" rtlCol="0">
            <a:spAutoFit/>
          </a:bodyPr>
          <a:lstStyle/>
          <a:p>
            <a:endParaRPr lang="en-US" sz="600" dirty="0" smtClean="0">
              <a:latin typeface="Candara" panose="020E0502030303020204" pitchFamily="34" charset="0"/>
            </a:endParaRPr>
          </a:p>
          <a:p>
            <a:r>
              <a:rPr lang="en-US" dirty="0" smtClean="0">
                <a:latin typeface="Candara" panose="020E0502030303020204" pitchFamily="34" charset="0"/>
              </a:rPr>
              <a:t>*</a:t>
            </a:r>
            <a:r>
              <a:rPr lang="en-US" dirty="0">
                <a:latin typeface="Candara" panose="020E0502030303020204" pitchFamily="34" charset="0"/>
              </a:rPr>
              <a:t>D</a:t>
            </a:r>
            <a:r>
              <a:rPr lang="en-US" dirty="0" smtClean="0">
                <a:latin typeface="Candara" panose="020E0502030303020204" pitchFamily="34" charset="0"/>
              </a:rPr>
              <a:t>isaster remains one of the worst sailing tragedies in history as deaths were worse than Titanic. Yet, it remains unknown in history because Lincoln’s Assassination took headlines.</a:t>
            </a:r>
          </a:p>
          <a:p>
            <a:endParaRPr lang="en-US" sz="1000" dirty="0">
              <a:latin typeface="Candara" panose="020E0502030303020204" pitchFamily="34" charset="0"/>
            </a:endParaRPr>
          </a:p>
          <a:p>
            <a:r>
              <a:rPr lang="en-US" dirty="0" smtClean="0">
                <a:latin typeface="Candara" panose="020E0502030303020204" pitchFamily="34" charset="0"/>
              </a:rPr>
              <a:t>*It’s the final exclamation point of the horrible US Civil War.</a:t>
            </a:r>
            <a:endParaRPr lang="en-US" dirty="0">
              <a:latin typeface="Candara" panose="020E0502030303020204" pitchFamily="34" charset="0"/>
            </a:endParaRPr>
          </a:p>
        </p:txBody>
      </p:sp>
    </p:spTree>
    <p:extLst>
      <p:ext uri="{BB962C8B-B14F-4D97-AF65-F5344CB8AC3E}">
        <p14:creationId xmlns:p14="http://schemas.microsoft.com/office/powerpoint/2010/main" val="24163428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0"/>
            <a:ext cx="913707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0"/>
            <a:ext cx="9144000" cy="1200329"/>
          </a:xfrm>
          <a:prstGeom prst="rect">
            <a:avLst/>
          </a:prstGeom>
          <a:noFill/>
        </p:spPr>
        <p:txBody>
          <a:bodyPr wrap="square" rtlCol="0">
            <a:spAutoFit/>
          </a:bodyPr>
          <a:lstStyle/>
          <a:p>
            <a:pPr algn="ctr"/>
            <a:r>
              <a:rPr lang="en-US" sz="7200" b="1" dirty="0" smtClean="0">
                <a:solidFill>
                  <a:srgbClr val="FF0000"/>
                </a:solidFill>
              </a:rPr>
              <a:t>RECONSTRUCTION</a:t>
            </a:r>
            <a:endParaRPr lang="en-US" sz="7200" b="1" dirty="0">
              <a:solidFill>
                <a:srgbClr val="FF0000"/>
              </a:solidFill>
            </a:endParaRPr>
          </a:p>
        </p:txBody>
      </p:sp>
    </p:spTree>
    <p:extLst>
      <p:ext uri="{BB962C8B-B14F-4D97-AF65-F5344CB8AC3E}">
        <p14:creationId xmlns:p14="http://schemas.microsoft.com/office/powerpoint/2010/main" val="18025255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0"/>
            <a:ext cx="5486399" cy="2133600"/>
          </a:xfrm>
        </p:spPr>
        <p:txBody>
          <a:bodyPr>
            <a:normAutofit/>
          </a:bodyPr>
          <a:lstStyle/>
          <a:p>
            <a:pPr algn="ctr"/>
            <a:r>
              <a:rPr lang="en-US" sz="6000" b="1" dirty="0" smtClean="0">
                <a:solidFill>
                  <a:srgbClr val="FAFA06"/>
                </a:solidFill>
              </a:rPr>
              <a:t>TEN PERCENT PLAN</a:t>
            </a:r>
            <a:endParaRPr lang="en-US" sz="6000" b="1" dirty="0">
              <a:solidFill>
                <a:srgbClr val="FAFA06"/>
              </a:solidFill>
            </a:endParaRPr>
          </a:p>
        </p:txBody>
      </p:sp>
      <p:sp>
        <p:nvSpPr>
          <p:cNvPr id="3" name="Content Placeholder 2"/>
          <p:cNvSpPr>
            <a:spLocks noGrp="1"/>
          </p:cNvSpPr>
          <p:nvPr>
            <p:ph idx="1"/>
          </p:nvPr>
        </p:nvSpPr>
        <p:spPr>
          <a:xfrm>
            <a:off x="3962400" y="2209800"/>
            <a:ext cx="5181599" cy="4648200"/>
          </a:xfrm>
        </p:spPr>
        <p:txBody>
          <a:bodyPr>
            <a:normAutofit/>
          </a:bodyPr>
          <a:lstStyle/>
          <a:p>
            <a:pPr marL="64008" indent="0" algn="ctr">
              <a:buNone/>
            </a:pPr>
            <a:r>
              <a:rPr lang="en-US" sz="2800" dirty="0" smtClean="0">
                <a:latin typeface="Arial Narrow" panose="020B0606020202030204" pitchFamily="34" charset="0"/>
              </a:rPr>
              <a:t>Lincoln planned to reunite the South w/out further punishment. Plan: when10% of state pledged allegiance the state was allowed back in.</a:t>
            </a:r>
          </a:p>
          <a:p>
            <a:pPr marL="64008" indent="0" algn="ctr">
              <a:buNone/>
            </a:pPr>
            <a:endParaRPr lang="en-US" sz="2800" dirty="0">
              <a:latin typeface="Arial Narrow" panose="020B0606020202030204" pitchFamily="34" charset="0"/>
            </a:endParaRPr>
          </a:p>
          <a:p>
            <a:pPr marL="64008" indent="0" algn="ctr">
              <a:buNone/>
            </a:pPr>
            <a:r>
              <a:rPr lang="en-US" sz="2800" dirty="0" smtClean="0">
                <a:solidFill>
                  <a:srgbClr val="FAFA06"/>
                </a:solidFill>
                <a:latin typeface="Arial Narrow" panose="020B0606020202030204" pitchFamily="34" charset="0"/>
              </a:rPr>
              <a:t>Radical Republicans</a:t>
            </a:r>
            <a:r>
              <a:rPr lang="en-US" sz="2800" dirty="0" smtClean="0">
                <a:latin typeface="Arial Narrow" panose="020B0606020202030204" pitchFamily="34" charset="0"/>
              </a:rPr>
              <a:t>: Powerful group disliked simplicity &amp; wanted to punish South: demanded 50% loyalty or else threatened a military takeover.</a:t>
            </a:r>
            <a:endParaRPr lang="en-US" sz="2800" dirty="0">
              <a:latin typeface="Arial Narrow" panose="020B0606020202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7"/>
            <a:ext cx="4048125"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202" y="4036001"/>
            <a:ext cx="4124323" cy="282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43318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4604462" cy="1905000"/>
          </a:xfrm>
        </p:spPr>
        <p:txBody>
          <a:bodyPr>
            <a:normAutofit fontScale="90000"/>
          </a:bodyPr>
          <a:lstStyle/>
          <a:p>
            <a:pPr algn="ctr"/>
            <a:r>
              <a:rPr lang="en-US" sz="7300" b="1" dirty="0" smtClean="0">
                <a:solidFill>
                  <a:srgbClr val="FAFA06"/>
                </a:solidFill>
              </a:rPr>
              <a:t>LINCOLN</a:t>
            </a:r>
            <a:r>
              <a:rPr lang="en-US" b="1" dirty="0" smtClean="0">
                <a:solidFill>
                  <a:srgbClr val="FAFA06"/>
                </a:solidFill>
              </a:rPr>
              <a:t> ASSASSINATION</a:t>
            </a:r>
            <a:endParaRPr lang="en-US" b="1" dirty="0">
              <a:solidFill>
                <a:srgbClr val="FAFA06"/>
              </a:solidFill>
            </a:endParaRPr>
          </a:p>
        </p:txBody>
      </p:sp>
      <p:sp>
        <p:nvSpPr>
          <p:cNvPr id="3" name="Content Placeholder 2"/>
          <p:cNvSpPr>
            <a:spLocks noGrp="1"/>
          </p:cNvSpPr>
          <p:nvPr>
            <p:ph idx="1"/>
          </p:nvPr>
        </p:nvSpPr>
        <p:spPr>
          <a:xfrm>
            <a:off x="-152400" y="1828800"/>
            <a:ext cx="4495800" cy="5029200"/>
          </a:xfrm>
        </p:spPr>
        <p:txBody>
          <a:bodyPr>
            <a:normAutofit/>
          </a:bodyPr>
          <a:lstStyle/>
          <a:p>
            <a:pPr marL="64008" indent="0" algn="ctr">
              <a:buNone/>
            </a:pPr>
            <a:r>
              <a:rPr lang="en-US" sz="2600" dirty="0" smtClean="0">
                <a:latin typeface="Arial Narrow" panose="020B0606020202030204" pitchFamily="34" charset="0"/>
              </a:rPr>
              <a:t>5 days after Lee’s surrender, actor </a:t>
            </a:r>
            <a:r>
              <a:rPr lang="en-US" sz="2600" dirty="0" smtClean="0">
                <a:solidFill>
                  <a:srgbClr val="FAFA06"/>
                </a:solidFill>
                <a:latin typeface="Arial Narrow" panose="020B0606020202030204" pitchFamily="34" charset="0"/>
              </a:rPr>
              <a:t>John Wilkes Booth </a:t>
            </a:r>
            <a:r>
              <a:rPr lang="en-US" sz="2600" dirty="0" smtClean="0">
                <a:latin typeface="Arial Narrow" panose="020B0606020202030204" pitchFamily="34" charset="0"/>
              </a:rPr>
              <a:t>shot Abe in back of head at </a:t>
            </a:r>
            <a:r>
              <a:rPr lang="en-US" sz="2600" dirty="0" smtClean="0">
                <a:solidFill>
                  <a:srgbClr val="FAFA06"/>
                </a:solidFill>
                <a:latin typeface="Arial Narrow" panose="020B0606020202030204" pitchFamily="34" charset="0"/>
              </a:rPr>
              <a:t>Ford’s Theater</a:t>
            </a:r>
            <a:r>
              <a:rPr lang="en-US" sz="2600" dirty="0" smtClean="0">
                <a:latin typeface="Arial Narrow" panose="020B0606020202030204" pitchFamily="34" charset="0"/>
              </a:rPr>
              <a:t>. To escape, Booth leaped down to the stage breaking his leg. At capture, Booth shot in back of neck &amp; refused medical aid.</a:t>
            </a:r>
            <a:endParaRPr lang="en-US" sz="2600" dirty="0">
              <a:latin typeface="Arial Narrow" panose="020B0606020202030204" pitchFamily="3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462" y="0"/>
            <a:ext cx="4920538"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3462" y="3657600"/>
            <a:ext cx="5301538"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4876800"/>
            <a:ext cx="4223462" cy="2000548"/>
          </a:xfrm>
          <a:prstGeom prst="rect">
            <a:avLst/>
          </a:prstGeom>
          <a:noFill/>
        </p:spPr>
        <p:txBody>
          <a:bodyPr wrap="square" rtlCol="0">
            <a:spAutoFit/>
          </a:bodyPr>
          <a:lstStyle/>
          <a:p>
            <a:r>
              <a:rPr lang="en-US" dirty="0" smtClean="0">
                <a:latin typeface="Candara" panose="020E0502030303020204" pitchFamily="34" charset="0"/>
              </a:rPr>
              <a:t>*JWB was a famous actor—like Brad Pitt.</a:t>
            </a:r>
          </a:p>
          <a:p>
            <a:endParaRPr lang="en-US" sz="800" dirty="0" smtClean="0">
              <a:latin typeface="Candara" panose="020E0502030303020204" pitchFamily="34" charset="0"/>
            </a:endParaRPr>
          </a:p>
          <a:p>
            <a:r>
              <a:rPr lang="en-US" dirty="0" smtClean="0">
                <a:latin typeface="Candara" panose="020E0502030303020204" pitchFamily="34" charset="0"/>
              </a:rPr>
              <a:t>*JWB had made a previous plan to kidnap Abe during POW exchange.</a:t>
            </a:r>
          </a:p>
          <a:p>
            <a:endParaRPr lang="en-US" sz="800" dirty="0" smtClean="0">
              <a:latin typeface="Candara" panose="020E0502030303020204" pitchFamily="34" charset="0"/>
            </a:endParaRPr>
          </a:p>
          <a:p>
            <a:r>
              <a:rPr lang="en-US" dirty="0" smtClean="0">
                <a:latin typeface="Candara" panose="020E0502030303020204" pitchFamily="34" charset="0"/>
              </a:rPr>
              <a:t>*Total plan involved the killings of Abe, Grant, Sec. of State William Seward, VP Andrew Johnson.</a:t>
            </a:r>
            <a:endParaRPr lang="en-US" dirty="0">
              <a:latin typeface="Candara" panose="020E0502030303020204" pitchFamily="34" charset="0"/>
            </a:endParaRPr>
          </a:p>
        </p:txBody>
      </p:sp>
    </p:spTree>
    <p:extLst>
      <p:ext uri="{BB962C8B-B14F-4D97-AF65-F5344CB8AC3E}">
        <p14:creationId xmlns:p14="http://schemas.microsoft.com/office/powerpoint/2010/main" val="32142031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07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29272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9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49641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4800600" cy="2057400"/>
          </a:xfrm>
        </p:spPr>
        <p:txBody>
          <a:bodyPr>
            <a:normAutofit/>
          </a:bodyPr>
          <a:lstStyle/>
          <a:p>
            <a:pPr algn="ctr"/>
            <a:r>
              <a:rPr lang="en-US" sz="5400" b="1" dirty="0" smtClean="0">
                <a:solidFill>
                  <a:srgbClr val="FAFA06"/>
                </a:solidFill>
              </a:rPr>
              <a:t>FREEDMEN’S BUREAU</a:t>
            </a:r>
            <a:endParaRPr lang="en-US" sz="5400" b="1" dirty="0">
              <a:solidFill>
                <a:srgbClr val="FAFA06"/>
              </a:solidFill>
            </a:endParaRPr>
          </a:p>
        </p:txBody>
      </p:sp>
      <p:sp>
        <p:nvSpPr>
          <p:cNvPr id="3" name="Content Placeholder 2"/>
          <p:cNvSpPr>
            <a:spLocks noGrp="1"/>
          </p:cNvSpPr>
          <p:nvPr>
            <p:ph idx="1"/>
          </p:nvPr>
        </p:nvSpPr>
        <p:spPr>
          <a:xfrm>
            <a:off x="-76200" y="1981200"/>
            <a:ext cx="4572000" cy="4876800"/>
          </a:xfrm>
        </p:spPr>
        <p:txBody>
          <a:bodyPr>
            <a:normAutofit/>
          </a:bodyPr>
          <a:lstStyle/>
          <a:p>
            <a:pPr marL="64008" indent="0" algn="ctr">
              <a:buNone/>
            </a:pPr>
            <a:r>
              <a:rPr lang="en-US" sz="2600" dirty="0" smtClean="0">
                <a:solidFill>
                  <a:srgbClr val="FAFA06"/>
                </a:solidFill>
                <a:latin typeface="Arial Narrow" panose="020B0606020202030204" pitchFamily="34" charset="0"/>
              </a:rPr>
              <a:t>Reconstruction</a:t>
            </a:r>
            <a:r>
              <a:rPr lang="en-US" sz="2600" dirty="0" smtClean="0">
                <a:latin typeface="Arial Narrow" panose="020B0606020202030204" pitchFamily="34" charset="0"/>
              </a:rPr>
              <a:t> program to improve AA lives post slavery. Provided schooling, built roads, had fair tax system, &amp; was designed to crush power of elite Southern whites.</a:t>
            </a:r>
            <a:endParaRPr lang="en-US" sz="2600" dirty="0">
              <a:latin typeface="Arial Narrow" panose="020B060602020203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599" y="3124200"/>
            <a:ext cx="473825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4738255"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114800"/>
            <a:ext cx="238125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00250" y="4191000"/>
            <a:ext cx="2419349" cy="2708434"/>
          </a:xfrm>
          <a:prstGeom prst="rect">
            <a:avLst/>
          </a:prstGeom>
          <a:noFill/>
        </p:spPr>
        <p:txBody>
          <a:bodyPr wrap="square" rtlCol="0">
            <a:spAutoFit/>
          </a:bodyPr>
          <a:lstStyle/>
          <a:p>
            <a:endParaRPr lang="en-US" sz="1700" dirty="0" smtClean="0">
              <a:latin typeface="Candara" panose="020E0502030303020204" pitchFamily="34" charset="0"/>
            </a:endParaRPr>
          </a:p>
          <a:p>
            <a:r>
              <a:rPr lang="en-US" sz="1700" dirty="0" smtClean="0">
                <a:latin typeface="Candara" panose="020E0502030303020204" pitchFamily="34" charset="0"/>
              </a:rPr>
              <a:t>*Ironically, other than support by</a:t>
            </a:r>
            <a:r>
              <a:rPr lang="en-US" sz="1700" dirty="0" smtClean="0">
                <a:solidFill>
                  <a:srgbClr val="FAFA06"/>
                </a:solidFill>
                <a:latin typeface="Candara" panose="020E0502030303020204" pitchFamily="34" charset="0"/>
              </a:rPr>
              <a:t> Radical Republicans </a:t>
            </a:r>
            <a:r>
              <a:rPr lang="en-US" sz="1700" dirty="0" smtClean="0">
                <a:latin typeface="Candara" panose="020E0502030303020204" pitchFamily="34" charset="0"/>
              </a:rPr>
              <a:t>in Congress, FB was hated by everyone. South obviously, but also the North who thought they had done enough to help former slaves.</a:t>
            </a:r>
            <a:endParaRPr lang="en-US" sz="1700" dirty="0">
              <a:latin typeface="Candara" panose="020E0502030303020204" pitchFamily="34" charset="0"/>
            </a:endParaRPr>
          </a:p>
        </p:txBody>
      </p:sp>
    </p:spTree>
    <p:extLst>
      <p:ext uri="{BB962C8B-B14F-4D97-AF65-F5344CB8AC3E}">
        <p14:creationId xmlns:p14="http://schemas.microsoft.com/office/powerpoint/2010/main" val="39338594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925" y="5257800"/>
            <a:ext cx="9137073" cy="1600200"/>
          </a:xfrm>
        </p:spPr>
        <p:txBody>
          <a:bodyPr>
            <a:noAutofit/>
          </a:bodyPr>
          <a:lstStyle/>
          <a:p>
            <a:pPr marL="64008" indent="0" algn="ctr">
              <a:buNone/>
            </a:pPr>
            <a:r>
              <a:rPr lang="en-US" sz="3400" dirty="0" smtClean="0">
                <a:latin typeface="Arial Narrow" panose="020B0606020202030204" pitchFamily="34" charset="0"/>
              </a:rPr>
              <a:t>Secret system of anti-slavery </a:t>
            </a:r>
            <a:r>
              <a:rPr lang="en-US" sz="3400" dirty="0" smtClean="0">
                <a:solidFill>
                  <a:srgbClr val="FFFF00"/>
                </a:solidFill>
                <a:latin typeface="Arial Narrow" panose="020B0606020202030204" pitchFamily="34" charset="0"/>
              </a:rPr>
              <a:t>conductors</a:t>
            </a:r>
            <a:r>
              <a:rPr lang="en-US" sz="3400" dirty="0" smtClean="0">
                <a:latin typeface="Arial Narrow" panose="020B0606020202030204" pitchFamily="34" charset="0"/>
              </a:rPr>
              <a:t> who helped runaway slaves escape to freedom in Canada         (used terms like stations, stockholders, cargo).</a:t>
            </a:r>
            <a:endParaRPr lang="en-US" sz="3400" dirty="0">
              <a:latin typeface="Arial Narrow" panose="020B0606020202030204"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 y="-1"/>
            <a:ext cx="9137073" cy="532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30432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43497"/>
            <a:ext cx="9982200" cy="1195103"/>
          </a:xfrm>
        </p:spPr>
        <p:txBody>
          <a:bodyPr/>
          <a:lstStyle/>
          <a:p>
            <a:pPr algn="ctr"/>
            <a:r>
              <a:rPr lang="en-US" b="1" dirty="0" smtClean="0">
                <a:solidFill>
                  <a:srgbClr val="FAFA06"/>
                </a:solidFill>
              </a:rPr>
              <a:t>ANDREW JOHNSON IMPEACHMENT</a:t>
            </a:r>
            <a:endParaRPr lang="en-US" b="1" dirty="0">
              <a:solidFill>
                <a:srgbClr val="FAFA06"/>
              </a:solidFill>
            </a:endParaRPr>
          </a:p>
        </p:txBody>
      </p:sp>
      <p:sp>
        <p:nvSpPr>
          <p:cNvPr id="3" name="Content Placeholder 2"/>
          <p:cNvSpPr>
            <a:spLocks noGrp="1"/>
          </p:cNvSpPr>
          <p:nvPr>
            <p:ph idx="1"/>
          </p:nvPr>
        </p:nvSpPr>
        <p:spPr>
          <a:xfrm>
            <a:off x="0" y="4038600"/>
            <a:ext cx="9144000" cy="2819400"/>
          </a:xfrm>
        </p:spPr>
        <p:txBody>
          <a:bodyPr>
            <a:normAutofit lnSpcReduction="10000"/>
          </a:bodyPr>
          <a:lstStyle/>
          <a:p>
            <a:pPr marL="64008" indent="0">
              <a:buNone/>
            </a:pPr>
            <a:r>
              <a:rPr lang="en-US" sz="2800" dirty="0" smtClean="0">
                <a:solidFill>
                  <a:srgbClr val="FAFA06"/>
                </a:solidFill>
                <a:latin typeface="Arial Narrow" panose="020B0606020202030204" pitchFamily="34" charset="0"/>
              </a:rPr>
              <a:t>Radical Republicans </a:t>
            </a:r>
            <a:r>
              <a:rPr lang="en-US" sz="2800" dirty="0" smtClean="0">
                <a:latin typeface="Arial Narrow" panose="020B0606020202030204" pitchFamily="34" charset="0"/>
              </a:rPr>
              <a:t>angry at AJ for vetoing their legislative laws</a:t>
            </a:r>
            <a:r>
              <a:rPr lang="en-US" sz="2800" dirty="0" smtClean="0">
                <a:latin typeface="Arial Narrow" panose="020B0606020202030204" pitchFamily="34" charset="0"/>
                <a:sym typeface="Wingdings" panose="05000000000000000000" pitchFamily="2" charset="2"/>
              </a:rPr>
              <a:t></a:t>
            </a:r>
          </a:p>
          <a:p>
            <a:pPr marL="64008" indent="0">
              <a:buNone/>
            </a:pPr>
            <a:r>
              <a:rPr lang="en-US" sz="2800" dirty="0" smtClean="0">
                <a:latin typeface="Arial Narrow" panose="020B0606020202030204" pitchFamily="34" charset="0"/>
                <a:sym typeface="Wingdings" panose="05000000000000000000" pitchFamily="2" charset="2"/>
              </a:rPr>
              <a:t>RR’s pass law making it illegal for President to fire cabinet members (stupid law that RR’s were pretty sure AJ was going to break)</a:t>
            </a:r>
          </a:p>
          <a:p>
            <a:pPr marL="64008" indent="0">
              <a:buNone/>
            </a:pPr>
            <a:r>
              <a:rPr lang="en-US" sz="2800" dirty="0" smtClean="0">
                <a:latin typeface="Arial Narrow" panose="020B0606020202030204" pitchFamily="34" charset="0"/>
                <a:sym typeface="Wingdings" panose="05000000000000000000" pitchFamily="2" charset="2"/>
              </a:rPr>
              <a:t>AJ fires Sec. of War </a:t>
            </a:r>
            <a:r>
              <a:rPr lang="en-US" sz="2800" dirty="0" smtClean="0">
                <a:solidFill>
                  <a:srgbClr val="FAFA06"/>
                </a:solidFill>
                <a:latin typeface="Arial Narrow" panose="020B0606020202030204" pitchFamily="34" charset="0"/>
                <a:sym typeface="Wingdings" panose="05000000000000000000" pitchFamily="2" charset="2"/>
              </a:rPr>
              <a:t>Edwin Stanton</a:t>
            </a:r>
            <a:r>
              <a:rPr lang="en-US" sz="2800" dirty="0" smtClean="0">
                <a:latin typeface="Arial Narrow" panose="020B0606020202030204" pitchFamily="34" charset="0"/>
                <a:sym typeface="Wingdings" panose="05000000000000000000" pitchFamily="2" charset="2"/>
              </a:rPr>
              <a:t></a:t>
            </a:r>
          </a:p>
          <a:p>
            <a:pPr marL="64008" indent="0">
              <a:buNone/>
            </a:pPr>
            <a:r>
              <a:rPr lang="en-US" sz="2800" dirty="0" smtClean="0">
                <a:latin typeface="Arial Narrow" panose="020B0606020202030204" pitchFamily="34" charset="0"/>
                <a:sym typeface="Wingdings" panose="05000000000000000000" pitchFamily="2" charset="2"/>
              </a:rPr>
              <a:t>RR’s impeach AJ &amp; put him on trial for committing this “crime!”</a:t>
            </a:r>
          </a:p>
          <a:p>
            <a:pPr marL="64008" indent="0" algn="ctr">
              <a:buNone/>
            </a:pPr>
            <a:r>
              <a:rPr lang="en-US" sz="2800" b="1" dirty="0" smtClean="0">
                <a:solidFill>
                  <a:srgbClr val="FAFA06"/>
                </a:solidFill>
                <a:latin typeface="Arial Narrow" panose="020B0606020202030204" pitchFamily="34" charset="0"/>
                <a:sym typeface="Wingdings" panose="05000000000000000000" pitchFamily="2" charset="2"/>
              </a:rPr>
              <a:t>AJ is found NOT GUILTY by a single vote.</a:t>
            </a:r>
          </a:p>
          <a:p>
            <a:pPr marL="64008" indent="0">
              <a:buNone/>
            </a:pPr>
            <a:endParaRPr lang="en-US" sz="2800" dirty="0">
              <a:latin typeface="Arial Narrow" panose="020B0606020202030204"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77241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410" y="0"/>
            <a:ext cx="3323590" cy="2843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410" y="-1"/>
            <a:ext cx="3048000" cy="281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1267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0"/>
            <a:ext cx="3505199" cy="2857500"/>
          </a:xfrm>
        </p:spPr>
        <p:txBody>
          <a:bodyPr/>
          <a:lstStyle/>
          <a:p>
            <a:pPr algn="ctr"/>
            <a:r>
              <a:rPr lang="en-US" b="1" dirty="0" smtClean="0">
                <a:solidFill>
                  <a:srgbClr val="FAFA06"/>
                </a:solidFill>
              </a:rPr>
              <a:t>SOUTHERN </a:t>
            </a:r>
            <a:r>
              <a:rPr lang="en-US" sz="4800" b="1" dirty="0" smtClean="0">
                <a:solidFill>
                  <a:srgbClr val="FAFA06"/>
                </a:solidFill>
              </a:rPr>
              <a:t>CHANGE</a:t>
            </a:r>
            <a:endParaRPr lang="en-US" sz="4800" b="1" dirty="0">
              <a:solidFill>
                <a:srgbClr val="FAFA06"/>
              </a:solidFill>
            </a:endParaRPr>
          </a:p>
        </p:txBody>
      </p:sp>
      <p:sp>
        <p:nvSpPr>
          <p:cNvPr id="3" name="Content Placeholder 2"/>
          <p:cNvSpPr>
            <a:spLocks noGrp="1"/>
          </p:cNvSpPr>
          <p:nvPr>
            <p:ph idx="1"/>
          </p:nvPr>
        </p:nvSpPr>
        <p:spPr>
          <a:xfrm>
            <a:off x="4229100" y="2857500"/>
            <a:ext cx="4907972" cy="1978110"/>
          </a:xfrm>
        </p:spPr>
        <p:txBody>
          <a:bodyPr>
            <a:normAutofit/>
          </a:bodyPr>
          <a:lstStyle/>
          <a:p>
            <a:pPr marL="64008" indent="0" algn="ctr">
              <a:buNone/>
            </a:pPr>
            <a:r>
              <a:rPr lang="en-US" sz="2800" dirty="0" smtClean="0">
                <a:latin typeface="Arial Narrow" panose="020B0606020202030204" pitchFamily="34" charset="0"/>
              </a:rPr>
              <a:t>AA churches grew exponentially as AA’s were elected to office including </a:t>
            </a:r>
            <a:r>
              <a:rPr lang="en-US" sz="2800" dirty="0">
                <a:latin typeface="Arial Narrow" panose="020B0606020202030204" pitchFamily="34" charset="0"/>
              </a:rPr>
              <a:t>MS Senator </a:t>
            </a:r>
            <a:r>
              <a:rPr lang="en-US" sz="2800" dirty="0">
                <a:solidFill>
                  <a:srgbClr val="FAFA06"/>
                </a:solidFill>
                <a:latin typeface="Arial Narrow" panose="020B0606020202030204" pitchFamily="34" charset="0"/>
              </a:rPr>
              <a:t>Hiram Revels </a:t>
            </a:r>
            <a:r>
              <a:rPr lang="en-US" sz="2800" dirty="0" smtClean="0">
                <a:latin typeface="Arial Narrow" panose="020B0606020202030204" pitchFamily="34" charset="0"/>
              </a:rPr>
              <a:t>&amp; LA Governor </a:t>
            </a:r>
            <a:r>
              <a:rPr lang="en-US" sz="2800" dirty="0" smtClean="0">
                <a:solidFill>
                  <a:srgbClr val="FAFA06"/>
                </a:solidFill>
                <a:latin typeface="Arial Narrow" panose="020B0606020202030204" pitchFamily="34" charset="0"/>
              </a:rPr>
              <a:t>P.B.S. </a:t>
            </a:r>
            <a:r>
              <a:rPr lang="en-US" sz="2800" dirty="0" err="1" smtClean="0">
                <a:solidFill>
                  <a:srgbClr val="FAFA06"/>
                </a:solidFill>
                <a:latin typeface="Arial Narrow" panose="020B0606020202030204" pitchFamily="34" charset="0"/>
              </a:rPr>
              <a:t>Pinchback</a:t>
            </a:r>
            <a:r>
              <a:rPr lang="en-US" sz="2800" dirty="0" smtClean="0">
                <a:latin typeface="Arial Narrow" panose="020B0606020202030204" pitchFamily="34" charset="0"/>
              </a:rPr>
              <a:t>.</a:t>
            </a:r>
            <a:endParaRPr lang="en-US" sz="2800" dirty="0">
              <a:latin typeface="Arial Narrow" panose="020B0606020202030204"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5610"/>
            <a:ext cx="3048000" cy="2174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799" y="0"/>
            <a:ext cx="3117273"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48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835611"/>
            <a:ext cx="3650672" cy="202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999" y="4835611"/>
            <a:ext cx="2667001" cy="2022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2857500"/>
            <a:ext cx="4267200" cy="1600438"/>
          </a:xfrm>
          <a:prstGeom prst="rect">
            <a:avLst/>
          </a:prstGeom>
          <a:noFill/>
        </p:spPr>
        <p:txBody>
          <a:bodyPr wrap="square" rtlCol="0">
            <a:spAutoFit/>
          </a:bodyPr>
          <a:lstStyle/>
          <a:p>
            <a:endParaRPr lang="en-US" dirty="0" smtClean="0">
              <a:latin typeface="Candara" panose="020E0502030303020204" pitchFamily="34" charset="0"/>
            </a:endParaRPr>
          </a:p>
          <a:p>
            <a:endParaRPr lang="en-US" sz="800" dirty="0" smtClean="0">
              <a:latin typeface="Candara" panose="020E0502030303020204" pitchFamily="34" charset="0"/>
            </a:endParaRPr>
          </a:p>
          <a:p>
            <a:r>
              <a:rPr lang="en-US" dirty="0" smtClean="0">
                <a:latin typeface="Candara" panose="020E0502030303020204" pitchFamily="34" charset="0"/>
              </a:rPr>
              <a:t>*In one of the all time great ironies of all USA History, Hiram Revels replaces of all people in the Senate…former Confederate President </a:t>
            </a:r>
            <a:r>
              <a:rPr lang="en-US" dirty="0" smtClean="0">
                <a:solidFill>
                  <a:srgbClr val="FAFA06"/>
                </a:solidFill>
                <a:latin typeface="Candara" panose="020E0502030303020204" pitchFamily="34" charset="0"/>
              </a:rPr>
              <a:t>Jefferson Davis.</a:t>
            </a:r>
            <a:endParaRPr lang="en-US" dirty="0">
              <a:solidFill>
                <a:srgbClr val="FAFA06"/>
              </a:solidFill>
              <a:latin typeface="Candara" panose="020E0502030303020204" pitchFamily="34" charset="0"/>
            </a:endParaRPr>
          </a:p>
        </p:txBody>
      </p:sp>
    </p:spTree>
    <p:extLst>
      <p:ext uri="{BB962C8B-B14F-4D97-AF65-F5344CB8AC3E}">
        <p14:creationId xmlns:p14="http://schemas.microsoft.com/office/powerpoint/2010/main" val="2486506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5942245" cy="1295400"/>
          </a:xfrm>
        </p:spPr>
        <p:txBody>
          <a:bodyPr/>
          <a:lstStyle/>
          <a:p>
            <a:pPr algn="ctr"/>
            <a:r>
              <a:rPr lang="en-US" b="1" dirty="0" smtClean="0">
                <a:solidFill>
                  <a:srgbClr val="FAFA06"/>
                </a:solidFill>
              </a:rPr>
              <a:t>40 ACRES &amp; A MULE</a:t>
            </a:r>
            <a:endParaRPr lang="en-US" b="1" dirty="0">
              <a:solidFill>
                <a:srgbClr val="FAFA06"/>
              </a:solidFill>
            </a:endParaRPr>
          </a:p>
        </p:txBody>
      </p:sp>
      <p:sp>
        <p:nvSpPr>
          <p:cNvPr id="3" name="Content Placeholder 2"/>
          <p:cNvSpPr>
            <a:spLocks noGrp="1"/>
          </p:cNvSpPr>
          <p:nvPr>
            <p:ph idx="1"/>
          </p:nvPr>
        </p:nvSpPr>
        <p:spPr>
          <a:xfrm>
            <a:off x="0" y="1066800"/>
            <a:ext cx="5408845" cy="2554014"/>
          </a:xfrm>
        </p:spPr>
        <p:txBody>
          <a:bodyPr>
            <a:normAutofit/>
          </a:bodyPr>
          <a:lstStyle/>
          <a:p>
            <a:pPr marL="64008" indent="0">
              <a:buNone/>
            </a:pPr>
            <a:r>
              <a:rPr lang="en-US" sz="2800" dirty="0" smtClean="0">
                <a:latin typeface="Arial Narrow" panose="020B0606020202030204" pitchFamily="34" charset="0"/>
              </a:rPr>
              <a:t>Sherman’s promise of rewarding free AA’s with land never materialized, USA gave conquered lands back to owners. </a:t>
            </a:r>
          </a:p>
          <a:p>
            <a:pPr marL="64008" indent="0">
              <a:buNone/>
            </a:pPr>
            <a:endParaRPr lang="en-US" sz="2800" dirty="0">
              <a:latin typeface="Arial Narrow" panose="020B0606020202030204" pitchFamily="34" charset="0"/>
            </a:endParaRPr>
          </a:p>
          <a:p>
            <a:pPr marL="64008" indent="0">
              <a:buNone/>
            </a:pPr>
            <a:r>
              <a:rPr lang="en-US" sz="2800" dirty="0" smtClean="0">
                <a:latin typeface="Arial Narrow" panose="020B0606020202030204" pitchFamily="34" charset="0"/>
              </a:rPr>
              <a:t>Freed slaves end us as </a:t>
            </a:r>
            <a:r>
              <a:rPr lang="en-US" sz="2800" dirty="0" smtClean="0">
                <a:solidFill>
                  <a:srgbClr val="FAFA06"/>
                </a:solidFill>
                <a:latin typeface="Arial Narrow" panose="020B0606020202030204" pitchFamily="34" charset="0"/>
              </a:rPr>
              <a:t>sharecroppers.</a:t>
            </a:r>
            <a:endParaRPr lang="en-US" sz="2800" dirty="0">
              <a:solidFill>
                <a:srgbClr val="FAFA06"/>
              </a:solidFill>
              <a:latin typeface="Arial Narrow" panose="020B060602020203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0814"/>
            <a:ext cx="3048000" cy="3237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620814"/>
            <a:ext cx="6096000" cy="3237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845" y="0"/>
            <a:ext cx="3735155" cy="3620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33664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733800"/>
            <a:ext cx="9525000" cy="1371600"/>
          </a:xfrm>
        </p:spPr>
        <p:txBody>
          <a:bodyPr>
            <a:normAutofit/>
          </a:bodyPr>
          <a:lstStyle/>
          <a:p>
            <a:pPr algn="ctr"/>
            <a:r>
              <a:rPr lang="en-US" sz="6600" b="1" dirty="0" smtClean="0">
                <a:solidFill>
                  <a:srgbClr val="FAFA06"/>
                </a:solidFill>
              </a:rPr>
              <a:t>SHARECROPPERS</a:t>
            </a:r>
            <a:endParaRPr lang="en-US" sz="6600" b="1" dirty="0">
              <a:solidFill>
                <a:srgbClr val="FAFA06"/>
              </a:solidFill>
            </a:endParaRPr>
          </a:p>
        </p:txBody>
      </p:sp>
      <p:sp>
        <p:nvSpPr>
          <p:cNvPr id="3" name="Content Placeholder 2"/>
          <p:cNvSpPr>
            <a:spLocks noGrp="1"/>
          </p:cNvSpPr>
          <p:nvPr>
            <p:ph idx="1"/>
          </p:nvPr>
        </p:nvSpPr>
        <p:spPr>
          <a:xfrm>
            <a:off x="0" y="2358843"/>
            <a:ext cx="9144000" cy="1679757"/>
          </a:xfrm>
        </p:spPr>
        <p:txBody>
          <a:bodyPr>
            <a:normAutofit/>
          </a:bodyPr>
          <a:lstStyle/>
          <a:p>
            <a:pPr marL="64008" indent="0" algn="ctr">
              <a:buNone/>
            </a:pPr>
            <a:endParaRPr lang="en-US" sz="1200" dirty="0" smtClean="0">
              <a:latin typeface="Arial Narrow" panose="020B0606020202030204" pitchFamily="34" charset="0"/>
            </a:endParaRPr>
          </a:p>
          <a:p>
            <a:pPr marL="64008" indent="0" algn="ctr">
              <a:buNone/>
            </a:pPr>
            <a:r>
              <a:rPr lang="en-US" sz="2800" dirty="0" smtClean="0">
                <a:latin typeface="Arial Narrow" panose="020B0606020202030204" pitchFamily="34" charset="0"/>
              </a:rPr>
              <a:t>Brutal system in which freed slaves exchanged labor for food; issue is owners rarely gave them enough food (AA’s ended up in debt).</a:t>
            </a:r>
            <a:endParaRPr lang="en-US" sz="2800" dirty="0">
              <a:latin typeface="Arial Narrow" panose="020B0606020202030204"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0"/>
            <a:ext cx="3048000" cy="235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928"/>
            <a:ext cx="2667000" cy="2351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05400"/>
            <a:ext cx="9156486" cy="1743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0"/>
            <a:ext cx="3429000" cy="235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10386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0210800" cy="1666526"/>
          </a:xfrm>
        </p:spPr>
        <p:txBody>
          <a:bodyPr>
            <a:normAutofit/>
          </a:bodyPr>
          <a:lstStyle/>
          <a:p>
            <a:pPr algn="ctr"/>
            <a:r>
              <a:rPr lang="en-US" sz="4600" b="1" dirty="0" smtClean="0">
                <a:solidFill>
                  <a:srgbClr val="FAFA06"/>
                </a:solidFill>
              </a:rPr>
              <a:t>SCALAWAGS &amp; CARPETBAGGERS</a:t>
            </a:r>
            <a:endParaRPr lang="en-US" sz="4600" b="1" dirty="0">
              <a:solidFill>
                <a:srgbClr val="FAFA06"/>
              </a:solidFill>
            </a:endParaRPr>
          </a:p>
        </p:txBody>
      </p:sp>
      <p:sp>
        <p:nvSpPr>
          <p:cNvPr id="3" name="Content Placeholder 2"/>
          <p:cNvSpPr>
            <a:spLocks noGrp="1"/>
          </p:cNvSpPr>
          <p:nvPr>
            <p:ph idx="1"/>
          </p:nvPr>
        </p:nvSpPr>
        <p:spPr>
          <a:xfrm>
            <a:off x="0" y="4743450"/>
            <a:ext cx="9144000" cy="2114550"/>
          </a:xfrm>
        </p:spPr>
        <p:txBody>
          <a:bodyPr>
            <a:normAutofit/>
          </a:bodyPr>
          <a:lstStyle/>
          <a:p>
            <a:pPr marL="64008" indent="0">
              <a:buNone/>
            </a:pPr>
            <a:endParaRPr lang="en-US" sz="1100" dirty="0" smtClean="0">
              <a:solidFill>
                <a:srgbClr val="FAFA06"/>
              </a:solidFill>
              <a:latin typeface="Arial Narrow" panose="020B0606020202030204" pitchFamily="34" charset="0"/>
            </a:endParaRPr>
          </a:p>
          <a:p>
            <a:pPr marL="64008" indent="0">
              <a:buNone/>
            </a:pPr>
            <a:r>
              <a:rPr lang="en-US" dirty="0" smtClean="0">
                <a:solidFill>
                  <a:srgbClr val="FAFA06"/>
                </a:solidFill>
                <a:latin typeface="Arial Narrow" panose="020B0606020202030204" pitchFamily="34" charset="0"/>
              </a:rPr>
              <a:t>Scalawags</a:t>
            </a:r>
            <a:r>
              <a:rPr lang="en-US" dirty="0" smtClean="0">
                <a:latin typeface="Arial Narrow" panose="020B0606020202030204" pitchFamily="34" charset="0"/>
              </a:rPr>
              <a:t>: Southern whites who supported Reconstruction.</a:t>
            </a:r>
          </a:p>
          <a:p>
            <a:pPr marL="64008" indent="0">
              <a:buNone/>
            </a:pPr>
            <a:endParaRPr lang="en-US" sz="1200" dirty="0" smtClean="0">
              <a:latin typeface="Arial Narrow" panose="020B0606020202030204" pitchFamily="34" charset="0"/>
            </a:endParaRPr>
          </a:p>
          <a:p>
            <a:pPr marL="64008" indent="0">
              <a:buNone/>
            </a:pPr>
            <a:r>
              <a:rPr lang="en-US" dirty="0" smtClean="0">
                <a:solidFill>
                  <a:srgbClr val="FAFA06"/>
                </a:solidFill>
                <a:latin typeface="Arial Narrow" panose="020B0606020202030204" pitchFamily="34" charset="0"/>
              </a:rPr>
              <a:t>Carpetbaggers</a:t>
            </a:r>
            <a:r>
              <a:rPr lang="en-US" dirty="0" smtClean="0">
                <a:latin typeface="Arial Narrow" panose="020B0606020202030204" pitchFamily="34" charset="0"/>
              </a:rPr>
              <a:t>: </a:t>
            </a:r>
            <a:r>
              <a:rPr lang="en-US" dirty="0" smtClean="0">
                <a:solidFill>
                  <a:srgbClr val="FAFA06"/>
                </a:solidFill>
                <a:latin typeface="Arial Narrow" panose="020B0606020202030204" pitchFamily="34" charset="0"/>
              </a:rPr>
              <a:t>Yankees</a:t>
            </a:r>
            <a:r>
              <a:rPr lang="en-US" dirty="0" smtClean="0">
                <a:latin typeface="Arial Narrow" panose="020B0606020202030204" pitchFamily="34" charset="0"/>
              </a:rPr>
              <a:t> who moved south during Reconstruction to take advantage of cheap land prices.</a:t>
            </a:r>
            <a:endParaRPr lang="en-US" dirty="0">
              <a:latin typeface="Arial Narrow" panose="020B060602020203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371600"/>
            <a:ext cx="4648200" cy="3371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4495800"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2807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
            <a:ext cx="6002481" cy="2050474"/>
          </a:xfrm>
        </p:spPr>
        <p:txBody>
          <a:bodyPr>
            <a:normAutofit/>
          </a:bodyPr>
          <a:lstStyle/>
          <a:p>
            <a:pPr algn="ctr"/>
            <a:r>
              <a:rPr lang="en-US" sz="6000" b="1" dirty="0" smtClean="0">
                <a:solidFill>
                  <a:srgbClr val="FAFA06"/>
                </a:solidFill>
              </a:rPr>
              <a:t>BUFFALO SOLDIERS</a:t>
            </a:r>
            <a:endParaRPr lang="en-US" sz="6000" b="1" dirty="0">
              <a:solidFill>
                <a:srgbClr val="FAFA06"/>
              </a:solidFill>
            </a:endParaRPr>
          </a:p>
        </p:txBody>
      </p:sp>
      <p:sp>
        <p:nvSpPr>
          <p:cNvPr id="3" name="Content Placeholder 2"/>
          <p:cNvSpPr>
            <a:spLocks noGrp="1"/>
          </p:cNvSpPr>
          <p:nvPr>
            <p:ph idx="1"/>
          </p:nvPr>
        </p:nvSpPr>
        <p:spPr>
          <a:xfrm>
            <a:off x="0" y="1981200"/>
            <a:ext cx="5545281" cy="2658689"/>
          </a:xfrm>
        </p:spPr>
        <p:txBody>
          <a:bodyPr>
            <a:normAutofit/>
          </a:bodyPr>
          <a:lstStyle/>
          <a:p>
            <a:pPr marL="64008" indent="0" algn="ctr">
              <a:buNone/>
            </a:pPr>
            <a:r>
              <a:rPr lang="en-US" sz="2800" dirty="0" smtClean="0">
                <a:latin typeface="Arial Narrow" panose="020B0606020202030204" pitchFamily="34" charset="0"/>
              </a:rPr>
              <a:t>AA regiments served at forts all over the Great Plains. Despite racism, fought Indian Wars &amp; settled land arguments.</a:t>
            </a:r>
          </a:p>
          <a:p>
            <a:pPr marL="64008" indent="0">
              <a:buNone/>
            </a:pPr>
            <a:endParaRPr lang="en-US" sz="2800" dirty="0">
              <a:latin typeface="Arial Narrow" panose="020B0606020202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39889"/>
            <a:ext cx="5545281" cy="221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281" y="3352800"/>
            <a:ext cx="363335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5281" y="6926"/>
            <a:ext cx="3612573" cy="334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0928" y="20779"/>
            <a:ext cx="4898472" cy="3332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3657600"/>
            <a:ext cx="5540928" cy="923330"/>
          </a:xfrm>
          <a:prstGeom prst="rect">
            <a:avLst/>
          </a:prstGeom>
          <a:noFill/>
        </p:spPr>
        <p:txBody>
          <a:bodyPr wrap="square" rtlCol="0">
            <a:spAutoFit/>
          </a:bodyPr>
          <a:lstStyle/>
          <a:p>
            <a:r>
              <a:rPr lang="en-US" dirty="0" smtClean="0">
                <a:latin typeface="Candara" panose="020E0502030303020204" pitchFamily="34" charset="0"/>
              </a:rPr>
              <a:t>*Name was given to soldiers by Indians and was held in high honor (buffalo was vital to native life). It was not about color but instead was about the course hair.</a:t>
            </a:r>
            <a:endParaRPr lang="en-US" dirty="0">
              <a:latin typeface="Candara" panose="020E0502030303020204" pitchFamily="34" charset="0"/>
            </a:endParaRPr>
          </a:p>
        </p:txBody>
      </p:sp>
    </p:spTree>
    <p:extLst>
      <p:ext uri="{BB962C8B-B14F-4D97-AF65-F5344CB8AC3E}">
        <p14:creationId xmlns:p14="http://schemas.microsoft.com/office/powerpoint/2010/main" val="38302934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082674" cy="1666526"/>
          </a:xfrm>
        </p:spPr>
        <p:txBody>
          <a:bodyPr>
            <a:normAutofit/>
          </a:bodyPr>
          <a:lstStyle/>
          <a:p>
            <a:pPr algn="ctr"/>
            <a:r>
              <a:rPr lang="en-US" sz="6000" b="1" dirty="0" smtClean="0">
                <a:solidFill>
                  <a:srgbClr val="FAFA06"/>
                </a:solidFill>
              </a:rPr>
              <a:t>KU KLUX KLAN</a:t>
            </a:r>
            <a:endParaRPr lang="en-US" sz="6000" b="1" dirty="0">
              <a:solidFill>
                <a:srgbClr val="FAFA06"/>
              </a:solidFill>
            </a:endParaRPr>
          </a:p>
        </p:txBody>
      </p:sp>
      <p:sp>
        <p:nvSpPr>
          <p:cNvPr id="3" name="Content Placeholder 2"/>
          <p:cNvSpPr>
            <a:spLocks noGrp="1"/>
          </p:cNvSpPr>
          <p:nvPr>
            <p:ph idx="1"/>
          </p:nvPr>
        </p:nvSpPr>
        <p:spPr>
          <a:xfrm>
            <a:off x="-76200" y="1600200"/>
            <a:ext cx="5701674" cy="5257800"/>
          </a:xfrm>
        </p:spPr>
        <p:txBody>
          <a:bodyPr>
            <a:normAutofit/>
          </a:bodyPr>
          <a:lstStyle/>
          <a:p>
            <a:pPr marL="64008" indent="0" algn="ctr">
              <a:buNone/>
            </a:pPr>
            <a:r>
              <a:rPr lang="en-US" sz="2600" dirty="0" smtClean="0">
                <a:latin typeface="Arial Narrow" panose="020B0606020202030204" pitchFamily="34" charset="0"/>
              </a:rPr>
              <a:t>Secret confederate social club in TN expands quickly promising danger to blacks gaining equality (burn property, churches &amp; livestock; lynching). 280 killed in the </a:t>
            </a:r>
            <a:r>
              <a:rPr lang="en-US" sz="2600" dirty="0" smtClean="0">
                <a:solidFill>
                  <a:srgbClr val="FAFA06"/>
                </a:solidFill>
                <a:latin typeface="Arial Narrow" panose="020B0606020202030204" pitchFamily="34" charset="0"/>
              </a:rPr>
              <a:t>Colfax Massacre</a:t>
            </a:r>
            <a:r>
              <a:rPr lang="en-US" sz="2600" dirty="0" smtClean="0">
                <a:latin typeface="Arial Narrow" panose="020B0606020202030204" pitchFamily="34" charset="0"/>
              </a:rPr>
              <a:t>.</a:t>
            </a:r>
            <a:endParaRPr lang="en-US" sz="2600" dirty="0">
              <a:latin typeface="Arial Narrow" panose="020B060602020203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0742" y="0"/>
            <a:ext cx="3523258"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474" y="4267200"/>
            <a:ext cx="3518526" cy="2779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5474" y="2743201"/>
            <a:ext cx="351852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3505200"/>
            <a:ext cx="5625474" cy="3754874"/>
          </a:xfrm>
          <a:prstGeom prst="rect">
            <a:avLst/>
          </a:prstGeom>
          <a:noFill/>
        </p:spPr>
        <p:txBody>
          <a:bodyPr wrap="square" rtlCol="0">
            <a:spAutoFit/>
          </a:bodyPr>
          <a:lstStyle/>
          <a:p>
            <a:r>
              <a:rPr lang="en-US" dirty="0">
                <a:latin typeface="Candara" panose="020E0502030303020204" pitchFamily="34" charset="0"/>
              </a:rPr>
              <a:t>*Name comes from Greek word </a:t>
            </a:r>
            <a:r>
              <a:rPr lang="en-US" dirty="0" err="1" smtClean="0">
                <a:solidFill>
                  <a:srgbClr val="FAFA06"/>
                </a:solidFill>
                <a:latin typeface="Candara" panose="020E0502030303020204" pitchFamily="34" charset="0"/>
              </a:rPr>
              <a:t>kyklos</a:t>
            </a:r>
            <a:r>
              <a:rPr lang="en-US" dirty="0" smtClean="0">
                <a:solidFill>
                  <a:srgbClr val="FAFA06"/>
                </a:solidFill>
                <a:latin typeface="Candara" panose="020E0502030303020204" pitchFamily="34" charset="0"/>
              </a:rPr>
              <a:t> </a:t>
            </a:r>
            <a:r>
              <a:rPr lang="en-US" dirty="0" smtClean="0">
                <a:latin typeface="Candara" panose="020E0502030303020204" pitchFamily="34" charset="0"/>
              </a:rPr>
              <a:t>(circle or clan).</a:t>
            </a:r>
            <a:endParaRPr lang="en-US" dirty="0">
              <a:latin typeface="Candara" panose="020E0502030303020204" pitchFamily="34" charset="0"/>
            </a:endParaRPr>
          </a:p>
          <a:p>
            <a:endParaRPr lang="en-US" sz="1000" dirty="0" smtClean="0">
              <a:latin typeface="Candara" panose="020E0502030303020204" pitchFamily="34" charset="0"/>
            </a:endParaRPr>
          </a:p>
          <a:p>
            <a:r>
              <a:rPr lang="en-US" dirty="0" smtClean="0">
                <a:latin typeface="Candara" panose="020E0502030303020204" pitchFamily="34" charset="0"/>
              </a:rPr>
              <a:t>*Founded by General </a:t>
            </a:r>
            <a:r>
              <a:rPr lang="en-US" dirty="0" smtClean="0">
                <a:solidFill>
                  <a:srgbClr val="FAFA06"/>
                </a:solidFill>
                <a:latin typeface="Candara" panose="020E0502030303020204" pitchFamily="34" charset="0"/>
              </a:rPr>
              <a:t>Nathan Bedford Forest </a:t>
            </a:r>
            <a:r>
              <a:rPr lang="en-US" dirty="0" smtClean="0">
                <a:latin typeface="Candara" panose="020E0502030303020204" pitchFamily="34" charset="0"/>
              </a:rPr>
              <a:t>(famous movie character Forest Gump is named after him).</a:t>
            </a:r>
          </a:p>
          <a:p>
            <a:endParaRPr lang="en-US" sz="1000" dirty="0" smtClean="0">
              <a:latin typeface="Candara" panose="020E0502030303020204" pitchFamily="34" charset="0"/>
            </a:endParaRPr>
          </a:p>
          <a:p>
            <a:r>
              <a:rPr lang="en-US" dirty="0" smtClean="0">
                <a:latin typeface="Candara" panose="020E0502030303020204" pitchFamily="34" charset="0"/>
              </a:rPr>
              <a:t>*The </a:t>
            </a:r>
            <a:r>
              <a:rPr lang="en-US" dirty="0" smtClean="0">
                <a:solidFill>
                  <a:srgbClr val="FAFA06"/>
                </a:solidFill>
                <a:latin typeface="Candara" panose="020E0502030303020204" pitchFamily="34" charset="0"/>
              </a:rPr>
              <a:t>Burning Cross </a:t>
            </a:r>
            <a:r>
              <a:rPr lang="en-US" dirty="0" smtClean="0">
                <a:latin typeface="Candara" panose="020E0502030303020204" pitchFamily="34" charset="0"/>
              </a:rPr>
              <a:t>was an accident. Their meeting was cold and it was a way to keep warm—that’s it.</a:t>
            </a:r>
          </a:p>
          <a:p>
            <a:endParaRPr lang="en-US" sz="1000" dirty="0">
              <a:latin typeface="Candara" panose="020E0502030303020204" pitchFamily="34" charset="0"/>
            </a:endParaRPr>
          </a:p>
          <a:p>
            <a:r>
              <a:rPr lang="en-US" dirty="0" smtClean="0">
                <a:latin typeface="Candara" panose="020E0502030303020204" pitchFamily="34" charset="0"/>
              </a:rPr>
              <a:t>*Odd terms: Grand Wizard, Grand Dragon, </a:t>
            </a:r>
            <a:r>
              <a:rPr lang="en-US" dirty="0" err="1" smtClean="0">
                <a:latin typeface="Candara" panose="020E0502030303020204" pitchFamily="34" charset="0"/>
              </a:rPr>
              <a:t>Klavern</a:t>
            </a:r>
            <a:r>
              <a:rPr lang="en-US" dirty="0" smtClean="0">
                <a:latin typeface="Candara" panose="020E0502030303020204" pitchFamily="34" charset="0"/>
              </a:rPr>
              <a:t>, </a:t>
            </a:r>
            <a:r>
              <a:rPr lang="en-US" dirty="0" err="1" smtClean="0">
                <a:latin typeface="Candara" panose="020E0502030303020204" pitchFamily="34" charset="0"/>
              </a:rPr>
              <a:t>Klecktoken</a:t>
            </a:r>
            <a:r>
              <a:rPr lang="en-US" dirty="0" smtClean="0">
                <a:latin typeface="Candara" panose="020E0502030303020204" pitchFamily="34" charset="0"/>
              </a:rPr>
              <a:t>, Imperial </a:t>
            </a:r>
            <a:r>
              <a:rPr lang="en-US" dirty="0" err="1" smtClean="0">
                <a:latin typeface="Candara" panose="020E0502030303020204" pitchFamily="34" charset="0"/>
              </a:rPr>
              <a:t>Klud</a:t>
            </a:r>
            <a:r>
              <a:rPr lang="en-US" dirty="0" smtClean="0">
                <a:latin typeface="Candara" panose="020E0502030303020204" pitchFamily="34" charset="0"/>
              </a:rPr>
              <a:t> , &amp; crap like that.</a:t>
            </a:r>
          </a:p>
          <a:p>
            <a:endParaRPr lang="en-US" sz="1000" dirty="0">
              <a:latin typeface="Candara" panose="020E0502030303020204" pitchFamily="34" charset="0"/>
            </a:endParaRPr>
          </a:p>
          <a:p>
            <a:r>
              <a:rPr lang="en-US" dirty="0" smtClean="0">
                <a:latin typeface="Candara" panose="020E0502030303020204" pitchFamily="34" charset="0"/>
              </a:rPr>
              <a:t>*Though it died quickly, sadly it came back in force in different times in US history—primarily the 1920s.</a:t>
            </a:r>
            <a:endParaRPr lang="en-US" dirty="0">
              <a:latin typeface="Candara" panose="020E0502030303020204" pitchFamily="34" charset="0"/>
            </a:endParaRPr>
          </a:p>
          <a:p>
            <a:endParaRPr lang="en-US" dirty="0">
              <a:latin typeface="Candara" panose="020E0502030303020204" pitchFamily="34" charset="0"/>
            </a:endParaRPr>
          </a:p>
          <a:p>
            <a:endParaRPr lang="en-US" dirty="0">
              <a:latin typeface="Candara" panose="020E0502030303020204" pitchFamily="34" charset="0"/>
            </a:endParaRPr>
          </a:p>
        </p:txBody>
      </p:sp>
    </p:spTree>
    <p:extLst>
      <p:ext uri="{BB962C8B-B14F-4D97-AF65-F5344CB8AC3E}">
        <p14:creationId xmlns:p14="http://schemas.microsoft.com/office/powerpoint/2010/main" val="7608249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9677400" cy="1666526"/>
          </a:xfrm>
        </p:spPr>
        <p:txBody>
          <a:bodyPr>
            <a:normAutofit/>
          </a:bodyPr>
          <a:lstStyle/>
          <a:p>
            <a:pPr algn="ctr"/>
            <a:r>
              <a:rPr lang="en-US" sz="8000" b="1" dirty="0" smtClean="0">
                <a:solidFill>
                  <a:srgbClr val="FAFA06"/>
                </a:solidFill>
              </a:rPr>
              <a:t>ULYSSES S. GRANT</a:t>
            </a:r>
            <a:endParaRPr lang="en-US" sz="8000" b="1" dirty="0">
              <a:solidFill>
                <a:srgbClr val="FAFA06"/>
              </a:solidFill>
            </a:endParaRPr>
          </a:p>
        </p:txBody>
      </p:sp>
      <p:sp>
        <p:nvSpPr>
          <p:cNvPr id="3" name="Content Placeholder 2"/>
          <p:cNvSpPr>
            <a:spLocks noGrp="1"/>
          </p:cNvSpPr>
          <p:nvPr>
            <p:ph idx="1"/>
          </p:nvPr>
        </p:nvSpPr>
        <p:spPr>
          <a:xfrm>
            <a:off x="0" y="4038600"/>
            <a:ext cx="9144000" cy="2819400"/>
          </a:xfrm>
        </p:spPr>
        <p:txBody>
          <a:bodyPr>
            <a:normAutofit/>
          </a:bodyPr>
          <a:lstStyle/>
          <a:p>
            <a:pPr marL="64008" indent="0" algn="ctr">
              <a:buNone/>
            </a:pPr>
            <a:r>
              <a:rPr lang="en-US" sz="2800" dirty="0" smtClean="0">
                <a:latin typeface="Arial Narrow" panose="020B0606020202030204" pitchFamily="34" charset="0"/>
              </a:rPr>
              <a:t>Cigar-chomping, heavy-drinking CW hero becomes President &amp; appoints his war buddies to cabinet—globally recognized leader.</a:t>
            </a:r>
            <a:endParaRPr lang="en-US" sz="2800" dirty="0">
              <a:latin typeface="Arial Narrow" panose="020B060602020203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1"/>
            <a:ext cx="560698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980" y="1676399"/>
            <a:ext cx="3537020" cy="2362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5257800"/>
            <a:ext cx="9144000" cy="1754326"/>
          </a:xfrm>
          <a:prstGeom prst="rect">
            <a:avLst/>
          </a:prstGeom>
          <a:noFill/>
        </p:spPr>
        <p:txBody>
          <a:bodyPr wrap="square" rtlCol="0">
            <a:spAutoFit/>
          </a:bodyPr>
          <a:lstStyle/>
          <a:p>
            <a:r>
              <a:rPr lang="en-US" dirty="0" smtClean="0">
                <a:latin typeface="Candara" panose="020E0502030303020204" pitchFamily="34" charset="0"/>
              </a:rPr>
              <a:t>*Grant’s birth name was Hiram Ulysses but he changed it, didn’t like initials of H.U.G.</a:t>
            </a:r>
          </a:p>
          <a:p>
            <a:endParaRPr lang="en-US" dirty="0" smtClean="0">
              <a:latin typeface="Candara" panose="020E0502030303020204" pitchFamily="34" charset="0"/>
            </a:endParaRPr>
          </a:p>
          <a:p>
            <a:r>
              <a:rPr lang="en-US" dirty="0" smtClean="0">
                <a:latin typeface="Candara" panose="020E0502030303020204" pitchFamily="34" charset="0"/>
              </a:rPr>
              <a:t>*Grant’s Presidency actually saw 3-4 of the worst scandals in American history.</a:t>
            </a:r>
          </a:p>
          <a:p>
            <a:endParaRPr lang="en-US" dirty="0" smtClean="0">
              <a:latin typeface="Candara" panose="020E0502030303020204" pitchFamily="34" charset="0"/>
            </a:endParaRPr>
          </a:p>
          <a:p>
            <a:r>
              <a:rPr lang="en-US" dirty="0" smtClean="0">
                <a:latin typeface="Candara" panose="020E0502030303020204" pitchFamily="34" charset="0"/>
              </a:rPr>
              <a:t>*Fortunately for Grant, he is remembered better for his military career than his presidency.</a:t>
            </a:r>
          </a:p>
          <a:p>
            <a:endParaRPr lang="en-US" dirty="0">
              <a:latin typeface="Candara" panose="020E0502030303020204" pitchFamily="34" charset="0"/>
            </a:endParaRPr>
          </a:p>
        </p:txBody>
      </p:sp>
    </p:spTree>
    <p:extLst>
      <p:ext uri="{BB962C8B-B14F-4D97-AF65-F5344CB8AC3E}">
        <p14:creationId xmlns:p14="http://schemas.microsoft.com/office/powerpoint/2010/main" val="19595426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2571751" cy="2133600"/>
          </a:xfrm>
        </p:spPr>
        <p:txBody>
          <a:bodyPr/>
          <a:lstStyle/>
          <a:p>
            <a:pPr algn="ctr"/>
            <a:r>
              <a:rPr lang="en-US" b="1" dirty="0" smtClean="0">
                <a:solidFill>
                  <a:srgbClr val="FAFA06"/>
                </a:solidFill>
              </a:rPr>
              <a:t>GRANT </a:t>
            </a:r>
            <a:r>
              <a:rPr lang="en-US" sz="2800" b="1" dirty="0" smtClean="0">
                <a:solidFill>
                  <a:srgbClr val="FAFA06"/>
                </a:solidFill>
              </a:rPr>
              <a:t>SCANDALS</a:t>
            </a:r>
            <a:endParaRPr lang="en-US" sz="2800" b="1" dirty="0">
              <a:solidFill>
                <a:srgbClr val="FAFA06"/>
              </a:solidFill>
            </a:endParaRPr>
          </a:p>
        </p:txBody>
      </p:sp>
      <p:sp>
        <p:nvSpPr>
          <p:cNvPr id="3" name="Content Placeholder 2"/>
          <p:cNvSpPr>
            <a:spLocks noGrp="1"/>
          </p:cNvSpPr>
          <p:nvPr>
            <p:ph idx="1"/>
          </p:nvPr>
        </p:nvSpPr>
        <p:spPr>
          <a:xfrm>
            <a:off x="0" y="2133600"/>
            <a:ext cx="9144000" cy="4724400"/>
          </a:xfrm>
        </p:spPr>
        <p:txBody>
          <a:bodyPr>
            <a:normAutofit/>
          </a:bodyPr>
          <a:lstStyle/>
          <a:p>
            <a:pPr marL="64008" indent="0">
              <a:buNone/>
            </a:pPr>
            <a:r>
              <a:rPr lang="en-US" sz="2400" dirty="0" smtClean="0">
                <a:solidFill>
                  <a:srgbClr val="FAFA06"/>
                </a:solidFill>
                <a:latin typeface="Arial Narrow" panose="020B0606020202030204" pitchFamily="34" charset="0"/>
              </a:rPr>
              <a:t>Black Friday 1869</a:t>
            </a:r>
            <a:r>
              <a:rPr lang="en-US" sz="2400" dirty="0" smtClean="0">
                <a:latin typeface="Arial Narrow" panose="020B0606020202030204" pitchFamily="34" charset="0"/>
              </a:rPr>
              <a:t>: Friends drove up the cost of gold so he released some to the public—this reduced the value of gold—and everything else in our country.</a:t>
            </a:r>
          </a:p>
          <a:p>
            <a:pPr marL="64008" indent="0">
              <a:buNone/>
            </a:pPr>
            <a:r>
              <a:rPr lang="en-US" sz="2400" dirty="0" smtClean="0">
                <a:solidFill>
                  <a:srgbClr val="FAFA06"/>
                </a:solidFill>
                <a:latin typeface="Arial Narrow" panose="020B0606020202030204" pitchFamily="34" charset="0"/>
              </a:rPr>
              <a:t>Credit </a:t>
            </a:r>
            <a:r>
              <a:rPr lang="en-US" sz="2400" dirty="0" err="1" smtClean="0">
                <a:solidFill>
                  <a:srgbClr val="FAFA06"/>
                </a:solidFill>
                <a:latin typeface="Arial Narrow" panose="020B0606020202030204" pitchFamily="34" charset="0"/>
              </a:rPr>
              <a:t>Mobilier</a:t>
            </a:r>
            <a:r>
              <a:rPr lang="en-US" sz="2400" dirty="0" smtClean="0">
                <a:solidFill>
                  <a:srgbClr val="FAFA06"/>
                </a:solidFill>
                <a:latin typeface="Arial Narrow" panose="020B0606020202030204" pitchFamily="34" charset="0"/>
              </a:rPr>
              <a:t> Affair</a:t>
            </a:r>
            <a:r>
              <a:rPr lang="en-US" sz="2400" dirty="0" smtClean="0">
                <a:latin typeface="Arial Narrow" panose="020B0606020202030204" pitchFamily="34" charset="0"/>
              </a:rPr>
              <a:t>: Railroad companies somehow ended up getting paid 250% more by gov’t to finish building the tracks.</a:t>
            </a:r>
          </a:p>
          <a:p>
            <a:pPr marL="64008" indent="0">
              <a:buNone/>
            </a:pPr>
            <a:endParaRPr lang="en-US" sz="2400" dirty="0">
              <a:latin typeface="Arial Narrow" panose="020B0606020202030204" pitchFamily="34" charset="0"/>
            </a:endParaRPr>
          </a:p>
          <a:p>
            <a:pPr marL="64008" indent="0">
              <a:buNone/>
            </a:pPr>
            <a:endParaRPr lang="en-US" sz="2400" dirty="0" smtClean="0">
              <a:latin typeface="Arial Narrow" panose="020B0606020202030204" pitchFamily="34" charset="0"/>
            </a:endParaRPr>
          </a:p>
          <a:p>
            <a:pPr marL="64008" indent="0">
              <a:buNone/>
            </a:pPr>
            <a:endParaRPr lang="en-US" sz="2400" dirty="0">
              <a:latin typeface="Arial Narrow" panose="020B0606020202030204" pitchFamily="34" charset="0"/>
            </a:endParaRPr>
          </a:p>
          <a:p>
            <a:pPr marL="64008" indent="0">
              <a:buNone/>
            </a:pPr>
            <a:endParaRPr lang="en-US" sz="2400" dirty="0" smtClean="0">
              <a:latin typeface="Arial Narrow" panose="020B0606020202030204" pitchFamily="34" charset="0"/>
            </a:endParaRPr>
          </a:p>
          <a:p>
            <a:pPr marL="64008" indent="0">
              <a:buNone/>
            </a:pPr>
            <a:r>
              <a:rPr lang="en-US" sz="2400" dirty="0" smtClean="0">
                <a:solidFill>
                  <a:srgbClr val="FAFA06"/>
                </a:solidFill>
                <a:latin typeface="Arial Narrow" panose="020B0606020202030204" pitchFamily="34" charset="0"/>
              </a:rPr>
              <a:t>Whiskey Ring</a:t>
            </a:r>
            <a:r>
              <a:rPr lang="en-US" sz="2400" dirty="0" smtClean="0">
                <a:latin typeface="Arial Narrow" panose="020B0606020202030204" pitchFamily="34" charset="0"/>
              </a:rPr>
              <a:t>: Politicians stole tax money from whiskey companies (St. Louis).</a:t>
            </a:r>
          </a:p>
          <a:p>
            <a:pPr marL="64008" indent="0">
              <a:buNone/>
            </a:pPr>
            <a:r>
              <a:rPr lang="en-US" sz="2400" dirty="0" smtClean="0">
                <a:solidFill>
                  <a:srgbClr val="FAFA06"/>
                </a:solidFill>
                <a:latin typeface="Arial Narrow" panose="020B0606020202030204" pitchFamily="34" charset="0"/>
              </a:rPr>
              <a:t>Belknap Bribery Scandal</a:t>
            </a:r>
            <a:r>
              <a:rPr lang="en-US" sz="2400" dirty="0" smtClean="0">
                <a:latin typeface="Arial Narrow" panose="020B0606020202030204" pitchFamily="34" charset="0"/>
              </a:rPr>
              <a:t>: Secretary of War Belknap was impeached &amp; found guilty for selling gov’t jobs off to the highest bidder.</a:t>
            </a:r>
            <a:endParaRPr lang="en-US" sz="2400" dirty="0">
              <a:latin typeface="Arial Narrow" panose="020B0606020202030204" pitchFamily="34" charset="0"/>
            </a:endParaRPr>
          </a:p>
          <a:p>
            <a:pPr marL="64008" indent="0">
              <a:buNone/>
            </a:pPr>
            <a:endParaRPr lang="en-US" sz="2400" dirty="0" smtClean="0">
              <a:latin typeface="Arial Narrow" panose="020B0606020202030204" pitchFamily="34" charset="0"/>
            </a:endParaRPr>
          </a:p>
          <a:p>
            <a:pPr marL="64008" indent="0">
              <a:buNone/>
            </a:pPr>
            <a:endParaRPr lang="en-US" sz="2400" dirty="0">
              <a:latin typeface="Arial Narrow" panose="020B060602020203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1" y="3809999"/>
            <a:ext cx="3524250" cy="167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052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09999"/>
            <a:ext cx="3505200" cy="167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1" y="0"/>
            <a:ext cx="35242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5200" y="3809998"/>
            <a:ext cx="2114551" cy="167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44717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0"/>
            <a:ext cx="3657600" cy="2057400"/>
          </a:xfrm>
        </p:spPr>
        <p:txBody>
          <a:bodyPr>
            <a:normAutofit/>
          </a:bodyPr>
          <a:lstStyle/>
          <a:p>
            <a:pPr algn="ctr"/>
            <a:r>
              <a:rPr lang="en-US" sz="5400" b="1" dirty="0" smtClean="0">
                <a:solidFill>
                  <a:srgbClr val="FAFA06"/>
                </a:solidFill>
              </a:rPr>
              <a:t>PANIC OF 1873</a:t>
            </a:r>
            <a:endParaRPr lang="en-US" sz="5400" b="1" dirty="0">
              <a:solidFill>
                <a:srgbClr val="FAFA06"/>
              </a:solidFill>
            </a:endParaRPr>
          </a:p>
        </p:txBody>
      </p:sp>
      <p:sp>
        <p:nvSpPr>
          <p:cNvPr id="3" name="Content Placeholder 2"/>
          <p:cNvSpPr>
            <a:spLocks noGrp="1"/>
          </p:cNvSpPr>
          <p:nvPr>
            <p:ph idx="1"/>
          </p:nvPr>
        </p:nvSpPr>
        <p:spPr>
          <a:xfrm>
            <a:off x="5791200" y="1981200"/>
            <a:ext cx="3352800" cy="4876800"/>
          </a:xfrm>
        </p:spPr>
        <p:txBody>
          <a:bodyPr>
            <a:normAutofit/>
          </a:bodyPr>
          <a:lstStyle/>
          <a:p>
            <a:pPr marL="64008" indent="0" algn="ctr">
              <a:buNone/>
            </a:pPr>
            <a:r>
              <a:rPr lang="en-US" sz="2400" dirty="0" smtClean="0">
                <a:latin typeface="Arial Narrow" panose="020B0606020202030204" pitchFamily="34" charset="0"/>
              </a:rPr>
              <a:t>Economic collapse as RR land grab bubble pops &amp; US enters depression. </a:t>
            </a:r>
            <a:endParaRPr lang="en-US" sz="2400" dirty="0">
              <a:latin typeface="Arial Narrow" panose="020B0606020202030204"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9064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906410" y="3276600"/>
            <a:ext cx="3237590" cy="3693319"/>
          </a:xfrm>
          <a:prstGeom prst="rect">
            <a:avLst/>
          </a:prstGeom>
          <a:noFill/>
        </p:spPr>
        <p:txBody>
          <a:bodyPr wrap="square" rtlCol="0">
            <a:spAutoFit/>
          </a:bodyPr>
          <a:lstStyle/>
          <a:p>
            <a:endParaRPr lang="en-US" sz="1200" dirty="0" smtClean="0">
              <a:latin typeface="Candara" panose="020E0502030303020204" pitchFamily="34" charset="0"/>
            </a:endParaRPr>
          </a:p>
          <a:p>
            <a:r>
              <a:rPr lang="en-US" dirty="0" smtClean="0">
                <a:latin typeface="Candara" panose="020E0502030303020204" pitchFamily="34" charset="0"/>
              </a:rPr>
              <a:t>*Investors bought up lands RR was going to build on. Then prices went up. When RR was NOT built on those lands…the whole shebang collapsed.</a:t>
            </a:r>
          </a:p>
          <a:p>
            <a:endParaRPr lang="en-US" dirty="0">
              <a:latin typeface="Candara" panose="020E0502030303020204" pitchFamily="34" charset="0"/>
            </a:endParaRPr>
          </a:p>
          <a:p>
            <a:r>
              <a:rPr lang="en-US" dirty="0" smtClean="0">
                <a:latin typeface="Candara" panose="020E0502030303020204" pitchFamily="34" charset="0"/>
              </a:rPr>
              <a:t>*In addition: Grant’s scandals, post-war inflation, poor trade imbalance &amp; bank collapses.</a:t>
            </a:r>
          </a:p>
          <a:p>
            <a:endParaRPr lang="en-US" dirty="0">
              <a:latin typeface="Candara" panose="020E0502030303020204" pitchFamily="34" charset="0"/>
            </a:endParaRPr>
          </a:p>
          <a:p>
            <a:r>
              <a:rPr lang="en-US" dirty="0" smtClean="0">
                <a:latin typeface="Candara" panose="020E0502030303020204" pitchFamily="34" charset="0"/>
              </a:rPr>
              <a:t>*Major depressions in history:</a:t>
            </a:r>
          </a:p>
          <a:p>
            <a:r>
              <a:rPr lang="en-US" dirty="0" smtClean="0">
                <a:latin typeface="Candara" panose="020E0502030303020204" pitchFamily="34" charset="0"/>
              </a:rPr>
              <a:t>1837, 1873, 1929!</a:t>
            </a:r>
            <a:endParaRPr lang="en-US" dirty="0">
              <a:latin typeface="Candara" panose="020E0502030303020204" pitchFamily="34" charset="0"/>
            </a:endParaRPr>
          </a:p>
        </p:txBody>
      </p:sp>
    </p:spTree>
    <p:extLst>
      <p:ext uri="{BB962C8B-B14F-4D97-AF65-F5344CB8AC3E}">
        <p14:creationId xmlns:p14="http://schemas.microsoft.com/office/powerpoint/2010/main" val="2850369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621780" cy="1666526"/>
          </a:xfrm>
        </p:spPr>
        <p:txBody>
          <a:bodyPr>
            <a:noAutofit/>
          </a:bodyPr>
          <a:lstStyle/>
          <a:p>
            <a:pPr algn="ctr"/>
            <a:r>
              <a:rPr lang="en-US" sz="5600" b="1" dirty="0" smtClean="0">
                <a:solidFill>
                  <a:schemeClr val="tx1"/>
                </a:solidFill>
                <a:effectLst/>
              </a:rPr>
              <a:t>HARRIET TUBMAN</a:t>
            </a:r>
            <a:endParaRPr lang="en-US" sz="5600" b="1" dirty="0">
              <a:solidFill>
                <a:schemeClr val="tx1"/>
              </a:solidFill>
              <a:effectLst/>
            </a:endParaRPr>
          </a:p>
        </p:txBody>
      </p:sp>
      <p:sp>
        <p:nvSpPr>
          <p:cNvPr id="3" name="Content Placeholder 2"/>
          <p:cNvSpPr>
            <a:spLocks noGrp="1"/>
          </p:cNvSpPr>
          <p:nvPr>
            <p:ph idx="1"/>
          </p:nvPr>
        </p:nvSpPr>
        <p:spPr>
          <a:xfrm>
            <a:off x="0" y="1600200"/>
            <a:ext cx="6164580" cy="2687205"/>
          </a:xfrm>
        </p:spPr>
        <p:txBody>
          <a:bodyPr>
            <a:normAutofit/>
          </a:bodyPr>
          <a:lstStyle/>
          <a:p>
            <a:pPr marL="64008" indent="0" algn="ctr">
              <a:buNone/>
            </a:pPr>
            <a:r>
              <a:rPr lang="en-US" sz="2800" dirty="0" smtClean="0">
                <a:latin typeface="Arial Narrow" panose="020B0606020202030204" pitchFamily="34" charset="0"/>
              </a:rPr>
              <a:t>Hit over the head by lead weight, put in coma &amp; suffered brain damage as a slave. Later escaped to North, made enough money to buy freedom &amp; would free over 300 slaves on 19 missions (including own family).</a:t>
            </a:r>
            <a:endParaRPr lang="en-US" sz="2800" dirty="0">
              <a:latin typeface="Arial Narrow" panose="020B0606020202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580" y="-1"/>
            <a:ext cx="2979420" cy="4287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036" y="4287405"/>
            <a:ext cx="2857500" cy="257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87405"/>
            <a:ext cx="3235036" cy="257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2536" y="4287405"/>
            <a:ext cx="3051464" cy="257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35488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1" y="2895600"/>
            <a:ext cx="2895600" cy="2438399"/>
          </a:xfrm>
        </p:spPr>
        <p:txBody>
          <a:bodyPr>
            <a:normAutofit/>
          </a:bodyPr>
          <a:lstStyle/>
          <a:p>
            <a:endParaRPr lang="en-US" dirty="0"/>
          </a:p>
        </p:txBody>
      </p:sp>
      <p:sp>
        <p:nvSpPr>
          <p:cNvPr id="3" name="Content Placeholder 2"/>
          <p:cNvSpPr>
            <a:spLocks noGrp="1"/>
          </p:cNvSpPr>
          <p:nvPr>
            <p:ph idx="1"/>
          </p:nvPr>
        </p:nvSpPr>
        <p:spPr>
          <a:xfrm>
            <a:off x="5181601" y="2895600"/>
            <a:ext cx="3962399" cy="3962400"/>
          </a:xfrm>
        </p:spPr>
        <p:txBody>
          <a:bodyPr>
            <a:normAutofit/>
          </a:bodyPr>
          <a:lstStyle/>
          <a:p>
            <a:pPr marL="64008" indent="0" algn="ctr">
              <a:buNone/>
            </a:pPr>
            <a:r>
              <a:rPr lang="en-US" sz="2800" dirty="0" smtClean="0">
                <a:latin typeface="Arial Narrow" panose="020B0606020202030204" pitchFamily="34" charset="0"/>
              </a:rPr>
              <a:t>250 die after </a:t>
            </a:r>
            <a:r>
              <a:rPr lang="en-US" sz="2800" dirty="0" smtClean="0">
                <a:solidFill>
                  <a:srgbClr val="FAFA06"/>
                </a:solidFill>
                <a:latin typeface="Arial Narrow" panose="020B0606020202030204" pitchFamily="34" charset="0"/>
              </a:rPr>
              <a:t>Mrs. O’Leary’s Cow </a:t>
            </a:r>
            <a:r>
              <a:rPr lang="en-US" sz="2800" dirty="0" smtClean="0">
                <a:latin typeface="Arial Narrow" panose="020B0606020202030204" pitchFamily="34" charset="0"/>
              </a:rPr>
              <a:t>kicked over the lantern (legend). But 1/3</a:t>
            </a:r>
            <a:r>
              <a:rPr lang="en-US" sz="2800" baseline="30000" dirty="0" smtClean="0">
                <a:latin typeface="Arial Narrow" panose="020B0606020202030204" pitchFamily="34" charset="0"/>
              </a:rPr>
              <a:t>rd</a:t>
            </a:r>
            <a:r>
              <a:rPr lang="en-US" sz="2800" dirty="0" smtClean="0">
                <a:latin typeface="Arial Narrow" panose="020B0606020202030204" pitchFamily="34" charset="0"/>
              </a:rPr>
              <a:t> of city burns down ($220M value) including total downtown.</a:t>
            </a:r>
            <a:endParaRPr lang="en-US" sz="2800" dirty="0">
              <a:latin typeface="Arial Narrow" panose="020B0606020202030204"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5601"/>
            <a:ext cx="5181601"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5105400"/>
            <a:ext cx="3962399" cy="222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85595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0"/>
            <a:ext cx="6858000" cy="1295400"/>
          </a:xfrm>
        </p:spPr>
        <p:txBody>
          <a:bodyPr>
            <a:normAutofit/>
          </a:bodyPr>
          <a:lstStyle/>
          <a:p>
            <a:pPr algn="ctr"/>
            <a:r>
              <a:rPr lang="en-US" sz="6000" b="1" dirty="0" smtClean="0">
                <a:solidFill>
                  <a:srgbClr val="FAFA06"/>
                </a:solidFill>
              </a:rPr>
              <a:t>PESHTIGO FIRE</a:t>
            </a:r>
            <a:endParaRPr lang="en-US" sz="6000" b="1" dirty="0">
              <a:solidFill>
                <a:srgbClr val="FAFA06"/>
              </a:solidFill>
            </a:endParaRPr>
          </a:p>
        </p:txBody>
      </p:sp>
      <p:sp>
        <p:nvSpPr>
          <p:cNvPr id="3" name="Content Placeholder 2"/>
          <p:cNvSpPr>
            <a:spLocks noGrp="1"/>
          </p:cNvSpPr>
          <p:nvPr>
            <p:ph idx="1"/>
          </p:nvPr>
        </p:nvSpPr>
        <p:spPr>
          <a:xfrm>
            <a:off x="2895600" y="1447800"/>
            <a:ext cx="6324600" cy="1610214"/>
          </a:xfrm>
        </p:spPr>
        <p:txBody>
          <a:bodyPr>
            <a:normAutofit/>
          </a:bodyPr>
          <a:lstStyle/>
          <a:p>
            <a:pPr marL="64008" indent="0" algn="ctr">
              <a:buNone/>
            </a:pPr>
            <a:r>
              <a:rPr lang="en-US" sz="2800" dirty="0" smtClean="0">
                <a:latin typeface="Arial Narrow" panose="020B0606020202030204" pitchFamily="34" charset="0"/>
              </a:rPr>
              <a:t>On same day as </a:t>
            </a:r>
            <a:r>
              <a:rPr lang="en-US" sz="2800" dirty="0" smtClean="0">
                <a:solidFill>
                  <a:srgbClr val="FAFA06"/>
                </a:solidFill>
                <a:latin typeface="Arial Narrow" panose="020B0606020202030204" pitchFamily="34" charset="0"/>
              </a:rPr>
              <a:t>Chicago Fire</a:t>
            </a:r>
            <a:r>
              <a:rPr lang="en-US" sz="2800" dirty="0" smtClean="0">
                <a:latin typeface="Arial Narrow" panose="020B0606020202030204" pitchFamily="34" charset="0"/>
              </a:rPr>
              <a:t>, strong winds push blazes over 1.2M acres in Northern WI. Deadliest fire in USA history claims 1800 lives.</a:t>
            </a:r>
            <a:endParaRPr lang="en-US" sz="2800" dirty="0">
              <a:latin typeface="Arial Narrow" panose="020B060602020203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0"/>
            <a:ext cx="3048000" cy="3560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09" y="3560884"/>
            <a:ext cx="3048000" cy="329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291" y="3058014"/>
            <a:ext cx="6123709" cy="3779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5242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0"/>
            <a:ext cx="4648197" cy="1911386"/>
          </a:xfrm>
        </p:spPr>
        <p:txBody>
          <a:bodyPr/>
          <a:lstStyle/>
          <a:p>
            <a:pPr algn="ctr"/>
            <a:r>
              <a:rPr lang="en-US" b="1" dirty="0" smtClean="0">
                <a:solidFill>
                  <a:srgbClr val="FAFA06"/>
                </a:solidFill>
              </a:rPr>
              <a:t>GRASSHOPPER </a:t>
            </a:r>
            <a:r>
              <a:rPr lang="en-US" sz="6000" b="1" dirty="0" smtClean="0">
                <a:solidFill>
                  <a:srgbClr val="FAFA06"/>
                </a:solidFill>
              </a:rPr>
              <a:t>PLAGUE</a:t>
            </a:r>
            <a:endParaRPr lang="en-US" sz="6000" b="1" dirty="0">
              <a:solidFill>
                <a:srgbClr val="FAFA06"/>
              </a:solidFill>
            </a:endParaRPr>
          </a:p>
        </p:txBody>
      </p:sp>
      <p:sp>
        <p:nvSpPr>
          <p:cNvPr id="3" name="Content Placeholder 2"/>
          <p:cNvSpPr>
            <a:spLocks noGrp="1"/>
          </p:cNvSpPr>
          <p:nvPr>
            <p:ph idx="1"/>
          </p:nvPr>
        </p:nvSpPr>
        <p:spPr>
          <a:xfrm>
            <a:off x="4800600" y="5169064"/>
            <a:ext cx="4419600" cy="1688935"/>
          </a:xfrm>
        </p:spPr>
        <p:txBody>
          <a:bodyPr>
            <a:normAutofit/>
          </a:bodyPr>
          <a:lstStyle/>
          <a:p>
            <a:pPr marL="64008" indent="0" algn="ctr">
              <a:buNone/>
            </a:pPr>
            <a:r>
              <a:rPr lang="en-US" sz="2400" dirty="0" smtClean="0">
                <a:solidFill>
                  <a:srgbClr val="FFFF00"/>
                </a:solidFill>
                <a:latin typeface="Arial Narrow" panose="020B0606020202030204" pitchFamily="34" charset="0"/>
              </a:rPr>
              <a:t>Rocky Mountain Locust </a:t>
            </a:r>
            <a:r>
              <a:rPr lang="en-US" sz="2400" dirty="0" smtClean="0">
                <a:latin typeface="Arial Narrow" panose="020B0606020202030204" pitchFamily="34" charset="0"/>
              </a:rPr>
              <a:t>swarm takes over </a:t>
            </a:r>
            <a:r>
              <a:rPr lang="en-US" sz="2400" dirty="0" smtClean="0">
                <a:solidFill>
                  <a:srgbClr val="FFFF00"/>
                </a:solidFill>
                <a:latin typeface="Arial Narrow" panose="020B0606020202030204" pitchFamily="34" charset="0"/>
              </a:rPr>
              <a:t>Plains</a:t>
            </a:r>
            <a:r>
              <a:rPr lang="en-US" sz="2400" dirty="0" smtClean="0">
                <a:latin typeface="Arial Narrow" panose="020B0606020202030204" pitchFamily="34" charset="0"/>
              </a:rPr>
              <a:t> (estimations say 1800 miles by 110 miles). Food shortage ensues as trains were shut down.</a:t>
            </a:r>
            <a:endParaRPr lang="en-US" sz="2400" dirty="0">
              <a:latin typeface="Arial Narrow" panose="020B060602020203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8143"/>
            <a:ext cx="4916575" cy="3498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6571" y="1911386"/>
            <a:ext cx="4227427" cy="313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80130"/>
            <a:ext cx="4916573" cy="3377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9485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533400"/>
            <a:ext cx="1981200" cy="1133126"/>
          </a:xfrm>
        </p:spPr>
        <p:txBody>
          <a:bodyPr/>
          <a:lstStyle/>
          <a:p>
            <a:endParaRPr lang="en-US" dirty="0"/>
          </a:p>
        </p:txBody>
      </p:sp>
      <p:sp>
        <p:nvSpPr>
          <p:cNvPr id="3" name="Content Placeholder 2"/>
          <p:cNvSpPr>
            <a:spLocks noGrp="1"/>
          </p:cNvSpPr>
          <p:nvPr>
            <p:ph idx="1"/>
          </p:nvPr>
        </p:nvSpPr>
        <p:spPr>
          <a:xfrm>
            <a:off x="0" y="4953002"/>
            <a:ext cx="9144000" cy="1904998"/>
          </a:xfrm>
        </p:spPr>
        <p:txBody>
          <a:bodyPr>
            <a:normAutofit/>
          </a:bodyPr>
          <a:lstStyle/>
          <a:p>
            <a:pPr marL="64008" indent="0" algn="ctr">
              <a:buNone/>
            </a:pPr>
            <a:r>
              <a:rPr lang="en-US" sz="2800" dirty="0" smtClean="0">
                <a:solidFill>
                  <a:srgbClr val="FAFA06"/>
                </a:solidFill>
                <a:latin typeface="Arial Narrow" panose="020B0606020202030204" pitchFamily="34" charset="0"/>
              </a:rPr>
              <a:t>Samuel Tilden </a:t>
            </a:r>
            <a:r>
              <a:rPr lang="en-US" sz="2800" dirty="0" smtClean="0">
                <a:latin typeface="Arial Narrow" panose="020B0606020202030204" pitchFamily="34" charset="0"/>
              </a:rPr>
              <a:t>wins popular vote but 20 Electoral College votes are disputed. Since tie-breakers are decided in Congress, Republican majority picked </a:t>
            </a:r>
            <a:r>
              <a:rPr lang="en-US" sz="2800" dirty="0" smtClean="0">
                <a:solidFill>
                  <a:srgbClr val="FAFA06"/>
                </a:solidFill>
                <a:latin typeface="Arial Narrow" panose="020B0606020202030204" pitchFamily="34" charset="0"/>
              </a:rPr>
              <a:t>Rutherford B. Hayes </a:t>
            </a:r>
            <a:r>
              <a:rPr lang="en-US" sz="2800" dirty="0" smtClean="0">
                <a:latin typeface="Arial Narrow" panose="020B0606020202030204" pitchFamily="34" charset="0"/>
              </a:rPr>
              <a:t>as President despite the vote.</a:t>
            </a:r>
          </a:p>
          <a:p>
            <a:pPr marL="64008" indent="0" algn="ctr">
              <a:buNone/>
            </a:pPr>
            <a:r>
              <a:rPr lang="en-US" sz="2800" dirty="0" smtClean="0">
                <a:latin typeface="Arial Narrow" panose="020B0606020202030204" pitchFamily="34" charset="0"/>
              </a:rPr>
              <a:t>In exchange for acceptance, RBH ends Reconstruction.</a:t>
            </a:r>
            <a:endParaRPr lang="en-US" sz="2800" dirty="0">
              <a:latin typeface="Arial Narrow" panose="020B0606020202030204" pitchFamily="34" charset="0"/>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09"/>
            <a:ext cx="9144000" cy="4925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17440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OMPROMISE OF 1877 &#10;Hayes made deal with &#10;southern politicians for 20 &#10;disputed votes &#10;In exchange for &#10;votes, he would &#10;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 y="0"/>
            <a:ext cx="91301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702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7162800" cy="1828800"/>
          </a:xfrm>
        </p:spPr>
        <p:txBody>
          <a:bodyPr>
            <a:noAutofit/>
          </a:bodyPr>
          <a:lstStyle/>
          <a:p>
            <a:pPr algn="ctr"/>
            <a:r>
              <a:rPr lang="en-US" sz="6000" b="1" dirty="0" smtClean="0">
                <a:solidFill>
                  <a:schemeClr val="tx1"/>
                </a:solidFill>
              </a:rPr>
              <a:t>WILLIAM LLOYD GARRISON</a:t>
            </a:r>
            <a:endParaRPr lang="en-US" sz="6000" b="1" dirty="0">
              <a:solidFill>
                <a:schemeClr val="tx1"/>
              </a:solidFill>
            </a:endParaRPr>
          </a:p>
        </p:txBody>
      </p:sp>
      <p:sp>
        <p:nvSpPr>
          <p:cNvPr id="3" name="Content Placeholder 2"/>
          <p:cNvSpPr>
            <a:spLocks noGrp="1"/>
          </p:cNvSpPr>
          <p:nvPr>
            <p:ph idx="1"/>
          </p:nvPr>
        </p:nvSpPr>
        <p:spPr>
          <a:xfrm>
            <a:off x="2667000" y="1905000"/>
            <a:ext cx="4495800" cy="2590800"/>
          </a:xfrm>
        </p:spPr>
        <p:txBody>
          <a:bodyPr/>
          <a:lstStyle/>
          <a:p>
            <a:pPr marL="64008" indent="0" algn="ctr">
              <a:buNone/>
            </a:pPr>
            <a:r>
              <a:rPr lang="en-US" dirty="0" smtClean="0">
                <a:latin typeface="Arial Narrow" panose="020B0606020202030204" pitchFamily="34" charset="0"/>
              </a:rPr>
              <a:t>White </a:t>
            </a:r>
            <a:r>
              <a:rPr lang="en-US" dirty="0" smtClean="0">
                <a:solidFill>
                  <a:srgbClr val="FFFF00"/>
                </a:solidFill>
                <a:latin typeface="Arial Narrow" panose="020B0606020202030204" pitchFamily="34" charset="0"/>
              </a:rPr>
              <a:t>abolitionist</a:t>
            </a:r>
            <a:r>
              <a:rPr lang="en-US" dirty="0" smtClean="0">
                <a:latin typeface="Arial Narrow" panose="020B0606020202030204" pitchFamily="34" charset="0"/>
              </a:rPr>
              <a:t> who published a paper (</a:t>
            </a:r>
            <a:r>
              <a:rPr lang="en-US" dirty="0" smtClean="0">
                <a:solidFill>
                  <a:srgbClr val="FFFF00"/>
                </a:solidFill>
                <a:latin typeface="Arial Narrow" panose="020B0606020202030204" pitchFamily="34" charset="0"/>
              </a:rPr>
              <a:t>Liberator</a:t>
            </a:r>
            <a:r>
              <a:rPr lang="en-US" dirty="0" smtClean="0">
                <a:latin typeface="Arial Narrow" panose="020B0606020202030204" pitchFamily="34" charset="0"/>
              </a:rPr>
              <a:t>) promoting end of slavery. His </a:t>
            </a:r>
            <a:r>
              <a:rPr lang="en-US" dirty="0" smtClean="0">
                <a:solidFill>
                  <a:srgbClr val="FFFF00"/>
                </a:solidFill>
                <a:latin typeface="Arial Narrow" panose="020B0606020202030204" pitchFamily="34" charset="0"/>
              </a:rPr>
              <a:t>American Anti-Slavery Society </a:t>
            </a:r>
            <a:r>
              <a:rPr lang="en-US" dirty="0" smtClean="0">
                <a:latin typeface="Arial Narrow" panose="020B0606020202030204" pitchFamily="34" charset="0"/>
              </a:rPr>
              <a:t>had over 200,000 members.</a:t>
            </a:r>
            <a:endParaRPr lang="en-US" dirty="0">
              <a:latin typeface="Arial Narrow" panose="020B0606020202030204" pitchFamily="3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82"/>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1"/>
            <a:ext cx="27432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22418"/>
            <a:ext cx="2743200" cy="184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4002" y="1905000"/>
            <a:ext cx="2066925"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4002" y="4124324"/>
            <a:ext cx="206692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743200" y="4876800"/>
            <a:ext cx="4340802" cy="2062103"/>
          </a:xfrm>
          <a:prstGeom prst="rect">
            <a:avLst/>
          </a:prstGeom>
          <a:noFill/>
        </p:spPr>
        <p:txBody>
          <a:bodyPr wrap="square" rtlCol="0">
            <a:spAutoFit/>
          </a:bodyPr>
          <a:lstStyle/>
          <a:p>
            <a:r>
              <a:rPr lang="en-US" dirty="0" smtClean="0"/>
              <a:t>*</a:t>
            </a:r>
            <a:r>
              <a:rPr lang="en-US" dirty="0" smtClean="0">
                <a:latin typeface="Candara" panose="020E0502030303020204" pitchFamily="34" charset="0"/>
              </a:rPr>
              <a:t>His “</a:t>
            </a:r>
            <a:r>
              <a:rPr lang="en-US" dirty="0" smtClean="0">
                <a:solidFill>
                  <a:srgbClr val="FFFF00"/>
                </a:solidFill>
                <a:latin typeface="Candara" panose="020E0502030303020204" pitchFamily="34" charset="0"/>
              </a:rPr>
              <a:t>Black List</a:t>
            </a:r>
            <a:r>
              <a:rPr lang="en-US" dirty="0" smtClean="0">
                <a:latin typeface="Candara" panose="020E0502030303020204" pitchFamily="34" charset="0"/>
              </a:rPr>
              <a:t>” section gave detailed weekly accounts of true abuse stories.</a:t>
            </a:r>
          </a:p>
          <a:p>
            <a:endParaRPr lang="en-US" sz="1000" dirty="0" smtClean="0"/>
          </a:p>
          <a:p>
            <a:r>
              <a:rPr lang="en-US" dirty="0" smtClean="0"/>
              <a:t>*</a:t>
            </a:r>
            <a:r>
              <a:rPr lang="en-US" dirty="0" smtClean="0">
                <a:latin typeface="Candara" panose="020E0502030303020204" pitchFamily="34" charset="0"/>
              </a:rPr>
              <a:t>WLG’s opinion of “</a:t>
            </a:r>
            <a:r>
              <a:rPr lang="en-US" dirty="0" smtClean="0">
                <a:solidFill>
                  <a:srgbClr val="FFFF00"/>
                </a:solidFill>
                <a:latin typeface="Candara" panose="020E0502030303020204" pitchFamily="34" charset="0"/>
              </a:rPr>
              <a:t>immediate emancipation</a:t>
            </a:r>
            <a:r>
              <a:rPr lang="en-US" dirty="0" smtClean="0">
                <a:latin typeface="Candara" panose="020E0502030303020204" pitchFamily="34" charset="0"/>
              </a:rPr>
              <a:t>” was often unpopular.  State of Georgia had a bounty on his head.</a:t>
            </a:r>
          </a:p>
          <a:p>
            <a:endParaRPr lang="en-US" sz="1000" dirty="0" smtClean="0">
              <a:latin typeface="Candara" panose="020E0502030303020204" pitchFamily="34" charset="0"/>
            </a:endParaRPr>
          </a:p>
          <a:p>
            <a:r>
              <a:rPr lang="en-US" dirty="0" smtClean="0">
                <a:latin typeface="Candara" panose="020E0502030303020204" pitchFamily="34" charset="0"/>
              </a:rPr>
              <a:t>*Also spoke for </a:t>
            </a:r>
            <a:r>
              <a:rPr lang="en-US" dirty="0" smtClean="0">
                <a:solidFill>
                  <a:srgbClr val="FFFF00"/>
                </a:solidFill>
                <a:latin typeface="Candara" panose="020E0502030303020204" pitchFamily="34" charset="0"/>
              </a:rPr>
              <a:t>women’s suffrage</a:t>
            </a:r>
            <a:r>
              <a:rPr lang="en-US" dirty="0" smtClean="0">
                <a:latin typeface="Candara" panose="020E0502030303020204" pitchFamily="34" charset="0"/>
              </a:rPr>
              <a:t>.</a:t>
            </a:r>
            <a:endParaRPr lang="en-US" dirty="0">
              <a:latin typeface="Candara" panose="020E0502030303020204" pitchFamily="34" charset="0"/>
            </a:endParaRPr>
          </a:p>
        </p:txBody>
      </p:sp>
    </p:spTree>
    <p:extLst>
      <p:ext uri="{BB962C8B-B14F-4D97-AF65-F5344CB8AC3E}">
        <p14:creationId xmlns:p14="http://schemas.microsoft.com/office/powerpoint/2010/main" val="14153835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9525000" cy="1666526"/>
          </a:xfrm>
        </p:spPr>
        <p:txBody>
          <a:bodyPr>
            <a:normAutofit/>
          </a:bodyPr>
          <a:lstStyle/>
          <a:p>
            <a:pPr algn="ctr"/>
            <a:r>
              <a:rPr lang="en-US" sz="5400" b="1" dirty="0" smtClean="0">
                <a:solidFill>
                  <a:schemeClr val="tx1"/>
                </a:solidFill>
                <a:effectLst/>
              </a:rPr>
              <a:t>MISSOURI COMPROMISE</a:t>
            </a:r>
            <a:endParaRPr lang="en-US" sz="5400" b="1" dirty="0">
              <a:solidFill>
                <a:schemeClr val="tx1"/>
              </a:solidFill>
              <a:effectLst/>
            </a:endParaRPr>
          </a:p>
        </p:txBody>
      </p:sp>
      <p:sp>
        <p:nvSpPr>
          <p:cNvPr id="3" name="Content Placeholder 2"/>
          <p:cNvSpPr>
            <a:spLocks noGrp="1"/>
          </p:cNvSpPr>
          <p:nvPr>
            <p:ph idx="1"/>
          </p:nvPr>
        </p:nvSpPr>
        <p:spPr>
          <a:xfrm>
            <a:off x="0" y="1447800"/>
            <a:ext cx="9144000" cy="1733550"/>
          </a:xfrm>
        </p:spPr>
        <p:txBody>
          <a:bodyPr>
            <a:normAutofit/>
          </a:bodyPr>
          <a:lstStyle/>
          <a:p>
            <a:pPr marL="64008" indent="0" algn="ctr">
              <a:buNone/>
            </a:pPr>
            <a:r>
              <a:rPr lang="en-US" dirty="0" smtClean="0">
                <a:solidFill>
                  <a:srgbClr val="FFFF00"/>
                </a:solidFill>
                <a:latin typeface="Arial Narrow" panose="020B0606020202030204" pitchFamily="34" charset="0"/>
              </a:rPr>
              <a:t>MO</a:t>
            </a:r>
            <a:r>
              <a:rPr lang="en-US" dirty="0" smtClean="0">
                <a:latin typeface="Arial Narrow" panose="020B0606020202030204" pitchFamily="34" charset="0"/>
              </a:rPr>
              <a:t> becomes 1</a:t>
            </a:r>
            <a:r>
              <a:rPr lang="en-US" baseline="30000" dirty="0" smtClean="0">
                <a:latin typeface="Arial Narrow" panose="020B0606020202030204" pitchFamily="34" charset="0"/>
              </a:rPr>
              <a:t>st</a:t>
            </a:r>
            <a:r>
              <a:rPr lang="en-US" dirty="0" smtClean="0">
                <a:latin typeface="Arial Narrow" panose="020B0606020202030204" pitchFamily="34" charset="0"/>
              </a:rPr>
              <a:t> slave state west of </a:t>
            </a:r>
            <a:r>
              <a:rPr lang="en-US" dirty="0" smtClean="0">
                <a:solidFill>
                  <a:srgbClr val="FFFF00"/>
                </a:solidFill>
                <a:latin typeface="Arial Narrow" panose="020B0606020202030204" pitchFamily="34" charset="0"/>
              </a:rPr>
              <a:t>Mississippi River </a:t>
            </a:r>
            <a:r>
              <a:rPr lang="en-US" dirty="0" smtClean="0">
                <a:latin typeface="Arial Narrow" panose="020B0606020202030204" pitchFamily="34" charset="0"/>
              </a:rPr>
              <a:t>(previous laws had actually declared that territory free). MO (24</a:t>
            </a:r>
            <a:r>
              <a:rPr lang="en-US" baseline="30000" dirty="0" smtClean="0">
                <a:latin typeface="Arial Narrow" panose="020B0606020202030204" pitchFamily="34" charset="0"/>
              </a:rPr>
              <a:t>th</a:t>
            </a:r>
            <a:r>
              <a:rPr lang="en-US" dirty="0" smtClean="0">
                <a:latin typeface="Arial Narrow" panose="020B0606020202030204" pitchFamily="34" charset="0"/>
              </a:rPr>
              <a:t> state) enters with </a:t>
            </a:r>
            <a:r>
              <a:rPr lang="en-US" dirty="0" smtClean="0">
                <a:solidFill>
                  <a:srgbClr val="FFFF00"/>
                </a:solidFill>
                <a:latin typeface="Arial Narrow" panose="020B0606020202030204" pitchFamily="34" charset="0"/>
              </a:rPr>
              <a:t>Maine</a:t>
            </a:r>
            <a:r>
              <a:rPr lang="en-US" dirty="0" smtClean="0">
                <a:latin typeface="Arial Narrow" panose="020B0606020202030204" pitchFamily="34" charset="0"/>
              </a:rPr>
              <a:t> (free). Booms: 2M to 14M people in 40 years.</a:t>
            </a:r>
            <a:endParaRPr lang="en-US" dirty="0">
              <a:latin typeface="Arial Narrow" panose="020B0606020202030204" pitchFamily="34" charset="0"/>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81350"/>
            <a:ext cx="548640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86400" y="3181350"/>
            <a:ext cx="3657600" cy="3724096"/>
          </a:xfrm>
          <a:prstGeom prst="rect">
            <a:avLst/>
          </a:prstGeom>
          <a:noFill/>
        </p:spPr>
        <p:txBody>
          <a:bodyPr wrap="square" rtlCol="0">
            <a:spAutoFit/>
          </a:bodyPr>
          <a:lstStyle/>
          <a:p>
            <a:r>
              <a:rPr lang="en-US" dirty="0" smtClean="0">
                <a:latin typeface="Candara" panose="020E0502030303020204" pitchFamily="34" charset="0"/>
              </a:rPr>
              <a:t>*Missouri becomes a state in 1820.</a:t>
            </a:r>
          </a:p>
          <a:p>
            <a:endParaRPr lang="en-US" sz="1200" dirty="0">
              <a:latin typeface="Candara" panose="020E0502030303020204" pitchFamily="34" charset="0"/>
            </a:endParaRPr>
          </a:p>
          <a:p>
            <a:r>
              <a:rPr lang="en-US" dirty="0" smtClean="0">
                <a:latin typeface="Candara" panose="020E0502030303020204" pitchFamily="34" charset="0"/>
              </a:rPr>
              <a:t>*Original capitol was actually in St. Charles…you can see it while you’re shopping in the Historic Downtown.</a:t>
            </a:r>
          </a:p>
          <a:p>
            <a:endParaRPr lang="en-US" sz="1200" dirty="0">
              <a:latin typeface="Candara" panose="020E0502030303020204" pitchFamily="34" charset="0"/>
            </a:endParaRPr>
          </a:p>
          <a:p>
            <a:r>
              <a:rPr lang="en-US" dirty="0" smtClean="0">
                <a:latin typeface="Candara" panose="020E0502030303020204" pitchFamily="34" charset="0"/>
              </a:rPr>
              <a:t>*In 1820, St. Louis had 4000 people.</a:t>
            </a:r>
          </a:p>
          <a:p>
            <a:endParaRPr lang="en-US" sz="1200" dirty="0">
              <a:latin typeface="Candara" panose="020E0502030303020204" pitchFamily="34" charset="0"/>
            </a:endParaRPr>
          </a:p>
          <a:p>
            <a:r>
              <a:rPr lang="en-US" dirty="0" smtClean="0">
                <a:latin typeface="Candara" panose="020E0502030303020204" pitchFamily="34" charset="0"/>
              </a:rPr>
              <a:t>*Rapids on MO River made large boat travel hard, so St. Louis became naturally stopping point. </a:t>
            </a:r>
          </a:p>
          <a:p>
            <a:endParaRPr lang="en-US" sz="1200" dirty="0" smtClean="0">
              <a:latin typeface="Candara" panose="020E0502030303020204" pitchFamily="34" charset="0"/>
            </a:endParaRPr>
          </a:p>
          <a:p>
            <a:r>
              <a:rPr lang="en-US" dirty="0" smtClean="0">
                <a:latin typeface="Candara" panose="020E0502030303020204" pitchFamily="34" charset="0"/>
              </a:rPr>
              <a:t>*In 1849, St. Louis had a cholera epidemic which killed 4000 people.</a:t>
            </a:r>
            <a:endParaRPr lang="en-US" dirty="0">
              <a:latin typeface="Candara" panose="020E0502030303020204" pitchFamily="34" charset="0"/>
            </a:endParaRPr>
          </a:p>
        </p:txBody>
      </p:sp>
    </p:spTree>
    <p:extLst>
      <p:ext uri="{BB962C8B-B14F-4D97-AF65-F5344CB8AC3E}">
        <p14:creationId xmlns:p14="http://schemas.microsoft.com/office/powerpoint/2010/main" val="2437792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86200"/>
            <a:ext cx="5619750" cy="1447800"/>
          </a:xfrm>
        </p:spPr>
        <p:txBody>
          <a:bodyPr>
            <a:normAutofit/>
          </a:bodyPr>
          <a:lstStyle/>
          <a:p>
            <a:pPr algn="ctr"/>
            <a:r>
              <a:rPr lang="en-US" b="1" dirty="0" smtClean="0">
                <a:solidFill>
                  <a:schemeClr val="tx1"/>
                </a:solidFill>
              </a:rPr>
              <a:t>FUGITIVE SLAVE LAW OF 1850</a:t>
            </a:r>
            <a:endParaRPr lang="en-US" b="1" dirty="0">
              <a:solidFill>
                <a:schemeClr val="tx1"/>
              </a:solidFill>
            </a:endParaRPr>
          </a:p>
        </p:txBody>
      </p:sp>
      <p:sp>
        <p:nvSpPr>
          <p:cNvPr id="3" name="Content Placeholder 2"/>
          <p:cNvSpPr>
            <a:spLocks noGrp="1"/>
          </p:cNvSpPr>
          <p:nvPr>
            <p:ph idx="1"/>
          </p:nvPr>
        </p:nvSpPr>
        <p:spPr>
          <a:xfrm>
            <a:off x="0" y="5257800"/>
            <a:ext cx="5314950" cy="1600200"/>
          </a:xfrm>
        </p:spPr>
        <p:txBody>
          <a:bodyPr>
            <a:normAutofit/>
          </a:bodyPr>
          <a:lstStyle/>
          <a:p>
            <a:pPr marL="64008" indent="0" algn="ctr">
              <a:buNone/>
            </a:pPr>
            <a:r>
              <a:rPr lang="en-US" dirty="0" smtClean="0">
                <a:latin typeface="Arial Narrow" panose="020B0606020202030204" pitchFamily="34" charset="0"/>
              </a:rPr>
              <a:t>Law forced Northerners to catch </a:t>
            </a:r>
            <a:r>
              <a:rPr lang="en-US" dirty="0" smtClean="0">
                <a:solidFill>
                  <a:srgbClr val="FFFF00"/>
                </a:solidFill>
                <a:latin typeface="Arial Narrow" panose="020B0606020202030204" pitchFamily="34" charset="0"/>
              </a:rPr>
              <a:t>runaway slaves </a:t>
            </a:r>
            <a:r>
              <a:rPr lang="en-US" dirty="0" smtClean="0">
                <a:latin typeface="Arial Narrow" panose="020B0606020202030204" pitchFamily="34" charset="0"/>
              </a:rPr>
              <a:t>or else risk being found guilty of helping them (jail).</a:t>
            </a:r>
            <a:endParaRPr lang="en-US" dirty="0">
              <a:latin typeface="Arial Narrow" panose="020B060602020203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1495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950" y="0"/>
            <a:ext cx="38567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6071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4965</TotalTime>
  <Words>3449</Words>
  <Application>Microsoft Office PowerPoint</Application>
  <PresentationFormat>On-screen Show (4:3)</PresentationFormat>
  <Paragraphs>250</Paragraphs>
  <Slides>64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 Narrow</vt:lpstr>
      <vt:lpstr>Candara</vt:lpstr>
      <vt:lpstr>Century Gothic</vt:lpstr>
      <vt:lpstr>Verdana</vt:lpstr>
      <vt:lpstr>Wingdings</vt:lpstr>
      <vt:lpstr>Wingdings 2</vt:lpstr>
      <vt:lpstr>Verve</vt:lpstr>
      <vt:lpstr>PowerPoint Presentation</vt:lpstr>
      <vt:lpstr>PowerPoint Presentation</vt:lpstr>
      <vt:lpstr>COTTON</vt:lpstr>
      <vt:lpstr>NAT TURNER REBELLION</vt:lpstr>
      <vt:lpstr>PowerPoint Presentation</vt:lpstr>
      <vt:lpstr>HARRIET TUBMAN</vt:lpstr>
      <vt:lpstr>WILLIAM LLOYD GARRISON</vt:lpstr>
      <vt:lpstr>MISSOURI COMPROMISE</vt:lpstr>
      <vt:lpstr>FUGITIVE SLAVE LAW OF 1850</vt:lpstr>
      <vt:lpstr>PowerPoint Presentation</vt:lpstr>
      <vt:lpstr>PowerPoint Presentation</vt:lpstr>
      <vt:lpstr>PowerPoint Presentation</vt:lpstr>
      <vt:lpstr>JOHN BROWN</vt:lpstr>
      <vt:lpstr>CRIMES AGAINST KANSAS SPEECH</vt:lpstr>
      <vt:lpstr>DRED SCOTT</vt:lpstr>
      <vt:lpstr>RAID ON HARPER’S FERRY</vt:lpstr>
      <vt:lpstr>PowerPoint Presentation</vt:lpstr>
      <vt:lpstr>ABRAHAM LINCLON</vt:lpstr>
      <vt:lpstr>CONFEDERATE STATES OF AMERICA</vt:lpstr>
      <vt:lpstr>FORT SUMTER</vt:lpstr>
      <vt:lpstr>PowerPoint Presentation</vt:lpstr>
      <vt:lpstr>PowerPoint Presentation</vt:lpstr>
      <vt:lpstr>PowerPoint Presentation</vt:lpstr>
      <vt:lpstr>ROBERT  E. LEE</vt:lpstr>
      <vt:lpstr>BATTLE OF BULL RUN</vt:lpstr>
      <vt:lpstr>IRONCLADS</vt:lpstr>
      <vt:lpstr>ANTIETAM</vt:lpstr>
      <vt:lpstr>FREDRICKSBURG</vt:lpstr>
      <vt:lpstr>CHANCELLORSVILLE</vt:lpstr>
      <vt:lpstr>SHILOH</vt:lpstr>
      <vt:lpstr>PowerPoint Presentation</vt:lpstr>
      <vt:lpstr>54th MASSACHUSETTS</vt:lpstr>
      <vt:lpstr>SANITARY COMMISSION</vt:lpstr>
      <vt:lpstr>ANDERSONVILLE</vt:lpstr>
      <vt:lpstr>VICKSBURG</vt:lpstr>
      <vt:lpstr>GETTYSBURG</vt:lpstr>
      <vt:lpstr>LITTLE ROUND TOP</vt:lpstr>
      <vt:lpstr>PICKETT’S CHARGE</vt:lpstr>
      <vt:lpstr>PowerPoint Presentation</vt:lpstr>
      <vt:lpstr>SHERMAN’S MARCH TO THE SEA</vt:lpstr>
      <vt:lpstr>SURRENDER</vt:lpstr>
      <vt:lpstr>TOTAL</vt:lpstr>
      <vt:lpstr>SULTANA</vt:lpstr>
      <vt:lpstr>PowerPoint Presentation</vt:lpstr>
      <vt:lpstr>TEN PERCENT PLAN</vt:lpstr>
      <vt:lpstr>LINCOLN ASSASSINATION</vt:lpstr>
      <vt:lpstr>PowerPoint Presentation</vt:lpstr>
      <vt:lpstr>PowerPoint Presentation</vt:lpstr>
      <vt:lpstr>FREEDMEN’S BUREAU</vt:lpstr>
      <vt:lpstr>ANDREW JOHNSON IMPEACHMENT</vt:lpstr>
      <vt:lpstr>SOUTHERN CHANGE</vt:lpstr>
      <vt:lpstr>40 ACRES &amp; A MULE</vt:lpstr>
      <vt:lpstr>SHARECROPPERS</vt:lpstr>
      <vt:lpstr>SCALAWAGS &amp; CARPETBAGGERS</vt:lpstr>
      <vt:lpstr>BUFFALO SOLDIERS</vt:lpstr>
      <vt:lpstr>KU KLUX KLAN</vt:lpstr>
      <vt:lpstr>ULYSSES S. GRANT</vt:lpstr>
      <vt:lpstr>GRANT SCANDALS</vt:lpstr>
      <vt:lpstr>PANIC OF 1873</vt:lpstr>
      <vt:lpstr>PowerPoint Presentation</vt:lpstr>
      <vt:lpstr>PESHTIGO FIRE</vt:lpstr>
      <vt:lpstr>GRASSHOPPER PLAGUE</vt:lpstr>
      <vt:lpstr>PowerPoint Presentation</vt:lpstr>
      <vt:lpstr>PowerPoint Presentation</vt:lpstr>
    </vt:vector>
  </TitlesOfParts>
  <Company>Wentzville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E Johnson</dc:creator>
  <cp:lastModifiedBy>Papez, Thomas M.</cp:lastModifiedBy>
  <cp:revision>154</cp:revision>
  <dcterms:created xsi:type="dcterms:W3CDTF">2014-06-06T20:27:14Z</dcterms:created>
  <dcterms:modified xsi:type="dcterms:W3CDTF">2019-08-28T18:08:58Z</dcterms:modified>
</cp:coreProperties>
</file>