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9"/>
  </p:normalViewPr>
  <p:slideViewPr>
    <p:cSldViewPr snapToGrid="0" snapToObjects="1">
      <p:cViewPr varScale="1">
        <p:scale>
          <a:sx n="137" d="100"/>
          <a:sy n="137" d="100"/>
        </p:scale>
        <p:origin x="9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54cad3430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54cad34307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54cad3430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54cad3430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54cc0ef99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54cc0ef99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524685aea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524685aea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24685aea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24685aea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54cc0ef99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54cc0ef995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4da871d9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54da871d9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54da871d9a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54da871d9a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24685ae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24685aea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4cc0ef99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4cc0ef99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4cc0ef99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4cc0ef99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4cc0ef99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54cc0ef99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54cc0ef99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54cc0ef995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4cad343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4cad343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4cad3430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4cad3430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4cad3430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4cad3430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rot="10800000" flipH="1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44" name="Google Shape;44;p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45" name="Google Shape;45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7" name="Google Shape;47;p4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48" name="Google Shape;48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4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9800"/>
                </a:solidFill>
              </a:rPr>
              <a:t>“</a:t>
            </a:r>
            <a:endParaRPr sz="7200" b="1">
              <a:solidFill>
                <a:srgbClr val="FF9800"/>
              </a:solidFill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53" name="Google Shape;53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" name="Google Shape;54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55" name="Google Shape;55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58" name="Google Shape;58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" name="Google Shape;60;p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63" name="Google Shape;63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Google Shape;64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71" name="Google Shape;71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" name="Google Shape;72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9"/>
          <p:cNvGrpSpPr/>
          <p:nvPr/>
        </p:nvGrpSpPr>
        <p:grpSpPr>
          <a:xfrm>
            <a:off x="2466138" y="4472723"/>
            <a:ext cx="6686825" cy="670795"/>
            <a:chOff x="5589288" y="4472723"/>
            <a:chExt cx="6686825" cy="670795"/>
          </a:xfrm>
        </p:grpSpPr>
        <p:sp>
          <p:nvSpPr>
            <p:cNvPr id="145" name="Google Shape;145;p9"/>
            <p:cNvSpPr/>
            <p:nvPr/>
          </p:nvSpPr>
          <p:spPr>
            <a:xfrm rot="10800000">
              <a:off x="5589288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146;p9"/>
            <p:cNvGrpSpPr/>
            <p:nvPr/>
          </p:nvGrpSpPr>
          <p:grpSpPr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147" name="Google Shape;147;p9"/>
              <p:cNvSpPr/>
              <p:nvPr/>
            </p:nvSpPr>
            <p:spPr>
              <a:xfrm>
                <a:off x="-10101302" y="330081"/>
                <a:ext cx="148464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9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149;p9"/>
            <p:cNvGrpSpPr/>
            <p:nvPr/>
          </p:nvGrpSpPr>
          <p:grpSpPr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150" name="Google Shape;150;p9"/>
              <p:cNvSpPr/>
              <p:nvPr/>
            </p:nvSpPr>
            <p:spPr>
              <a:xfrm>
                <a:off x="-30922586" y="330144"/>
                <a:ext cx="355881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4670984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2682800" y="4636500"/>
            <a:ext cx="60042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</a:lstStyle>
          <a:p>
            <a:endParaRPr/>
          </a:p>
        </p:txBody>
      </p:sp>
      <p:sp>
        <p:nvSpPr>
          <p:cNvPr id="153" name="Google Shape;153;p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9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55" name="Google Shape;155;p9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" name="Google Shape;156;p9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4" name="Google Shape;164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65" name="Google Shape;165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Google Shape;166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Google Shape;167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Google Shape;170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" name="Google Shape;172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73" name="Google Shape;173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Google Shape;174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Google Shape;175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" name="Google Shape;177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Google Shape;178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fqFO5B1vQ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title" idx="4294967295"/>
          </p:nvPr>
        </p:nvSpPr>
        <p:spPr>
          <a:xfrm>
            <a:off x="2118750" y="1576950"/>
            <a:ext cx="4754100" cy="1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"/>
          <p:cNvSpPr txBox="1">
            <a:spLocks noGrp="1"/>
          </p:cNvSpPr>
          <p:nvPr>
            <p:ph type="sldNum" idx="12"/>
          </p:nvPr>
        </p:nvSpPr>
        <p:spPr>
          <a:xfrm>
            <a:off x="5571125" y="3909575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186" name="Google Shape;18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1"/>
          <p:cNvSpPr txBox="1">
            <a:spLocks noGrp="1"/>
          </p:cNvSpPr>
          <p:nvPr>
            <p:ph type="ctrTitle" idx="4294967295"/>
          </p:nvPr>
        </p:nvSpPr>
        <p:spPr>
          <a:xfrm>
            <a:off x="1888050" y="109080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Frank Ruhl Libre"/>
                <a:ea typeface="Frank Ruhl Libre"/>
                <a:cs typeface="Frank Ruhl Libre"/>
                <a:sym typeface="Frank Ruhl Libre"/>
              </a:rPr>
              <a:t>Obsessive Compulsive Disorder</a:t>
            </a: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 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Importance of Identifying and Treating OCD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287" name="Google Shape;287;p20"/>
          <p:cNvSpPr txBox="1">
            <a:spLocks noGrp="1"/>
          </p:cNvSpPr>
          <p:nvPr>
            <p:ph type="body" idx="1"/>
          </p:nvPr>
        </p:nvSpPr>
        <p:spPr>
          <a:xfrm>
            <a:off x="1366350" y="1491000"/>
            <a:ext cx="64113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Obsessions and compulsions cause a lot of distress and significantly interfere with a person’s work, social, and personal life. 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288" name="Google Shape;288;p2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289" name="Google Shape;289;p20"/>
          <p:cNvGrpSpPr/>
          <p:nvPr/>
        </p:nvGrpSpPr>
        <p:grpSpPr>
          <a:xfrm>
            <a:off x="294310" y="628532"/>
            <a:ext cx="273988" cy="294270"/>
            <a:chOff x="616425" y="2329600"/>
            <a:chExt cx="361700" cy="388475"/>
          </a:xfrm>
        </p:grpSpPr>
        <p:sp>
          <p:nvSpPr>
            <p:cNvPr id="290" name="Google Shape;290;p20"/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0"/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0"/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0"/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0"/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Frank Ruhl Libre"/>
                <a:ea typeface="Frank Ruhl Libre"/>
                <a:cs typeface="Frank Ruhl Libre"/>
                <a:sym typeface="Frank Ruhl Libre"/>
              </a:rPr>
              <a:t>Careers and Organizations to Help with Mental Health Issues</a:t>
            </a:r>
            <a:endParaRPr sz="25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303" name="Google Shape;303;p21"/>
          <p:cNvSpPr txBox="1">
            <a:spLocks noGrp="1"/>
          </p:cNvSpPr>
          <p:nvPr>
            <p:ph type="body" idx="1"/>
          </p:nvPr>
        </p:nvSpPr>
        <p:spPr>
          <a:xfrm>
            <a:off x="282025" y="1893350"/>
            <a:ext cx="66648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Careers: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Mental Health Counselor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Clinical Psychologist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Mental Health Psychiatrist 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Organizations: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NIMH - National Institute of Mental Health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MHA - Mental Health America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NAMI - National Alliance on Mental Illness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304" name="Google Shape;304;p2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305" name="Google Shape;305;p21"/>
          <p:cNvPicPr preferRelativeResize="0"/>
          <p:nvPr/>
        </p:nvPicPr>
        <p:blipFill rotWithShape="1">
          <a:blip r:embed="rId3">
            <a:alphaModFix/>
          </a:blip>
          <a:srcRect l="20598" t="10335" r="20698" b="6779"/>
          <a:stretch/>
        </p:blipFill>
        <p:spPr>
          <a:xfrm>
            <a:off x="7075075" y="1455425"/>
            <a:ext cx="1809499" cy="25549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" name="Google Shape;306;p21"/>
          <p:cNvGrpSpPr/>
          <p:nvPr/>
        </p:nvGrpSpPr>
        <p:grpSpPr>
          <a:xfrm>
            <a:off x="294310" y="628532"/>
            <a:ext cx="273988" cy="294270"/>
            <a:chOff x="616425" y="2329600"/>
            <a:chExt cx="361700" cy="388475"/>
          </a:xfrm>
        </p:grpSpPr>
        <p:sp>
          <p:nvSpPr>
            <p:cNvPr id="307" name="Google Shape;307;p21"/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1"/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1"/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1"/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1"/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1"/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1"/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1"/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2"/>
          <p:cNvSpPr txBox="1">
            <a:spLocks noGrp="1"/>
          </p:cNvSpPr>
          <p:nvPr>
            <p:ph type="title"/>
          </p:nvPr>
        </p:nvSpPr>
        <p:spPr>
          <a:xfrm>
            <a:off x="777100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Frank Ruhl Libre"/>
                <a:ea typeface="Frank Ruhl Libre"/>
                <a:cs typeface="Frank Ruhl Libre"/>
                <a:sym typeface="Frank Ruhl Libre"/>
              </a:rPr>
              <a:t>Signs of OCD</a:t>
            </a:r>
            <a:endParaRPr sz="30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320" name="Google Shape;320;p22"/>
          <p:cNvSpPr txBox="1">
            <a:spLocks noGrp="1"/>
          </p:cNvSpPr>
          <p:nvPr>
            <p:ph type="body" idx="1"/>
          </p:nvPr>
        </p:nvSpPr>
        <p:spPr>
          <a:xfrm>
            <a:off x="226700" y="180660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Impulsive behavior 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Social isolation 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Agitation 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Nonsensical doubts 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Ritualistic behavior 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Nightmares 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Persistent repetition of words or actions  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321" name="Google Shape;321;p2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22" name="Google Shape;3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1150" y="1394288"/>
            <a:ext cx="3014252" cy="30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2"/>
          <p:cNvSpPr/>
          <p:nvPr/>
        </p:nvSpPr>
        <p:spPr>
          <a:xfrm>
            <a:off x="226701" y="634068"/>
            <a:ext cx="315499" cy="283210"/>
          </a:xfrm>
          <a:custGeom>
            <a:avLst/>
            <a:gdLst/>
            <a:ahLst/>
            <a:cxnLst/>
            <a:rect l="l" t="t" r="r" b="b"/>
            <a:pathLst>
              <a:path w="16660" h="14955" fill="none" extrusionOk="0">
                <a:moveTo>
                  <a:pt x="12373" y="1"/>
                </a:moveTo>
                <a:lnTo>
                  <a:pt x="12373" y="1"/>
                </a:lnTo>
                <a:lnTo>
                  <a:pt x="12032" y="1"/>
                </a:lnTo>
                <a:lnTo>
                  <a:pt x="11691" y="49"/>
                </a:lnTo>
                <a:lnTo>
                  <a:pt x="11350" y="123"/>
                </a:lnTo>
                <a:lnTo>
                  <a:pt x="11033" y="196"/>
                </a:lnTo>
                <a:lnTo>
                  <a:pt x="10716" y="317"/>
                </a:lnTo>
                <a:lnTo>
                  <a:pt x="10424" y="464"/>
                </a:lnTo>
                <a:lnTo>
                  <a:pt x="10132" y="610"/>
                </a:lnTo>
                <a:lnTo>
                  <a:pt x="9864" y="804"/>
                </a:lnTo>
                <a:lnTo>
                  <a:pt x="9620" y="999"/>
                </a:lnTo>
                <a:lnTo>
                  <a:pt x="9377" y="1219"/>
                </a:lnTo>
                <a:lnTo>
                  <a:pt x="9158" y="1462"/>
                </a:lnTo>
                <a:lnTo>
                  <a:pt x="8939" y="1706"/>
                </a:lnTo>
                <a:lnTo>
                  <a:pt x="8768" y="1974"/>
                </a:lnTo>
                <a:lnTo>
                  <a:pt x="8598" y="2266"/>
                </a:lnTo>
                <a:lnTo>
                  <a:pt x="8451" y="2558"/>
                </a:lnTo>
                <a:lnTo>
                  <a:pt x="8330" y="2850"/>
                </a:lnTo>
                <a:lnTo>
                  <a:pt x="8330" y="2850"/>
                </a:lnTo>
                <a:lnTo>
                  <a:pt x="8208" y="2558"/>
                </a:lnTo>
                <a:lnTo>
                  <a:pt x="8062" y="2266"/>
                </a:lnTo>
                <a:lnTo>
                  <a:pt x="7891" y="1974"/>
                </a:lnTo>
                <a:lnTo>
                  <a:pt x="7721" y="1706"/>
                </a:lnTo>
                <a:lnTo>
                  <a:pt x="7502" y="1462"/>
                </a:lnTo>
                <a:lnTo>
                  <a:pt x="7282" y="1219"/>
                </a:lnTo>
                <a:lnTo>
                  <a:pt x="7039" y="999"/>
                </a:lnTo>
                <a:lnTo>
                  <a:pt x="6795" y="804"/>
                </a:lnTo>
                <a:lnTo>
                  <a:pt x="6527" y="610"/>
                </a:lnTo>
                <a:lnTo>
                  <a:pt x="6235" y="464"/>
                </a:lnTo>
                <a:lnTo>
                  <a:pt x="5943" y="317"/>
                </a:lnTo>
                <a:lnTo>
                  <a:pt x="5626" y="196"/>
                </a:lnTo>
                <a:lnTo>
                  <a:pt x="5310" y="123"/>
                </a:lnTo>
                <a:lnTo>
                  <a:pt x="4969" y="49"/>
                </a:lnTo>
                <a:lnTo>
                  <a:pt x="4628" y="1"/>
                </a:lnTo>
                <a:lnTo>
                  <a:pt x="4287" y="1"/>
                </a:lnTo>
                <a:lnTo>
                  <a:pt x="4287" y="1"/>
                </a:lnTo>
                <a:lnTo>
                  <a:pt x="3848" y="25"/>
                </a:lnTo>
                <a:lnTo>
                  <a:pt x="3434" y="74"/>
                </a:lnTo>
                <a:lnTo>
                  <a:pt x="3020" y="196"/>
                </a:lnTo>
                <a:lnTo>
                  <a:pt x="2606" y="342"/>
                </a:lnTo>
                <a:lnTo>
                  <a:pt x="2241" y="512"/>
                </a:lnTo>
                <a:lnTo>
                  <a:pt x="1900" y="731"/>
                </a:lnTo>
                <a:lnTo>
                  <a:pt x="1559" y="975"/>
                </a:lnTo>
                <a:lnTo>
                  <a:pt x="1267" y="1243"/>
                </a:lnTo>
                <a:lnTo>
                  <a:pt x="974" y="1560"/>
                </a:lnTo>
                <a:lnTo>
                  <a:pt x="731" y="1876"/>
                </a:lnTo>
                <a:lnTo>
                  <a:pt x="512" y="2241"/>
                </a:lnTo>
                <a:lnTo>
                  <a:pt x="341" y="2607"/>
                </a:lnTo>
                <a:lnTo>
                  <a:pt x="195" y="2996"/>
                </a:lnTo>
                <a:lnTo>
                  <a:pt x="98" y="3410"/>
                </a:lnTo>
                <a:lnTo>
                  <a:pt x="25" y="3849"/>
                </a:lnTo>
                <a:lnTo>
                  <a:pt x="0" y="4287"/>
                </a:lnTo>
                <a:lnTo>
                  <a:pt x="0" y="4287"/>
                </a:lnTo>
                <a:lnTo>
                  <a:pt x="0" y="4580"/>
                </a:lnTo>
                <a:lnTo>
                  <a:pt x="25" y="4872"/>
                </a:lnTo>
                <a:lnTo>
                  <a:pt x="122" y="5432"/>
                </a:lnTo>
                <a:lnTo>
                  <a:pt x="244" y="5992"/>
                </a:lnTo>
                <a:lnTo>
                  <a:pt x="439" y="6528"/>
                </a:lnTo>
                <a:lnTo>
                  <a:pt x="658" y="7039"/>
                </a:lnTo>
                <a:lnTo>
                  <a:pt x="926" y="7526"/>
                </a:lnTo>
                <a:lnTo>
                  <a:pt x="1194" y="7989"/>
                </a:lnTo>
                <a:lnTo>
                  <a:pt x="1510" y="8452"/>
                </a:lnTo>
                <a:lnTo>
                  <a:pt x="1851" y="8890"/>
                </a:lnTo>
                <a:lnTo>
                  <a:pt x="2192" y="9304"/>
                </a:lnTo>
                <a:lnTo>
                  <a:pt x="2558" y="9718"/>
                </a:lnTo>
                <a:lnTo>
                  <a:pt x="2923" y="10108"/>
                </a:lnTo>
                <a:lnTo>
                  <a:pt x="3629" y="10839"/>
                </a:lnTo>
                <a:lnTo>
                  <a:pt x="4287" y="11496"/>
                </a:lnTo>
                <a:lnTo>
                  <a:pt x="4287" y="11496"/>
                </a:lnTo>
                <a:lnTo>
                  <a:pt x="4847" y="12032"/>
                </a:lnTo>
                <a:lnTo>
                  <a:pt x="5480" y="12592"/>
                </a:lnTo>
                <a:lnTo>
                  <a:pt x="6820" y="13737"/>
                </a:lnTo>
                <a:lnTo>
                  <a:pt x="7891" y="14614"/>
                </a:lnTo>
                <a:lnTo>
                  <a:pt x="8330" y="14955"/>
                </a:lnTo>
                <a:lnTo>
                  <a:pt x="8330" y="14955"/>
                </a:lnTo>
                <a:lnTo>
                  <a:pt x="8768" y="14614"/>
                </a:lnTo>
                <a:lnTo>
                  <a:pt x="9815" y="13761"/>
                </a:lnTo>
                <a:lnTo>
                  <a:pt x="11155" y="12617"/>
                </a:lnTo>
                <a:lnTo>
                  <a:pt x="11788" y="12056"/>
                </a:lnTo>
                <a:lnTo>
                  <a:pt x="12373" y="11496"/>
                </a:lnTo>
                <a:lnTo>
                  <a:pt x="12373" y="11496"/>
                </a:lnTo>
                <a:lnTo>
                  <a:pt x="13030" y="10839"/>
                </a:lnTo>
                <a:lnTo>
                  <a:pt x="13736" y="10108"/>
                </a:lnTo>
                <a:lnTo>
                  <a:pt x="14102" y="9718"/>
                </a:lnTo>
                <a:lnTo>
                  <a:pt x="14467" y="9304"/>
                </a:lnTo>
                <a:lnTo>
                  <a:pt x="14808" y="8890"/>
                </a:lnTo>
                <a:lnTo>
                  <a:pt x="15149" y="8452"/>
                </a:lnTo>
                <a:lnTo>
                  <a:pt x="15466" y="7989"/>
                </a:lnTo>
                <a:lnTo>
                  <a:pt x="15734" y="7526"/>
                </a:lnTo>
                <a:lnTo>
                  <a:pt x="16001" y="7039"/>
                </a:lnTo>
                <a:lnTo>
                  <a:pt x="16221" y="6528"/>
                </a:lnTo>
                <a:lnTo>
                  <a:pt x="16416" y="5992"/>
                </a:lnTo>
                <a:lnTo>
                  <a:pt x="16537" y="5432"/>
                </a:lnTo>
                <a:lnTo>
                  <a:pt x="16635" y="4872"/>
                </a:lnTo>
                <a:lnTo>
                  <a:pt x="16659" y="4580"/>
                </a:lnTo>
                <a:lnTo>
                  <a:pt x="16659" y="4287"/>
                </a:lnTo>
                <a:lnTo>
                  <a:pt x="16659" y="4287"/>
                </a:lnTo>
                <a:lnTo>
                  <a:pt x="16635" y="3849"/>
                </a:lnTo>
                <a:lnTo>
                  <a:pt x="16562" y="3410"/>
                </a:lnTo>
                <a:lnTo>
                  <a:pt x="16464" y="2996"/>
                </a:lnTo>
                <a:lnTo>
                  <a:pt x="16318" y="2607"/>
                </a:lnTo>
                <a:lnTo>
                  <a:pt x="16148" y="2241"/>
                </a:lnTo>
                <a:lnTo>
                  <a:pt x="15928" y="1876"/>
                </a:lnTo>
                <a:lnTo>
                  <a:pt x="15685" y="1560"/>
                </a:lnTo>
                <a:lnTo>
                  <a:pt x="15393" y="1243"/>
                </a:lnTo>
                <a:lnTo>
                  <a:pt x="15100" y="975"/>
                </a:lnTo>
                <a:lnTo>
                  <a:pt x="14759" y="731"/>
                </a:lnTo>
                <a:lnTo>
                  <a:pt x="14418" y="512"/>
                </a:lnTo>
                <a:lnTo>
                  <a:pt x="14053" y="342"/>
                </a:lnTo>
                <a:lnTo>
                  <a:pt x="13639" y="196"/>
                </a:lnTo>
                <a:lnTo>
                  <a:pt x="13225" y="74"/>
                </a:lnTo>
                <a:lnTo>
                  <a:pt x="12811" y="25"/>
                </a:lnTo>
                <a:lnTo>
                  <a:pt x="12373" y="1"/>
                </a:lnTo>
                <a:lnTo>
                  <a:pt x="12373" y="1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3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Frank Ruhl Libre"/>
                <a:ea typeface="Frank Ruhl Libre"/>
                <a:cs typeface="Frank Ruhl Libre"/>
                <a:sym typeface="Frank Ruhl Libre"/>
              </a:rPr>
              <a:t>Negative stereotypes about OCD </a:t>
            </a:r>
            <a:endParaRPr sz="25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329" name="Google Shape;329;p23"/>
          <p:cNvSpPr txBox="1">
            <a:spLocks noGrp="1"/>
          </p:cNvSpPr>
          <p:nvPr>
            <p:ph type="body" idx="1"/>
          </p:nvPr>
        </p:nvSpPr>
        <p:spPr>
          <a:xfrm>
            <a:off x="0" y="2120550"/>
            <a:ext cx="4724700" cy="19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Excessive neatness is not an indicator of OCD, in fact, many people with OCD are hoarders. 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330" name="Google Shape;330;p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331" name="Google Shape;3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5013" y="1507250"/>
            <a:ext cx="4314976" cy="278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3"/>
          <p:cNvSpPr/>
          <p:nvPr/>
        </p:nvSpPr>
        <p:spPr>
          <a:xfrm>
            <a:off x="226701" y="634068"/>
            <a:ext cx="315499" cy="283210"/>
          </a:xfrm>
          <a:custGeom>
            <a:avLst/>
            <a:gdLst/>
            <a:ahLst/>
            <a:cxnLst/>
            <a:rect l="l" t="t" r="r" b="b"/>
            <a:pathLst>
              <a:path w="16660" h="14955" fill="none" extrusionOk="0">
                <a:moveTo>
                  <a:pt x="12373" y="1"/>
                </a:moveTo>
                <a:lnTo>
                  <a:pt x="12373" y="1"/>
                </a:lnTo>
                <a:lnTo>
                  <a:pt x="12032" y="1"/>
                </a:lnTo>
                <a:lnTo>
                  <a:pt x="11691" y="49"/>
                </a:lnTo>
                <a:lnTo>
                  <a:pt x="11350" y="123"/>
                </a:lnTo>
                <a:lnTo>
                  <a:pt x="11033" y="196"/>
                </a:lnTo>
                <a:lnTo>
                  <a:pt x="10716" y="317"/>
                </a:lnTo>
                <a:lnTo>
                  <a:pt x="10424" y="464"/>
                </a:lnTo>
                <a:lnTo>
                  <a:pt x="10132" y="610"/>
                </a:lnTo>
                <a:lnTo>
                  <a:pt x="9864" y="804"/>
                </a:lnTo>
                <a:lnTo>
                  <a:pt x="9620" y="999"/>
                </a:lnTo>
                <a:lnTo>
                  <a:pt x="9377" y="1219"/>
                </a:lnTo>
                <a:lnTo>
                  <a:pt x="9158" y="1462"/>
                </a:lnTo>
                <a:lnTo>
                  <a:pt x="8939" y="1706"/>
                </a:lnTo>
                <a:lnTo>
                  <a:pt x="8768" y="1974"/>
                </a:lnTo>
                <a:lnTo>
                  <a:pt x="8598" y="2266"/>
                </a:lnTo>
                <a:lnTo>
                  <a:pt x="8451" y="2558"/>
                </a:lnTo>
                <a:lnTo>
                  <a:pt x="8330" y="2850"/>
                </a:lnTo>
                <a:lnTo>
                  <a:pt x="8330" y="2850"/>
                </a:lnTo>
                <a:lnTo>
                  <a:pt x="8208" y="2558"/>
                </a:lnTo>
                <a:lnTo>
                  <a:pt x="8062" y="2266"/>
                </a:lnTo>
                <a:lnTo>
                  <a:pt x="7891" y="1974"/>
                </a:lnTo>
                <a:lnTo>
                  <a:pt x="7721" y="1706"/>
                </a:lnTo>
                <a:lnTo>
                  <a:pt x="7502" y="1462"/>
                </a:lnTo>
                <a:lnTo>
                  <a:pt x="7282" y="1219"/>
                </a:lnTo>
                <a:lnTo>
                  <a:pt x="7039" y="999"/>
                </a:lnTo>
                <a:lnTo>
                  <a:pt x="6795" y="804"/>
                </a:lnTo>
                <a:lnTo>
                  <a:pt x="6527" y="610"/>
                </a:lnTo>
                <a:lnTo>
                  <a:pt x="6235" y="464"/>
                </a:lnTo>
                <a:lnTo>
                  <a:pt x="5943" y="317"/>
                </a:lnTo>
                <a:lnTo>
                  <a:pt x="5626" y="196"/>
                </a:lnTo>
                <a:lnTo>
                  <a:pt x="5310" y="123"/>
                </a:lnTo>
                <a:lnTo>
                  <a:pt x="4969" y="49"/>
                </a:lnTo>
                <a:lnTo>
                  <a:pt x="4628" y="1"/>
                </a:lnTo>
                <a:lnTo>
                  <a:pt x="4287" y="1"/>
                </a:lnTo>
                <a:lnTo>
                  <a:pt x="4287" y="1"/>
                </a:lnTo>
                <a:lnTo>
                  <a:pt x="3848" y="25"/>
                </a:lnTo>
                <a:lnTo>
                  <a:pt x="3434" y="74"/>
                </a:lnTo>
                <a:lnTo>
                  <a:pt x="3020" y="196"/>
                </a:lnTo>
                <a:lnTo>
                  <a:pt x="2606" y="342"/>
                </a:lnTo>
                <a:lnTo>
                  <a:pt x="2241" y="512"/>
                </a:lnTo>
                <a:lnTo>
                  <a:pt x="1900" y="731"/>
                </a:lnTo>
                <a:lnTo>
                  <a:pt x="1559" y="975"/>
                </a:lnTo>
                <a:lnTo>
                  <a:pt x="1267" y="1243"/>
                </a:lnTo>
                <a:lnTo>
                  <a:pt x="974" y="1560"/>
                </a:lnTo>
                <a:lnTo>
                  <a:pt x="731" y="1876"/>
                </a:lnTo>
                <a:lnTo>
                  <a:pt x="512" y="2241"/>
                </a:lnTo>
                <a:lnTo>
                  <a:pt x="341" y="2607"/>
                </a:lnTo>
                <a:lnTo>
                  <a:pt x="195" y="2996"/>
                </a:lnTo>
                <a:lnTo>
                  <a:pt x="98" y="3410"/>
                </a:lnTo>
                <a:lnTo>
                  <a:pt x="25" y="3849"/>
                </a:lnTo>
                <a:lnTo>
                  <a:pt x="0" y="4287"/>
                </a:lnTo>
                <a:lnTo>
                  <a:pt x="0" y="4287"/>
                </a:lnTo>
                <a:lnTo>
                  <a:pt x="0" y="4580"/>
                </a:lnTo>
                <a:lnTo>
                  <a:pt x="25" y="4872"/>
                </a:lnTo>
                <a:lnTo>
                  <a:pt x="122" y="5432"/>
                </a:lnTo>
                <a:lnTo>
                  <a:pt x="244" y="5992"/>
                </a:lnTo>
                <a:lnTo>
                  <a:pt x="439" y="6528"/>
                </a:lnTo>
                <a:lnTo>
                  <a:pt x="658" y="7039"/>
                </a:lnTo>
                <a:lnTo>
                  <a:pt x="926" y="7526"/>
                </a:lnTo>
                <a:lnTo>
                  <a:pt x="1194" y="7989"/>
                </a:lnTo>
                <a:lnTo>
                  <a:pt x="1510" y="8452"/>
                </a:lnTo>
                <a:lnTo>
                  <a:pt x="1851" y="8890"/>
                </a:lnTo>
                <a:lnTo>
                  <a:pt x="2192" y="9304"/>
                </a:lnTo>
                <a:lnTo>
                  <a:pt x="2558" y="9718"/>
                </a:lnTo>
                <a:lnTo>
                  <a:pt x="2923" y="10108"/>
                </a:lnTo>
                <a:lnTo>
                  <a:pt x="3629" y="10839"/>
                </a:lnTo>
                <a:lnTo>
                  <a:pt x="4287" y="11496"/>
                </a:lnTo>
                <a:lnTo>
                  <a:pt x="4287" y="11496"/>
                </a:lnTo>
                <a:lnTo>
                  <a:pt x="4847" y="12032"/>
                </a:lnTo>
                <a:lnTo>
                  <a:pt x="5480" y="12592"/>
                </a:lnTo>
                <a:lnTo>
                  <a:pt x="6820" y="13737"/>
                </a:lnTo>
                <a:lnTo>
                  <a:pt x="7891" y="14614"/>
                </a:lnTo>
                <a:lnTo>
                  <a:pt x="8330" y="14955"/>
                </a:lnTo>
                <a:lnTo>
                  <a:pt x="8330" y="14955"/>
                </a:lnTo>
                <a:lnTo>
                  <a:pt x="8768" y="14614"/>
                </a:lnTo>
                <a:lnTo>
                  <a:pt x="9815" y="13761"/>
                </a:lnTo>
                <a:lnTo>
                  <a:pt x="11155" y="12617"/>
                </a:lnTo>
                <a:lnTo>
                  <a:pt x="11788" y="12056"/>
                </a:lnTo>
                <a:lnTo>
                  <a:pt x="12373" y="11496"/>
                </a:lnTo>
                <a:lnTo>
                  <a:pt x="12373" y="11496"/>
                </a:lnTo>
                <a:lnTo>
                  <a:pt x="13030" y="10839"/>
                </a:lnTo>
                <a:lnTo>
                  <a:pt x="13736" y="10108"/>
                </a:lnTo>
                <a:lnTo>
                  <a:pt x="14102" y="9718"/>
                </a:lnTo>
                <a:lnTo>
                  <a:pt x="14467" y="9304"/>
                </a:lnTo>
                <a:lnTo>
                  <a:pt x="14808" y="8890"/>
                </a:lnTo>
                <a:lnTo>
                  <a:pt x="15149" y="8452"/>
                </a:lnTo>
                <a:lnTo>
                  <a:pt x="15466" y="7989"/>
                </a:lnTo>
                <a:lnTo>
                  <a:pt x="15734" y="7526"/>
                </a:lnTo>
                <a:lnTo>
                  <a:pt x="16001" y="7039"/>
                </a:lnTo>
                <a:lnTo>
                  <a:pt x="16221" y="6528"/>
                </a:lnTo>
                <a:lnTo>
                  <a:pt x="16416" y="5992"/>
                </a:lnTo>
                <a:lnTo>
                  <a:pt x="16537" y="5432"/>
                </a:lnTo>
                <a:lnTo>
                  <a:pt x="16635" y="4872"/>
                </a:lnTo>
                <a:lnTo>
                  <a:pt x="16659" y="4580"/>
                </a:lnTo>
                <a:lnTo>
                  <a:pt x="16659" y="4287"/>
                </a:lnTo>
                <a:lnTo>
                  <a:pt x="16659" y="4287"/>
                </a:lnTo>
                <a:lnTo>
                  <a:pt x="16635" y="3849"/>
                </a:lnTo>
                <a:lnTo>
                  <a:pt x="16562" y="3410"/>
                </a:lnTo>
                <a:lnTo>
                  <a:pt x="16464" y="2996"/>
                </a:lnTo>
                <a:lnTo>
                  <a:pt x="16318" y="2607"/>
                </a:lnTo>
                <a:lnTo>
                  <a:pt x="16148" y="2241"/>
                </a:lnTo>
                <a:lnTo>
                  <a:pt x="15928" y="1876"/>
                </a:lnTo>
                <a:lnTo>
                  <a:pt x="15685" y="1560"/>
                </a:lnTo>
                <a:lnTo>
                  <a:pt x="15393" y="1243"/>
                </a:lnTo>
                <a:lnTo>
                  <a:pt x="15100" y="975"/>
                </a:lnTo>
                <a:lnTo>
                  <a:pt x="14759" y="731"/>
                </a:lnTo>
                <a:lnTo>
                  <a:pt x="14418" y="512"/>
                </a:lnTo>
                <a:lnTo>
                  <a:pt x="14053" y="342"/>
                </a:lnTo>
                <a:lnTo>
                  <a:pt x="13639" y="196"/>
                </a:lnTo>
                <a:lnTo>
                  <a:pt x="13225" y="74"/>
                </a:lnTo>
                <a:lnTo>
                  <a:pt x="12811" y="25"/>
                </a:lnTo>
                <a:lnTo>
                  <a:pt x="12373" y="1"/>
                </a:lnTo>
                <a:lnTo>
                  <a:pt x="12373" y="1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4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Frank Ruhl Libre"/>
                <a:ea typeface="Frank Ruhl Libre"/>
                <a:cs typeface="Frank Ruhl Libre"/>
                <a:sym typeface="Frank Ruhl Libre"/>
              </a:rPr>
              <a:t>Resources for OCD  </a:t>
            </a:r>
            <a:endParaRPr sz="30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338" name="Google Shape;338;p24"/>
          <p:cNvSpPr txBox="1">
            <a:spLocks noGrp="1"/>
          </p:cNvSpPr>
          <p:nvPr>
            <p:ph type="body" idx="1"/>
          </p:nvPr>
        </p:nvSpPr>
        <p:spPr>
          <a:xfrm>
            <a:off x="6096400" y="1679388"/>
            <a:ext cx="30090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National Alliance on Mental Illness 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International OCD Foundation 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Peace of Mind Foundation 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339" name="Google Shape;339;p2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40" name="Google Shape;3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75" y="2122975"/>
            <a:ext cx="5943075" cy="225835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4"/>
          <p:cNvSpPr/>
          <p:nvPr/>
        </p:nvSpPr>
        <p:spPr>
          <a:xfrm>
            <a:off x="226701" y="634068"/>
            <a:ext cx="315499" cy="283210"/>
          </a:xfrm>
          <a:custGeom>
            <a:avLst/>
            <a:gdLst/>
            <a:ahLst/>
            <a:cxnLst/>
            <a:rect l="l" t="t" r="r" b="b"/>
            <a:pathLst>
              <a:path w="16660" h="14955" fill="none" extrusionOk="0">
                <a:moveTo>
                  <a:pt x="12373" y="1"/>
                </a:moveTo>
                <a:lnTo>
                  <a:pt x="12373" y="1"/>
                </a:lnTo>
                <a:lnTo>
                  <a:pt x="12032" y="1"/>
                </a:lnTo>
                <a:lnTo>
                  <a:pt x="11691" y="49"/>
                </a:lnTo>
                <a:lnTo>
                  <a:pt x="11350" y="123"/>
                </a:lnTo>
                <a:lnTo>
                  <a:pt x="11033" y="196"/>
                </a:lnTo>
                <a:lnTo>
                  <a:pt x="10716" y="317"/>
                </a:lnTo>
                <a:lnTo>
                  <a:pt x="10424" y="464"/>
                </a:lnTo>
                <a:lnTo>
                  <a:pt x="10132" y="610"/>
                </a:lnTo>
                <a:lnTo>
                  <a:pt x="9864" y="804"/>
                </a:lnTo>
                <a:lnTo>
                  <a:pt x="9620" y="999"/>
                </a:lnTo>
                <a:lnTo>
                  <a:pt x="9377" y="1219"/>
                </a:lnTo>
                <a:lnTo>
                  <a:pt x="9158" y="1462"/>
                </a:lnTo>
                <a:lnTo>
                  <a:pt x="8939" y="1706"/>
                </a:lnTo>
                <a:lnTo>
                  <a:pt x="8768" y="1974"/>
                </a:lnTo>
                <a:lnTo>
                  <a:pt x="8598" y="2266"/>
                </a:lnTo>
                <a:lnTo>
                  <a:pt x="8451" y="2558"/>
                </a:lnTo>
                <a:lnTo>
                  <a:pt x="8330" y="2850"/>
                </a:lnTo>
                <a:lnTo>
                  <a:pt x="8330" y="2850"/>
                </a:lnTo>
                <a:lnTo>
                  <a:pt x="8208" y="2558"/>
                </a:lnTo>
                <a:lnTo>
                  <a:pt x="8062" y="2266"/>
                </a:lnTo>
                <a:lnTo>
                  <a:pt x="7891" y="1974"/>
                </a:lnTo>
                <a:lnTo>
                  <a:pt x="7721" y="1706"/>
                </a:lnTo>
                <a:lnTo>
                  <a:pt x="7502" y="1462"/>
                </a:lnTo>
                <a:lnTo>
                  <a:pt x="7282" y="1219"/>
                </a:lnTo>
                <a:lnTo>
                  <a:pt x="7039" y="999"/>
                </a:lnTo>
                <a:lnTo>
                  <a:pt x="6795" y="804"/>
                </a:lnTo>
                <a:lnTo>
                  <a:pt x="6527" y="610"/>
                </a:lnTo>
                <a:lnTo>
                  <a:pt x="6235" y="464"/>
                </a:lnTo>
                <a:lnTo>
                  <a:pt x="5943" y="317"/>
                </a:lnTo>
                <a:lnTo>
                  <a:pt x="5626" y="196"/>
                </a:lnTo>
                <a:lnTo>
                  <a:pt x="5310" y="123"/>
                </a:lnTo>
                <a:lnTo>
                  <a:pt x="4969" y="49"/>
                </a:lnTo>
                <a:lnTo>
                  <a:pt x="4628" y="1"/>
                </a:lnTo>
                <a:lnTo>
                  <a:pt x="4287" y="1"/>
                </a:lnTo>
                <a:lnTo>
                  <a:pt x="4287" y="1"/>
                </a:lnTo>
                <a:lnTo>
                  <a:pt x="3848" y="25"/>
                </a:lnTo>
                <a:lnTo>
                  <a:pt x="3434" y="74"/>
                </a:lnTo>
                <a:lnTo>
                  <a:pt x="3020" y="196"/>
                </a:lnTo>
                <a:lnTo>
                  <a:pt x="2606" y="342"/>
                </a:lnTo>
                <a:lnTo>
                  <a:pt x="2241" y="512"/>
                </a:lnTo>
                <a:lnTo>
                  <a:pt x="1900" y="731"/>
                </a:lnTo>
                <a:lnTo>
                  <a:pt x="1559" y="975"/>
                </a:lnTo>
                <a:lnTo>
                  <a:pt x="1267" y="1243"/>
                </a:lnTo>
                <a:lnTo>
                  <a:pt x="974" y="1560"/>
                </a:lnTo>
                <a:lnTo>
                  <a:pt x="731" y="1876"/>
                </a:lnTo>
                <a:lnTo>
                  <a:pt x="512" y="2241"/>
                </a:lnTo>
                <a:lnTo>
                  <a:pt x="341" y="2607"/>
                </a:lnTo>
                <a:lnTo>
                  <a:pt x="195" y="2996"/>
                </a:lnTo>
                <a:lnTo>
                  <a:pt x="98" y="3410"/>
                </a:lnTo>
                <a:lnTo>
                  <a:pt x="25" y="3849"/>
                </a:lnTo>
                <a:lnTo>
                  <a:pt x="0" y="4287"/>
                </a:lnTo>
                <a:lnTo>
                  <a:pt x="0" y="4287"/>
                </a:lnTo>
                <a:lnTo>
                  <a:pt x="0" y="4580"/>
                </a:lnTo>
                <a:lnTo>
                  <a:pt x="25" y="4872"/>
                </a:lnTo>
                <a:lnTo>
                  <a:pt x="122" y="5432"/>
                </a:lnTo>
                <a:lnTo>
                  <a:pt x="244" y="5992"/>
                </a:lnTo>
                <a:lnTo>
                  <a:pt x="439" y="6528"/>
                </a:lnTo>
                <a:lnTo>
                  <a:pt x="658" y="7039"/>
                </a:lnTo>
                <a:lnTo>
                  <a:pt x="926" y="7526"/>
                </a:lnTo>
                <a:lnTo>
                  <a:pt x="1194" y="7989"/>
                </a:lnTo>
                <a:lnTo>
                  <a:pt x="1510" y="8452"/>
                </a:lnTo>
                <a:lnTo>
                  <a:pt x="1851" y="8890"/>
                </a:lnTo>
                <a:lnTo>
                  <a:pt x="2192" y="9304"/>
                </a:lnTo>
                <a:lnTo>
                  <a:pt x="2558" y="9718"/>
                </a:lnTo>
                <a:lnTo>
                  <a:pt x="2923" y="10108"/>
                </a:lnTo>
                <a:lnTo>
                  <a:pt x="3629" y="10839"/>
                </a:lnTo>
                <a:lnTo>
                  <a:pt x="4287" y="11496"/>
                </a:lnTo>
                <a:lnTo>
                  <a:pt x="4287" y="11496"/>
                </a:lnTo>
                <a:lnTo>
                  <a:pt x="4847" y="12032"/>
                </a:lnTo>
                <a:lnTo>
                  <a:pt x="5480" y="12592"/>
                </a:lnTo>
                <a:lnTo>
                  <a:pt x="6820" y="13737"/>
                </a:lnTo>
                <a:lnTo>
                  <a:pt x="7891" y="14614"/>
                </a:lnTo>
                <a:lnTo>
                  <a:pt x="8330" y="14955"/>
                </a:lnTo>
                <a:lnTo>
                  <a:pt x="8330" y="14955"/>
                </a:lnTo>
                <a:lnTo>
                  <a:pt x="8768" y="14614"/>
                </a:lnTo>
                <a:lnTo>
                  <a:pt x="9815" y="13761"/>
                </a:lnTo>
                <a:lnTo>
                  <a:pt x="11155" y="12617"/>
                </a:lnTo>
                <a:lnTo>
                  <a:pt x="11788" y="12056"/>
                </a:lnTo>
                <a:lnTo>
                  <a:pt x="12373" y="11496"/>
                </a:lnTo>
                <a:lnTo>
                  <a:pt x="12373" y="11496"/>
                </a:lnTo>
                <a:lnTo>
                  <a:pt x="13030" y="10839"/>
                </a:lnTo>
                <a:lnTo>
                  <a:pt x="13736" y="10108"/>
                </a:lnTo>
                <a:lnTo>
                  <a:pt x="14102" y="9718"/>
                </a:lnTo>
                <a:lnTo>
                  <a:pt x="14467" y="9304"/>
                </a:lnTo>
                <a:lnTo>
                  <a:pt x="14808" y="8890"/>
                </a:lnTo>
                <a:lnTo>
                  <a:pt x="15149" y="8452"/>
                </a:lnTo>
                <a:lnTo>
                  <a:pt x="15466" y="7989"/>
                </a:lnTo>
                <a:lnTo>
                  <a:pt x="15734" y="7526"/>
                </a:lnTo>
                <a:lnTo>
                  <a:pt x="16001" y="7039"/>
                </a:lnTo>
                <a:lnTo>
                  <a:pt x="16221" y="6528"/>
                </a:lnTo>
                <a:lnTo>
                  <a:pt x="16416" y="5992"/>
                </a:lnTo>
                <a:lnTo>
                  <a:pt x="16537" y="5432"/>
                </a:lnTo>
                <a:lnTo>
                  <a:pt x="16635" y="4872"/>
                </a:lnTo>
                <a:lnTo>
                  <a:pt x="16659" y="4580"/>
                </a:lnTo>
                <a:lnTo>
                  <a:pt x="16659" y="4287"/>
                </a:lnTo>
                <a:lnTo>
                  <a:pt x="16659" y="4287"/>
                </a:lnTo>
                <a:lnTo>
                  <a:pt x="16635" y="3849"/>
                </a:lnTo>
                <a:lnTo>
                  <a:pt x="16562" y="3410"/>
                </a:lnTo>
                <a:lnTo>
                  <a:pt x="16464" y="2996"/>
                </a:lnTo>
                <a:lnTo>
                  <a:pt x="16318" y="2607"/>
                </a:lnTo>
                <a:lnTo>
                  <a:pt x="16148" y="2241"/>
                </a:lnTo>
                <a:lnTo>
                  <a:pt x="15928" y="1876"/>
                </a:lnTo>
                <a:lnTo>
                  <a:pt x="15685" y="1560"/>
                </a:lnTo>
                <a:lnTo>
                  <a:pt x="15393" y="1243"/>
                </a:lnTo>
                <a:lnTo>
                  <a:pt x="15100" y="975"/>
                </a:lnTo>
                <a:lnTo>
                  <a:pt x="14759" y="731"/>
                </a:lnTo>
                <a:lnTo>
                  <a:pt x="14418" y="512"/>
                </a:lnTo>
                <a:lnTo>
                  <a:pt x="14053" y="342"/>
                </a:lnTo>
                <a:lnTo>
                  <a:pt x="13639" y="196"/>
                </a:lnTo>
                <a:lnTo>
                  <a:pt x="13225" y="74"/>
                </a:lnTo>
                <a:lnTo>
                  <a:pt x="12811" y="25"/>
                </a:lnTo>
                <a:lnTo>
                  <a:pt x="12373" y="1"/>
                </a:lnTo>
                <a:lnTo>
                  <a:pt x="12373" y="1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What can we do to help?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347" name="Google Shape;347;p2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348" name="Google Shape;3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25" y="1411075"/>
            <a:ext cx="4383800" cy="354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5"/>
          <p:cNvSpPr/>
          <p:nvPr/>
        </p:nvSpPr>
        <p:spPr>
          <a:xfrm>
            <a:off x="226701" y="634068"/>
            <a:ext cx="315499" cy="283210"/>
          </a:xfrm>
          <a:custGeom>
            <a:avLst/>
            <a:gdLst/>
            <a:ahLst/>
            <a:cxnLst/>
            <a:rect l="l" t="t" r="r" b="b"/>
            <a:pathLst>
              <a:path w="16660" h="14955" fill="none" extrusionOk="0">
                <a:moveTo>
                  <a:pt x="12373" y="1"/>
                </a:moveTo>
                <a:lnTo>
                  <a:pt x="12373" y="1"/>
                </a:lnTo>
                <a:lnTo>
                  <a:pt x="12032" y="1"/>
                </a:lnTo>
                <a:lnTo>
                  <a:pt x="11691" y="49"/>
                </a:lnTo>
                <a:lnTo>
                  <a:pt x="11350" y="123"/>
                </a:lnTo>
                <a:lnTo>
                  <a:pt x="11033" y="196"/>
                </a:lnTo>
                <a:lnTo>
                  <a:pt x="10716" y="317"/>
                </a:lnTo>
                <a:lnTo>
                  <a:pt x="10424" y="464"/>
                </a:lnTo>
                <a:lnTo>
                  <a:pt x="10132" y="610"/>
                </a:lnTo>
                <a:lnTo>
                  <a:pt x="9864" y="804"/>
                </a:lnTo>
                <a:lnTo>
                  <a:pt x="9620" y="999"/>
                </a:lnTo>
                <a:lnTo>
                  <a:pt x="9377" y="1219"/>
                </a:lnTo>
                <a:lnTo>
                  <a:pt x="9158" y="1462"/>
                </a:lnTo>
                <a:lnTo>
                  <a:pt x="8939" y="1706"/>
                </a:lnTo>
                <a:lnTo>
                  <a:pt x="8768" y="1974"/>
                </a:lnTo>
                <a:lnTo>
                  <a:pt x="8598" y="2266"/>
                </a:lnTo>
                <a:lnTo>
                  <a:pt x="8451" y="2558"/>
                </a:lnTo>
                <a:lnTo>
                  <a:pt x="8330" y="2850"/>
                </a:lnTo>
                <a:lnTo>
                  <a:pt x="8330" y="2850"/>
                </a:lnTo>
                <a:lnTo>
                  <a:pt x="8208" y="2558"/>
                </a:lnTo>
                <a:lnTo>
                  <a:pt x="8062" y="2266"/>
                </a:lnTo>
                <a:lnTo>
                  <a:pt x="7891" y="1974"/>
                </a:lnTo>
                <a:lnTo>
                  <a:pt x="7721" y="1706"/>
                </a:lnTo>
                <a:lnTo>
                  <a:pt x="7502" y="1462"/>
                </a:lnTo>
                <a:lnTo>
                  <a:pt x="7282" y="1219"/>
                </a:lnTo>
                <a:lnTo>
                  <a:pt x="7039" y="999"/>
                </a:lnTo>
                <a:lnTo>
                  <a:pt x="6795" y="804"/>
                </a:lnTo>
                <a:lnTo>
                  <a:pt x="6527" y="610"/>
                </a:lnTo>
                <a:lnTo>
                  <a:pt x="6235" y="464"/>
                </a:lnTo>
                <a:lnTo>
                  <a:pt x="5943" y="317"/>
                </a:lnTo>
                <a:lnTo>
                  <a:pt x="5626" y="196"/>
                </a:lnTo>
                <a:lnTo>
                  <a:pt x="5310" y="123"/>
                </a:lnTo>
                <a:lnTo>
                  <a:pt x="4969" y="49"/>
                </a:lnTo>
                <a:lnTo>
                  <a:pt x="4628" y="1"/>
                </a:lnTo>
                <a:lnTo>
                  <a:pt x="4287" y="1"/>
                </a:lnTo>
                <a:lnTo>
                  <a:pt x="4287" y="1"/>
                </a:lnTo>
                <a:lnTo>
                  <a:pt x="3848" y="25"/>
                </a:lnTo>
                <a:lnTo>
                  <a:pt x="3434" y="74"/>
                </a:lnTo>
                <a:lnTo>
                  <a:pt x="3020" y="196"/>
                </a:lnTo>
                <a:lnTo>
                  <a:pt x="2606" y="342"/>
                </a:lnTo>
                <a:lnTo>
                  <a:pt x="2241" y="512"/>
                </a:lnTo>
                <a:lnTo>
                  <a:pt x="1900" y="731"/>
                </a:lnTo>
                <a:lnTo>
                  <a:pt x="1559" y="975"/>
                </a:lnTo>
                <a:lnTo>
                  <a:pt x="1267" y="1243"/>
                </a:lnTo>
                <a:lnTo>
                  <a:pt x="974" y="1560"/>
                </a:lnTo>
                <a:lnTo>
                  <a:pt x="731" y="1876"/>
                </a:lnTo>
                <a:lnTo>
                  <a:pt x="512" y="2241"/>
                </a:lnTo>
                <a:lnTo>
                  <a:pt x="341" y="2607"/>
                </a:lnTo>
                <a:lnTo>
                  <a:pt x="195" y="2996"/>
                </a:lnTo>
                <a:lnTo>
                  <a:pt x="98" y="3410"/>
                </a:lnTo>
                <a:lnTo>
                  <a:pt x="25" y="3849"/>
                </a:lnTo>
                <a:lnTo>
                  <a:pt x="0" y="4287"/>
                </a:lnTo>
                <a:lnTo>
                  <a:pt x="0" y="4287"/>
                </a:lnTo>
                <a:lnTo>
                  <a:pt x="0" y="4580"/>
                </a:lnTo>
                <a:lnTo>
                  <a:pt x="25" y="4872"/>
                </a:lnTo>
                <a:lnTo>
                  <a:pt x="122" y="5432"/>
                </a:lnTo>
                <a:lnTo>
                  <a:pt x="244" y="5992"/>
                </a:lnTo>
                <a:lnTo>
                  <a:pt x="439" y="6528"/>
                </a:lnTo>
                <a:lnTo>
                  <a:pt x="658" y="7039"/>
                </a:lnTo>
                <a:lnTo>
                  <a:pt x="926" y="7526"/>
                </a:lnTo>
                <a:lnTo>
                  <a:pt x="1194" y="7989"/>
                </a:lnTo>
                <a:lnTo>
                  <a:pt x="1510" y="8452"/>
                </a:lnTo>
                <a:lnTo>
                  <a:pt x="1851" y="8890"/>
                </a:lnTo>
                <a:lnTo>
                  <a:pt x="2192" y="9304"/>
                </a:lnTo>
                <a:lnTo>
                  <a:pt x="2558" y="9718"/>
                </a:lnTo>
                <a:lnTo>
                  <a:pt x="2923" y="10108"/>
                </a:lnTo>
                <a:lnTo>
                  <a:pt x="3629" y="10839"/>
                </a:lnTo>
                <a:lnTo>
                  <a:pt x="4287" y="11496"/>
                </a:lnTo>
                <a:lnTo>
                  <a:pt x="4287" y="11496"/>
                </a:lnTo>
                <a:lnTo>
                  <a:pt x="4847" y="12032"/>
                </a:lnTo>
                <a:lnTo>
                  <a:pt x="5480" y="12592"/>
                </a:lnTo>
                <a:lnTo>
                  <a:pt x="6820" y="13737"/>
                </a:lnTo>
                <a:lnTo>
                  <a:pt x="7891" y="14614"/>
                </a:lnTo>
                <a:lnTo>
                  <a:pt x="8330" y="14955"/>
                </a:lnTo>
                <a:lnTo>
                  <a:pt x="8330" y="14955"/>
                </a:lnTo>
                <a:lnTo>
                  <a:pt x="8768" y="14614"/>
                </a:lnTo>
                <a:lnTo>
                  <a:pt x="9815" y="13761"/>
                </a:lnTo>
                <a:lnTo>
                  <a:pt x="11155" y="12617"/>
                </a:lnTo>
                <a:lnTo>
                  <a:pt x="11788" y="12056"/>
                </a:lnTo>
                <a:lnTo>
                  <a:pt x="12373" y="11496"/>
                </a:lnTo>
                <a:lnTo>
                  <a:pt x="12373" y="11496"/>
                </a:lnTo>
                <a:lnTo>
                  <a:pt x="13030" y="10839"/>
                </a:lnTo>
                <a:lnTo>
                  <a:pt x="13736" y="10108"/>
                </a:lnTo>
                <a:lnTo>
                  <a:pt x="14102" y="9718"/>
                </a:lnTo>
                <a:lnTo>
                  <a:pt x="14467" y="9304"/>
                </a:lnTo>
                <a:lnTo>
                  <a:pt x="14808" y="8890"/>
                </a:lnTo>
                <a:lnTo>
                  <a:pt x="15149" y="8452"/>
                </a:lnTo>
                <a:lnTo>
                  <a:pt x="15466" y="7989"/>
                </a:lnTo>
                <a:lnTo>
                  <a:pt x="15734" y="7526"/>
                </a:lnTo>
                <a:lnTo>
                  <a:pt x="16001" y="7039"/>
                </a:lnTo>
                <a:lnTo>
                  <a:pt x="16221" y="6528"/>
                </a:lnTo>
                <a:lnTo>
                  <a:pt x="16416" y="5992"/>
                </a:lnTo>
                <a:lnTo>
                  <a:pt x="16537" y="5432"/>
                </a:lnTo>
                <a:lnTo>
                  <a:pt x="16635" y="4872"/>
                </a:lnTo>
                <a:lnTo>
                  <a:pt x="16659" y="4580"/>
                </a:lnTo>
                <a:lnTo>
                  <a:pt x="16659" y="4287"/>
                </a:lnTo>
                <a:lnTo>
                  <a:pt x="16659" y="4287"/>
                </a:lnTo>
                <a:lnTo>
                  <a:pt x="16635" y="3849"/>
                </a:lnTo>
                <a:lnTo>
                  <a:pt x="16562" y="3410"/>
                </a:lnTo>
                <a:lnTo>
                  <a:pt x="16464" y="2996"/>
                </a:lnTo>
                <a:lnTo>
                  <a:pt x="16318" y="2607"/>
                </a:lnTo>
                <a:lnTo>
                  <a:pt x="16148" y="2241"/>
                </a:lnTo>
                <a:lnTo>
                  <a:pt x="15928" y="1876"/>
                </a:lnTo>
                <a:lnTo>
                  <a:pt x="15685" y="1560"/>
                </a:lnTo>
                <a:lnTo>
                  <a:pt x="15393" y="1243"/>
                </a:lnTo>
                <a:lnTo>
                  <a:pt x="15100" y="975"/>
                </a:lnTo>
                <a:lnTo>
                  <a:pt x="14759" y="731"/>
                </a:lnTo>
                <a:lnTo>
                  <a:pt x="14418" y="512"/>
                </a:lnTo>
                <a:lnTo>
                  <a:pt x="14053" y="342"/>
                </a:lnTo>
                <a:lnTo>
                  <a:pt x="13639" y="196"/>
                </a:lnTo>
                <a:lnTo>
                  <a:pt x="13225" y="74"/>
                </a:lnTo>
                <a:lnTo>
                  <a:pt x="12811" y="25"/>
                </a:lnTo>
                <a:lnTo>
                  <a:pt x="12373" y="1"/>
                </a:lnTo>
                <a:lnTo>
                  <a:pt x="12373" y="1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5"/>
          <p:cNvSpPr txBox="1"/>
          <p:nvPr/>
        </p:nvSpPr>
        <p:spPr>
          <a:xfrm>
            <a:off x="4499025" y="1071750"/>
            <a:ext cx="3805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7D3E6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 </a:t>
            </a:r>
            <a:endParaRPr sz="2400">
              <a:solidFill>
                <a:srgbClr val="C7D3E6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Frank Ruhl Libre Light"/>
              <a:buChar char="●"/>
            </a:pPr>
            <a:r>
              <a:rPr lang="en" sz="2400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Educate yourself</a:t>
            </a:r>
            <a:endParaRPr sz="2400"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Frank Ruhl Libre Light"/>
              <a:buChar char="●"/>
            </a:pPr>
            <a:r>
              <a:rPr lang="en" sz="2400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Encourage your loved one to seek help</a:t>
            </a:r>
            <a:endParaRPr sz="2400"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Frank Ruhl Libre Light"/>
              <a:buChar char="●"/>
            </a:pPr>
            <a:r>
              <a:rPr lang="en" sz="2400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Stop enabling OCD in your house or relationship</a:t>
            </a:r>
            <a:endParaRPr sz="2400"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Frank Ruhl Libre Light"/>
              <a:buChar char="●"/>
            </a:pPr>
            <a:r>
              <a:rPr lang="en" sz="2400">
                <a:solidFill>
                  <a:schemeClr val="dk1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Be non-judgemental and patient to the best of your ability</a:t>
            </a:r>
            <a:endParaRPr sz="2400">
              <a:solidFill>
                <a:schemeClr val="dk1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C7D3E6"/>
              </a:solidFill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6"/>
          <p:cNvSpPr txBox="1">
            <a:spLocks noGrp="1"/>
          </p:cNvSpPr>
          <p:nvPr>
            <p:ph type="body" idx="4294967295"/>
          </p:nvPr>
        </p:nvSpPr>
        <p:spPr>
          <a:xfrm>
            <a:off x="814275" y="1327350"/>
            <a:ext cx="75255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chemeClr val="hlink"/>
                </a:solidFill>
                <a:latin typeface="Frank Ruhl Libre Light"/>
                <a:ea typeface="Frank Ruhl Libre Light"/>
                <a:cs typeface="Frank Ruhl Libre Light"/>
                <a:sym typeface="Frank Ruhl Libre Light"/>
                <a:hlinkClick r:id="rId3"/>
              </a:rPr>
              <a:t>https://www.youtube.com/watch?v=ufqFO5B1vQY</a:t>
            </a:r>
            <a:endParaRPr sz="2600"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endParaRPr sz="2600"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356" name="Google Shape;356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Frank Ruhl Libre"/>
                <a:ea typeface="Frank Ruhl Libre"/>
                <a:cs typeface="Frank Ruhl Libre"/>
                <a:sym typeface="Frank Ruhl Libre"/>
              </a:rPr>
              <a:t>Questions?</a:t>
            </a:r>
            <a:endParaRPr sz="30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362" name="Google Shape;362;p2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pSp>
        <p:nvGrpSpPr>
          <p:cNvPr id="363" name="Google Shape;363;p27"/>
          <p:cNvGrpSpPr/>
          <p:nvPr/>
        </p:nvGrpSpPr>
        <p:grpSpPr>
          <a:xfrm>
            <a:off x="309595" y="617925"/>
            <a:ext cx="309022" cy="315499"/>
            <a:chOff x="3951850" y="2985350"/>
            <a:chExt cx="407950" cy="416500"/>
          </a:xfrm>
        </p:grpSpPr>
        <p:sp>
          <p:nvSpPr>
            <p:cNvPr id="364" name="Google Shape;364;p27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7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7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7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8" name="Google Shape;36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6750" y="1561050"/>
            <a:ext cx="4834050" cy="33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 Ruhl Libre"/>
                <a:ea typeface="Frank Ruhl Libre"/>
                <a:cs typeface="Frank Ruhl Libre"/>
                <a:sym typeface="Frank Ruhl Libre"/>
              </a:rPr>
              <a:t>References</a:t>
            </a:r>
            <a:endParaRPr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374" name="Google Shape;374;p28"/>
          <p:cNvSpPr txBox="1">
            <a:spLocks noGrp="1"/>
          </p:cNvSpPr>
          <p:nvPr>
            <p:ph type="body" idx="1"/>
          </p:nvPr>
        </p:nvSpPr>
        <p:spPr>
          <a:xfrm>
            <a:off x="0" y="1664275"/>
            <a:ext cx="9105300" cy="312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1400"/>
              <a:buChar char="❏"/>
            </a:pPr>
            <a:r>
              <a:rPr lang="en" sz="1400" b="1">
                <a:solidFill>
                  <a:srgbClr val="FF9800"/>
                </a:solidFill>
              </a:rPr>
              <a:t>Mental Health and Behavior on the MedlinePlus® by the National Library of Medicine at http://www.nlm.nih.gov/ medlineplus/mentalhealthandbehavior.html </a:t>
            </a:r>
            <a:endParaRPr sz="1400" b="1">
              <a:solidFill>
                <a:srgbClr val="FF9800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1400"/>
              <a:buChar char="❏"/>
            </a:pPr>
            <a:r>
              <a:rPr lang="en" sz="1400" b="1">
                <a:solidFill>
                  <a:srgbClr val="FF9800"/>
                </a:solidFill>
              </a:rPr>
              <a:t>HCA Healthcare at https://hcahealthcare.com/hl/?/19904/Risk-Factors-for-Obsessive-Compulsive-Disorder--OCD-~Diagnosis</a:t>
            </a:r>
            <a:endParaRPr sz="1400" b="1">
              <a:solidFill>
                <a:srgbClr val="FF9800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1400"/>
              <a:buChar char="❏"/>
            </a:pPr>
            <a:r>
              <a:rPr lang="en" sz="1400" b="1">
                <a:solidFill>
                  <a:srgbClr val="FF9800"/>
                </a:solidFill>
              </a:rPr>
              <a:t>National Alliance on Mental Illness at http://www.nami.org/Hometemplate.cfm </a:t>
            </a:r>
            <a:endParaRPr sz="1400" b="1">
              <a:solidFill>
                <a:srgbClr val="FF9800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1400"/>
              <a:buChar char="❏"/>
            </a:pPr>
            <a:r>
              <a:rPr lang="en" sz="1400" b="1">
                <a:solidFill>
                  <a:srgbClr val="FF9800"/>
                </a:solidFill>
              </a:rPr>
              <a:t>Mental Health Services Locator at http://mentalhealth.samhsa.gov/databases </a:t>
            </a:r>
            <a:endParaRPr sz="1400" b="1">
              <a:solidFill>
                <a:srgbClr val="FF9800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1400"/>
              <a:buChar char="❏"/>
            </a:pPr>
            <a:r>
              <a:rPr lang="en" sz="1400" b="1">
                <a:solidFill>
                  <a:srgbClr val="FF9800"/>
                </a:solidFill>
              </a:rPr>
              <a:t>TeensHealth™ from Nemours Foundation at http://kidshealth.org/teen/your_mind</a:t>
            </a:r>
            <a:endParaRPr sz="1400" b="1">
              <a:solidFill>
                <a:srgbClr val="FF9800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1400"/>
              <a:buChar char="❏"/>
            </a:pPr>
            <a:r>
              <a:rPr lang="en" sz="1400" b="1">
                <a:solidFill>
                  <a:srgbClr val="FF9800"/>
                </a:solidFill>
              </a:rPr>
              <a:t>American Psychiatric Association at https://www.psychiatry.org/patients-families/ocd/patient-story</a:t>
            </a:r>
            <a:endParaRPr sz="1400" b="1">
              <a:solidFill>
                <a:srgbClr val="FF9800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1400"/>
              <a:buFont typeface="Roboto Condensed"/>
              <a:buChar char="❏"/>
            </a:pPr>
            <a:r>
              <a:rPr lang="en" sz="1400">
                <a:solidFill>
                  <a:srgbClr val="FF98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Brain and Behavior Research Foundation at https://www.bbrfoundation.org/faq/frequently-asked-questions-about-ocd</a:t>
            </a:r>
            <a:endParaRPr sz="1400">
              <a:solidFill>
                <a:srgbClr val="FF98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1400"/>
              <a:buChar char="❏"/>
            </a:pPr>
            <a:r>
              <a:rPr lang="en" sz="1400" b="1">
                <a:solidFill>
                  <a:srgbClr val="FF9800"/>
                </a:solidFill>
              </a:rPr>
              <a:t>Learn How to Become at https://www.bbrfoundation.org/faq/frequently-asked-questions-about-ocd</a:t>
            </a:r>
            <a:endParaRPr sz="1400" b="1">
              <a:solidFill>
                <a:srgbClr val="FF9800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1400"/>
              <a:buChar char="❏"/>
            </a:pPr>
            <a:r>
              <a:rPr lang="en" sz="1400" b="1">
                <a:solidFill>
                  <a:srgbClr val="FF9800"/>
                </a:solidFill>
              </a:rPr>
              <a:t>Mental Health America at http://www.mentalhealthamerica.net/conditions/ocd</a:t>
            </a:r>
            <a:endParaRPr sz="1400" b="1">
              <a:solidFill>
                <a:srgbClr val="FF9800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1400"/>
              <a:buChar char="❏"/>
            </a:pPr>
            <a:r>
              <a:rPr lang="en" sz="1400" b="1">
                <a:solidFill>
                  <a:srgbClr val="FF9800"/>
                </a:solidFill>
              </a:rPr>
              <a:t>National Institute of Mental Health, Mental Health Topics at http://www.nimh.nih.gov/health/topics/index.shtml</a:t>
            </a:r>
            <a:endParaRPr sz="1400" b="1">
              <a:solidFill>
                <a:srgbClr val="FF9800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1400"/>
              <a:buChar char="❏"/>
            </a:pPr>
            <a:r>
              <a:rPr lang="en" sz="1400" b="1">
                <a:solidFill>
                  <a:srgbClr val="FF9800"/>
                </a:solidFill>
              </a:rPr>
              <a:t>OCD Facts and Statistics at https://theoakstreatment.com/blog/ocd-facts-and-statistics/</a:t>
            </a:r>
            <a:endParaRPr sz="1400" b="1">
              <a:solidFill>
                <a:srgbClr val="FF9800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1400"/>
              <a:buChar char="❏"/>
            </a:pPr>
            <a:r>
              <a:rPr lang="en" sz="1400" b="1">
                <a:solidFill>
                  <a:srgbClr val="FF9800"/>
                </a:solidFill>
              </a:rPr>
              <a:t>Resources &amp; Information for Better Mental Health http://davidsusman.com/2015/06/11/8-reasons-why-people-dont-get-mental-health-treatment/</a:t>
            </a:r>
            <a:endParaRPr sz="1400" b="1">
              <a:solidFill>
                <a:srgbClr val="FF9800"/>
              </a:solidFill>
            </a:endParaRPr>
          </a:p>
        </p:txBody>
      </p:sp>
      <p:sp>
        <p:nvSpPr>
          <p:cNvPr id="375" name="Google Shape;375;p2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376" name="Google Shape;376;p28"/>
          <p:cNvGrpSpPr/>
          <p:nvPr/>
        </p:nvGrpSpPr>
        <p:grpSpPr>
          <a:xfrm>
            <a:off x="283552" y="610550"/>
            <a:ext cx="330270" cy="330251"/>
            <a:chOff x="1923675" y="1633650"/>
            <a:chExt cx="436000" cy="435975"/>
          </a:xfrm>
        </p:grpSpPr>
        <p:sp>
          <p:nvSpPr>
            <p:cNvPr id="377" name="Google Shape;377;p28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8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8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8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8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8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title"/>
          </p:nvPr>
        </p:nvSpPr>
        <p:spPr>
          <a:xfrm>
            <a:off x="777100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Frank Ruhl Libre"/>
                <a:ea typeface="Frank Ruhl Libre"/>
                <a:cs typeface="Frank Ruhl Libre"/>
                <a:sym typeface="Frank Ruhl Libre"/>
              </a:rPr>
              <a:t>Symptoms</a:t>
            </a:r>
            <a:endParaRPr sz="36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4539175" y="1632025"/>
            <a:ext cx="46047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Obsessions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the need to have things in order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obsessive apprehension towards bacteria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intrusive thoughts, including aggressive and/or harmful thoughts towards oneself or others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95" name="Google Shape;19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000" y="2010413"/>
            <a:ext cx="4249599" cy="238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2"/>
          <p:cNvSpPr/>
          <p:nvPr/>
        </p:nvSpPr>
        <p:spPr>
          <a:xfrm>
            <a:off x="305954" y="623465"/>
            <a:ext cx="288740" cy="30442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3"/>
          <p:cNvSpPr txBox="1">
            <a:spLocks noGrp="1"/>
          </p:cNvSpPr>
          <p:nvPr>
            <p:ph type="title"/>
          </p:nvPr>
        </p:nvSpPr>
        <p:spPr>
          <a:xfrm>
            <a:off x="777100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Frank Ruhl Libre"/>
                <a:ea typeface="Frank Ruhl Libre"/>
                <a:cs typeface="Frank Ruhl Libre"/>
                <a:sym typeface="Frank Ruhl Libre"/>
              </a:rPr>
              <a:t>Symptoms</a:t>
            </a:r>
            <a:endParaRPr sz="36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202" name="Google Shape;202;p13"/>
          <p:cNvSpPr txBox="1">
            <a:spLocks noGrp="1"/>
          </p:cNvSpPr>
          <p:nvPr>
            <p:ph type="body" idx="1"/>
          </p:nvPr>
        </p:nvSpPr>
        <p:spPr>
          <a:xfrm>
            <a:off x="2864525" y="2760800"/>
            <a:ext cx="6132600" cy="22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Compulsions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meticulously organizing and arranging things especially based on symmetry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excessive cleaning and/or handwashing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checking repeatedly on things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compulsive counting (objects, fingers)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04" name="Google Shape;20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575" y="1494675"/>
            <a:ext cx="2375725" cy="351132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3"/>
          <p:cNvSpPr/>
          <p:nvPr/>
        </p:nvSpPr>
        <p:spPr>
          <a:xfrm>
            <a:off x="305954" y="623465"/>
            <a:ext cx="288740" cy="30442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"/>
          <p:cNvSpPr txBox="1">
            <a:spLocks noGrp="1"/>
          </p:cNvSpPr>
          <p:nvPr>
            <p:ph type="body" idx="1"/>
          </p:nvPr>
        </p:nvSpPr>
        <p:spPr>
          <a:xfrm>
            <a:off x="352650" y="1645450"/>
            <a:ext cx="84387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Environmental factors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can be due childhood traumas (specifically due to abuse)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In rare cases OCD can be brought on by a strep infection 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Genetic factors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There are differences in the frontal cortex and subcortical structures of the brains of people with OCD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There is a higher risk of developing OCD if a first degree relative has it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11" name="Google Shape;211;p1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777100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Frank Ruhl Libre"/>
                <a:ea typeface="Frank Ruhl Libre"/>
                <a:cs typeface="Frank Ruhl Libre"/>
                <a:sym typeface="Frank Ruhl Libre"/>
              </a:rPr>
              <a:t>Possible Causes</a:t>
            </a:r>
            <a:endParaRPr sz="36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213" name="Google Shape;213;p14"/>
          <p:cNvSpPr/>
          <p:nvPr/>
        </p:nvSpPr>
        <p:spPr>
          <a:xfrm>
            <a:off x="305954" y="623465"/>
            <a:ext cx="288740" cy="30442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777100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Frank Ruhl Libre"/>
                <a:ea typeface="Frank Ruhl Libre"/>
                <a:cs typeface="Frank Ruhl Libre"/>
                <a:sym typeface="Frank Ruhl Libre"/>
              </a:rPr>
              <a:t>Statistics</a:t>
            </a:r>
            <a:endParaRPr sz="36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219" name="Google Shape;219;p15"/>
          <p:cNvSpPr txBox="1">
            <a:spLocks noGrp="1"/>
          </p:cNvSpPr>
          <p:nvPr>
            <p:ph type="body" idx="1"/>
          </p:nvPr>
        </p:nvSpPr>
        <p:spPr>
          <a:xfrm>
            <a:off x="3236525" y="2182050"/>
            <a:ext cx="5586600" cy="22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around 2.2 million Americans suffer from OCD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about 30 percent of OCD sufferers first experience signs during childhood.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the average non-treatment rate is 57%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21" name="Google Shape;22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950" y="1943100"/>
            <a:ext cx="2704646" cy="269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5"/>
          <p:cNvSpPr/>
          <p:nvPr/>
        </p:nvSpPr>
        <p:spPr>
          <a:xfrm>
            <a:off x="305954" y="623465"/>
            <a:ext cx="288740" cy="30442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FFFFF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Reasons people don’t seek help</a:t>
            </a:r>
            <a:endParaRPr sz="2800">
              <a:solidFill>
                <a:srgbClr val="FFFFFF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228" name="Google Shape;228;p16"/>
          <p:cNvSpPr txBox="1">
            <a:spLocks noGrp="1"/>
          </p:cNvSpPr>
          <p:nvPr>
            <p:ph type="body" idx="1"/>
          </p:nvPr>
        </p:nvSpPr>
        <p:spPr>
          <a:xfrm>
            <a:off x="371100" y="1622800"/>
            <a:ext cx="61692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Lack of knowledge, people might not even realize they have a problem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Shame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Lack of access (availability, financial)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229" name="Google Shape;229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30" name="Google Shape;230;p16"/>
          <p:cNvPicPr preferRelativeResize="0"/>
          <p:nvPr/>
        </p:nvPicPr>
        <p:blipFill rotWithShape="1">
          <a:blip r:embed="rId3">
            <a:alphaModFix/>
          </a:blip>
          <a:srcRect l="18790" r="19032"/>
          <a:stretch/>
        </p:blipFill>
        <p:spPr>
          <a:xfrm>
            <a:off x="6849050" y="1225063"/>
            <a:ext cx="2167824" cy="269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6"/>
          <p:cNvSpPr/>
          <p:nvPr/>
        </p:nvSpPr>
        <p:spPr>
          <a:xfrm>
            <a:off x="305954" y="623465"/>
            <a:ext cx="288740" cy="30442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Frank Ruhl Libre"/>
                <a:ea typeface="Frank Ruhl Libre"/>
                <a:cs typeface="Frank Ruhl Libre"/>
                <a:sym typeface="Frank Ruhl Libre"/>
              </a:rPr>
              <a:t>Risk Factors</a:t>
            </a:r>
            <a:endParaRPr sz="36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237" name="Google Shape;237;p17"/>
          <p:cNvSpPr txBox="1">
            <a:spLocks noGrp="1"/>
          </p:cNvSpPr>
          <p:nvPr>
            <p:ph type="body" idx="1"/>
          </p:nvPr>
        </p:nvSpPr>
        <p:spPr>
          <a:xfrm>
            <a:off x="357650" y="167540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Age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Conditions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Pregnancy 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Genetics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Brain structure and functioning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Environment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39" name="Google Shape;239;p17"/>
          <p:cNvPicPr preferRelativeResize="0"/>
          <p:nvPr/>
        </p:nvPicPr>
        <p:blipFill rotWithShape="1">
          <a:blip r:embed="rId3">
            <a:alphaModFix/>
          </a:blip>
          <a:srcRect b="18273"/>
          <a:stretch/>
        </p:blipFill>
        <p:spPr>
          <a:xfrm>
            <a:off x="5214400" y="1501875"/>
            <a:ext cx="3728175" cy="2661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" name="Google Shape;240;p17"/>
          <p:cNvGrpSpPr/>
          <p:nvPr/>
        </p:nvGrpSpPr>
        <p:grpSpPr>
          <a:xfrm>
            <a:off x="294310" y="628532"/>
            <a:ext cx="273988" cy="294270"/>
            <a:chOff x="616425" y="2329600"/>
            <a:chExt cx="361700" cy="388475"/>
          </a:xfrm>
        </p:grpSpPr>
        <p:sp>
          <p:nvSpPr>
            <p:cNvPr id="241" name="Google Shape;241;p17"/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7"/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Frank Ruhl Libre"/>
                <a:ea typeface="Frank Ruhl Libre"/>
                <a:cs typeface="Frank Ruhl Libre"/>
                <a:sym typeface="Frank Ruhl Libre"/>
              </a:rPr>
              <a:t>Diagnosis</a:t>
            </a:r>
            <a:endParaRPr sz="30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254" name="Google Shape;254;p18"/>
          <p:cNvSpPr txBox="1">
            <a:spLocks noGrp="1"/>
          </p:cNvSpPr>
          <p:nvPr>
            <p:ph type="body" idx="1"/>
          </p:nvPr>
        </p:nvSpPr>
        <p:spPr>
          <a:xfrm>
            <a:off x="814275" y="1893350"/>
            <a:ext cx="73911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Symptoms and medical history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○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Do the symptoms consume at least an hour a day and/or result in emotional distress?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○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Are the symptoms disruptive in your everyday life?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General physical with blood tests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255" name="Google Shape;255;p1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256" name="Google Shape;256;p18"/>
          <p:cNvGrpSpPr/>
          <p:nvPr/>
        </p:nvGrpSpPr>
        <p:grpSpPr>
          <a:xfrm>
            <a:off x="294310" y="628532"/>
            <a:ext cx="273988" cy="294270"/>
            <a:chOff x="616425" y="2329600"/>
            <a:chExt cx="361700" cy="388475"/>
          </a:xfrm>
        </p:grpSpPr>
        <p:sp>
          <p:nvSpPr>
            <p:cNvPr id="257" name="Google Shape;257;p18"/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8"/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8"/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8"/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8"/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8"/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Frank Ruhl Libre"/>
                <a:ea typeface="Frank Ruhl Libre"/>
                <a:cs typeface="Frank Ruhl Libre"/>
                <a:sym typeface="Frank Ruhl Libre"/>
              </a:rPr>
              <a:t>Treatment</a:t>
            </a:r>
            <a:endParaRPr sz="3000"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270" name="Google Shape;270;p19"/>
          <p:cNvSpPr txBox="1">
            <a:spLocks noGrp="1"/>
          </p:cNvSpPr>
          <p:nvPr>
            <p:ph type="body" idx="1"/>
          </p:nvPr>
        </p:nvSpPr>
        <p:spPr>
          <a:xfrm>
            <a:off x="612825" y="1685750"/>
            <a:ext cx="42795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Medication - Selective Serotonin Reuptake Inhibitor (SSRI)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Frank Ruhl Libre Light"/>
              <a:buChar char="●"/>
            </a:pPr>
            <a:r>
              <a:rPr lang="en">
                <a:latin typeface="Frank Ruhl Libre Light"/>
                <a:ea typeface="Frank Ruhl Libre Light"/>
                <a:cs typeface="Frank Ruhl Libre Light"/>
                <a:sym typeface="Frank Ruhl Libre Light"/>
              </a:rPr>
              <a:t>Psychotherapy - Cognitive Behavior Therapy (CBT) and Exposure and Response Therapy (ERT) </a:t>
            </a:r>
            <a:endParaRPr>
              <a:latin typeface="Frank Ruhl Libre Light"/>
              <a:ea typeface="Frank Ruhl Libre Light"/>
              <a:cs typeface="Frank Ruhl Libre Light"/>
              <a:sym typeface="Frank Ruhl Libre Light"/>
            </a:endParaRPr>
          </a:p>
        </p:txBody>
      </p:sp>
      <p:sp>
        <p:nvSpPr>
          <p:cNvPr id="271" name="Google Shape;271;p1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72" name="Google Shape;272;p19"/>
          <p:cNvPicPr preferRelativeResize="0"/>
          <p:nvPr/>
        </p:nvPicPr>
        <p:blipFill rotWithShape="1">
          <a:blip r:embed="rId3">
            <a:alphaModFix/>
          </a:blip>
          <a:srcRect t="12242" b="-4570"/>
          <a:stretch/>
        </p:blipFill>
        <p:spPr>
          <a:xfrm>
            <a:off x="5669550" y="1508975"/>
            <a:ext cx="3145499" cy="27773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Google Shape;273;p19"/>
          <p:cNvGrpSpPr/>
          <p:nvPr/>
        </p:nvGrpSpPr>
        <p:grpSpPr>
          <a:xfrm>
            <a:off x="294310" y="628532"/>
            <a:ext cx="273988" cy="294270"/>
            <a:chOff x="616425" y="2329600"/>
            <a:chExt cx="361700" cy="388475"/>
          </a:xfrm>
        </p:grpSpPr>
        <p:sp>
          <p:nvSpPr>
            <p:cNvPr id="274" name="Google Shape;274;p19"/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9"/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9"/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9"/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9"/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660</Words>
  <Application>Microsoft Macintosh PowerPoint</Application>
  <PresentationFormat>On-screen Show (16:9)</PresentationFormat>
  <Paragraphs>120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Arvo</vt:lpstr>
      <vt:lpstr>Frank Ruhl Libre</vt:lpstr>
      <vt:lpstr>Frank Ruhl Libre Light</vt:lpstr>
      <vt:lpstr>Roboto Condensed</vt:lpstr>
      <vt:lpstr>Roboto Condensed Light</vt:lpstr>
      <vt:lpstr>Salerio template</vt:lpstr>
      <vt:lpstr>PowerPoint Presentation</vt:lpstr>
      <vt:lpstr>Symptoms</vt:lpstr>
      <vt:lpstr>Symptoms</vt:lpstr>
      <vt:lpstr>Possible Causes</vt:lpstr>
      <vt:lpstr>Statistics</vt:lpstr>
      <vt:lpstr>Reasons people don’t seek help</vt:lpstr>
      <vt:lpstr>Risk Factors</vt:lpstr>
      <vt:lpstr>Diagnosis</vt:lpstr>
      <vt:lpstr>Treatment</vt:lpstr>
      <vt:lpstr>Importance of Identifying and Treating OCD</vt:lpstr>
      <vt:lpstr>Careers and Organizations to Help with Mental Health Issues</vt:lpstr>
      <vt:lpstr>Signs of OCD</vt:lpstr>
      <vt:lpstr>Negative stereotypes about OCD </vt:lpstr>
      <vt:lpstr>Resources for OCD  </vt:lpstr>
      <vt:lpstr>What can we do to help?</vt:lpstr>
      <vt:lpstr>PowerPoint Presentation</vt:lpstr>
      <vt:lpstr>Questions?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Alena Armstrong</cp:lastModifiedBy>
  <cp:revision>1</cp:revision>
  <dcterms:modified xsi:type="dcterms:W3CDTF">2019-03-22T00:19:16Z</dcterms:modified>
</cp:coreProperties>
</file>