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7"/>
  </p:notesMasterIdLst>
  <p:handoutMasterIdLst>
    <p:handoutMasterId r:id="rId18"/>
  </p:handoutMasterIdLst>
  <p:sldIdLst>
    <p:sldId id="269" r:id="rId2"/>
    <p:sldId id="257" r:id="rId3"/>
    <p:sldId id="274" r:id="rId4"/>
    <p:sldId id="275" r:id="rId5"/>
    <p:sldId id="276" r:id="rId6"/>
    <p:sldId id="277" r:id="rId7"/>
    <p:sldId id="278" r:id="rId8"/>
    <p:sldId id="279" r:id="rId9"/>
    <p:sldId id="280" r:id="rId10"/>
    <p:sldId id="281" r:id="rId11"/>
    <p:sldId id="282" r:id="rId12"/>
    <p:sldId id="283" r:id="rId13"/>
    <p:sldId id="284" r:id="rId14"/>
    <p:sldId id="267" r:id="rId15"/>
    <p:sldId id="268"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August</c:v>
                </c:pt>
              </c:strCache>
            </c:strRef>
          </c:tx>
          <c:invertIfNegative val="0"/>
          <c:cat>
            <c:strRef>
              <c:f>Sheet1!$A$2:$A$7</c:f>
              <c:strCache>
                <c:ptCount val="6"/>
                <c:pt idx="0">
                  <c:v>Early Emergent</c:v>
                </c:pt>
                <c:pt idx="1">
                  <c:v>Late Emergent</c:v>
                </c:pt>
                <c:pt idx="2">
                  <c:v>Transitional</c:v>
                </c:pt>
                <c:pt idx="3">
                  <c:v>Probable</c:v>
                </c:pt>
                <c:pt idx="5">
                  <c:v>KG Early Literacy</c:v>
                </c:pt>
              </c:strCache>
            </c:strRef>
          </c:cat>
          <c:val>
            <c:numRef>
              <c:f>Sheet1!$B$2:$B$7</c:f>
              <c:numCache>
                <c:formatCode>General</c:formatCode>
                <c:ptCount val="6"/>
                <c:pt idx="0">
                  <c:v>10</c:v>
                </c:pt>
                <c:pt idx="1">
                  <c:v>11</c:v>
                </c:pt>
                <c:pt idx="2">
                  <c:v>17</c:v>
                </c:pt>
                <c:pt idx="3">
                  <c:v>6</c:v>
                </c:pt>
              </c:numCache>
            </c:numRef>
          </c:val>
        </c:ser>
        <c:ser>
          <c:idx val="1"/>
          <c:order val="1"/>
          <c:tx>
            <c:strRef>
              <c:f>Sheet1!$C$1</c:f>
              <c:strCache>
                <c:ptCount val="1"/>
                <c:pt idx="0">
                  <c:v>January</c:v>
                </c:pt>
              </c:strCache>
            </c:strRef>
          </c:tx>
          <c:invertIfNegative val="0"/>
          <c:cat>
            <c:strRef>
              <c:f>Sheet1!$A$2:$A$7</c:f>
              <c:strCache>
                <c:ptCount val="6"/>
                <c:pt idx="0">
                  <c:v>Early Emergent</c:v>
                </c:pt>
                <c:pt idx="1">
                  <c:v>Late Emergent</c:v>
                </c:pt>
                <c:pt idx="2">
                  <c:v>Transitional</c:v>
                </c:pt>
                <c:pt idx="3">
                  <c:v>Probable</c:v>
                </c:pt>
                <c:pt idx="5">
                  <c:v>KG Early Literacy</c:v>
                </c:pt>
              </c:strCache>
            </c:strRef>
          </c:cat>
          <c:val>
            <c:numRef>
              <c:f>Sheet1!$C$2:$C$7</c:f>
              <c:numCache>
                <c:formatCode>General</c:formatCode>
                <c:ptCount val="6"/>
                <c:pt idx="0">
                  <c:v>8</c:v>
                </c:pt>
                <c:pt idx="1">
                  <c:v>8</c:v>
                </c:pt>
                <c:pt idx="2">
                  <c:v>10</c:v>
                </c:pt>
                <c:pt idx="3">
                  <c:v>13</c:v>
                </c:pt>
              </c:numCache>
            </c:numRef>
          </c:val>
        </c:ser>
        <c:dLbls>
          <c:showLegendKey val="0"/>
          <c:showVal val="0"/>
          <c:showCatName val="0"/>
          <c:showSerName val="0"/>
          <c:showPercent val="0"/>
          <c:showBubbleSize val="0"/>
        </c:dLbls>
        <c:gapWidth val="150"/>
        <c:axId val="301075792"/>
        <c:axId val="301073048"/>
      </c:barChart>
      <c:catAx>
        <c:axId val="301075792"/>
        <c:scaling>
          <c:orientation val="minMax"/>
        </c:scaling>
        <c:delete val="0"/>
        <c:axPos val="b"/>
        <c:numFmt formatCode="General" sourceLinked="0"/>
        <c:majorTickMark val="out"/>
        <c:minorTickMark val="none"/>
        <c:tickLblPos val="nextTo"/>
        <c:txPr>
          <a:bodyPr/>
          <a:lstStyle/>
          <a:p>
            <a:pPr>
              <a:defRPr sz="1800"/>
            </a:pPr>
            <a:endParaRPr lang="en-US"/>
          </a:p>
        </c:txPr>
        <c:crossAx val="301073048"/>
        <c:crosses val="autoZero"/>
        <c:auto val="1"/>
        <c:lblAlgn val="ctr"/>
        <c:lblOffset val="100"/>
        <c:noMultiLvlLbl val="0"/>
      </c:catAx>
      <c:valAx>
        <c:axId val="301073048"/>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301075792"/>
        <c:crosses val="autoZero"/>
        <c:crossBetween val="between"/>
      </c:valAx>
    </c:plotArea>
    <c:legend>
      <c:legendPos val="r"/>
      <c:layout/>
      <c:overlay val="0"/>
      <c:txPr>
        <a:bodyPr/>
        <a:lstStyle/>
        <a:p>
          <a:pPr>
            <a:defRPr sz="20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6224562323053039E-2"/>
          <c:y val="5.1400554097404488E-2"/>
          <c:w val="0.81605552709844709"/>
          <c:h val="0.77611475648877226"/>
        </c:manualLayout>
      </c:layout>
      <c:barChart>
        <c:barDir val="col"/>
        <c:grouping val="clustered"/>
        <c:varyColors val="0"/>
        <c:ser>
          <c:idx val="0"/>
          <c:order val="0"/>
          <c:tx>
            <c:strRef>
              <c:f>Sheet1!$B$20</c:f>
              <c:strCache>
                <c:ptCount val="1"/>
                <c:pt idx="0">
                  <c:v>August</c:v>
                </c:pt>
              </c:strCache>
            </c:strRef>
          </c:tx>
          <c:invertIfNegative val="0"/>
          <c:cat>
            <c:strRef>
              <c:f>Sheet1!$A$21:$A$26</c:f>
              <c:strCache>
                <c:ptCount val="6"/>
                <c:pt idx="0">
                  <c:v>Early Emergent</c:v>
                </c:pt>
                <c:pt idx="1">
                  <c:v>Late Emergent</c:v>
                </c:pt>
                <c:pt idx="2">
                  <c:v>Transitional</c:v>
                </c:pt>
                <c:pt idx="3">
                  <c:v>Probable</c:v>
                </c:pt>
                <c:pt idx="5">
                  <c:v>1st Early Literacy</c:v>
                </c:pt>
              </c:strCache>
            </c:strRef>
          </c:cat>
          <c:val>
            <c:numRef>
              <c:f>Sheet1!$B$21:$B$26</c:f>
              <c:numCache>
                <c:formatCode>General</c:formatCode>
                <c:ptCount val="6"/>
                <c:pt idx="0">
                  <c:v>13</c:v>
                </c:pt>
                <c:pt idx="1">
                  <c:v>5</c:v>
                </c:pt>
                <c:pt idx="2">
                  <c:v>0</c:v>
                </c:pt>
                <c:pt idx="3">
                  <c:v>0</c:v>
                </c:pt>
              </c:numCache>
            </c:numRef>
          </c:val>
        </c:ser>
        <c:ser>
          <c:idx val="1"/>
          <c:order val="1"/>
          <c:tx>
            <c:strRef>
              <c:f>Sheet1!$C$20</c:f>
              <c:strCache>
                <c:ptCount val="1"/>
                <c:pt idx="0">
                  <c:v>January</c:v>
                </c:pt>
              </c:strCache>
            </c:strRef>
          </c:tx>
          <c:invertIfNegative val="0"/>
          <c:cat>
            <c:strRef>
              <c:f>Sheet1!$A$21:$A$26</c:f>
              <c:strCache>
                <c:ptCount val="6"/>
                <c:pt idx="0">
                  <c:v>Early Emergent</c:v>
                </c:pt>
                <c:pt idx="1">
                  <c:v>Late Emergent</c:v>
                </c:pt>
                <c:pt idx="2">
                  <c:v>Transitional</c:v>
                </c:pt>
                <c:pt idx="3">
                  <c:v>Probable</c:v>
                </c:pt>
                <c:pt idx="5">
                  <c:v>1st Early Literacy</c:v>
                </c:pt>
              </c:strCache>
            </c:strRef>
          </c:cat>
          <c:val>
            <c:numRef>
              <c:f>Sheet1!$C$21:$C$26</c:f>
              <c:numCache>
                <c:formatCode>General</c:formatCode>
                <c:ptCount val="6"/>
                <c:pt idx="0">
                  <c:v>8</c:v>
                </c:pt>
                <c:pt idx="1">
                  <c:v>2</c:v>
                </c:pt>
                <c:pt idx="2">
                  <c:v>5</c:v>
                </c:pt>
                <c:pt idx="3">
                  <c:v>1</c:v>
                </c:pt>
              </c:numCache>
            </c:numRef>
          </c:val>
        </c:ser>
        <c:dLbls>
          <c:showLegendKey val="0"/>
          <c:showVal val="0"/>
          <c:showCatName val="0"/>
          <c:showSerName val="0"/>
          <c:showPercent val="0"/>
          <c:showBubbleSize val="0"/>
        </c:dLbls>
        <c:gapWidth val="150"/>
        <c:axId val="303948272"/>
        <c:axId val="303946704"/>
      </c:barChart>
      <c:catAx>
        <c:axId val="303948272"/>
        <c:scaling>
          <c:orientation val="minMax"/>
        </c:scaling>
        <c:delete val="0"/>
        <c:axPos val="b"/>
        <c:numFmt formatCode="General" sourceLinked="0"/>
        <c:majorTickMark val="out"/>
        <c:minorTickMark val="none"/>
        <c:tickLblPos val="nextTo"/>
        <c:txPr>
          <a:bodyPr/>
          <a:lstStyle/>
          <a:p>
            <a:pPr>
              <a:defRPr sz="1800"/>
            </a:pPr>
            <a:endParaRPr lang="en-US"/>
          </a:p>
        </c:txPr>
        <c:crossAx val="303946704"/>
        <c:crosses val="autoZero"/>
        <c:auto val="1"/>
        <c:lblAlgn val="ctr"/>
        <c:lblOffset val="100"/>
        <c:noMultiLvlLbl val="0"/>
      </c:catAx>
      <c:valAx>
        <c:axId val="303946704"/>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303948272"/>
        <c:crosses val="autoZero"/>
        <c:crossBetween val="between"/>
      </c:valAx>
    </c:plotArea>
    <c:legend>
      <c:legendPos val="r"/>
      <c:layout/>
      <c:overlay val="0"/>
      <c:txPr>
        <a:bodyPr/>
        <a:lstStyle/>
        <a:p>
          <a:pPr>
            <a:defRPr sz="20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Sheet1!$B$44</c:f>
              <c:strCache>
                <c:ptCount val="1"/>
                <c:pt idx="0">
                  <c:v>August</c:v>
                </c:pt>
              </c:strCache>
            </c:strRef>
          </c:tx>
          <c:invertIfNegative val="0"/>
          <c:cat>
            <c:strRef>
              <c:f>Sheet1!$A$45:$A$50</c:f>
              <c:strCache>
                <c:ptCount val="4"/>
                <c:pt idx="0">
                  <c:v>Below Basic</c:v>
                </c:pt>
                <c:pt idx="1">
                  <c:v>Basic</c:v>
                </c:pt>
                <c:pt idx="2">
                  <c:v>Proficient</c:v>
                </c:pt>
                <c:pt idx="3">
                  <c:v>Advanced</c:v>
                </c:pt>
              </c:strCache>
            </c:strRef>
          </c:cat>
          <c:val>
            <c:numRef>
              <c:f>Sheet1!$B$45:$B$50</c:f>
              <c:numCache>
                <c:formatCode>General</c:formatCode>
                <c:ptCount val="6"/>
                <c:pt idx="0">
                  <c:v>15</c:v>
                </c:pt>
                <c:pt idx="1">
                  <c:v>6</c:v>
                </c:pt>
                <c:pt idx="2">
                  <c:v>11</c:v>
                </c:pt>
                <c:pt idx="3">
                  <c:v>9</c:v>
                </c:pt>
              </c:numCache>
            </c:numRef>
          </c:val>
        </c:ser>
        <c:ser>
          <c:idx val="1"/>
          <c:order val="1"/>
          <c:tx>
            <c:strRef>
              <c:f>Sheet1!$C$44</c:f>
              <c:strCache>
                <c:ptCount val="1"/>
                <c:pt idx="0">
                  <c:v>January</c:v>
                </c:pt>
              </c:strCache>
            </c:strRef>
          </c:tx>
          <c:invertIfNegative val="0"/>
          <c:cat>
            <c:strRef>
              <c:f>Sheet1!$A$45:$A$50</c:f>
              <c:strCache>
                <c:ptCount val="4"/>
                <c:pt idx="0">
                  <c:v>Below Basic</c:v>
                </c:pt>
                <c:pt idx="1">
                  <c:v>Basic</c:v>
                </c:pt>
                <c:pt idx="2">
                  <c:v>Proficient</c:v>
                </c:pt>
                <c:pt idx="3">
                  <c:v>Advanced</c:v>
                </c:pt>
              </c:strCache>
            </c:strRef>
          </c:cat>
          <c:val>
            <c:numRef>
              <c:f>Sheet1!$C$45:$C$50</c:f>
              <c:numCache>
                <c:formatCode>General</c:formatCode>
                <c:ptCount val="6"/>
                <c:pt idx="0">
                  <c:v>6</c:v>
                </c:pt>
                <c:pt idx="1">
                  <c:v>11</c:v>
                </c:pt>
                <c:pt idx="2">
                  <c:v>8</c:v>
                </c:pt>
                <c:pt idx="3">
                  <c:v>12</c:v>
                </c:pt>
              </c:numCache>
            </c:numRef>
          </c:val>
        </c:ser>
        <c:dLbls>
          <c:showLegendKey val="0"/>
          <c:showVal val="0"/>
          <c:showCatName val="0"/>
          <c:showSerName val="0"/>
          <c:showPercent val="0"/>
          <c:showBubbleSize val="0"/>
        </c:dLbls>
        <c:gapWidth val="150"/>
        <c:axId val="303943176"/>
        <c:axId val="303947880"/>
      </c:barChart>
      <c:catAx>
        <c:axId val="303943176"/>
        <c:scaling>
          <c:orientation val="minMax"/>
        </c:scaling>
        <c:delete val="0"/>
        <c:axPos val="b"/>
        <c:numFmt formatCode="General" sourceLinked="0"/>
        <c:majorTickMark val="out"/>
        <c:minorTickMark val="none"/>
        <c:tickLblPos val="nextTo"/>
        <c:crossAx val="303947880"/>
        <c:crosses val="autoZero"/>
        <c:auto val="1"/>
        <c:lblAlgn val="ctr"/>
        <c:lblOffset val="100"/>
        <c:noMultiLvlLbl val="0"/>
      </c:catAx>
      <c:valAx>
        <c:axId val="303947880"/>
        <c:scaling>
          <c:orientation val="minMax"/>
        </c:scaling>
        <c:delete val="0"/>
        <c:axPos val="l"/>
        <c:majorGridlines/>
        <c:numFmt formatCode="General" sourceLinked="1"/>
        <c:majorTickMark val="out"/>
        <c:minorTickMark val="none"/>
        <c:tickLblPos val="nextTo"/>
        <c:crossAx val="303943176"/>
        <c:crosses val="autoZero"/>
        <c:crossBetween val="between"/>
      </c:valAx>
    </c:plotArea>
    <c:legend>
      <c:legendPos val="r"/>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Sheet1!$B$65</c:f>
              <c:strCache>
                <c:ptCount val="1"/>
                <c:pt idx="0">
                  <c:v>August</c:v>
                </c:pt>
              </c:strCache>
            </c:strRef>
          </c:tx>
          <c:invertIfNegative val="0"/>
          <c:cat>
            <c:strRef>
              <c:f>Sheet1!$A$66:$A$71</c:f>
              <c:strCache>
                <c:ptCount val="4"/>
                <c:pt idx="0">
                  <c:v>Below Basic</c:v>
                </c:pt>
                <c:pt idx="1">
                  <c:v>Basic</c:v>
                </c:pt>
                <c:pt idx="2">
                  <c:v>Proficient</c:v>
                </c:pt>
                <c:pt idx="3">
                  <c:v>Advanced</c:v>
                </c:pt>
              </c:strCache>
            </c:strRef>
          </c:cat>
          <c:val>
            <c:numRef>
              <c:f>Sheet1!$B$66:$B$71</c:f>
              <c:numCache>
                <c:formatCode>General</c:formatCode>
                <c:ptCount val="6"/>
                <c:pt idx="0">
                  <c:v>24</c:v>
                </c:pt>
                <c:pt idx="1">
                  <c:v>15</c:v>
                </c:pt>
                <c:pt idx="2">
                  <c:v>8</c:v>
                </c:pt>
                <c:pt idx="3">
                  <c:v>5</c:v>
                </c:pt>
              </c:numCache>
            </c:numRef>
          </c:val>
        </c:ser>
        <c:ser>
          <c:idx val="1"/>
          <c:order val="1"/>
          <c:tx>
            <c:strRef>
              <c:f>Sheet1!$C$65</c:f>
              <c:strCache>
                <c:ptCount val="1"/>
                <c:pt idx="0">
                  <c:v>January</c:v>
                </c:pt>
              </c:strCache>
            </c:strRef>
          </c:tx>
          <c:invertIfNegative val="0"/>
          <c:cat>
            <c:strRef>
              <c:f>Sheet1!$A$66:$A$71</c:f>
              <c:strCache>
                <c:ptCount val="4"/>
                <c:pt idx="0">
                  <c:v>Below Basic</c:v>
                </c:pt>
                <c:pt idx="1">
                  <c:v>Basic</c:v>
                </c:pt>
                <c:pt idx="2">
                  <c:v>Proficient</c:v>
                </c:pt>
                <c:pt idx="3">
                  <c:v>Advanced</c:v>
                </c:pt>
              </c:strCache>
            </c:strRef>
          </c:cat>
          <c:val>
            <c:numRef>
              <c:f>Sheet1!$C$66:$C$71</c:f>
              <c:numCache>
                <c:formatCode>General</c:formatCode>
                <c:ptCount val="6"/>
                <c:pt idx="0">
                  <c:v>18</c:v>
                </c:pt>
                <c:pt idx="1">
                  <c:v>16</c:v>
                </c:pt>
                <c:pt idx="2">
                  <c:v>14</c:v>
                </c:pt>
                <c:pt idx="3">
                  <c:v>7</c:v>
                </c:pt>
              </c:numCache>
            </c:numRef>
          </c:val>
        </c:ser>
        <c:dLbls>
          <c:showLegendKey val="0"/>
          <c:showVal val="0"/>
          <c:showCatName val="0"/>
          <c:showSerName val="0"/>
          <c:showPercent val="0"/>
          <c:showBubbleSize val="0"/>
        </c:dLbls>
        <c:gapWidth val="150"/>
        <c:axId val="303947488"/>
        <c:axId val="303944352"/>
      </c:barChart>
      <c:catAx>
        <c:axId val="303947488"/>
        <c:scaling>
          <c:orientation val="minMax"/>
        </c:scaling>
        <c:delete val="0"/>
        <c:axPos val="b"/>
        <c:numFmt formatCode="General" sourceLinked="0"/>
        <c:majorTickMark val="out"/>
        <c:minorTickMark val="none"/>
        <c:tickLblPos val="nextTo"/>
        <c:txPr>
          <a:bodyPr/>
          <a:lstStyle/>
          <a:p>
            <a:pPr>
              <a:defRPr sz="1800"/>
            </a:pPr>
            <a:endParaRPr lang="en-US"/>
          </a:p>
        </c:txPr>
        <c:crossAx val="303944352"/>
        <c:crosses val="autoZero"/>
        <c:auto val="1"/>
        <c:lblAlgn val="ctr"/>
        <c:lblOffset val="100"/>
        <c:noMultiLvlLbl val="0"/>
      </c:catAx>
      <c:valAx>
        <c:axId val="303944352"/>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303947488"/>
        <c:crosses val="autoZero"/>
        <c:crossBetween val="between"/>
      </c:valAx>
    </c:plotArea>
    <c:legend>
      <c:legendPos val="r"/>
      <c:layout/>
      <c:overlay val="0"/>
      <c:txPr>
        <a:bodyPr/>
        <a:lstStyle/>
        <a:p>
          <a:pPr>
            <a:defRPr sz="20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Sheet1!$B$93</c:f>
              <c:strCache>
                <c:ptCount val="1"/>
                <c:pt idx="0">
                  <c:v>September</c:v>
                </c:pt>
              </c:strCache>
            </c:strRef>
          </c:tx>
          <c:invertIfNegative val="0"/>
          <c:cat>
            <c:strRef>
              <c:f>Sheet1!$A$94:$A$99</c:f>
              <c:strCache>
                <c:ptCount val="6"/>
                <c:pt idx="0">
                  <c:v>1 - 24%</c:v>
                </c:pt>
                <c:pt idx="1">
                  <c:v>25 - 49%</c:v>
                </c:pt>
                <c:pt idx="2">
                  <c:v>50 - 74%</c:v>
                </c:pt>
                <c:pt idx="3">
                  <c:v>75 - 100%</c:v>
                </c:pt>
                <c:pt idx="5">
                  <c:v>Acuity LA</c:v>
                </c:pt>
              </c:strCache>
            </c:strRef>
          </c:cat>
          <c:val>
            <c:numRef>
              <c:f>Sheet1!$B$94:$B$99</c:f>
              <c:numCache>
                <c:formatCode>General</c:formatCode>
                <c:ptCount val="6"/>
                <c:pt idx="0">
                  <c:v>3</c:v>
                </c:pt>
                <c:pt idx="1">
                  <c:v>31</c:v>
                </c:pt>
                <c:pt idx="2">
                  <c:v>13</c:v>
                </c:pt>
                <c:pt idx="3">
                  <c:v>6</c:v>
                </c:pt>
              </c:numCache>
            </c:numRef>
          </c:val>
        </c:ser>
        <c:ser>
          <c:idx val="1"/>
          <c:order val="1"/>
          <c:tx>
            <c:strRef>
              <c:f>Sheet1!$C$93</c:f>
              <c:strCache>
                <c:ptCount val="1"/>
                <c:pt idx="0">
                  <c:v>December</c:v>
                </c:pt>
              </c:strCache>
            </c:strRef>
          </c:tx>
          <c:invertIfNegative val="0"/>
          <c:cat>
            <c:strRef>
              <c:f>Sheet1!$A$94:$A$99</c:f>
              <c:strCache>
                <c:ptCount val="6"/>
                <c:pt idx="0">
                  <c:v>1 - 24%</c:v>
                </c:pt>
                <c:pt idx="1">
                  <c:v>25 - 49%</c:v>
                </c:pt>
                <c:pt idx="2">
                  <c:v>50 - 74%</c:v>
                </c:pt>
                <c:pt idx="3">
                  <c:v>75 - 100%</c:v>
                </c:pt>
                <c:pt idx="5">
                  <c:v>Acuity LA</c:v>
                </c:pt>
              </c:strCache>
            </c:strRef>
          </c:cat>
          <c:val>
            <c:numRef>
              <c:f>Sheet1!$C$94:$C$99</c:f>
              <c:numCache>
                <c:formatCode>General</c:formatCode>
                <c:ptCount val="6"/>
                <c:pt idx="0">
                  <c:v>7</c:v>
                </c:pt>
                <c:pt idx="1">
                  <c:v>18</c:v>
                </c:pt>
                <c:pt idx="2">
                  <c:v>19</c:v>
                </c:pt>
                <c:pt idx="3">
                  <c:v>11</c:v>
                </c:pt>
              </c:numCache>
            </c:numRef>
          </c:val>
        </c:ser>
        <c:dLbls>
          <c:showLegendKey val="0"/>
          <c:showVal val="0"/>
          <c:showCatName val="0"/>
          <c:showSerName val="0"/>
          <c:showPercent val="0"/>
          <c:showBubbleSize val="0"/>
        </c:dLbls>
        <c:gapWidth val="150"/>
        <c:axId val="303945136"/>
        <c:axId val="303949056"/>
      </c:barChart>
      <c:catAx>
        <c:axId val="303945136"/>
        <c:scaling>
          <c:orientation val="minMax"/>
        </c:scaling>
        <c:delete val="0"/>
        <c:axPos val="b"/>
        <c:numFmt formatCode="General" sourceLinked="0"/>
        <c:majorTickMark val="out"/>
        <c:minorTickMark val="none"/>
        <c:tickLblPos val="nextTo"/>
        <c:txPr>
          <a:bodyPr/>
          <a:lstStyle/>
          <a:p>
            <a:pPr>
              <a:defRPr sz="1800"/>
            </a:pPr>
            <a:endParaRPr lang="en-US"/>
          </a:p>
        </c:txPr>
        <c:crossAx val="303949056"/>
        <c:crosses val="autoZero"/>
        <c:auto val="1"/>
        <c:lblAlgn val="ctr"/>
        <c:lblOffset val="100"/>
        <c:noMultiLvlLbl val="0"/>
      </c:catAx>
      <c:valAx>
        <c:axId val="303949056"/>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303945136"/>
        <c:crosses val="autoZero"/>
        <c:crossBetween val="between"/>
      </c:valAx>
    </c:plotArea>
    <c:legend>
      <c:legendPos val="r"/>
      <c:layout/>
      <c:overlay val="0"/>
      <c:txPr>
        <a:bodyPr/>
        <a:lstStyle/>
        <a:p>
          <a:pPr>
            <a:defRPr sz="200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Sheet1!$B$120</c:f>
              <c:strCache>
                <c:ptCount val="1"/>
                <c:pt idx="0">
                  <c:v>September</c:v>
                </c:pt>
              </c:strCache>
            </c:strRef>
          </c:tx>
          <c:invertIfNegative val="0"/>
          <c:cat>
            <c:strRef>
              <c:f>Sheet1!$A$121:$A$126</c:f>
              <c:strCache>
                <c:ptCount val="6"/>
                <c:pt idx="0">
                  <c:v>1 - 24%</c:v>
                </c:pt>
                <c:pt idx="1">
                  <c:v>25 - 49%</c:v>
                </c:pt>
                <c:pt idx="2">
                  <c:v>50 - 74%</c:v>
                </c:pt>
                <c:pt idx="3">
                  <c:v>75 - 100%</c:v>
                </c:pt>
                <c:pt idx="5">
                  <c:v>Acuity Math</c:v>
                </c:pt>
              </c:strCache>
            </c:strRef>
          </c:cat>
          <c:val>
            <c:numRef>
              <c:f>Sheet1!$B$121:$B$126</c:f>
              <c:numCache>
                <c:formatCode>General</c:formatCode>
                <c:ptCount val="6"/>
                <c:pt idx="0">
                  <c:v>3</c:v>
                </c:pt>
                <c:pt idx="1">
                  <c:v>13</c:v>
                </c:pt>
                <c:pt idx="2">
                  <c:v>17</c:v>
                </c:pt>
                <c:pt idx="3">
                  <c:v>20</c:v>
                </c:pt>
              </c:numCache>
            </c:numRef>
          </c:val>
        </c:ser>
        <c:ser>
          <c:idx val="1"/>
          <c:order val="1"/>
          <c:tx>
            <c:strRef>
              <c:f>Sheet1!$C$120</c:f>
              <c:strCache>
                <c:ptCount val="1"/>
                <c:pt idx="0">
                  <c:v>December</c:v>
                </c:pt>
              </c:strCache>
            </c:strRef>
          </c:tx>
          <c:invertIfNegative val="0"/>
          <c:cat>
            <c:strRef>
              <c:f>Sheet1!$A$121:$A$126</c:f>
              <c:strCache>
                <c:ptCount val="6"/>
                <c:pt idx="0">
                  <c:v>1 - 24%</c:v>
                </c:pt>
                <c:pt idx="1">
                  <c:v>25 - 49%</c:v>
                </c:pt>
                <c:pt idx="2">
                  <c:v>50 - 74%</c:v>
                </c:pt>
                <c:pt idx="3">
                  <c:v>75 - 100%</c:v>
                </c:pt>
                <c:pt idx="5">
                  <c:v>Acuity Math</c:v>
                </c:pt>
              </c:strCache>
            </c:strRef>
          </c:cat>
          <c:val>
            <c:numRef>
              <c:f>Sheet1!$C$121:$C$126</c:f>
              <c:numCache>
                <c:formatCode>General</c:formatCode>
                <c:ptCount val="6"/>
                <c:pt idx="0">
                  <c:v>4</c:v>
                </c:pt>
                <c:pt idx="1">
                  <c:v>21</c:v>
                </c:pt>
                <c:pt idx="2">
                  <c:v>21</c:v>
                </c:pt>
                <c:pt idx="3">
                  <c:v>10</c:v>
                </c:pt>
              </c:numCache>
            </c:numRef>
          </c:val>
        </c:ser>
        <c:dLbls>
          <c:showLegendKey val="0"/>
          <c:showVal val="0"/>
          <c:showCatName val="0"/>
          <c:showSerName val="0"/>
          <c:showPercent val="0"/>
          <c:showBubbleSize val="0"/>
        </c:dLbls>
        <c:gapWidth val="150"/>
        <c:axId val="303945920"/>
        <c:axId val="303942000"/>
      </c:barChart>
      <c:catAx>
        <c:axId val="303945920"/>
        <c:scaling>
          <c:orientation val="minMax"/>
        </c:scaling>
        <c:delete val="0"/>
        <c:axPos val="b"/>
        <c:numFmt formatCode="General" sourceLinked="0"/>
        <c:majorTickMark val="out"/>
        <c:minorTickMark val="none"/>
        <c:tickLblPos val="nextTo"/>
        <c:txPr>
          <a:bodyPr/>
          <a:lstStyle/>
          <a:p>
            <a:pPr>
              <a:defRPr sz="1800"/>
            </a:pPr>
            <a:endParaRPr lang="en-US"/>
          </a:p>
        </c:txPr>
        <c:crossAx val="303942000"/>
        <c:crosses val="autoZero"/>
        <c:auto val="1"/>
        <c:lblAlgn val="ctr"/>
        <c:lblOffset val="100"/>
        <c:noMultiLvlLbl val="0"/>
      </c:catAx>
      <c:valAx>
        <c:axId val="303942000"/>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303945920"/>
        <c:crosses val="autoZero"/>
        <c:crossBetween val="between"/>
      </c:valAx>
    </c:plotArea>
    <c:legend>
      <c:legendPos val="r"/>
      <c:layout/>
      <c:overlay val="0"/>
      <c:txPr>
        <a:bodyPr/>
        <a:lstStyle/>
        <a:p>
          <a:pPr>
            <a:defRPr sz="20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2"/>
            <a:ext cx="3037840" cy="466434"/>
          </a:xfrm>
          <a:prstGeom prst="rect">
            <a:avLst/>
          </a:prstGeom>
        </p:spPr>
        <p:txBody>
          <a:bodyPr vert="horz" lIns="93177" tIns="46589" rIns="93177" bIns="46589" rtlCol="0"/>
          <a:lstStyle>
            <a:lvl1pPr algn="r">
              <a:defRPr sz="1200"/>
            </a:lvl1pPr>
          </a:lstStyle>
          <a:p>
            <a:fld id="{08DBD188-6A31-4533-97F7-8634E8DC561D}" type="datetimeFigureOut">
              <a:rPr lang="en-US" smtClean="0"/>
              <a:t>2/17/2016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776E725-AA25-4DCA-B431-A997EE71602E}" type="slidenum">
              <a:rPr lang="en-US" smtClean="0"/>
              <a:t>‹#›</a:t>
            </a:fld>
            <a:endParaRPr lang="en-US"/>
          </a:p>
        </p:txBody>
      </p:sp>
    </p:spTree>
    <p:extLst>
      <p:ext uri="{BB962C8B-B14F-4D97-AF65-F5344CB8AC3E}">
        <p14:creationId xmlns:p14="http://schemas.microsoft.com/office/powerpoint/2010/main" val="10078260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4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885" y="0"/>
            <a:ext cx="3038319" cy="465242"/>
          </a:xfrm>
          <a:prstGeom prst="rect">
            <a:avLst/>
          </a:prstGeom>
        </p:spPr>
        <p:txBody>
          <a:bodyPr vert="horz" lIns="91440" tIns="45720" rIns="91440" bIns="45720" rtlCol="0"/>
          <a:lstStyle>
            <a:lvl1pPr algn="r">
              <a:defRPr sz="1200"/>
            </a:lvl1pPr>
          </a:lstStyle>
          <a:p>
            <a:fld id="{5931FAD6-D590-42EA-83BF-1D6CA9F55FC9}" type="datetimeFigureOut">
              <a:rPr lang="en-US" smtClean="0"/>
              <a:t>2/17/2016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519" y="4473472"/>
            <a:ext cx="5607362" cy="366087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1160"/>
            <a:ext cx="3038319" cy="46524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885" y="8831160"/>
            <a:ext cx="3038319" cy="465240"/>
          </a:xfrm>
          <a:prstGeom prst="rect">
            <a:avLst/>
          </a:prstGeom>
        </p:spPr>
        <p:txBody>
          <a:bodyPr vert="horz" lIns="91440" tIns="45720" rIns="91440" bIns="45720" rtlCol="0" anchor="b"/>
          <a:lstStyle>
            <a:lvl1pPr algn="r">
              <a:defRPr sz="1200"/>
            </a:lvl1pPr>
          </a:lstStyle>
          <a:p>
            <a:fld id="{6A3DFDEB-E799-42A5-AED9-7E5ED2E56CBD}" type="slidenum">
              <a:rPr lang="en-US" smtClean="0"/>
              <a:t>‹#›</a:t>
            </a:fld>
            <a:endParaRPr lang="en-US"/>
          </a:p>
        </p:txBody>
      </p:sp>
    </p:spTree>
    <p:extLst>
      <p:ext uri="{BB962C8B-B14F-4D97-AF65-F5344CB8AC3E}">
        <p14:creationId xmlns:p14="http://schemas.microsoft.com/office/powerpoint/2010/main" val="3918494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Transitional and Probable August 52%     Probable 13%</a:t>
            </a:r>
          </a:p>
          <a:p>
            <a:r>
              <a:rPr lang="en-US" dirty="0" smtClean="0"/>
              <a:t>January</a:t>
            </a:r>
            <a:r>
              <a:rPr lang="en-US" baseline="0" dirty="0" smtClean="0"/>
              <a:t>  Transitional and Probably 59%   probable 33%</a:t>
            </a:r>
            <a:endParaRPr lang="en-US" dirty="0"/>
          </a:p>
        </p:txBody>
      </p:sp>
      <p:sp>
        <p:nvSpPr>
          <p:cNvPr id="4" name="Slide Number Placeholder 3"/>
          <p:cNvSpPr>
            <a:spLocks noGrp="1"/>
          </p:cNvSpPr>
          <p:nvPr>
            <p:ph type="sldNum" sz="quarter" idx="10"/>
          </p:nvPr>
        </p:nvSpPr>
        <p:spPr/>
        <p:txBody>
          <a:bodyPr/>
          <a:lstStyle/>
          <a:p>
            <a:fld id="{D82FE02B-FF30-4334-BAAB-7961348CEEE3}" type="slidenum">
              <a:rPr lang="en-US" smtClean="0"/>
              <a:t>4</a:t>
            </a:fld>
            <a:endParaRPr lang="en-US"/>
          </a:p>
        </p:txBody>
      </p:sp>
    </p:spTree>
    <p:extLst>
      <p:ext uri="{BB962C8B-B14F-4D97-AF65-F5344CB8AC3E}">
        <p14:creationId xmlns:p14="http://schemas.microsoft.com/office/powerpoint/2010/main" val="1167849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 transitional</a:t>
            </a:r>
            <a:r>
              <a:rPr lang="en-US" baseline="0" dirty="0" smtClean="0"/>
              <a:t> and probable in August</a:t>
            </a:r>
          </a:p>
          <a:p>
            <a:r>
              <a:rPr lang="en-US" baseline="0" dirty="0" smtClean="0"/>
              <a:t>38% in January with some moving out</a:t>
            </a:r>
            <a:endParaRPr lang="en-US" dirty="0"/>
          </a:p>
        </p:txBody>
      </p:sp>
      <p:sp>
        <p:nvSpPr>
          <p:cNvPr id="4" name="Slide Number Placeholder 3"/>
          <p:cNvSpPr>
            <a:spLocks noGrp="1"/>
          </p:cNvSpPr>
          <p:nvPr>
            <p:ph type="sldNum" sz="quarter" idx="10"/>
          </p:nvPr>
        </p:nvSpPr>
        <p:spPr/>
        <p:txBody>
          <a:bodyPr/>
          <a:lstStyle/>
          <a:p>
            <a:fld id="{D82FE02B-FF30-4334-BAAB-7961348CEEE3}" type="slidenum">
              <a:rPr lang="en-US" smtClean="0"/>
              <a:t>5</a:t>
            </a:fld>
            <a:endParaRPr lang="en-US"/>
          </a:p>
        </p:txBody>
      </p:sp>
    </p:spTree>
    <p:extLst>
      <p:ext uri="{BB962C8B-B14F-4D97-AF65-F5344CB8AC3E}">
        <p14:creationId xmlns:p14="http://schemas.microsoft.com/office/powerpoint/2010/main" val="1833215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August – Proficient</a:t>
            </a:r>
            <a:r>
              <a:rPr lang="en-US" baseline="0" dirty="0" smtClean="0"/>
              <a:t> and Advanced 49%</a:t>
            </a:r>
          </a:p>
          <a:p>
            <a:r>
              <a:rPr lang="en-US" baseline="0" dirty="0" smtClean="0"/>
              <a:t>January 54%</a:t>
            </a:r>
            <a:endParaRPr lang="en-US" dirty="0" smtClean="0"/>
          </a:p>
          <a:p>
            <a:endParaRPr lang="en-US" dirty="0"/>
          </a:p>
        </p:txBody>
      </p:sp>
      <p:sp>
        <p:nvSpPr>
          <p:cNvPr id="4" name="Slide Number Placeholder 3"/>
          <p:cNvSpPr>
            <a:spLocks noGrp="1"/>
          </p:cNvSpPr>
          <p:nvPr>
            <p:ph type="sldNum" sz="quarter" idx="10"/>
          </p:nvPr>
        </p:nvSpPr>
        <p:spPr/>
        <p:txBody>
          <a:bodyPr/>
          <a:lstStyle/>
          <a:p>
            <a:fld id="{D82FE02B-FF30-4334-BAAB-7961348CEEE3}" type="slidenum">
              <a:rPr lang="en-US" smtClean="0"/>
              <a:t>6</a:t>
            </a:fld>
            <a:endParaRPr lang="en-US"/>
          </a:p>
        </p:txBody>
      </p:sp>
    </p:spTree>
    <p:extLst>
      <p:ext uri="{BB962C8B-B14F-4D97-AF65-F5344CB8AC3E}">
        <p14:creationId xmlns:p14="http://schemas.microsoft.com/office/powerpoint/2010/main" val="3408639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August – 25%</a:t>
            </a:r>
          </a:p>
          <a:p>
            <a:r>
              <a:rPr lang="en-US" dirty="0" smtClean="0"/>
              <a:t>January 38%</a:t>
            </a:r>
          </a:p>
          <a:p>
            <a:r>
              <a:rPr lang="en-US" dirty="0" smtClean="0"/>
              <a:t>41% with us since </a:t>
            </a:r>
            <a:r>
              <a:rPr lang="en-US" dirty="0" err="1" smtClean="0"/>
              <a:t>PreK</a:t>
            </a:r>
            <a:endParaRPr lang="en-US" dirty="0" smtClean="0"/>
          </a:p>
          <a:p>
            <a:r>
              <a:rPr lang="en-US" dirty="0" smtClean="0"/>
              <a:t>38% KG</a:t>
            </a:r>
          </a:p>
          <a:p>
            <a:r>
              <a:rPr lang="en-US" dirty="0" smtClean="0"/>
              <a:t>10.5 1</a:t>
            </a:r>
            <a:r>
              <a:rPr lang="en-US" baseline="30000" dirty="0" smtClean="0"/>
              <a:t>st</a:t>
            </a:r>
            <a:endParaRPr lang="en-US" dirty="0" smtClean="0"/>
          </a:p>
          <a:p>
            <a:r>
              <a:rPr lang="en-US" dirty="0" smtClean="0"/>
              <a:t>10.5 2nd</a:t>
            </a:r>
            <a:endParaRPr lang="en-US" dirty="0"/>
          </a:p>
        </p:txBody>
      </p:sp>
      <p:sp>
        <p:nvSpPr>
          <p:cNvPr id="4" name="Slide Number Placeholder 3"/>
          <p:cNvSpPr>
            <a:spLocks noGrp="1"/>
          </p:cNvSpPr>
          <p:nvPr>
            <p:ph type="sldNum" sz="quarter" idx="10"/>
          </p:nvPr>
        </p:nvSpPr>
        <p:spPr/>
        <p:txBody>
          <a:bodyPr/>
          <a:lstStyle/>
          <a:p>
            <a:fld id="{D82FE02B-FF30-4334-BAAB-7961348CEEE3}" type="slidenum">
              <a:rPr lang="en-US" smtClean="0"/>
              <a:t>7</a:t>
            </a:fld>
            <a:endParaRPr lang="en-US"/>
          </a:p>
        </p:txBody>
      </p:sp>
    </p:spTree>
    <p:extLst>
      <p:ext uri="{BB962C8B-B14F-4D97-AF65-F5344CB8AC3E}">
        <p14:creationId xmlns:p14="http://schemas.microsoft.com/office/powerpoint/2010/main" val="853993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Top two quartiles September 36%</a:t>
            </a:r>
          </a:p>
          <a:p>
            <a:r>
              <a:rPr lang="en-US" dirty="0" smtClean="0"/>
              <a:t>December</a:t>
            </a:r>
            <a:r>
              <a:rPr lang="en-US" baseline="0" dirty="0" smtClean="0"/>
              <a:t> 55%</a:t>
            </a:r>
            <a:endParaRPr lang="en-US" dirty="0"/>
          </a:p>
        </p:txBody>
      </p:sp>
      <p:sp>
        <p:nvSpPr>
          <p:cNvPr id="4" name="Slide Number Placeholder 3"/>
          <p:cNvSpPr>
            <a:spLocks noGrp="1"/>
          </p:cNvSpPr>
          <p:nvPr>
            <p:ph type="sldNum" sz="quarter" idx="10"/>
          </p:nvPr>
        </p:nvSpPr>
        <p:spPr/>
        <p:txBody>
          <a:bodyPr/>
          <a:lstStyle/>
          <a:p>
            <a:fld id="{D82FE02B-FF30-4334-BAAB-7961348CEEE3}" type="slidenum">
              <a:rPr lang="en-US" smtClean="0"/>
              <a:t>8</a:t>
            </a:fld>
            <a:endParaRPr lang="en-US"/>
          </a:p>
        </p:txBody>
      </p:sp>
    </p:spTree>
    <p:extLst>
      <p:ext uri="{BB962C8B-B14F-4D97-AF65-F5344CB8AC3E}">
        <p14:creationId xmlns:p14="http://schemas.microsoft.com/office/powerpoint/2010/main" val="3763420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Top two quartiles 70%</a:t>
            </a:r>
            <a:r>
              <a:rPr lang="en-US" baseline="0" dirty="0" smtClean="0"/>
              <a:t> - September</a:t>
            </a:r>
          </a:p>
          <a:p>
            <a:r>
              <a:rPr lang="en-US" baseline="0" dirty="0" smtClean="0"/>
              <a:t>55% December</a:t>
            </a:r>
            <a:endParaRPr lang="en-US" dirty="0"/>
          </a:p>
        </p:txBody>
      </p:sp>
      <p:sp>
        <p:nvSpPr>
          <p:cNvPr id="4" name="Slide Number Placeholder 3"/>
          <p:cNvSpPr>
            <a:spLocks noGrp="1"/>
          </p:cNvSpPr>
          <p:nvPr>
            <p:ph type="sldNum" sz="quarter" idx="10"/>
          </p:nvPr>
        </p:nvSpPr>
        <p:spPr/>
        <p:txBody>
          <a:bodyPr/>
          <a:lstStyle/>
          <a:p>
            <a:fld id="{D82FE02B-FF30-4334-BAAB-7961348CEEE3}" type="slidenum">
              <a:rPr lang="en-US" smtClean="0"/>
              <a:t>9</a:t>
            </a:fld>
            <a:endParaRPr lang="en-US"/>
          </a:p>
        </p:txBody>
      </p:sp>
    </p:spTree>
    <p:extLst>
      <p:ext uri="{BB962C8B-B14F-4D97-AF65-F5344CB8AC3E}">
        <p14:creationId xmlns:p14="http://schemas.microsoft.com/office/powerpoint/2010/main" val="12197508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544886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4453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9566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7338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0266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0345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5039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10558802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3182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3631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4022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2015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7491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4517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377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6476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987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2/17/2016</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5196196"/>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twitter.com/Wilkinson_ecc" TargetMode="External"/><Relationship Id="rId2" Type="http://schemas.openxmlformats.org/officeDocument/2006/relationships/hyperlink" Target="http://facebook.com/slps.wilkinson"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4500" y="520700"/>
            <a:ext cx="8810625" cy="3835400"/>
          </a:xfrm>
        </p:spPr>
        <p:txBody>
          <a:bodyPr>
            <a:noAutofit/>
          </a:bodyPr>
          <a:lstStyle/>
          <a:p>
            <a:pPr algn="ctr"/>
            <a:r>
              <a:rPr lang="en-US" sz="8800" b="1" cap="none" dirty="0" smtClean="0">
                <a:latin typeface="Berlin Sans FB Demi" panose="020E0802020502020306" pitchFamily="34" charset="0"/>
              </a:rPr>
              <a:t>Review</a:t>
            </a:r>
            <a:br>
              <a:rPr lang="en-US" sz="8800" b="1" cap="none" dirty="0" smtClean="0">
                <a:latin typeface="Berlin Sans FB Demi" panose="020E0802020502020306" pitchFamily="34" charset="0"/>
              </a:rPr>
            </a:br>
            <a:r>
              <a:rPr lang="en-US" sz="8800" b="1" cap="none" dirty="0" smtClean="0">
                <a:latin typeface="Berlin Sans FB Demi" panose="020E0802020502020306" pitchFamily="34" charset="0"/>
              </a:rPr>
              <a:t>&amp;</a:t>
            </a:r>
            <a:br>
              <a:rPr lang="en-US" sz="8800" b="1" cap="none" dirty="0" smtClean="0">
                <a:latin typeface="Berlin Sans FB Demi" panose="020E0802020502020306" pitchFamily="34" charset="0"/>
              </a:rPr>
            </a:br>
            <a:r>
              <a:rPr lang="en-US" sz="8800" b="1" cap="none" dirty="0" smtClean="0">
                <a:latin typeface="Berlin Sans FB Demi" panose="020E0802020502020306" pitchFamily="34" charset="0"/>
              </a:rPr>
              <a:t>Revisions</a:t>
            </a:r>
            <a:endParaRPr lang="en-US" sz="8800" b="1" cap="none" dirty="0">
              <a:latin typeface="Berlin Sans FB Demi" panose="020E0802020502020306" pitchFamily="34" charset="0"/>
            </a:endParaRPr>
          </a:p>
        </p:txBody>
      </p:sp>
      <p:sp>
        <p:nvSpPr>
          <p:cNvPr id="3" name="Subtitle 2"/>
          <p:cNvSpPr>
            <a:spLocks noGrp="1"/>
          </p:cNvSpPr>
          <p:nvPr>
            <p:ph type="subTitle" idx="1"/>
          </p:nvPr>
        </p:nvSpPr>
        <p:spPr>
          <a:xfrm>
            <a:off x="1714500" y="4792132"/>
            <a:ext cx="8810625" cy="1583268"/>
          </a:xfrm>
        </p:spPr>
        <p:txBody>
          <a:bodyPr>
            <a:normAutofit/>
          </a:bodyPr>
          <a:lstStyle/>
          <a:p>
            <a:pPr algn="ctr"/>
            <a:r>
              <a:rPr lang="en-US" i="1" dirty="0" smtClean="0"/>
              <a:t>Presented by:</a:t>
            </a:r>
          </a:p>
          <a:p>
            <a:pPr algn="ctr"/>
            <a:r>
              <a:rPr lang="en-US" b="1" dirty="0" smtClean="0"/>
              <a:t>Wilkinson ECC</a:t>
            </a:r>
            <a:br>
              <a:rPr lang="en-US" b="1" dirty="0" smtClean="0"/>
            </a:br>
            <a:r>
              <a:rPr lang="en-US" b="1" dirty="0" smtClean="0"/>
              <a:t>Administrators, Teachers, and Staff</a:t>
            </a:r>
            <a:endParaRPr lang="en-US" sz="1400" dirty="0" smtClean="0"/>
          </a:p>
        </p:txBody>
      </p:sp>
    </p:spTree>
    <p:extLst>
      <p:ext uri="{BB962C8B-B14F-4D97-AF65-F5344CB8AC3E}">
        <p14:creationId xmlns:p14="http://schemas.microsoft.com/office/powerpoint/2010/main" val="1568943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55601"/>
            <a:ext cx="10655299" cy="838199"/>
          </a:xfrm>
        </p:spPr>
        <p:txBody>
          <a:bodyPr/>
          <a:lstStyle/>
          <a:p>
            <a:pPr algn="ctr"/>
            <a:r>
              <a:rPr lang="en-US" b="1" dirty="0" smtClean="0">
                <a:latin typeface="Berlin Sans FB" panose="020E0602020502020306" pitchFamily="34" charset="0"/>
              </a:rPr>
              <a:t>February Parent Evaluation results</a:t>
            </a:r>
            <a:endParaRPr lang="en-US" b="1" dirty="0">
              <a:latin typeface="Berlin Sans FB" panose="020E0602020502020306" pitchFamily="34" charset="0"/>
            </a:endParaRPr>
          </a:p>
        </p:txBody>
      </p:sp>
      <p:sp>
        <p:nvSpPr>
          <p:cNvPr id="3" name="Content Placeholder 2"/>
          <p:cNvSpPr>
            <a:spLocks noGrp="1"/>
          </p:cNvSpPr>
          <p:nvPr>
            <p:ph idx="1"/>
          </p:nvPr>
        </p:nvSpPr>
        <p:spPr>
          <a:xfrm>
            <a:off x="685801" y="1574800"/>
            <a:ext cx="10655299" cy="4787899"/>
          </a:xfrm>
        </p:spPr>
        <p:txBody>
          <a:bodyPr anchor="t">
            <a:normAutofit/>
          </a:bodyPr>
          <a:lstStyle/>
          <a:p>
            <a:r>
              <a:rPr lang="en-US" sz="2600" dirty="0" smtClean="0"/>
              <a:t>Thank you to everyone who participated in our parent survey!</a:t>
            </a:r>
          </a:p>
          <a:p>
            <a:r>
              <a:rPr lang="en-US" sz="2600" dirty="0" smtClean="0"/>
              <a:t>As soon as the summary by the district is complete, I’ll disseminate that information to you.</a:t>
            </a:r>
          </a:p>
          <a:p>
            <a:r>
              <a:rPr lang="en-US" sz="2600" dirty="0" smtClean="0"/>
              <a:t>However, I can tell you that Wilkinson had about 65% of the responses for the entire district – THANK YOU!</a:t>
            </a:r>
            <a:endParaRPr lang="en-US" sz="2600" dirty="0"/>
          </a:p>
        </p:txBody>
      </p:sp>
    </p:spTree>
    <p:extLst>
      <p:ext uri="{BB962C8B-B14F-4D97-AF65-F5344CB8AC3E}">
        <p14:creationId xmlns:p14="http://schemas.microsoft.com/office/powerpoint/2010/main" val="1571628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55601"/>
            <a:ext cx="10655299" cy="838199"/>
          </a:xfrm>
        </p:spPr>
        <p:txBody>
          <a:bodyPr/>
          <a:lstStyle/>
          <a:p>
            <a:pPr algn="ctr"/>
            <a:r>
              <a:rPr lang="en-US" b="1" dirty="0" smtClean="0">
                <a:latin typeface="Berlin Sans FB" panose="020E0602020502020306" pitchFamily="34" charset="0"/>
              </a:rPr>
              <a:t>Program strengths and weaknesses</a:t>
            </a:r>
            <a:endParaRPr lang="en-US" b="1" dirty="0">
              <a:latin typeface="Berlin Sans FB" panose="020E0602020502020306" pitchFamily="34" charset="0"/>
            </a:endParaRPr>
          </a:p>
        </p:txBody>
      </p:sp>
      <p:sp>
        <p:nvSpPr>
          <p:cNvPr id="3" name="Content Placeholder 2"/>
          <p:cNvSpPr>
            <a:spLocks noGrp="1"/>
          </p:cNvSpPr>
          <p:nvPr>
            <p:ph idx="1"/>
          </p:nvPr>
        </p:nvSpPr>
        <p:spPr>
          <a:xfrm>
            <a:off x="685801" y="1574801"/>
            <a:ext cx="10655299" cy="2730500"/>
          </a:xfrm>
        </p:spPr>
        <p:txBody>
          <a:bodyPr anchor="t">
            <a:normAutofit/>
          </a:bodyPr>
          <a:lstStyle/>
          <a:p>
            <a:pPr marL="0" indent="0" algn="ctr">
              <a:buNone/>
            </a:pPr>
            <a:r>
              <a:rPr lang="en-US" sz="4000" dirty="0" smtClean="0"/>
              <a:t>This is your opportunity to voice your questions, concerns, and comments regarding programs at Wilkinson. What are we doing well? What could we be doing better?</a:t>
            </a:r>
            <a:endParaRPr lang="en-US" sz="4000" dirty="0"/>
          </a:p>
        </p:txBody>
      </p:sp>
    </p:spTree>
    <p:extLst>
      <p:ext uri="{BB962C8B-B14F-4D97-AF65-F5344CB8AC3E}">
        <p14:creationId xmlns:p14="http://schemas.microsoft.com/office/powerpoint/2010/main" val="1992682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55601"/>
            <a:ext cx="10655299" cy="838199"/>
          </a:xfrm>
        </p:spPr>
        <p:txBody>
          <a:bodyPr/>
          <a:lstStyle/>
          <a:p>
            <a:pPr algn="ctr"/>
            <a:r>
              <a:rPr lang="en-US" b="1" dirty="0" smtClean="0">
                <a:latin typeface="Berlin Sans FB" panose="020E0602020502020306" pitchFamily="34" charset="0"/>
              </a:rPr>
              <a:t>SCHOOL/parent/student compact</a:t>
            </a:r>
            <a:endParaRPr lang="en-US" b="1" dirty="0">
              <a:latin typeface="Berlin Sans FB" panose="020E0602020502020306" pitchFamily="34" charset="0"/>
            </a:endParaRPr>
          </a:p>
        </p:txBody>
      </p:sp>
      <p:sp>
        <p:nvSpPr>
          <p:cNvPr id="3" name="Content Placeholder 2"/>
          <p:cNvSpPr>
            <a:spLocks noGrp="1"/>
          </p:cNvSpPr>
          <p:nvPr>
            <p:ph idx="1"/>
          </p:nvPr>
        </p:nvSpPr>
        <p:spPr>
          <a:xfrm>
            <a:off x="685801" y="1574800"/>
            <a:ext cx="10655299" cy="4787899"/>
          </a:xfrm>
        </p:spPr>
        <p:txBody>
          <a:bodyPr anchor="t">
            <a:normAutofit/>
          </a:bodyPr>
          <a:lstStyle/>
          <a:p>
            <a:r>
              <a:rPr lang="en-US" sz="3000" dirty="0" smtClean="0"/>
              <a:t>As part of this meeting, we need to review and revise the current school/parent/student compact.</a:t>
            </a:r>
          </a:p>
          <a:p>
            <a:r>
              <a:rPr lang="en-US" sz="3000" dirty="0" smtClean="0"/>
              <a:t>Is there anything you see that needs to be changed or added?</a:t>
            </a:r>
            <a:endParaRPr lang="en-US" sz="3000" dirty="0"/>
          </a:p>
        </p:txBody>
      </p:sp>
    </p:spTree>
    <p:extLst>
      <p:ext uri="{BB962C8B-B14F-4D97-AF65-F5344CB8AC3E}">
        <p14:creationId xmlns:p14="http://schemas.microsoft.com/office/powerpoint/2010/main" val="4224841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55601"/>
            <a:ext cx="10655299" cy="5194299"/>
          </a:xfrm>
        </p:spPr>
        <p:txBody>
          <a:bodyPr>
            <a:normAutofit/>
          </a:bodyPr>
          <a:lstStyle/>
          <a:p>
            <a:pPr algn="ctr"/>
            <a:r>
              <a:rPr lang="en-US" sz="6000" cap="none" dirty="0" smtClean="0">
                <a:latin typeface="Berlin Sans FB" panose="020E0602020502020306" pitchFamily="34" charset="0"/>
              </a:rPr>
              <a:t>Questions?</a:t>
            </a:r>
            <a:br>
              <a:rPr lang="en-US" sz="6000" cap="none" dirty="0" smtClean="0">
                <a:latin typeface="Berlin Sans FB" panose="020E0602020502020306" pitchFamily="34" charset="0"/>
              </a:rPr>
            </a:br>
            <a:r>
              <a:rPr lang="en-US" sz="6000" cap="none" dirty="0" smtClean="0">
                <a:latin typeface="Berlin Sans FB" panose="020E0602020502020306" pitchFamily="34" charset="0"/>
              </a:rPr>
              <a:t>Comments?</a:t>
            </a:r>
            <a:br>
              <a:rPr lang="en-US" sz="6000" cap="none" dirty="0" smtClean="0">
                <a:latin typeface="Berlin Sans FB" panose="020E0602020502020306" pitchFamily="34" charset="0"/>
              </a:rPr>
            </a:br>
            <a:r>
              <a:rPr lang="en-US" sz="6000" cap="none" dirty="0" smtClean="0">
                <a:latin typeface="Berlin Sans FB" panose="020E0602020502020306" pitchFamily="34" charset="0"/>
              </a:rPr>
              <a:t>Concerns?</a:t>
            </a:r>
            <a:br>
              <a:rPr lang="en-US" sz="6000" cap="none" dirty="0" smtClean="0">
                <a:latin typeface="Berlin Sans FB" panose="020E0602020502020306" pitchFamily="34" charset="0"/>
              </a:rPr>
            </a:br>
            <a:r>
              <a:rPr lang="en-US" sz="6000" cap="none" dirty="0" smtClean="0">
                <a:latin typeface="Berlin Sans FB" panose="020E0602020502020306" pitchFamily="34" charset="0"/>
              </a:rPr>
              <a:t>Recommendations?</a:t>
            </a:r>
            <a:endParaRPr lang="en-US" sz="6000" cap="none" dirty="0">
              <a:latin typeface="Berlin Sans FB" panose="020E0602020502020306" pitchFamily="34" charset="0"/>
            </a:endParaRPr>
          </a:p>
        </p:txBody>
      </p:sp>
    </p:spTree>
    <p:extLst>
      <p:ext uri="{BB962C8B-B14F-4D97-AF65-F5344CB8AC3E}">
        <p14:creationId xmlns:p14="http://schemas.microsoft.com/office/powerpoint/2010/main" val="620321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1" y="76201"/>
            <a:ext cx="11163299" cy="1041400"/>
          </a:xfrm>
        </p:spPr>
        <p:txBody>
          <a:bodyPr>
            <a:normAutofit/>
          </a:bodyPr>
          <a:lstStyle/>
          <a:p>
            <a:pPr algn="ctr"/>
            <a:r>
              <a:rPr lang="en-US" sz="4000" dirty="0" smtClean="0">
                <a:latin typeface="Berlin Sans FB Demi" panose="020E0802020502020306" pitchFamily="34" charset="0"/>
              </a:rPr>
              <a:t>Effectiveness Survey</a:t>
            </a:r>
            <a:endParaRPr lang="en-US" sz="27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5473699"/>
          </a:xfrm>
        </p:spPr>
        <p:txBody>
          <a:bodyPr anchor="t">
            <a:noAutofit/>
          </a:bodyPr>
          <a:lstStyle/>
          <a:p>
            <a:r>
              <a:rPr lang="en-US" sz="2800" dirty="0" smtClean="0"/>
              <a:t>It would be incredibly helpful if everyone could fill out an effectiveness survey (the last page of your packet), detach it, and give them to me. The surveys are completely anonymous and used for improving how </a:t>
            </a:r>
            <a:r>
              <a:rPr lang="en-US" sz="2800" dirty="0" smtClean="0"/>
              <a:t>information </a:t>
            </a:r>
            <a:r>
              <a:rPr lang="en-US" sz="2800" dirty="0" smtClean="0"/>
              <a:t>is presented and disseminated.</a:t>
            </a:r>
          </a:p>
          <a:p>
            <a:pPr marL="0" indent="0">
              <a:buNone/>
            </a:pPr>
            <a:endParaRPr lang="en-US" sz="2800" dirty="0"/>
          </a:p>
          <a:p>
            <a:pPr marL="0" indent="0">
              <a:buNone/>
            </a:pPr>
            <a:endParaRPr lang="en-US" sz="2800" dirty="0" smtClean="0"/>
          </a:p>
          <a:p>
            <a:pPr marL="0" indent="0">
              <a:buNone/>
            </a:pPr>
            <a:endParaRPr lang="en-US" sz="2800" dirty="0" smtClean="0"/>
          </a:p>
          <a:p>
            <a:pPr marL="0" indent="0">
              <a:buNone/>
            </a:pPr>
            <a:endParaRPr lang="en-US" sz="2800" dirty="0"/>
          </a:p>
          <a:p>
            <a:pPr marL="0" indent="0">
              <a:buNone/>
            </a:pPr>
            <a:endParaRPr lang="en-US" sz="2800" dirty="0" smtClean="0"/>
          </a:p>
          <a:p>
            <a:pPr marL="0" indent="0">
              <a:buNone/>
            </a:pPr>
            <a:endParaRPr lang="en-US" sz="2800" dirty="0" smtClean="0"/>
          </a:p>
          <a:p>
            <a:pPr marL="0" indent="0">
              <a:buNone/>
            </a:pPr>
            <a:r>
              <a:rPr lang="en-US" sz="2400" dirty="0" smtClean="0">
                <a:hlinkClick r:id="rId2"/>
              </a:rPr>
              <a:t>http://facebook.com/slps.wilkinson</a:t>
            </a:r>
            <a:r>
              <a:rPr lang="en-US" sz="2400" dirty="0" smtClean="0"/>
              <a:t>					</a:t>
            </a:r>
            <a:r>
              <a:rPr lang="en-US" sz="2400" dirty="0" smtClean="0">
                <a:hlinkClick r:id="rId3"/>
              </a:rPr>
              <a:t>http://twitter.com/Wilkinson_ecc</a:t>
            </a:r>
            <a:endParaRPr lang="en-US" sz="2400" dirty="0" smtClean="0"/>
          </a:p>
          <a:p>
            <a:pPr marL="0" indent="0">
              <a:buNone/>
            </a:pPr>
            <a:endParaRPr lang="en-US" sz="2200" dirty="0" smtClean="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4055" y="3828793"/>
            <a:ext cx="2228592" cy="2228592"/>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32700" y="3742938"/>
            <a:ext cx="2314447" cy="2314447"/>
          </a:xfrm>
          <a:prstGeom prst="rect">
            <a:avLst/>
          </a:prstGeom>
        </p:spPr>
      </p:pic>
      <p:sp>
        <p:nvSpPr>
          <p:cNvPr id="7" name="Title 1"/>
          <p:cNvSpPr txBox="1">
            <a:spLocks/>
          </p:cNvSpPr>
          <p:nvPr/>
        </p:nvSpPr>
        <p:spPr>
          <a:xfrm>
            <a:off x="4422647" y="3828792"/>
            <a:ext cx="3210053" cy="259740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b="1" dirty="0" smtClean="0">
                <a:latin typeface="Berlin Sans FB Demi" panose="020E0802020502020306" pitchFamily="34" charset="0"/>
              </a:rPr>
              <a:t>Social Media!</a:t>
            </a:r>
          </a:p>
          <a:p>
            <a:pPr algn="ctr"/>
            <a:r>
              <a:rPr lang="en-US" sz="8000" b="1" dirty="0" smtClean="0">
                <a:latin typeface="Berlin Sans FB Demi" panose="020E0802020502020306" pitchFamily="34" charset="0"/>
                <a:sym typeface="Wingdings" panose="05000000000000000000" pitchFamily="2" charset="2"/>
              </a:rPr>
              <a:t></a:t>
            </a:r>
            <a:endParaRPr lang="en-US" sz="5400" b="1" dirty="0">
              <a:latin typeface="Berlin Sans FB Demi" panose="020E0802020502020306" pitchFamily="34" charset="0"/>
            </a:endParaRPr>
          </a:p>
        </p:txBody>
      </p:sp>
    </p:spTree>
    <p:extLst>
      <p:ext uri="{BB962C8B-B14F-4D97-AF65-F5344CB8AC3E}">
        <p14:creationId xmlns:p14="http://schemas.microsoft.com/office/powerpoint/2010/main" val="62580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9499" y="1608666"/>
            <a:ext cx="8810625" cy="3255433"/>
          </a:xfrm>
        </p:spPr>
        <p:txBody>
          <a:bodyPr>
            <a:normAutofit fontScale="90000"/>
          </a:bodyPr>
          <a:lstStyle/>
          <a:p>
            <a:r>
              <a:rPr lang="en-US" sz="6000" b="1" cap="none" dirty="0" smtClean="0">
                <a:latin typeface="Berlin Sans FB Demi" panose="020E0802020502020306" pitchFamily="34" charset="0"/>
              </a:rPr>
              <a:t>Thank you for attending the 2015-2016 Spring semester Review and Revisions meeting!</a:t>
            </a:r>
            <a:endParaRPr lang="en-US" sz="6000" b="1" cap="none" dirty="0">
              <a:latin typeface="Berlin Sans FB Demi" panose="020E0802020502020306"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200" y="2166212"/>
            <a:ext cx="1644650" cy="116770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200" y="273912"/>
            <a:ext cx="1644650" cy="1619980"/>
          </a:xfrm>
          <a:prstGeom prst="rect">
            <a:avLst/>
          </a:prstGeom>
        </p:spPr>
      </p:pic>
    </p:spTree>
    <p:extLst>
      <p:ext uri="{BB962C8B-B14F-4D97-AF65-F5344CB8AC3E}">
        <p14:creationId xmlns:p14="http://schemas.microsoft.com/office/powerpoint/2010/main" val="3748622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287" y="76201"/>
            <a:ext cx="10131425" cy="1041400"/>
          </a:xfrm>
        </p:spPr>
        <p:txBody>
          <a:bodyPr>
            <a:normAutofit/>
          </a:bodyPr>
          <a:lstStyle/>
          <a:p>
            <a:pPr algn="ctr"/>
            <a:r>
              <a:rPr lang="en-US" sz="4400" b="1" dirty="0" smtClean="0">
                <a:latin typeface="Berlin Sans FB Demi" panose="020E0802020502020306" pitchFamily="34" charset="0"/>
              </a:rPr>
              <a:t>Agenda</a:t>
            </a:r>
            <a:endParaRPr lang="en-US" sz="4400" b="1"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5511799"/>
          </a:xfrm>
        </p:spPr>
        <p:txBody>
          <a:bodyPr numCol="1" anchor="t">
            <a:noAutofit/>
          </a:bodyPr>
          <a:lstStyle/>
          <a:p>
            <a:pPr marL="0" indent="0" algn="ctr">
              <a:buNone/>
            </a:pPr>
            <a:r>
              <a:rPr lang="en-US" sz="3600" b="1" u="sng" dirty="0" smtClean="0"/>
              <a:t>Did you sign in?</a:t>
            </a:r>
            <a:endParaRPr lang="en-US" sz="3600" b="1" dirty="0"/>
          </a:p>
          <a:p>
            <a:pPr marL="0" indent="0" algn="ctr">
              <a:buNone/>
            </a:pPr>
            <a:r>
              <a:rPr lang="en-US" sz="2400" b="1" dirty="0" smtClean="0"/>
              <a:t>(Separate sign in from Title I!)</a:t>
            </a:r>
          </a:p>
          <a:p>
            <a:pPr marL="0" indent="0" algn="ctr">
              <a:buNone/>
            </a:pPr>
            <a:endParaRPr lang="en-US" sz="1000" b="1" u="sng" dirty="0" smtClean="0"/>
          </a:p>
          <a:p>
            <a:pPr marL="0" indent="0" algn="ctr">
              <a:buNone/>
            </a:pPr>
            <a:r>
              <a:rPr lang="en-US" sz="1900" b="1" u="sng" dirty="0" smtClean="0"/>
              <a:t>Student Achievement Data</a:t>
            </a:r>
            <a:endParaRPr lang="en-US" sz="1900" b="1" u="sng" dirty="0"/>
          </a:p>
          <a:p>
            <a:pPr marL="0" indent="0" algn="ctr">
              <a:buNone/>
            </a:pPr>
            <a:r>
              <a:rPr lang="en-US" sz="1900" i="1" dirty="0" smtClean="0"/>
              <a:t>Ms. Levy</a:t>
            </a:r>
            <a:endParaRPr lang="en-US" sz="1900" i="1" dirty="0"/>
          </a:p>
          <a:p>
            <a:pPr marL="0" indent="0" algn="ctr">
              <a:buNone/>
            </a:pPr>
            <a:r>
              <a:rPr lang="en-US" sz="1900" b="1" u="sng" dirty="0" smtClean="0"/>
              <a:t>February Parent Evaluation Results</a:t>
            </a:r>
            <a:endParaRPr lang="en-US" sz="1900" b="1" u="sng" dirty="0"/>
          </a:p>
          <a:p>
            <a:pPr marL="0" indent="0" algn="ctr">
              <a:buNone/>
            </a:pPr>
            <a:r>
              <a:rPr lang="en-US" sz="1900" i="1" dirty="0" smtClean="0"/>
              <a:t>Mr. Brownfield</a:t>
            </a:r>
          </a:p>
          <a:p>
            <a:pPr marL="0" indent="0" algn="ctr">
              <a:buNone/>
            </a:pPr>
            <a:r>
              <a:rPr lang="en-US" sz="1900" b="1" u="sng" dirty="0" smtClean="0"/>
              <a:t>Program Strengths/Weaknesses</a:t>
            </a:r>
            <a:endParaRPr lang="en-US" sz="1900" b="1" u="sng" dirty="0"/>
          </a:p>
          <a:p>
            <a:pPr marL="0" indent="0" algn="ctr">
              <a:buNone/>
            </a:pPr>
            <a:r>
              <a:rPr lang="en-US" sz="1900" i="1" dirty="0" smtClean="0"/>
              <a:t>Ms. Levy</a:t>
            </a:r>
            <a:endParaRPr lang="en-US" sz="1900" i="1" dirty="0"/>
          </a:p>
          <a:p>
            <a:pPr marL="0" indent="0" algn="ctr">
              <a:buNone/>
            </a:pPr>
            <a:r>
              <a:rPr lang="en-US" sz="1900" b="1" u="sng" dirty="0" smtClean="0"/>
              <a:t>School Parent Compact</a:t>
            </a:r>
          </a:p>
          <a:p>
            <a:pPr marL="0" indent="0" algn="ctr">
              <a:buNone/>
            </a:pPr>
            <a:r>
              <a:rPr lang="en-US" sz="1900" i="1" dirty="0" smtClean="0"/>
              <a:t>Mr. Brownfield</a:t>
            </a:r>
          </a:p>
          <a:p>
            <a:pPr marL="0" indent="0" algn="ctr">
              <a:buNone/>
            </a:pPr>
            <a:r>
              <a:rPr lang="en-US" sz="1900" b="1" u="sng" dirty="0" smtClean="0"/>
              <a:t>Recommendations and Revisions</a:t>
            </a:r>
            <a:endParaRPr lang="en-US" sz="1900" b="1" u="sng" dirty="0"/>
          </a:p>
        </p:txBody>
      </p:sp>
    </p:spTree>
    <p:extLst>
      <p:ext uri="{BB962C8B-B14F-4D97-AF65-F5344CB8AC3E}">
        <p14:creationId xmlns:p14="http://schemas.microsoft.com/office/powerpoint/2010/main" val="4118514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36700" y="2336801"/>
            <a:ext cx="8978900" cy="2819399"/>
          </a:xfrm>
        </p:spPr>
        <p:txBody>
          <a:bodyPr>
            <a:normAutofit/>
          </a:bodyPr>
          <a:lstStyle/>
          <a:p>
            <a:pPr algn="ctr"/>
            <a:r>
              <a:rPr lang="en-US" sz="3600" cap="none" dirty="0" smtClean="0"/>
              <a:t>Enrollment: </a:t>
            </a:r>
            <a:r>
              <a:rPr lang="en-US" sz="3600" b="1" u="sng" cap="none" dirty="0" smtClean="0"/>
              <a:t>236</a:t>
            </a:r>
            <a:r>
              <a:rPr lang="en-US" sz="3600" cap="none" dirty="0" smtClean="0"/>
              <a:t>  </a:t>
            </a:r>
          </a:p>
          <a:p>
            <a:pPr algn="ctr"/>
            <a:r>
              <a:rPr lang="en-US" sz="3600" cap="none" dirty="0" smtClean="0"/>
              <a:t>Attendance: </a:t>
            </a:r>
            <a:r>
              <a:rPr lang="en-US" sz="3600" b="1" u="sng" cap="none" dirty="0" smtClean="0"/>
              <a:t>96.28%</a:t>
            </a:r>
          </a:p>
          <a:p>
            <a:pPr algn="ctr"/>
            <a:r>
              <a:rPr lang="en-US" sz="3600" cap="none" dirty="0" smtClean="0"/>
              <a:t>SPED: </a:t>
            </a:r>
            <a:r>
              <a:rPr lang="en-US" sz="3600" b="1" u="sng" cap="none" dirty="0" smtClean="0"/>
              <a:t>24%</a:t>
            </a:r>
            <a:r>
              <a:rPr lang="en-US" sz="3600" cap="none" dirty="0" smtClean="0"/>
              <a:t> of students</a:t>
            </a:r>
            <a:endParaRPr lang="en-US" sz="3600" cap="none" dirty="0"/>
          </a:p>
        </p:txBody>
      </p:sp>
      <p:sp>
        <p:nvSpPr>
          <p:cNvPr id="3" name="Title 2"/>
          <p:cNvSpPr>
            <a:spLocks noGrp="1"/>
          </p:cNvSpPr>
          <p:nvPr>
            <p:ph type="ctrTitle"/>
          </p:nvPr>
        </p:nvSpPr>
        <p:spPr>
          <a:xfrm>
            <a:off x="279400" y="1016001"/>
            <a:ext cx="11620500" cy="761999"/>
          </a:xfrm>
        </p:spPr>
        <p:txBody>
          <a:bodyPr>
            <a:normAutofit fontScale="90000"/>
          </a:bodyPr>
          <a:lstStyle/>
          <a:p>
            <a:pPr algn="ctr"/>
            <a:r>
              <a:rPr lang="en-US" b="1" cap="none" dirty="0" smtClean="0">
                <a:latin typeface="Berlin Sans FB" panose="020E0602020502020306" pitchFamily="34" charset="0"/>
              </a:rPr>
              <a:t>SCHOOL DATA</a:t>
            </a:r>
            <a:br>
              <a:rPr lang="en-US" b="1" cap="none" dirty="0" smtClean="0">
                <a:latin typeface="Berlin Sans FB" panose="020E0602020502020306" pitchFamily="34" charset="0"/>
              </a:rPr>
            </a:br>
            <a:r>
              <a:rPr lang="en-US" b="1" cap="none" dirty="0" smtClean="0">
                <a:latin typeface="Berlin Sans FB" panose="020E0602020502020306" pitchFamily="34" charset="0"/>
              </a:rPr>
              <a:t>EFFECTIVE 01/28/2016</a:t>
            </a:r>
            <a:endParaRPr lang="en-US" b="1" cap="none" dirty="0">
              <a:latin typeface="Berlin Sans FB" panose="020E0602020502020306" pitchFamily="34" charset="0"/>
            </a:endParaRPr>
          </a:p>
        </p:txBody>
      </p:sp>
    </p:spTree>
    <p:extLst>
      <p:ext uri="{BB962C8B-B14F-4D97-AF65-F5344CB8AC3E}">
        <p14:creationId xmlns:p14="http://schemas.microsoft.com/office/powerpoint/2010/main" val="3704267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00" y="236682"/>
            <a:ext cx="11493500" cy="1143000"/>
          </a:xfrm>
        </p:spPr>
        <p:txBody>
          <a:bodyPr>
            <a:normAutofit/>
          </a:bodyPr>
          <a:lstStyle/>
          <a:p>
            <a:pPr algn="ctr"/>
            <a:r>
              <a:rPr lang="en-US" b="1" cap="none" dirty="0" smtClean="0">
                <a:latin typeface="Berlin Sans FB" panose="020E0602020502020306" pitchFamily="34" charset="0"/>
              </a:rPr>
              <a:t>KINDERGARTEN EARLY LITERACY</a:t>
            </a:r>
            <a:endParaRPr lang="en-US" b="1" cap="none" dirty="0">
              <a:latin typeface="Berlin Sans FB" panose="020E0602020502020306"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4082571582"/>
              </p:ext>
            </p:extLst>
          </p:nvPr>
        </p:nvGraphicFramePr>
        <p:xfrm>
          <a:off x="330200" y="1282700"/>
          <a:ext cx="11493500" cy="51943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05927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499" y="317500"/>
            <a:ext cx="11620499" cy="1143000"/>
          </a:xfrm>
        </p:spPr>
        <p:txBody>
          <a:bodyPr/>
          <a:lstStyle/>
          <a:p>
            <a:pPr algn="ctr"/>
            <a:r>
              <a:rPr lang="en-US" b="1" cap="none" dirty="0" smtClean="0">
                <a:latin typeface="Berlin Sans FB" panose="020E0602020502020306" pitchFamily="34" charset="0"/>
              </a:rPr>
              <a:t>1ST GRADE EARLY LITERACY</a:t>
            </a:r>
            <a:endParaRPr lang="en-US" b="1" cap="none" dirty="0">
              <a:latin typeface="Berlin Sans FB" panose="020E0602020502020306"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1258293611"/>
              </p:ext>
            </p:extLst>
          </p:nvPr>
        </p:nvGraphicFramePr>
        <p:xfrm>
          <a:off x="387348" y="1460500"/>
          <a:ext cx="11480799" cy="5003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77035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317500"/>
            <a:ext cx="11315699" cy="1143000"/>
          </a:xfrm>
        </p:spPr>
        <p:txBody>
          <a:bodyPr>
            <a:normAutofit/>
          </a:bodyPr>
          <a:lstStyle/>
          <a:p>
            <a:pPr algn="ctr"/>
            <a:r>
              <a:rPr lang="en-US" b="1" dirty="0">
                <a:latin typeface="Berlin Sans FB" panose="020E0602020502020306" pitchFamily="34" charset="0"/>
              </a:rPr>
              <a:t>  1st </a:t>
            </a:r>
            <a:r>
              <a:rPr lang="en-US" b="1" dirty="0">
                <a:latin typeface="Berlin Sans FB" panose="020E0602020502020306" pitchFamily="34" charset="0"/>
              </a:rPr>
              <a:t>Grade </a:t>
            </a:r>
            <a:r>
              <a:rPr lang="en-US" b="1" dirty="0">
                <a:latin typeface="Berlin Sans FB" panose="020E0602020502020306" pitchFamily="34" charset="0"/>
              </a:rPr>
              <a:t>STAR Assessment</a:t>
            </a:r>
            <a:endParaRPr lang="en-US" b="1" dirty="0">
              <a:latin typeface="Berlin Sans FB" panose="020E0602020502020306"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2245188906"/>
              </p:ext>
            </p:extLst>
          </p:nvPr>
        </p:nvGraphicFramePr>
        <p:xfrm>
          <a:off x="381000" y="1460500"/>
          <a:ext cx="11315699" cy="5016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85466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342900"/>
            <a:ext cx="11531599" cy="1143000"/>
          </a:xfrm>
        </p:spPr>
        <p:txBody>
          <a:bodyPr>
            <a:normAutofit/>
          </a:bodyPr>
          <a:lstStyle/>
          <a:p>
            <a:pPr algn="ctr"/>
            <a:r>
              <a:rPr lang="en-US" b="1" dirty="0">
                <a:latin typeface="Berlin Sans FB" panose="020E0602020502020306" pitchFamily="34" charset="0"/>
              </a:rPr>
              <a:t>2nd </a:t>
            </a:r>
            <a:r>
              <a:rPr lang="en-US" b="1" dirty="0">
                <a:latin typeface="Berlin Sans FB" panose="020E0602020502020306" pitchFamily="34" charset="0"/>
              </a:rPr>
              <a:t>Grade STAR Assessment</a:t>
            </a:r>
          </a:p>
        </p:txBody>
      </p:sp>
      <p:graphicFrame>
        <p:nvGraphicFramePr>
          <p:cNvPr id="5" name="Chart 4"/>
          <p:cNvGraphicFramePr>
            <a:graphicFrameLocks/>
          </p:cNvGraphicFramePr>
          <p:nvPr>
            <p:extLst>
              <p:ext uri="{D42A27DB-BD31-4B8C-83A1-F6EECF244321}">
                <p14:modId xmlns:p14="http://schemas.microsoft.com/office/powerpoint/2010/main" val="3922141283"/>
              </p:ext>
            </p:extLst>
          </p:nvPr>
        </p:nvGraphicFramePr>
        <p:xfrm>
          <a:off x="304800" y="1485900"/>
          <a:ext cx="11429999" cy="5003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5597937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900" y="280555"/>
            <a:ext cx="11620499" cy="1143000"/>
          </a:xfrm>
        </p:spPr>
        <p:txBody>
          <a:bodyPr>
            <a:normAutofit/>
          </a:bodyPr>
          <a:lstStyle/>
          <a:p>
            <a:pPr algn="ctr"/>
            <a:r>
              <a:rPr lang="en-US" b="1" dirty="0" smtClean="0">
                <a:latin typeface="Berlin Sans FB" panose="020E0602020502020306" pitchFamily="34" charset="0"/>
              </a:rPr>
              <a:t>2</a:t>
            </a:r>
            <a:r>
              <a:rPr lang="en-US" b="1" baseline="30000" dirty="0" smtClean="0">
                <a:latin typeface="Berlin Sans FB" panose="020E0602020502020306" pitchFamily="34" charset="0"/>
              </a:rPr>
              <a:t>nd</a:t>
            </a:r>
            <a:r>
              <a:rPr lang="en-US" b="1" dirty="0" smtClean="0">
                <a:latin typeface="Berlin Sans FB" panose="020E0602020502020306" pitchFamily="34" charset="0"/>
              </a:rPr>
              <a:t> Grade Acuity Language Arts</a:t>
            </a:r>
            <a:endParaRPr lang="en-US" b="1" dirty="0">
              <a:latin typeface="Berlin Sans FB" panose="020E0602020502020306"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1587291586"/>
              </p:ext>
            </p:extLst>
          </p:nvPr>
        </p:nvGraphicFramePr>
        <p:xfrm>
          <a:off x="444500" y="1423554"/>
          <a:ext cx="11201400" cy="50280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6372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701" y="344055"/>
            <a:ext cx="11328399" cy="1143000"/>
          </a:xfrm>
        </p:spPr>
        <p:txBody>
          <a:bodyPr/>
          <a:lstStyle/>
          <a:p>
            <a:pPr algn="ctr"/>
            <a:r>
              <a:rPr lang="en-US" b="1" dirty="0" smtClean="0">
                <a:latin typeface="Berlin Sans FB" panose="020E0602020502020306" pitchFamily="34" charset="0"/>
              </a:rPr>
              <a:t>Acuity 2</a:t>
            </a:r>
            <a:r>
              <a:rPr lang="en-US" b="1" baseline="30000" dirty="0" smtClean="0">
                <a:latin typeface="Berlin Sans FB" panose="020E0602020502020306" pitchFamily="34" charset="0"/>
              </a:rPr>
              <a:t>nd</a:t>
            </a:r>
            <a:r>
              <a:rPr lang="en-US" b="1" dirty="0" smtClean="0">
                <a:latin typeface="Berlin Sans FB" panose="020E0602020502020306" pitchFamily="34" charset="0"/>
              </a:rPr>
              <a:t> Grade Math</a:t>
            </a:r>
            <a:endParaRPr lang="en-US" b="1" dirty="0">
              <a:latin typeface="Berlin Sans FB" panose="020E0602020502020306"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1005941958"/>
              </p:ext>
            </p:extLst>
          </p:nvPr>
        </p:nvGraphicFramePr>
        <p:xfrm>
          <a:off x="393700" y="1487055"/>
          <a:ext cx="11328399" cy="49391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80806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101</TotalTime>
  <Words>368</Words>
  <Application>Microsoft Office PowerPoint</Application>
  <PresentationFormat>Widescreen</PresentationFormat>
  <Paragraphs>70</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Berlin Sans FB</vt:lpstr>
      <vt:lpstr>Berlin Sans FB Demi</vt:lpstr>
      <vt:lpstr>Calibri</vt:lpstr>
      <vt:lpstr>Calibri Light</vt:lpstr>
      <vt:lpstr>Wingdings</vt:lpstr>
      <vt:lpstr>Celestial</vt:lpstr>
      <vt:lpstr>Review &amp; Revisions</vt:lpstr>
      <vt:lpstr>Agenda</vt:lpstr>
      <vt:lpstr>SCHOOL DATA EFFECTIVE 01/28/2016</vt:lpstr>
      <vt:lpstr>KINDERGARTEN EARLY LITERACY</vt:lpstr>
      <vt:lpstr>1ST GRADE EARLY LITERACY</vt:lpstr>
      <vt:lpstr>  1st Grade STAR Assessment</vt:lpstr>
      <vt:lpstr>2nd Grade STAR Assessment</vt:lpstr>
      <vt:lpstr>2nd Grade Acuity Language Arts</vt:lpstr>
      <vt:lpstr>Acuity 2nd Grade Math</vt:lpstr>
      <vt:lpstr>February Parent Evaluation results</vt:lpstr>
      <vt:lpstr>Program strengths and weaknesses</vt:lpstr>
      <vt:lpstr>SCHOOL/parent/student compact</vt:lpstr>
      <vt:lpstr>Questions? Comments? Concerns? Recommendations?</vt:lpstr>
      <vt:lpstr>Effectiveness Survey</vt:lpstr>
      <vt:lpstr>Thank you for attending the 2015-2016 Spring semester Review and Revisions meeting!</vt:lpstr>
    </vt:vector>
  </TitlesOfParts>
  <Company>St. Louis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Bi-annual Meeting</dc:title>
  <dc:creator>Brownfield, Landon J.</dc:creator>
  <cp:lastModifiedBy>Landon Brownfield</cp:lastModifiedBy>
  <cp:revision>17</cp:revision>
  <cp:lastPrinted>2016-02-17T21:51:12Z</cp:lastPrinted>
  <dcterms:created xsi:type="dcterms:W3CDTF">2016-02-04T20:45:06Z</dcterms:created>
  <dcterms:modified xsi:type="dcterms:W3CDTF">2016-02-17T21:52:23Z</dcterms:modified>
</cp:coreProperties>
</file>