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51"/>
  </p:handoutMasterIdLst>
  <p:sldIdLst>
    <p:sldId id="290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291" r:id="rId11"/>
    <p:sldId id="292" r:id="rId12"/>
    <p:sldId id="294" r:id="rId13"/>
    <p:sldId id="295" r:id="rId14"/>
    <p:sldId id="296" r:id="rId15"/>
    <p:sldId id="293" r:id="rId16"/>
    <p:sldId id="281" r:id="rId17"/>
    <p:sldId id="297" r:id="rId18"/>
    <p:sldId id="298" r:id="rId19"/>
    <p:sldId id="299" r:id="rId20"/>
    <p:sldId id="300" r:id="rId21"/>
    <p:sldId id="333" r:id="rId22"/>
    <p:sldId id="301" r:id="rId23"/>
    <p:sldId id="302" r:id="rId24"/>
    <p:sldId id="323" r:id="rId25"/>
    <p:sldId id="307" r:id="rId26"/>
    <p:sldId id="334" r:id="rId27"/>
    <p:sldId id="311" r:id="rId28"/>
    <p:sldId id="314" r:id="rId29"/>
    <p:sldId id="324" r:id="rId30"/>
    <p:sldId id="320" r:id="rId31"/>
    <p:sldId id="313" r:id="rId32"/>
    <p:sldId id="308" r:id="rId33"/>
    <p:sldId id="310" r:id="rId34"/>
    <p:sldId id="303" r:id="rId35"/>
    <p:sldId id="304" r:id="rId36"/>
    <p:sldId id="335" r:id="rId37"/>
    <p:sldId id="336" r:id="rId38"/>
    <p:sldId id="337" r:id="rId39"/>
    <p:sldId id="338" r:id="rId40"/>
    <p:sldId id="305" r:id="rId41"/>
    <p:sldId id="339" r:id="rId42"/>
    <p:sldId id="340" r:id="rId43"/>
    <p:sldId id="315" r:id="rId44"/>
    <p:sldId id="341" r:id="rId45"/>
    <p:sldId id="343" r:id="rId46"/>
    <p:sldId id="345" r:id="rId47"/>
    <p:sldId id="346" r:id="rId48"/>
    <p:sldId id="347" r:id="rId49"/>
    <p:sldId id="348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F8750C-C92D-4BE8-969C-6AAA13ABF6B9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13BD4F-64B4-4EA0-9F40-97C7C2B70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8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E30F47-956B-42AA-9E03-6C91BFFEE9C4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4E2DD7-5674-43F9-AC07-5D82FAD201C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43286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Plantagenet Cherokee" pitchFamily="18" charset="0"/>
              </a:rPr>
              <a:t>WORLD WAR </a:t>
            </a:r>
            <a:r>
              <a:rPr lang="en-US" sz="9600" b="1" dirty="0">
                <a:solidFill>
                  <a:srgbClr val="FFFF00"/>
                </a:solidFill>
                <a:latin typeface="Plantagenet Cherokee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40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Gill Sans Ultra Bold Condensed" pitchFamily="34" charset="0"/>
              </a:rPr>
              <a:t>M.A.I.N. REASONS FOR WWI</a:t>
            </a:r>
            <a:endParaRPr lang="en-US" sz="60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Franklin Gothic Medium Cond" pitchFamily="34" charset="0"/>
              </a:rPr>
              <a:t>Militarism: </a:t>
            </a:r>
            <a:r>
              <a:rPr lang="en-US" sz="2400" dirty="0" smtClean="0">
                <a:latin typeface="Franklin Gothic Medium Cond" pitchFamily="34" charset="0"/>
              </a:rPr>
              <a:t>The belief that nations CAN &amp; SHOULD go to war to settle a conflict. Thinking led to the creation of large, standing armies.</a:t>
            </a:r>
          </a:p>
          <a:p>
            <a:pPr marL="0" indent="0">
              <a:buNone/>
            </a:pPr>
            <a:endParaRPr lang="en-US" sz="2400" dirty="0">
              <a:latin typeface="Franklin Gothic Medium Cond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Franklin Gothic Medium Cond" pitchFamily="34" charset="0"/>
              </a:rPr>
              <a:t>Alliances: </a:t>
            </a:r>
            <a:r>
              <a:rPr lang="en-US" sz="2400" dirty="0" smtClean="0">
                <a:latin typeface="Franklin Gothic Medium Cond" pitchFamily="34" charset="0"/>
              </a:rPr>
              <a:t>Mistrust led the great powers of Europe to align themselves in groups for protection that would later turn offensive as the </a:t>
            </a:r>
            <a:r>
              <a:rPr lang="en-US" sz="2400" dirty="0" smtClean="0">
                <a:solidFill>
                  <a:srgbClr val="FF0000"/>
                </a:solidFill>
                <a:latin typeface="Franklin Gothic Medium Cond" pitchFamily="34" charset="0"/>
              </a:rPr>
              <a:t>Arms Race </a:t>
            </a:r>
            <a:r>
              <a:rPr lang="en-US" sz="2400" dirty="0" smtClean="0">
                <a:latin typeface="Franklin Gothic Medium Cond" pitchFamily="34" charset="0"/>
              </a:rPr>
              <a:t>heats up.</a:t>
            </a:r>
          </a:p>
          <a:p>
            <a:pPr marL="0" indent="0">
              <a:buNone/>
            </a:pPr>
            <a:endParaRPr lang="en-US" sz="2400" dirty="0">
              <a:latin typeface="Franklin Gothic Medium Cond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Franklin Gothic Medium Cond" pitchFamily="34" charset="0"/>
              </a:rPr>
              <a:t>Imperialism: </a:t>
            </a:r>
            <a:r>
              <a:rPr lang="en-US" sz="2400" dirty="0" smtClean="0">
                <a:latin typeface="Franklin Gothic Medium Cond" pitchFamily="34" charset="0"/>
              </a:rPr>
              <a:t>Worldwide empires led to many military conflicts around globe.</a:t>
            </a:r>
          </a:p>
          <a:p>
            <a:pPr marL="0" indent="0">
              <a:buNone/>
            </a:pPr>
            <a:endParaRPr lang="en-US" sz="2400" dirty="0">
              <a:latin typeface="Franklin Gothic Medium Cond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Franklin Gothic Medium Cond" pitchFamily="34" charset="0"/>
              </a:rPr>
              <a:t>Nationalism: </a:t>
            </a:r>
            <a:r>
              <a:rPr lang="en-US" sz="2400" dirty="0" smtClean="0">
                <a:latin typeface="Franklin Gothic Medium Cond" pitchFamily="34" charset="0"/>
              </a:rPr>
              <a:t>Deep devotion to one’s nation developed into fanatical beliefs about superiority (plenty of deep wounds from previous wars were not healed).</a:t>
            </a:r>
            <a:endParaRPr lang="en-US" sz="2400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1. Franco-Prussian War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715000" cy="2189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Prussian leader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Otto Von Bismarck </a:t>
            </a:r>
            <a:r>
              <a:rPr lang="en-US" sz="2400" dirty="0" smtClean="0">
                <a:latin typeface="Arial Narrow" pitchFamily="34" charset="0"/>
              </a:rPr>
              <a:t>attacked &amp; defeated France in the 1870’s (believed the best way to unify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Germany</a:t>
            </a:r>
            <a:r>
              <a:rPr lang="en-US" sz="2400" dirty="0" smtClean="0">
                <a:latin typeface="Arial Narrow" pitchFamily="34" charset="0"/>
              </a:rPr>
              <a:t> into one nation would be to appeal to their patriotism &amp; the plan worked). France wanted revenge for embarrassment.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3884"/>
            <a:ext cx="48768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13884"/>
            <a:ext cx="4267200" cy="31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25598"/>
            <a:ext cx="3429000" cy="228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2. Triple Alliance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Fearing French revenge,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Germany’s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“Blood &amp; Iron Chancellor”</a:t>
            </a:r>
            <a:r>
              <a:rPr lang="en-US" sz="2400" dirty="0" smtClean="0">
                <a:latin typeface="Arial Narrow" pitchFamily="34" charset="0"/>
              </a:rPr>
              <a:t> leader Otto Von Bismarck isolated France by making treaties with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Austria-Hungary &amp; Italy </a:t>
            </a:r>
            <a:r>
              <a:rPr lang="en-US" sz="2400" dirty="0" smtClean="0">
                <a:latin typeface="Arial Narrow" pitchFamily="34" charset="0"/>
              </a:rPr>
              <a:t>(called the Triple Alliance). Another treaty with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Russia</a:t>
            </a:r>
            <a:r>
              <a:rPr lang="en-US" sz="2400" dirty="0" smtClean="0">
                <a:latin typeface="Arial Narrow" pitchFamily="34" charset="0"/>
              </a:rPr>
              <a:t> was also formed.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5705"/>
            <a:ext cx="5334000" cy="410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75704"/>
            <a:ext cx="3810000" cy="385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37100"/>
            <a:ext cx="38100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3. Kaiser Wilhelm II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In 1890, German foreign policy changed under new ruler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Kaiser Wilhelm II</a:t>
            </a:r>
            <a:r>
              <a:rPr lang="en-US" sz="2400" dirty="0" smtClean="0">
                <a:latin typeface="Arial Narrow" pitchFamily="34" charset="0"/>
              </a:rPr>
              <a:t>. He let the treaty with Russia lapse &amp; began building a navy to rival Great Britain.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23" y="2575246"/>
            <a:ext cx="3648221" cy="434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246"/>
            <a:ext cx="5481924" cy="434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06" y="2575246"/>
            <a:ext cx="1463675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3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4. Triple Entente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00"/>
            <a:ext cx="9144000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France</a:t>
            </a:r>
            <a:r>
              <a:rPr lang="en-US" sz="2400" dirty="0" smtClean="0">
                <a:latin typeface="Arial Narrow" pitchFamily="34" charset="0"/>
              </a:rPr>
              <a:t> jumps at the chance to align with German enemies as they make a treaty with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Russia</a:t>
            </a:r>
            <a:r>
              <a:rPr lang="en-US" sz="2400" dirty="0" smtClean="0">
                <a:latin typeface="Arial Narrow" pitchFamily="34" charset="0"/>
              </a:rPr>
              <a:t>. Then they put aside 100s of years of hate &amp; partner with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Britain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338"/>
            <a:ext cx="4800600" cy="473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70" y="1331607"/>
            <a:ext cx="2680730" cy="182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53881"/>
            <a:ext cx="4343400" cy="283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1253338"/>
            <a:ext cx="1752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400" dirty="0" smtClean="0"/>
              <a:t>Fear of Germany fueled this pact. </a:t>
            </a:r>
            <a:r>
              <a:rPr lang="en-US" sz="1400" dirty="0" smtClean="0">
                <a:solidFill>
                  <a:srgbClr val="FF0000"/>
                </a:solidFill>
              </a:rPr>
              <a:t>Russia</a:t>
            </a:r>
            <a:r>
              <a:rPr lang="en-US" sz="1400" dirty="0" smtClean="0"/>
              <a:t> had just lost to Japan &amp; was vulnerable, GB had concerns over the navy, &amp; </a:t>
            </a:r>
            <a:r>
              <a:rPr lang="en-US" sz="1400" dirty="0" smtClean="0">
                <a:solidFill>
                  <a:srgbClr val="FF0000"/>
                </a:solidFill>
              </a:rPr>
              <a:t>France</a:t>
            </a:r>
            <a:r>
              <a:rPr lang="en-US" sz="1400" dirty="0" smtClean="0"/>
              <a:t> had been isolated.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4038600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Agency FB" pitchFamily="34" charset="0"/>
              </a:rPr>
              <a:t>BALKANS</a:t>
            </a:r>
            <a:endParaRPr lang="en-US" sz="2200" b="1" dirty="0">
              <a:solidFill>
                <a:srgbClr val="FF0000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5. Crisis in the Balkans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By 1900, influence of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Ottoman Empire </a:t>
            </a:r>
            <a:r>
              <a:rPr lang="en-US" sz="2400" dirty="0" smtClean="0">
                <a:latin typeface="Arial Narrow" pitchFamily="34" charset="0"/>
              </a:rPr>
              <a:t>in region had declined. The people of these areas were freeing themselves &amp; creating new nations (Bulgaria, Romania, Greece, Montenegro, Romania, Serbia, </a:t>
            </a:r>
            <a:r>
              <a:rPr lang="en-US" sz="2400" dirty="0" err="1" smtClean="0">
                <a:latin typeface="Arial Narrow" pitchFamily="34" charset="0"/>
              </a:rPr>
              <a:t>etc</a:t>
            </a:r>
            <a:r>
              <a:rPr lang="en-US" sz="2400" dirty="0" smtClean="0">
                <a:latin typeface="Arial Narrow" pitchFamily="34" charset="0"/>
              </a:rPr>
              <a:t>).</a:t>
            </a: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66" y="2895600"/>
            <a:ext cx="4277434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895600"/>
            <a:ext cx="48665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Arial Narrow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Serbia</a:t>
            </a:r>
            <a:r>
              <a:rPr lang="en-US" sz="2400" dirty="0" smtClean="0">
                <a:latin typeface="Arial Narrow" pitchFamily="34" charset="0"/>
              </a:rPr>
              <a:t> (</a:t>
            </a:r>
            <a:r>
              <a:rPr lang="en-US" sz="2400" dirty="0" err="1" smtClean="0">
                <a:latin typeface="Arial Narrow" pitchFamily="34" charset="0"/>
              </a:rPr>
              <a:t>slavic</a:t>
            </a:r>
            <a:r>
              <a:rPr lang="en-US" sz="2400" dirty="0" smtClean="0">
                <a:latin typeface="Arial Narrow" pitchFamily="34" charset="0"/>
              </a:rPr>
              <a:t> nation) was hoping to absorb all the Slavs in the region into one nation (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Austria-Hungary</a:t>
            </a:r>
            <a:r>
              <a:rPr lang="en-US" sz="2400" dirty="0" smtClean="0">
                <a:latin typeface="Arial Narrow" pitchFamily="34" charset="0"/>
              </a:rPr>
              <a:t> hated the idea).</a:t>
            </a:r>
          </a:p>
          <a:p>
            <a:endParaRPr lang="en-US" sz="1600" dirty="0">
              <a:latin typeface="Arial Narrow" pitchFamily="34" charset="0"/>
            </a:endParaRPr>
          </a:p>
          <a:p>
            <a:r>
              <a:rPr lang="en-US" sz="2400" dirty="0" smtClean="0">
                <a:latin typeface="Arial Narrow" pitchFamily="34" charset="0"/>
              </a:rPr>
              <a:t>In 1908, A-H annexed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Bosnia &amp; Herzegovina </a:t>
            </a:r>
            <a:r>
              <a:rPr lang="en-US" sz="2400" dirty="0" smtClean="0">
                <a:latin typeface="Arial Narrow" pitchFamily="34" charset="0"/>
              </a:rPr>
              <a:t>which outraged Serbia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5327035"/>
            <a:ext cx="2809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*St. Louis boasts a large Bosnian population since a mid 1990’s genocide attempt forced thousands to flee &amp; immigrate in other parts of the world.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74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Gill Sans Ultra Bold Condensed" pitchFamily="34" charset="0"/>
              </a:rPr>
              <a:t>6. Archduke Franz Ferdinand</a:t>
            </a:r>
            <a:endParaRPr lang="en-US" sz="54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Archduke Franz Ferdinand </a:t>
            </a:r>
            <a:r>
              <a:rPr lang="en-US" sz="2400" dirty="0" smtClean="0">
                <a:latin typeface="Arial Narrow" pitchFamily="34" charset="0"/>
              </a:rPr>
              <a:t>(heir to the A-H throne) was in a parade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Bosnia</a:t>
            </a:r>
            <a:r>
              <a:rPr lang="en-US" sz="2400" dirty="0" smtClean="0">
                <a:latin typeface="Arial Narrow" pitchFamily="34" charset="0"/>
              </a:rPr>
              <a:t>, when he was shot by a Black Hand assassin named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Gavrillo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Princip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Serbian</a:t>
            </a:r>
            <a:r>
              <a:rPr lang="en-US" sz="2400" dirty="0" smtClean="0">
                <a:latin typeface="Arial Narrow" pitchFamily="34" charset="0"/>
              </a:rPr>
              <a:t>).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80" y="2286000"/>
            <a:ext cx="241173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76" y="2286000"/>
            <a:ext cx="223630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52978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64" y="22860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82" y="4267200"/>
            <a:ext cx="2001982" cy="14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9782" y="5715001"/>
            <a:ext cx="6614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*During the parade, a grenade was tossed at his car &amp; missed (“So you welcome your guests with bombs” he mocked his security). After visiting victims in hospital, his car took a wrong turn on way back to palace. </a:t>
            </a:r>
            <a:r>
              <a:rPr lang="en-US" dirty="0" err="1" smtClean="0"/>
              <a:t>Princip</a:t>
            </a:r>
            <a:r>
              <a:rPr lang="en-US" dirty="0" smtClean="0"/>
              <a:t> spotted him &amp; blasted a shot thru his 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7. Ultimatum to Serbia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Angry at the death of their next king, A-H gave an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ultimatum</a:t>
            </a:r>
            <a:r>
              <a:rPr lang="en-US" sz="2400" dirty="0" smtClean="0">
                <a:latin typeface="Arial Narrow" pitchFamily="34" charset="0"/>
              </a:rPr>
              <a:t> (a set of demands that must be met in order to avoid war) to Serbia that could not be met.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46" y="2391615"/>
            <a:ext cx="3907672" cy="567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1615"/>
            <a:ext cx="2895600" cy="448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91614"/>
            <a:ext cx="2667001" cy="283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495801"/>
            <a:ext cx="2678948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7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8. Russia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Serbia</a:t>
            </a:r>
            <a:r>
              <a:rPr lang="en-US" sz="2400" dirty="0" smtClean="0">
                <a:latin typeface="Arial Narrow" pitchFamily="34" charset="0"/>
              </a:rPr>
              <a:t> asks for help from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Russia</a:t>
            </a:r>
            <a:r>
              <a:rPr lang="en-US" sz="2400" dirty="0" smtClean="0">
                <a:latin typeface="Arial Narrow" pitchFamily="34" charset="0"/>
              </a:rPr>
              <a:t> (both were Slavs &amp; both had a beef with Austria). As Russia begins to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mobilize</a:t>
            </a:r>
            <a:r>
              <a:rPr lang="en-US" sz="2400" dirty="0" smtClean="0">
                <a:latin typeface="Arial Narrow" pitchFamily="34" charset="0"/>
              </a:rPr>
              <a:t> (it takes a long time just to get all their soldiers lined up for war),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Germany</a:t>
            </a:r>
            <a:r>
              <a:rPr lang="en-US" sz="2400" dirty="0" smtClean="0">
                <a:latin typeface="Arial Narrow" pitchFamily="34" charset="0"/>
              </a:rPr>
              <a:t> declares war on both Russia &amp; France.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77" y="3827318"/>
            <a:ext cx="4719205" cy="303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8400"/>
            <a:ext cx="4445576" cy="341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851968"/>
            <a:ext cx="444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*Though Slavs (like all ethnic groups)  are scattered throughout world, the majority live in the regions located above on map.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76" y="2438400"/>
            <a:ext cx="1650424" cy="138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38400"/>
            <a:ext cx="1773382" cy="13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22" y="2438400"/>
            <a:ext cx="1424478" cy="13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9. </a:t>
            </a:r>
            <a:r>
              <a:rPr lang="en-US" sz="6000" dirty="0" err="1" smtClean="0">
                <a:latin typeface="Gill Sans Ultra Bold Condensed" pitchFamily="34" charset="0"/>
              </a:rPr>
              <a:t>Schlieffen</a:t>
            </a:r>
            <a:r>
              <a:rPr lang="en-US" sz="6000" dirty="0" smtClean="0">
                <a:latin typeface="Gill Sans Ultra Bold Condensed" pitchFamily="34" charset="0"/>
              </a:rPr>
              <a:t> Plan (Germany)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5257800"/>
            <a:ext cx="4648200" cy="16001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Trying to avoid a 2 front war, Germany quickly attacks France by going thru the backdoor neutral nations (like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Belgium</a:t>
            </a:r>
            <a:r>
              <a:rPr lang="en-US" sz="2400" dirty="0" smtClean="0">
                <a:latin typeface="Arial Narrow" pitchFamily="34" charset="0"/>
              </a:rPr>
              <a:t>).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495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36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7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5791200" cy="609600"/>
          </a:xfrm>
        </p:spPr>
        <p:txBody>
          <a:bodyPr>
            <a:normAutofit fontScale="90000"/>
          </a:bodyPr>
          <a:lstStyle/>
          <a:p>
            <a:pPr algn="ctr"/>
            <a:endParaRPr lang="en-US" b="1" dirty="0">
              <a:latin typeface="Plantagenet Cheroke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335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2098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27709"/>
            <a:ext cx="5119255" cy="22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4038600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2098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Plantagenet Cherokee" pitchFamily="18" charset="0"/>
              </a:rPr>
              <a:t>PRE-WAR 1910s</a:t>
            </a:r>
            <a:endParaRPr lang="en-US" sz="4800" b="1" dirty="0">
              <a:solidFill>
                <a:srgbClr val="FF0000"/>
              </a:solidFill>
              <a:latin typeface="Plantagenet Cheroke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ill Sans Ultra Bold Condensed" pitchFamily="34" charset="0"/>
              </a:rPr>
              <a:t>10. British Invasion</a:t>
            </a:r>
            <a:endParaRPr lang="en-US" sz="6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After neutral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Belgium</a:t>
            </a:r>
            <a:r>
              <a:rPr lang="en-US" sz="2400" dirty="0" smtClean="0">
                <a:latin typeface="Arial Narrow" pitchFamily="34" charset="0"/>
              </a:rPr>
              <a:t> is invaded &amp; ally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France</a:t>
            </a:r>
            <a:r>
              <a:rPr lang="en-US" sz="2400" dirty="0" smtClean="0">
                <a:latin typeface="Arial Narrow" pitchFamily="34" charset="0"/>
              </a:rPr>
              <a:t> is threatened, Britain rushes their soldiers down into France to help set up a defensive perimeter to save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Paris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75534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46" y="2362200"/>
            <a:ext cx="2388654" cy="17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55347" y="4153691"/>
            <a:ext cx="2388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*Britain had made a promise to defend Belgium at the end of the Napoleonic Wars, so they kept their word when Belgium’s neutrality had been kicked to the side.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7"/>
            <a:ext cx="6143625" cy="1669473"/>
          </a:xfrm>
        </p:spPr>
        <p:txBody>
          <a:bodyPr/>
          <a:lstStyle/>
          <a:p>
            <a:pPr algn="ctr"/>
            <a:r>
              <a:rPr lang="en-US" dirty="0" smtClean="0">
                <a:latin typeface="Gill Sans Ultra Bold Condensed" pitchFamily="34" charset="0"/>
              </a:rPr>
              <a:t>USA DECLARES NEUTRALITY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6143625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Despite massive pressure, USA stayed out of war.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6927"/>
            <a:ext cx="30003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912177"/>
            <a:ext cx="3000375" cy="294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2362200"/>
            <a:ext cx="23812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14" y="2376054"/>
            <a:ext cx="3797011" cy="21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95799"/>
            <a:ext cx="61436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BLACK TOM</a:t>
            </a:r>
          </a:p>
          <a:p>
            <a:pPr algn="ctr"/>
            <a:r>
              <a:rPr lang="en-US" sz="2400" dirty="0" smtClean="0">
                <a:latin typeface="Arial Narrow" pitchFamily="34" charset="0"/>
              </a:rPr>
              <a:t>Bomb made by German terrorists goes off in NJ at ammunition supply company. </a:t>
            </a:r>
          </a:p>
          <a:p>
            <a:pPr algn="ctr"/>
            <a:r>
              <a:rPr lang="en-US" sz="2000" dirty="0" smtClean="0">
                <a:latin typeface="Arial Narrow" pitchFamily="34" charset="0"/>
              </a:rPr>
              <a:t>*Event causes monetary </a:t>
            </a:r>
            <a:r>
              <a:rPr lang="en-US" sz="2000" dirty="0" err="1" smtClean="0">
                <a:latin typeface="Arial Narrow" pitchFamily="34" charset="0"/>
              </a:rPr>
              <a:t>damge</a:t>
            </a:r>
            <a:r>
              <a:rPr lang="en-US" sz="2000" dirty="0" smtClean="0">
                <a:latin typeface="Arial Narrow" pitchFamily="34" charset="0"/>
              </a:rPr>
              <a:t>, injures the Statue of Liberty &amp; tremor was felt 100 miles away in Philadelphia. Wilson covered it up to keep his campaign promise, “he kept us out of war!”</a:t>
            </a:r>
            <a:endParaRPr lang="en-US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arts-wallpapers.com/military/WorldWar2/04/World-War-II1024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0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haroni" pitchFamily="2" charset="-79"/>
                <a:cs typeface="Aharoni" pitchFamily="2" charset="-79"/>
              </a:rPr>
              <a:t>THE GREAT WAR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6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1219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Modern Weapons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383" y="1295400"/>
            <a:ext cx="3528018" cy="5548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 smtClean="0">
                <a:latin typeface="Arial Narrow" pitchFamily="34" charset="0"/>
              </a:rPr>
              <a:t>New tools of war Emerged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Airplanes</a:t>
            </a:r>
            <a:r>
              <a:rPr lang="en-US" sz="2400" dirty="0" smtClean="0">
                <a:latin typeface="Arial Narrow" pitchFamily="34" charset="0"/>
              </a:rPr>
              <a:t>: led to one-on-one dogfights in the air.</a:t>
            </a:r>
          </a:p>
          <a:p>
            <a:pPr marL="0" indent="0">
              <a:buNone/>
            </a:pPr>
            <a:endParaRPr lang="en-US" sz="10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Poison gas: </a:t>
            </a:r>
            <a:r>
              <a:rPr lang="en-US" sz="2400" dirty="0" smtClean="0">
                <a:latin typeface="Arial Narrow" pitchFamily="34" charset="0"/>
              </a:rPr>
              <a:t>maimed or killed w/ blindness, blisters, choking</a:t>
            </a:r>
          </a:p>
          <a:p>
            <a:pPr marL="0" indent="0">
              <a:buNone/>
            </a:pPr>
            <a:endParaRPr lang="en-US" sz="10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Submarines (U-boats): </a:t>
            </a:r>
            <a:r>
              <a:rPr lang="en-US" sz="2400" dirty="0" smtClean="0">
                <a:latin typeface="Arial Narrow" pitchFamily="34" charset="0"/>
              </a:rPr>
              <a:t>used torpedoes to sink ships.</a:t>
            </a:r>
          </a:p>
          <a:p>
            <a:pPr marL="0" indent="0">
              <a:buNone/>
            </a:pPr>
            <a:endParaRPr lang="en-US" sz="10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Machine Gun: </a:t>
            </a:r>
            <a:r>
              <a:rPr lang="en-US" sz="2400" dirty="0" smtClean="0">
                <a:latin typeface="Arial Narrow" pitchFamily="34" charset="0"/>
              </a:rPr>
              <a:t>allowed for the automatically firing of bullets.</a:t>
            </a:r>
          </a:p>
          <a:p>
            <a:pPr marL="0" indent="0">
              <a:buNone/>
            </a:pPr>
            <a:endParaRPr lang="en-US" sz="10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Tank</a:t>
            </a:r>
            <a:r>
              <a:rPr lang="en-US" sz="2400" dirty="0" smtClean="0">
                <a:latin typeface="Arial Narrow" pitchFamily="34" charset="0"/>
              </a:rPr>
              <a:t>: armor covered vehicle used explicitly for combat.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2202"/>
            <a:ext cx="2339383" cy="300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86695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5188"/>
            <a:ext cx="3311236" cy="227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1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9103"/>
            <a:ext cx="2339383" cy="268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2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Trench Warfare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5"/>
            <a:ext cx="9144000" cy="685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62" y="4855588"/>
            <a:ext cx="1992038" cy="20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0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72226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Battle of Verdun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936" y="1379595"/>
            <a:ext cx="3088264" cy="3954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Arial Narrow" pitchFamily="34" charset="0"/>
              </a:rPr>
              <a:t>11 month long battle vs. Germans in Eastern France ends up with almost 1M casualties (2</a:t>
            </a:r>
            <a:r>
              <a:rPr lang="en-US" sz="2200" baseline="30000" dirty="0" smtClean="0">
                <a:latin typeface="Arial Narrow" pitchFamily="34" charset="0"/>
              </a:rPr>
              <a:t>nd</a:t>
            </a:r>
            <a:r>
              <a:rPr lang="en-US" sz="2200" dirty="0" smtClean="0">
                <a:latin typeface="Arial Narrow" pitchFamily="34" charset="0"/>
              </a:rPr>
              <a:t> deadliest battle in history of world).</a:t>
            </a:r>
          </a:p>
          <a:p>
            <a:pPr marL="0" indent="0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rial Narrow" pitchFamily="34" charset="0"/>
              </a:rPr>
              <a:t>French had concrete forts tied together that sustained massive artillery attacks (technically it’s a French win-G advance halted).</a:t>
            </a:r>
            <a:endParaRPr lang="en-US" sz="2200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332965"/>
            <a:ext cx="3471863" cy="251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2" y="4796270"/>
            <a:ext cx="2738438" cy="2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95"/>
            <a:ext cx="3464936" cy="295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2438400"/>
            <a:ext cx="2785196" cy="239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34636"/>
            <a:ext cx="2771774" cy="240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4936" y="5257800"/>
            <a:ext cx="2940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600" dirty="0" smtClean="0"/>
              <a:t>For the longest time, FR continued to </a:t>
            </a:r>
            <a:r>
              <a:rPr lang="en-US" sz="1600" dirty="0" smtClean="0">
                <a:solidFill>
                  <a:srgbClr val="FF0000"/>
                </a:solidFill>
              </a:rPr>
              <a:t>slow march </a:t>
            </a:r>
            <a:r>
              <a:rPr lang="en-US" sz="1600" dirty="0" smtClean="0"/>
              <a:t>into German machine gun fire during the early stages of WWI—only stopped when FR soldiers refused orders.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85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19750" cy="1847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40404"/>
            <a:ext cx="5619750" cy="36175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Testing Britain’s naval superiority, Germany attacked in what would be the largest naval battle in world history. GB wins as 175,000 tons of ships sink. Germany resorts to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Unrestricted Submarine Warfare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0"/>
            <a:ext cx="35242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38" y="3429000"/>
            <a:ext cx="35322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9" y="0"/>
            <a:ext cx="5626677" cy="324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4939" y="0"/>
            <a:ext cx="5626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Showcard Gothic" pitchFamily="82" charset="0"/>
              </a:rPr>
              <a:t>BATTLE OF JUTLAND</a:t>
            </a:r>
            <a:endParaRPr lang="en-US" sz="44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2944737" cy="17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667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69" y="5638800"/>
            <a:ext cx="176613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14" y="5638801"/>
            <a:ext cx="1792755" cy="127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1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28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Battle of the Somme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5638800" cy="2362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GB &amp; FR mount an offensive vs. GER near the Somme River. The opening battle saw 60K GB soldiers die (</a:t>
            </a:r>
            <a:r>
              <a:rPr lang="en-US" sz="2400" dirty="0" err="1" smtClean="0">
                <a:latin typeface="Arial Narrow" pitchFamily="34" charset="0"/>
              </a:rPr>
              <a:t>deadlist</a:t>
            </a:r>
            <a:r>
              <a:rPr lang="en-US" sz="2400" dirty="0" smtClean="0">
                <a:latin typeface="Arial Narrow" pitchFamily="34" charset="0"/>
              </a:rPr>
              <a:t> day in GB history) as the total battle killed over 1M (worst in world history). </a:t>
            </a:r>
          </a:p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At the end of the 4 month long battle, GB had advanced their army a total of just 6 miles.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657600" cy="305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78129"/>
            <a:ext cx="3692236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486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03" y="0"/>
            <a:ext cx="207649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3579411" cy="205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Medicine &amp; Disease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00"/>
            <a:ext cx="5663021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Diseases included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trench mouth, trench foot, malaria, typhoid, shell shock </a:t>
            </a:r>
            <a:r>
              <a:rPr lang="en-US" sz="2400" dirty="0" smtClean="0">
                <a:latin typeface="Arial Narrow" pitchFamily="34" charset="0"/>
              </a:rPr>
              <a:t>(an extreme mental collapse in which the soldier loses all awareness) &amp; wounds were treated most often by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amputation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Despite new weapons, health care was still stuck in the last century. Treatment for ailments included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morphine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for pain relief,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mercury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to cure diarrhea/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dysentary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hydrogen peroxide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was poured on open gunshot wounds to kill bacteria.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Penicillin was not invented yet.</a:t>
            </a: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10" y="0"/>
            <a:ext cx="368519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11" y="0"/>
            <a:ext cx="185861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21" y="2514600"/>
            <a:ext cx="348790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21" y="4617867"/>
            <a:ext cx="3500825" cy="224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1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2060"/>
                </a:solidFill>
                <a:latin typeface="Showcard Gothic" pitchFamily="82" charset="0"/>
              </a:rPr>
              <a:t>NATION RECAP</a:t>
            </a:r>
            <a:endParaRPr lang="en-US" sz="72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35480"/>
            <a:ext cx="8991600" cy="492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>
                <a:latin typeface="Arial Narrow" pitchFamily="34" charset="0"/>
              </a:rPr>
              <a:t>CENTRAL POWERS			ALLIED POWERS		</a:t>
            </a:r>
          </a:p>
          <a:p>
            <a:pPr marL="0" indent="0">
              <a:buNone/>
            </a:pPr>
            <a:r>
              <a:rPr lang="en-US" sz="2800" dirty="0" smtClean="0">
                <a:latin typeface="Albertus Extra Bold" pitchFamily="34" charset="0"/>
              </a:rPr>
              <a:t>Ottoman Empire			France</a:t>
            </a:r>
          </a:p>
          <a:p>
            <a:pPr marL="0" indent="0">
              <a:buNone/>
            </a:pPr>
            <a:r>
              <a:rPr lang="en-US" sz="2800" dirty="0" smtClean="0">
                <a:latin typeface="Albertus Extra Bold" pitchFamily="34" charset="0"/>
              </a:rPr>
              <a:t>Bulgaria				Russia</a:t>
            </a:r>
          </a:p>
          <a:p>
            <a:pPr marL="0" indent="0">
              <a:buNone/>
            </a:pPr>
            <a:r>
              <a:rPr lang="en-US" sz="2800" dirty="0" smtClean="0">
                <a:latin typeface="Albertus Extra Bold" pitchFamily="34" charset="0"/>
              </a:rPr>
              <a:t>Austria-Hungary			Italy</a:t>
            </a:r>
          </a:p>
          <a:p>
            <a:pPr marL="0" indent="0">
              <a:buNone/>
            </a:pPr>
            <a:r>
              <a:rPr lang="en-US" sz="2800" dirty="0" smtClean="0">
                <a:latin typeface="Albertus Extra Bold" pitchFamily="34" charset="0"/>
              </a:rPr>
              <a:t>Germany				Great Britain</a:t>
            </a:r>
          </a:p>
          <a:p>
            <a:pPr marL="0" indent="0">
              <a:buNone/>
            </a:pPr>
            <a:endParaRPr lang="en-US" sz="1200" dirty="0">
              <a:latin typeface="Albertus Extra Bold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lbertus Medium" pitchFamily="34" charset="0"/>
              </a:rPr>
              <a:t>*Italy actually changes sides &amp; joins the war on the Allies side (France bribed them by telling them if they win, Italy would get Austria-Hungary as a colony.</a:t>
            </a:r>
          </a:p>
          <a:p>
            <a:pPr marL="0" indent="0">
              <a:buNone/>
            </a:pPr>
            <a:endParaRPr lang="en-US" sz="1000" dirty="0">
              <a:latin typeface="Albertus Medium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lbertus Medium" pitchFamily="34" charset="0"/>
              </a:rPr>
              <a:t>*America will eventually join the war on the Allied Side of the war.</a:t>
            </a:r>
          </a:p>
          <a:p>
            <a:pPr marL="0" indent="0">
              <a:buNone/>
            </a:pPr>
            <a:endParaRPr lang="en-US" sz="1000" dirty="0">
              <a:latin typeface="Albertus Medium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lbertus Medium" pitchFamily="34" charset="0"/>
              </a:rPr>
              <a:t>*Most of the nations of the world eventually chooses sides including African nations (Brazil was the only SA to pick a side…Central Powers).</a:t>
            </a:r>
            <a:endParaRPr lang="en-US" sz="2000" dirty="0">
              <a:latin typeface="Albertus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7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81400"/>
            <a:ext cx="91440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rgbClr val="00B050"/>
                </a:solidFill>
                <a:latin typeface="Antique Olive" pitchFamily="34" charset="0"/>
              </a:rPr>
              <a:t>Woodrow Wilson</a:t>
            </a:r>
          </a:p>
          <a:p>
            <a:pPr marL="0" indent="0">
              <a:buNone/>
            </a:pPr>
            <a:r>
              <a:rPr lang="en-US" sz="2400" dirty="0" smtClean="0">
                <a:latin typeface="Franklin Gothic Medium" pitchFamily="34" charset="0"/>
              </a:rPr>
              <a:t>Princeton President &amp; NJ Governor who won a 4-way race for office.</a:t>
            </a:r>
          </a:p>
          <a:p>
            <a:pPr marL="0" indent="0">
              <a:buNone/>
            </a:pPr>
            <a:r>
              <a:rPr lang="en-US" sz="2400" dirty="0" smtClean="0">
                <a:latin typeface="Franklin Gothic Medium" pitchFamily="34" charset="0"/>
              </a:rPr>
              <a:t>Wife died &amp; he remarried as Pres. Favored Imperialism &amp; colonies.</a:t>
            </a:r>
            <a:endParaRPr lang="en-US" sz="2400" dirty="0">
              <a:latin typeface="Franklin Gothic Medium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Franklin Gothic Medium" pitchFamily="34" charset="0"/>
              </a:rPr>
              <a:t>Grew up in South (GA) as racist views furthered AA segregation.</a:t>
            </a:r>
          </a:p>
          <a:p>
            <a:pPr marL="0" indent="0">
              <a:buNone/>
            </a:pPr>
            <a:r>
              <a:rPr lang="en-US" sz="2400" dirty="0" smtClean="0">
                <a:latin typeface="Franklin Gothic Medium" pitchFamily="34" charset="0"/>
              </a:rPr>
              <a:t>Loved cars, baseball &amp; golf (played around 1000 rounds as </a:t>
            </a:r>
            <a:r>
              <a:rPr lang="en-US" sz="2400" dirty="0" err="1" smtClean="0">
                <a:latin typeface="Franklin Gothic Medium" pitchFamily="34" charset="0"/>
              </a:rPr>
              <a:t>Pres</a:t>
            </a:r>
            <a:r>
              <a:rPr lang="en-US" sz="2400" dirty="0" smtClean="0">
                <a:latin typeface="Franklin Gothic Medium" pitchFamily="34" charset="0"/>
              </a:rPr>
              <a:t>).</a:t>
            </a:r>
            <a:endParaRPr lang="en-US" sz="2400" dirty="0">
              <a:latin typeface="Franklin Gothic Medium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58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0"/>
            <a:ext cx="42481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0927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2060"/>
              </a:solidFill>
              <a:latin typeface="Showcard Gothic" pitchFamily="82" charset="0"/>
            </a:endParaRPr>
          </a:p>
          <a:p>
            <a:r>
              <a:rPr lang="en-US" sz="5400" dirty="0" smtClean="0">
                <a:solidFill>
                  <a:srgbClr val="002060"/>
                </a:solidFill>
                <a:latin typeface="Showcard Gothic" pitchFamily="82" charset="0"/>
              </a:rPr>
              <a:t>FRONTS &amp; BATTLES</a:t>
            </a:r>
            <a:endParaRPr lang="en-US" sz="5400" dirty="0">
              <a:solidFill>
                <a:srgbClr val="002060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0"/>
            <a:ext cx="35052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Showcard Gothic" pitchFamily="82" charset="0"/>
              </a:rPr>
              <a:t>Russia</a:t>
            </a:r>
            <a:endParaRPr lang="en-US" sz="6000" dirty="0">
              <a:solidFill>
                <a:srgbClr val="FF000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219200"/>
            <a:ext cx="3657600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Because of inferior &amp; miniscule amount of weapons, RU losses begin to add up (major loss at 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Tannenberg</a:t>
            </a:r>
            <a:r>
              <a:rPr lang="en-US" sz="2400" dirty="0" smtClean="0">
                <a:latin typeface="Arial Narrow" pitchFamily="34" charset="0"/>
              </a:rPr>
              <a:t> is to the left: ends so badly that the general in charge commits suicide).</a:t>
            </a:r>
          </a:p>
          <a:p>
            <a:pPr marL="0" indent="0" algn="ctr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err="1" smtClean="0">
                <a:latin typeface="Arial Narrow" pitchFamily="34" charset="0"/>
              </a:rPr>
              <a:t>Homefront</a:t>
            </a:r>
            <a:r>
              <a:rPr lang="en-US" sz="2400" dirty="0" smtClean="0">
                <a:latin typeface="Arial Narrow" pitchFamily="34" charset="0"/>
              </a:rPr>
              <a:t> is angry at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Czar Nicklaus II </a:t>
            </a:r>
            <a:r>
              <a:rPr lang="en-US" sz="2400" dirty="0" smtClean="0">
                <a:latin typeface="Arial Narrow" pitchFamily="34" charset="0"/>
              </a:rPr>
              <a:t>as 2 groups begin to dominate the political scene.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7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7093"/>
            <a:ext cx="3581400" cy="323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64429"/>
            <a:ext cx="3657600" cy="189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3675888"/>
            <a:ext cx="1905001" cy="188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8" y="5562600"/>
            <a:ext cx="1905001" cy="13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9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1083262"/>
          </a:xfrm>
        </p:spPr>
        <p:txBody>
          <a:bodyPr>
            <a:normAutofit/>
          </a:bodyPr>
          <a:lstStyle/>
          <a:p>
            <a:pPr algn="ctr"/>
            <a:r>
              <a:rPr lang="en-US" sz="3700" dirty="0" smtClean="0">
                <a:solidFill>
                  <a:srgbClr val="FF0000"/>
                </a:solidFill>
                <a:latin typeface="Showcard Gothic" pitchFamily="82" charset="0"/>
              </a:rPr>
              <a:t>Bolshevik Revolution</a:t>
            </a:r>
            <a:endParaRPr lang="en-US" sz="3700" dirty="0">
              <a:solidFill>
                <a:srgbClr val="FF000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884813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With monarchy failing &amp; death toll from war adding up, Russia plunges into a Civil War.</a:t>
            </a:r>
          </a:p>
          <a:p>
            <a:pPr marL="0" indent="0" algn="ctr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Reds</a:t>
            </a:r>
            <a:r>
              <a:rPr lang="en-US" sz="2400" dirty="0" smtClean="0">
                <a:latin typeface="Arial Narrow" pitchFamily="34" charset="0"/>
              </a:rPr>
              <a:t> (communists) vs.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Whites</a:t>
            </a:r>
            <a:r>
              <a:rPr lang="en-US" sz="2400" dirty="0" smtClean="0">
                <a:latin typeface="Arial Narrow" pitchFamily="34" charset="0"/>
              </a:rPr>
              <a:t> (democracy) battle it out in the streets: communists win &amp; take over.</a:t>
            </a:r>
          </a:p>
          <a:p>
            <a:pPr marL="0" indent="0" algn="ctr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Vladimir Lenin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quits WWI, then leads the theft &amp; massacres that come with taking away private property from citizens &amp; their individual rights.</a:t>
            </a:r>
          </a:p>
          <a:p>
            <a:pPr marL="0" indent="0">
              <a:buNone/>
            </a:pPr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*Acting as a single-party communist dictator, he ordered the murders of about 2M of his own people</a:t>
            </a:r>
          </a:p>
          <a:p>
            <a:pPr marL="0" indent="0">
              <a:buNone/>
            </a:pPr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gency FB" panose="020B05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*By 1922, Russia (now </a:t>
            </a:r>
            <a:r>
              <a:rPr lang="en-US" sz="24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USSR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) is firmly in his control &amp; the world has a new villain (had men hunt Jews, Christians, capitalists, &amp; rich families).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13" y="4495801"/>
            <a:ext cx="325918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16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13" y="2166523"/>
            <a:ext cx="3259187" cy="232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6660243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Unrestricted Submarine Warfare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0" y="685800"/>
            <a:ext cx="2476500" cy="3733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Essentially, despite USA’s neutrality pledge, there was a constant fight in the North Atlantic vs. German submarines</a:t>
            </a:r>
          </a:p>
          <a:p>
            <a:pPr marL="0" indent="0" algn="ctr">
              <a:buNone/>
            </a:pPr>
            <a:endParaRPr lang="en-US" sz="24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The fight was kept out of the headlines.</a:t>
            </a: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3470"/>
            <a:ext cx="2012043" cy="126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470"/>
            <a:ext cx="2286000" cy="126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1518"/>
            <a:ext cx="66675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23470"/>
            <a:ext cx="2347686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43" y="4572000"/>
            <a:ext cx="24837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*Germany mostly targeted the trade routes &amp; was highly effective. GE sunk about 5000 ships with an estimated weight of 13 tons of supplies.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3416528" cy="1371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Lusitania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28800"/>
            <a:ext cx="9143999" cy="2971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British luxury ship (w/ Americans on board) was struck w/out warning by U-Boats as 1200 die. Horrific stories emerged as the 1</a:t>
            </a:r>
            <a:r>
              <a:rPr lang="en-US" sz="2400" baseline="30000" dirty="0" smtClean="0">
                <a:latin typeface="Arial Narrow" pitchFamily="34" charset="0"/>
              </a:rPr>
              <a:t>st</a:t>
            </a:r>
            <a:r>
              <a:rPr lang="en-US" sz="2400" dirty="0" smtClean="0">
                <a:latin typeface="Arial Narrow" pitchFamily="34" charset="0"/>
              </a:rPr>
              <a:t> lifeboat carrying women &amp; kids capsized, or of a corpse was discovered of a woman clutching her infant son.</a:t>
            </a:r>
          </a:p>
          <a:p>
            <a:pPr marL="0" indent="0" algn="ctr">
              <a:buNone/>
            </a:pPr>
            <a:endParaRPr lang="en-US" sz="10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Bahnschrift" panose="020B0502040204020203" pitchFamily="34" charset="0"/>
              </a:rPr>
              <a:t>*On </a:t>
            </a:r>
            <a:r>
              <a:rPr lang="en-US" sz="2400" dirty="0" smtClean="0">
                <a:latin typeface="Bahnschrift" panose="020B0502040204020203" pitchFamily="34" charset="0"/>
              </a:rPr>
              <a:t>board were millionaires galore including business owners, musicians, artists, heirs to fortunes, mine owners, bankers, actresses, </a:t>
            </a:r>
            <a:r>
              <a:rPr lang="en-US" sz="2400" dirty="0" err="1" smtClean="0">
                <a:latin typeface="Bahnschrift" panose="020B0502040204020203" pitchFamily="34" charset="0"/>
              </a:rPr>
              <a:t>etc</a:t>
            </a:r>
            <a:r>
              <a:rPr lang="en-US" sz="2400" dirty="0" smtClean="0">
                <a:latin typeface="Bahnschrift" panose="020B0502040204020203" pitchFamily="34" charset="0"/>
              </a:rPr>
              <a:t> (Alfred Vanderbilt</a:t>
            </a:r>
            <a:r>
              <a:rPr lang="en-US" sz="2400" dirty="0" smtClean="0">
                <a:latin typeface="Bahnschrift" panose="020B0502040204020203" pitchFamily="34" charset="0"/>
              </a:rPr>
              <a:t>).Despite </a:t>
            </a:r>
            <a:r>
              <a:rPr lang="en-US" sz="2400" dirty="0" smtClean="0">
                <a:latin typeface="Bahnschrift" panose="020B0502040204020203" pitchFamily="34" charset="0"/>
              </a:rPr>
              <a:t>public approval in favor of war, USA remained true to neutrality.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29" y="1"/>
            <a:ext cx="2824943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24400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95600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2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923330"/>
            <a:ext cx="2819400" cy="45719"/>
          </a:xfrm>
        </p:spPr>
        <p:txBody>
          <a:bodyPr>
            <a:normAutofit fontScale="90000"/>
          </a:bodyPr>
          <a:lstStyle/>
          <a:p>
            <a:pPr algn="ctr"/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419600" cy="3276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In 1917, USA intercepted a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telegram</a:t>
            </a:r>
            <a:r>
              <a:rPr lang="en-US" sz="2400" dirty="0" smtClean="0">
                <a:latin typeface="Arial Narrow" pitchFamily="34" charset="0"/>
              </a:rPr>
              <a:t> from GE to Mexico requesting MEX to attack USA in order to regain the lands of Texas that was “stolen” away.</a:t>
            </a:r>
          </a:p>
          <a:p>
            <a:pPr marL="0" indent="0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Though Mexico technically wanted nothing to do w/ war vs. USA, our response was a 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D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eclaration of War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36" y="0"/>
            <a:ext cx="4838700" cy="687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Showcard Gothic" pitchFamily="82" charset="0"/>
              </a:rPr>
              <a:t>Zimmerman note</a:t>
            </a:r>
            <a:endParaRPr lang="en-US" sz="54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17" y="4495801"/>
            <a:ext cx="2169333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4495801"/>
            <a:ext cx="2355273" cy="23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2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3200399" cy="1447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Showcard Gothic" pitchFamily="82" charset="0"/>
              </a:rPr>
              <a:t>AMERICAN</a:t>
            </a:r>
            <a:br>
              <a:rPr lang="en-US" sz="4000" dirty="0" smtClean="0">
                <a:solidFill>
                  <a:srgbClr val="002060"/>
                </a:solidFill>
                <a:latin typeface="Showcard Gothic" pitchFamily="82" charset="0"/>
              </a:rPr>
            </a:br>
            <a:r>
              <a:rPr lang="en-US" sz="4000" dirty="0" smtClean="0">
                <a:solidFill>
                  <a:srgbClr val="002060"/>
                </a:solidFill>
                <a:latin typeface="Showcard Gothic" pitchFamily="82" charset="0"/>
              </a:rPr>
              <a:t>HOMEFRONT</a:t>
            </a:r>
            <a:endParaRPr lang="en-US" sz="40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905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USA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propaganda</a:t>
            </a:r>
            <a:r>
              <a:rPr lang="en-US" sz="2400" dirty="0" smtClean="0">
                <a:latin typeface="Arial Narrow" pitchFamily="34" charset="0"/>
              </a:rPr>
              <a:t> machine goes crazy while government installs price controls on products. Gov’t encouraged “meatless, </a:t>
            </a:r>
            <a:r>
              <a:rPr lang="en-US" sz="2400" dirty="0" err="1" smtClean="0">
                <a:latin typeface="Arial Narrow" pitchFamily="34" charset="0"/>
              </a:rPr>
              <a:t>sweetless</a:t>
            </a:r>
            <a:r>
              <a:rPr lang="en-US" sz="2400" dirty="0" smtClean="0">
                <a:latin typeface="Arial Narrow" pitchFamily="34" charset="0"/>
              </a:rPr>
              <a:t>, </a:t>
            </a:r>
            <a:r>
              <a:rPr lang="en-US" sz="2400" dirty="0" err="1" smtClean="0">
                <a:latin typeface="Arial Narrow" pitchFamily="34" charset="0"/>
              </a:rPr>
              <a:t>wheatless</a:t>
            </a:r>
            <a:r>
              <a:rPr lang="en-US" sz="2400" dirty="0" smtClean="0">
                <a:latin typeface="Arial Narrow" pitchFamily="34" charset="0"/>
              </a:rPr>
              <a:t>, </a:t>
            </a:r>
            <a:r>
              <a:rPr lang="en-US" sz="2400" dirty="0" err="1" smtClean="0">
                <a:latin typeface="Arial Narrow" pitchFamily="34" charset="0"/>
              </a:rPr>
              <a:t>porkless</a:t>
            </a:r>
            <a:r>
              <a:rPr lang="en-US" sz="2400" dirty="0" smtClean="0">
                <a:latin typeface="Arial Narrow" pitchFamily="34" charset="0"/>
              </a:rPr>
              <a:t> &amp; gasless” days, promoted “lightless” nights.</a:t>
            </a:r>
          </a:p>
          <a:p>
            <a:pPr marL="0" indent="0" algn="ctr">
              <a:buNone/>
            </a:pPr>
            <a:endParaRPr lang="en-US" sz="16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Jobs in factories exploded as women &amp; AA’s scramble to the city for jobs.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3006436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6927"/>
            <a:ext cx="3047999" cy="475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16667"/>
            <a:ext cx="3200400" cy="264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8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978" y="32628"/>
            <a:ext cx="3015621" cy="103417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Showcard Gothic" pitchFamily="82" charset="0"/>
              </a:rPr>
              <a:t/>
            </a:r>
            <a:br>
              <a:rPr lang="en-US" sz="3600" dirty="0" smtClean="0">
                <a:solidFill>
                  <a:srgbClr val="002060"/>
                </a:solidFill>
                <a:latin typeface="Showcard Gothic" pitchFamily="82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Showcard Gothic" pitchFamily="82" charset="0"/>
              </a:rPr>
              <a:t>PROPAGANDA</a:t>
            </a:r>
            <a:endParaRPr lang="en-US" sz="36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978" y="1330036"/>
            <a:ext cx="3015621" cy="2479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>
                <a:latin typeface="Arial Narrow" pitchFamily="34" charset="0"/>
              </a:rPr>
              <a:t>NEW VOCAB</a:t>
            </a:r>
          </a:p>
          <a:p>
            <a:pPr marL="0" indent="0">
              <a:buNone/>
            </a:pPr>
            <a:r>
              <a:rPr lang="en-US" sz="1800" dirty="0" err="1" smtClean="0">
                <a:latin typeface="Arial Narrow" pitchFamily="34" charset="0"/>
              </a:rPr>
              <a:t>Saurkraut</a:t>
            </a:r>
            <a:r>
              <a:rPr lang="en-US" sz="1800" dirty="0" smtClean="0">
                <a:latin typeface="Arial Narrow" pitchFamily="34" charset="0"/>
              </a:rPr>
              <a:t> = Victory Cabbage</a:t>
            </a:r>
          </a:p>
          <a:p>
            <a:pPr marL="0" indent="0">
              <a:buNone/>
            </a:pPr>
            <a:r>
              <a:rPr lang="en-US" sz="1800" dirty="0" err="1" smtClean="0">
                <a:latin typeface="Arial Narrow" pitchFamily="34" charset="0"/>
              </a:rPr>
              <a:t>Dashshunds</a:t>
            </a:r>
            <a:r>
              <a:rPr lang="en-US" sz="1800" dirty="0" smtClean="0">
                <a:latin typeface="Arial Narrow" pitchFamily="34" charset="0"/>
              </a:rPr>
              <a:t> = Victory Puppies</a:t>
            </a:r>
          </a:p>
          <a:p>
            <a:pPr marL="0" indent="0">
              <a:buNone/>
            </a:pPr>
            <a:r>
              <a:rPr lang="en-US" sz="1800" dirty="0" smtClean="0">
                <a:latin typeface="Arial Narrow" pitchFamily="34" charset="0"/>
              </a:rPr>
              <a:t>Hamburgers = Salisbury Steaks</a:t>
            </a:r>
          </a:p>
          <a:p>
            <a:pPr marL="0" indent="0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 Narrow" pitchFamily="34" charset="0"/>
              </a:rPr>
              <a:t>Smashed their German music, no Mozart, no Beethoven, etc.</a:t>
            </a:r>
            <a:endParaRPr lang="en-US" sz="18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2656390"/>
            <a:ext cx="3221183" cy="420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32628"/>
            <a:ext cx="4138285" cy="25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8773"/>
            <a:ext cx="2948760" cy="371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733800"/>
            <a:ext cx="472262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3733800"/>
            <a:ext cx="14477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*National War Garden Commission promoted every citizen to plant a victory garden</a:t>
            </a:r>
          </a:p>
          <a:p>
            <a:r>
              <a:rPr lang="en-US" sz="1400" dirty="0" smtClean="0"/>
              <a:t>Over 5M were made resulting in 1.2B pounds of increased produce for US</a:t>
            </a:r>
          </a:p>
          <a:p>
            <a:endParaRPr lang="en-US" sz="1400" dirty="0"/>
          </a:p>
          <a:p>
            <a:r>
              <a:rPr lang="en-US" sz="1400" dirty="0" smtClean="0"/>
              <a:t>*Created again for WWII.</a:t>
            </a:r>
          </a:p>
        </p:txBody>
      </p:sp>
    </p:spTree>
    <p:extLst>
      <p:ext uri="{BB962C8B-B14F-4D97-AF65-F5344CB8AC3E}">
        <p14:creationId xmlns:p14="http://schemas.microsoft.com/office/powerpoint/2010/main" val="22528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08800" cy="1219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Showcard Gothic" pitchFamily="82" charset="0"/>
              </a:rPr>
              <a:t>JOHN J. PERSHING</a:t>
            </a:r>
            <a:endParaRPr lang="en-US" sz="60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6908800" cy="1752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MO native promoted to the rank of “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General of the Armies</a:t>
            </a:r>
            <a:r>
              <a:rPr lang="en-US" sz="2400" dirty="0" smtClean="0">
                <a:latin typeface="Arial Narrow" pitchFamily="34" charset="0"/>
              </a:rPr>
              <a:t>,” (2</a:t>
            </a:r>
            <a:r>
              <a:rPr lang="en-US" sz="2400" baseline="30000" dirty="0" smtClean="0">
                <a:latin typeface="Arial Narrow" pitchFamily="34" charset="0"/>
              </a:rPr>
              <a:t>nd</a:t>
            </a:r>
            <a:r>
              <a:rPr lang="en-US" sz="2400" dirty="0" smtClean="0">
                <a:latin typeface="Arial Narrow" pitchFamily="34" charset="0"/>
              </a:rPr>
              <a:t> highest rank in history). He’d command the 1.8M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doughboys</a:t>
            </a:r>
            <a:r>
              <a:rPr lang="en-US" sz="2400" dirty="0" smtClean="0">
                <a:latin typeface="Arial Narrow" pitchFamily="34" charset="0"/>
              </a:rPr>
              <a:t> to victory over the Central Powers. Train future WWII leaders: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Patton, Marshall, Eisenhower &amp; Bradley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0"/>
            <a:ext cx="2235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8" y="3047999"/>
            <a:ext cx="2916382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8" y="4910137"/>
            <a:ext cx="3332018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0137"/>
            <a:ext cx="3048000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1"/>
            <a:ext cx="3179618" cy="186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98"/>
            <a:ext cx="3048000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4910136"/>
            <a:ext cx="31796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*JJP Used to be incredibly famous! (From left to right: Pershing Square in LA, Pershing  Hall in Paris, Pershing Tank, Great Pershing Balloon Derby in Brookfield MO &amp; Pershing Park in Washington DC).       Wow eh?</a:t>
            </a:r>
          </a:p>
          <a:p>
            <a:endParaRPr lang="en-US" sz="1200" dirty="0"/>
          </a:p>
          <a:p>
            <a:r>
              <a:rPr lang="en-US" sz="1400" dirty="0" smtClean="0"/>
              <a:t>*Popularity in current days is tiny, doesn’t really make sense.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26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Showcard Gothic" pitchFamily="82" charset="0"/>
              </a:rPr>
              <a:t>AMERICAN HEROES</a:t>
            </a:r>
            <a:endParaRPr lang="en-US" sz="60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219200"/>
            <a:ext cx="3962401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Eddie Rickenbacker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“Ace” pilot who registered 26 kills during the war (comparable to the </a:t>
            </a:r>
            <a:r>
              <a:rPr lang="en-US" sz="2400" dirty="0" smtClean="0">
                <a:solidFill>
                  <a:srgbClr val="00B050"/>
                </a:solidFill>
                <a:latin typeface="Arial Narrow" pitchFamily="34" charset="0"/>
              </a:rPr>
              <a:t>Red Baron</a:t>
            </a:r>
            <a:r>
              <a:rPr lang="en-US" sz="2400" dirty="0" smtClean="0">
                <a:latin typeface="Arial Narrow" pitchFamily="34" charset="0"/>
              </a:rPr>
              <a:t>—GE’s top ace pilot).</a:t>
            </a:r>
          </a:p>
          <a:p>
            <a:pPr marL="0" indent="0" algn="ctr">
              <a:buNone/>
            </a:pPr>
            <a:endParaRPr lang="en-US" sz="12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1600" dirty="0" smtClean="0">
                <a:latin typeface="Arial Narrow" pitchFamily="34" charset="0"/>
              </a:rPr>
              <a:t>*After war he would become a race car driver, design cars &amp; become head of Eastern Airlines.</a:t>
            </a:r>
            <a:endParaRPr lang="en-US" sz="16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1219200"/>
            <a:ext cx="2750127" cy="318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60085"/>
            <a:ext cx="3962400" cy="319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219200"/>
            <a:ext cx="2438400" cy="318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4400774"/>
            <a:ext cx="2750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Sergeant (Alvin) York</a:t>
            </a:r>
          </a:p>
          <a:p>
            <a:pPr algn="ctr"/>
            <a:r>
              <a:rPr lang="en-US" sz="2400" dirty="0" smtClean="0">
                <a:latin typeface="Arial Narrow" pitchFamily="34" charset="0"/>
              </a:rPr>
              <a:t>Killed 28 &amp; forced 132 to surrender in attack on a machine gun nest</a:t>
            </a:r>
          </a:p>
          <a:p>
            <a:pPr algn="ctr"/>
            <a:r>
              <a:rPr lang="en-US" sz="2400" dirty="0" smtClean="0">
                <a:latin typeface="Arial Narrow" pitchFamily="34" charset="0"/>
              </a:rPr>
              <a:t>Received 2 Medals of Honor &amp; Navy Cross.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1" y="4400774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Dan Daly</a:t>
            </a:r>
          </a:p>
          <a:p>
            <a:pPr algn="ctr"/>
            <a:r>
              <a:rPr lang="en-US" sz="2400" dirty="0" smtClean="0">
                <a:latin typeface="Arial Narrow" pitchFamily="34" charset="0"/>
              </a:rPr>
              <a:t>Won 2 Medals of Honor, most famous for line…</a:t>
            </a:r>
          </a:p>
          <a:p>
            <a:pPr algn="ctr"/>
            <a:r>
              <a:rPr lang="en-US" sz="2400" dirty="0" smtClean="0">
                <a:latin typeface="Arial Narrow" pitchFamily="34" charset="0"/>
              </a:rPr>
              <a:t>“Do You want to live forever?”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Antique Olive" pitchFamily="34" charset="0"/>
              </a:rPr>
              <a:t>Federal Reserve System</a:t>
            </a:r>
            <a:endParaRPr lang="en-US" b="1" dirty="0">
              <a:solidFill>
                <a:srgbClr val="00B050"/>
              </a:solidFill>
              <a:latin typeface="Antique Oliv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95400"/>
            <a:ext cx="9144000" cy="2819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Medium" pitchFamily="34" charset="0"/>
              </a:rPr>
              <a:t>Created a national banking system designed to stop </a:t>
            </a:r>
            <a:r>
              <a:rPr lang="en-US" sz="2400" dirty="0" smtClean="0">
                <a:solidFill>
                  <a:srgbClr val="FF0000"/>
                </a:solidFill>
                <a:latin typeface="Franklin Gothic Medium" pitchFamily="34" charset="0"/>
              </a:rPr>
              <a:t>bank runs</a:t>
            </a:r>
            <a:r>
              <a:rPr lang="en-US" sz="2400" dirty="0" smtClean="0">
                <a:latin typeface="Franklin Gothic Medium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sz="2400" dirty="0" smtClean="0">
                <a:latin typeface="Franklin Gothic Medium" pitchFamily="34" charset="0"/>
              </a:rPr>
              <a:t>This “banker’s bank” can lend money &amp; set up national systems.</a:t>
            </a:r>
            <a:endParaRPr lang="en-US" sz="2400" dirty="0">
              <a:latin typeface="Franklin Gothic Medium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14800"/>
            <a:ext cx="4111601" cy="298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1"/>
            <a:ext cx="330430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1600" y="4114800"/>
            <a:ext cx="175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*Left is a map of the current FED districts</a:t>
            </a:r>
          </a:p>
          <a:p>
            <a:endParaRPr lang="en-US" sz="1400" dirty="0"/>
          </a:p>
          <a:p>
            <a:r>
              <a:rPr lang="en-US" sz="1400" dirty="0"/>
              <a:t>*Right is a pic of the Fed Reserve Bank located in St. Louis.</a:t>
            </a:r>
          </a:p>
          <a:p>
            <a:endParaRPr lang="en-US" sz="1400" dirty="0"/>
          </a:p>
          <a:p>
            <a:r>
              <a:rPr lang="en-US" sz="1400" dirty="0"/>
              <a:t>*KC also houses a Fed Reserve Bank, so MO is the only state to have two.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57412"/>
            <a:ext cx="260985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157412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16</a:t>
            </a:r>
            <a:r>
              <a:rPr lang="en-US" sz="2000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 Amendment</a:t>
            </a:r>
            <a:r>
              <a:rPr lang="en-US" sz="2000" dirty="0" smtClean="0">
                <a:latin typeface="Arial Narrow" pitchFamily="34" charset="0"/>
              </a:rPr>
              <a:t>: Made it legal to tax people’s income prior to them receiving their  wages (income tax).</a:t>
            </a:r>
          </a:p>
          <a:p>
            <a:endParaRPr lang="en-US" sz="2000" dirty="0">
              <a:latin typeface="Arial Narrow" pitchFamily="34" charset="0"/>
            </a:endParaRPr>
          </a:p>
          <a:p>
            <a:r>
              <a:rPr lang="en-US" sz="2000" i="1" dirty="0" smtClean="0">
                <a:latin typeface="Arial Narrow" pitchFamily="34" charset="0"/>
              </a:rPr>
              <a:t>*It’s why your part of your paycheck disappears before you get it!</a:t>
            </a:r>
            <a:endParaRPr lang="en-US" sz="2000" i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050" y="2157411"/>
            <a:ext cx="30289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17</a:t>
            </a:r>
            <a:r>
              <a:rPr lang="en-US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 Amendment: </a:t>
            </a:r>
            <a:r>
              <a:rPr lang="en-US" dirty="0" smtClean="0">
                <a:latin typeface="Arial Narrow" pitchFamily="34" charset="0"/>
              </a:rPr>
              <a:t>Direct elections of Senators by popular vote. </a:t>
            </a:r>
          </a:p>
          <a:p>
            <a:endParaRPr lang="en-US" dirty="0">
              <a:latin typeface="Arial Narrow" pitchFamily="34" charset="0"/>
            </a:endParaRPr>
          </a:p>
          <a:p>
            <a:r>
              <a:rPr lang="en-US" sz="2000" i="1" dirty="0" smtClean="0">
                <a:latin typeface="Arial Narrow" pitchFamily="34" charset="0"/>
              </a:rPr>
              <a:t>*Senators use to go back to their state &amp; vote in line with how their governors told them.</a:t>
            </a:r>
            <a:endParaRPr lang="en-US" sz="2000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latin typeface="Showcard Gothic" pitchFamily="82" charset="0"/>
              </a:rPr>
              <a:t>Central Power Collapse</a:t>
            </a:r>
            <a:endParaRPr lang="en-US" sz="54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688032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After Germany’s last ditch effort to turn the tide of the war in their favor ended with their loss at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Arial Narrow" pitchFamily="34" charset="0"/>
              </a:rPr>
              <a:t>nd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Battle of the Marne </a:t>
            </a:r>
            <a:r>
              <a:rPr lang="en-US" sz="2400" dirty="0" smtClean="0">
                <a:latin typeface="Arial Narrow" pitchFamily="34" charset="0"/>
              </a:rPr>
              <a:t>AND USA’s big win at the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Battle of Argonne Forest</a:t>
            </a:r>
            <a:r>
              <a:rPr lang="en-US" sz="2400" dirty="0" smtClean="0">
                <a:latin typeface="Arial Narrow" pitchFamily="34" charset="0"/>
              </a:rPr>
              <a:t>, CP collapses.</a:t>
            </a:r>
          </a:p>
          <a:p>
            <a:pPr marL="0" indent="0">
              <a:buNone/>
            </a:pPr>
            <a:endParaRPr lang="en-US" sz="24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With 250K USA troops arriving monthly: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Sept 1918……........Bulgaria surrenders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Oct 1918….Ottoman Empire surrenders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Nov 1918….Austria-Hungary surrenders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Surrender of Germany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(Armistice)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11</a:t>
            </a:r>
            <a:r>
              <a:rPr lang="en-US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th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month,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11</a:t>
            </a:r>
            <a:r>
              <a:rPr lang="en-US" sz="2400" baseline="300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th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day,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11</a:t>
            </a:r>
            <a:r>
              <a:rPr lang="en-US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th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hour, 1918.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32" y="3810000"/>
            <a:ext cx="4476750" cy="3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94" y="1295400"/>
            <a:ext cx="1998788" cy="25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32" y="1295400"/>
            <a:ext cx="2477962" cy="25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3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181601"/>
            <a:ext cx="5047643" cy="1676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 Narrow" pitchFamily="34" charset="0"/>
              </a:rPr>
              <a:t>*Above is a map of the 2</a:t>
            </a:r>
            <a:r>
              <a:rPr lang="en-US" sz="2000" baseline="30000" dirty="0" smtClean="0">
                <a:latin typeface="Arial Narrow" pitchFamily="34" charset="0"/>
              </a:rPr>
              <a:t>nd</a:t>
            </a:r>
            <a:r>
              <a:rPr lang="en-US" sz="2000" dirty="0" smtClean="0">
                <a:latin typeface="Arial Narrow" pitchFamily="34" charset="0"/>
              </a:rPr>
              <a:t> Battle of the Marne.</a:t>
            </a:r>
          </a:p>
          <a:p>
            <a:pPr marL="0" indent="0" algn="ctr">
              <a:buNone/>
            </a:pPr>
            <a:endParaRPr lang="en-US" sz="12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 Narrow" pitchFamily="34" charset="0"/>
              </a:rPr>
              <a:t>*To the right are images of Argonne Forest.</a:t>
            </a:r>
          </a:p>
          <a:p>
            <a:pPr marL="0" indent="0">
              <a:buNone/>
            </a:pPr>
            <a:endParaRPr lang="en-US" sz="12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Arial Narrow" pitchFamily="34" charset="0"/>
              </a:rPr>
              <a:t>Both sights are major allied victories.</a:t>
            </a:r>
            <a:endParaRPr lang="en-US" sz="2000" dirty="0"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4764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83" y="0"/>
            <a:ext cx="409501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84" y="3505201"/>
            <a:ext cx="409501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3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000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Showcard Gothic" pitchFamily="82" charset="0"/>
              </a:rPr>
              <a:t>TOTAL</a:t>
            </a:r>
            <a:endParaRPr lang="en-US" sz="66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39624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10M soldiers killed.</a:t>
            </a: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10M civilians killed.</a:t>
            </a: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126,000 USA killed.</a:t>
            </a:r>
          </a:p>
          <a:p>
            <a:pPr marL="0" indent="0">
              <a:buNone/>
            </a:pPr>
            <a:endParaRPr lang="en-US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20% of France’s fighting age were killed, 15% of Germany’s.</a:t>
            </a:r>
          </a:p>
          <a:p>
            <a:pPr marL="0" indent="0">
              <a:buNone/>
            </a:pPr>
            <a:endParaRPr lang="en-US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65M soldiers fought.</a:t>
            </a:r>
          </a:p>
          <a:p>
            <a:pPr marL="0" indent="0">
              <a:buNone/>
            </a:pPr>
            <a:endParaRPr lang="en-US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Total cost exceeds $250B (would be over $8T today).</a:t>
            </a:r>
          </a:p>
          <a:p>
            <a:pPr marL="0" indent="0">
              <a:buNone/>
            </a:pPr>
            <a:endParaRPr lang="en-US" dirty="0"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98416"/>
            <a:ext cx="5202382" cy="345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1"/>
            <a:ext cx="5202381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27432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*Above is the cemetery at the Somme, below is the cemetery located at Verdun.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00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latin typeface="Showcard Gothic" pitchFamily="82" charset="0"/>
              </a:rPr>
              <a:t>Spanish Flu</a:t>
            </a:r>
            <a:endParaRPr lang="en-US" sz="54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92516"/>
            <a:ext cx="5181600" cy="3865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2</a:t>
            </a:r>
            <a:r>
              <a:rPr lang="en-US" sz="2400" baseline="30000" dirty="0" smtClean="0">
                <a:latin typeface="Arial Narrow" pitchFamily="34" charset="0"/>
              </a:rPr>
              <a:t>nd</a:t>
            </a:r>
            <a:r>
              <a:rPr lang="en-US" sz="2400" dirty="0" smtClean="0">
                <a:latin typeface="Arial Narrow" pitchFamily="34" charset="0"/>
              </a:rPr>
              <a:t> greatest plague in world history hits as almost 5% of the world’s population dies in one year due to a rare strain of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influenza</a:t>
            </a:r>
            <a:r>
              <a:rPr lang="en-US" sz="2400" dirty="0" smtClean="0">
                <a:latin typeface="Arial Narrow" pitchFamily="34" charset="0"/>
              </a:rPr>
              <a:t>.</a:t>
            </a:r>
          </a:p>
          <a:p>
            <a:pPr marL="0" indent="0" algn="ctr">
              <a:buNone/>
            </a:pPr>
            <a:endParaRPr lang="en-US" sz="10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Named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Spanish Flu </a:t>
            </a:r>
            <a:r>
              <a:rPr lang="en-US" sz="2400" dirty="0" smtClean="0">
                <a:latin typeface="Arial Narrow" pitchFamily="34" charset="0"/>
              </a:rPr>
              <a:t>because Spain was one of the few nations that didn’t censor news of the illness, for 2 years about every public building was shut down (schools, theaters, sporting events, </a:t>
            </a:r>
            <a:r>
              <a:rPr lang="en-US" sz="2400" dirty="0" err="1" smtClean="0">
                <a:latin typeface="Arial Narrow" pitchFamily="34" charset="0"/>
              </a:rPr>
              <a:t>etc</a:t>
            </a:r>
            <a:r>
              <a:rPr lang="en-US" sz="2400" dirty="0" smtClean="0">
                <a:latin typeface="Arial Narrow" pitchFamily="34" charset="0"/>
              </a:rPr>
              <a:t>) &amp; those stricken with it were put in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quarantine</a:t>
            </a:r>
            <a:r>
              <a:rPr lang="en-US" sz="2400" dirty="0" smtClean="0">
                <a:latin typeface="Arial Narrow" pitchFamily="34" charset="0"/>
              </a:rPr>
              <a:t>. 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42658"/>
            <a:ext cx="3962400" cy="261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52400"/>
            <a:ext cx="3962400" cy="259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44578"/>
            <a:ext cx="1455945" cy="17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45" y="2444578"/>
            <a:ext cx="1336854" cy="17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299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99" y="2444579"/>
            <a:ext cx="1304059" cy="17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2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Britannic Bold" pitchFamily="34" charset="0"/>
              </a:rPr>
              <a:t>TREATY OF</a:t>
            </a:r>
          </a:p>
          <a:p>
            <a:pPr algn="ctr"/>
            <a:r>
              <a:rPr lang="en-US" sz="8800" dirty="0" smtClean="0">
                <a:solidFill>
                  <a:srgbClr val="FF0000"/>
                </a:solidFill>
                <a:latin typeface="Britannic Bold" pitchFamily="34" charset="0"/>
              </a:rPr>
              <a:t>VERSAILLES</a:t>
            </a:r>
            <a:endParaRPr lang="en-US" sz="88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Showcard Gothic" pitchFamily="82" charset="0"/>
              </a:rPr>
              <a:t>REQUESTS FROM VERSAILLES</a:t>
            </a:r>
            <a:endParaRPr lang="en-US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Narkisim" pitchFamily="34" charset="-79"/>
              </a:rPr>
              <a:t>The Big Four: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GB, FR, IT, USA (&amp; others) met to make peace &amp; stop wars.</a:t>
            </a:r>
          </a:p>
          <a:p>
            <a:pPr marL="0" indent="0">
              <a:buNone/>
            </a:pPr>
            <a:endParaRPr lang="en-US" sz="2400" dirty="0" smtClean="0">
              <a:latin typeface="Arial Narrow" pitchFamily="34" charset="0"/>
              <a:cs typeface="Narkisim" pitchFamily="34" charset="-79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Narkisim" pitchFamily="34" charset="-79"/>
              </a:rPr>
              <a:t>Woodrow Wilson of USA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: wanted to pass his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Narkisim" pitchFamily="34" charset="-79"/>
              </a:rPr>
              <a:t>14 Points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(included freedom of the seas, no secret treaties, arms reductions, &amp; a League of Nations.</a:t>
            </a:r>
          </a:p>
          <a:p>
            <a:pPr marL="0" indent="0">
              <a:buNone/>
            </a:pPr>
            <a:endParaRPr lang="en-US" sz="2400" dirty="0" smtClean="0">
              <a:latin typeface="Arial Narrow" pitchFamily="34" charset="0"/>
              <a:cs typeface="Narkisim" pitchFamily="34" charset="-79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Narkisim" pitchFamily="34" charset="-79"/>
              </a:rPr>
              <a:t>GB &amp; FR: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wanted German colonies &amp;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Narkisim" pitchFamily="34" charset="-79"/>
              </a:rPr>
              <a:t>war retributions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(to be paid back $).</a:t>
            </a:r>
          </a:p>
          <a:p>
            <a:pPr marL="0" indent="0">
              <a:buNone/>
            </a:pPr>
            <a:endParaRPr lang="en-US" sz="2400" dirty="0" smtClean="0">
              <a:latin typeface="Arial Narrow" pitchFamily="34" charset="0"/>
              <a:cs typeface="Narkisim" pitchFamily="34" charset="-79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Narkisim" pitchFamily="34" charset="-79"/>
              </a:rPr>
              <a:t>Italy: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wanted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Narkisim" pitchFamily="34" charset="-79"/>
              </a:rPr>
              <a:t>Austrian-Hungarian territory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it was promised for joining allies.</a:t>
            </a:r>
          </a:p>
          <a:p>
            <a:pPr marL="0" indent="0">
              <a:buNone/>
            </a:pPr>
            <a:endParaRPr lang="en-US" sz="2400" dirty="0" smtClean="0">
              <a:latin typeface="Arial Narrow" pitchFamily="34" charset="0"/>
              <a:cs typeface="Narkisim" pitchFamily="34" charset="-79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Narkisim" pitchFamily="34" charset="-79"/>
              </a:rPr>
              <a:t>Japan: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During WWI did some conquering in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Narkisim" pitchFamily="34" charset="-79"/>
              </a:rPr>
              <a:t>China, </a:t>
            </a:r>
            <a:r>
              <a:rPr lang="en-US" sz="2400" dirty="0" smtClean="0">
                <a:latin typeface="Arial Narrow" pitchFamily="34" charset="0"/>
                <a:cs typeface="Narkisim" pitchFamily="34" charset="-79"/>
              </a:rPr>
              <a:t>wanted to keep it.</a:t>
            </a:r>
            <a:endParaRPr lang="en-US" sz="2400" dirty="0">
              <a:latin typeface="Arial Narrow" pitchFamily="34" charset="0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77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3716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Showcard Gothic" pitchFamily="82" charset="0"/>
              </a:rPr>
              <a:t>THE DECISIONS</a:t>
            </a:r>
            <a:endParaRPr lang="en-US" sz="66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New Nations: </a:t>
            </a:r>
            <a:r>
              <a:rPr lang="en-US" sz="2400" dirty="0" smtClean="0">
                <a:latin typeface="Arial Narrow" pitchFamily="34" charset="0"/>
              </a:rPr>
              <a:t>9 created (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</a:rPr>
              <a:t>Poland, Czechoslovakia, Yugoslavia</a:t>
            </a:r>
            <a:r>
              <a:rPr lang="en-US" sz="2400" dirty="0" smtClean="0">
                <a:latin typeface="Arial Narrow" pitchFamily="34" charset="0"/>
              </a:rPr>
              <a:t>, </a:t>
            </a:r>
            <a:r>
              <a:rPr lang="en-US" sz="2400" dirty="0" err="1" smtClean="0">
                <a:latin typeface="Arial Narrow" pitchFamily="34" charset="0"/>
              </a:rPr>
              <a:t>etc</a:t>
            </a:r>
            <a:r>
              <a:rPr lang="en-US" sz="2400" dirty="0" smtClean="0">
                <a:latin typeface="Arial Narrow" pitchFamily="34" charset="0"/>
              </a:rPr>
              <a:t>).</a:t>
            </a:r>
          </a:p>
          <a:p>
            <a:pPr marL="0" indent="0">
              <a:buNone/>
            </a:pPr>
            <a:endParaRPr lang="en-US" sz="12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Ottoman Empire</a:t>
            </a:r>
            <a:r>
              <a:rPr lang="en-US" sz="2400" dirty="0" smtClean="0">
                <a:latin typeface="Arial Narrow" pitchFamily="34" charset="0"/>
              </a:rPr>
              <a:t>: Carved into pieces as modern Arab nations emerge.</a:t>
            </a:r>
          </a:p>
          <a:p>
            <a:pPr marL="0" indent="0">
              <a:buNone/>
            </a:pPr>
            <a:endParaRPr lang="en-US" sz="12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Italy: </a:t>
            </a:r>
            <a:r>
              <a:rPr lang="en-US" sz="2400" dirty="0" smtClean="0">
                <a:latin typeface="Arial Narrow" pitchFamily="34" charset="0"/>
              </a:rPr>
              <a:t>Gets some serious $$$, but does NOT get Austria-Hungary.</a:t>
            </a:r>
          </a:p>
          <a:p>
            <a:pPr marL="0" indent="0">
              <a:buNone/>
            </a:pPr>
            <a:endParaRPr lang="en-US" sz="12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Japan: </a:t>
            </a:r>
            <a:r>
              <a:rPr lang="en-US" sz="2400" dirty="0" smtClean="0">
                <a:latin typeface="Arial Narrow" pitchFamily="34" charset="0"/>
              </a:rPr>
              <a:t>Gets to keep conquered territory (played the race card).</a:t>
            </a:r>
          </a:p>
          <a:p>
            <a:pPr marL="0" indent="0">
              <a:buNone/>
            </a:pPr>
            <a:endParaRPr lang="en-US" sz="12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Germany</a:t>
            </a:r>
            <a:r>
              <a:rPr lang="en-US" sz="2400" dirty="0" smtClean="0">
                <a:latin typeface="Arial Narrow" pitchFamily="34" charset="0"/>
              </a:rPr>
              <a:t>: Receives full blame for the entire war, ordered to pay back $33 Billion to the Allied victors, which leads to massive depression. </a:t>
            </a:r>
          </a:p>
          <a:p>
            <a:pPr marL="0" indent="0">
              <a:buNone/>
            </a:pPr>
            <a:endParaRPr lang="en-US" sz="12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Wilson: </a:t>
            </a:r>
            <a:r>
              <a:rPr lang="en-US" sz="2400" dirty="0" smtClean="0">
                <a:latin typeface="Arial Narrow" pitchFamily="34" charset="0"/>
              </a:rPr>
              <a:t>13 of his 14 points are totally dismissed, only one that got thru was creation of the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</a:rPr>
              <a:t>League of Nations </a:t>
            </a:r>
            <a:r>
              <a:rPr lang="en-US" sz="2400" dirty="0" smtClean="0">
                <a:latin typeface="Arial Narrow" pitchFamily="34" charset="0"/>
              </a:rPr>
              <a:t>(but USA Congress votes no).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8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2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84139" cy="22098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latin typeface="Showcard Gothic" pitchFamily="82" charset="0"/>
              </a:rPr>
              <a:t>BOSTON MOLASSES DISASTER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Showcard Gothi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484139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Massive tank exploded sending 8 foot tall waves of molasses 35 mph down cobblestone streets. 21 killed.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39" y="-152401"/>
            <a:ext cx="4659861" cy="332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39" y="3175603"/>
            <a:ext cx="4680643" cy="368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642"/>
            <a:ext cx="4484139" cy="32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582497"/>
            <a:ext cx="1514303" cy="327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9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30229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00B050"/>
                </a:solidFill>
                <a:latin typeface="Antique Olive" pitchFamily="34" charset="0"/>
              </a:rPr>
              <a:t>Billy Sunday</a:t>
            </a:r>
            <a:endParaRPr lang="en-US" sz="6600" b="1" dirty="0">
              <a:solidFill>
                <a:srgbClr val="00B050"/>
              </a:solidFill>
              <a:latin typeface="Antique Oliv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330229" cy="23050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>
              <a:latin typeface="Franklin Gothic Book" pitchFamily="34" charset="0"/>
            </a:endParaRPr>
          </a:p>
          <a:p>
            <a:pPr marL="0" indent="0" algn="ctr">
              <a:buNone/>
            </a:pPr>
            <a:r>
              <a:rPr lang="en-US" sz="2300" dirty="0" smtClean="0">
                <a:latin typeface="Franklin Gothic Medium" pitchFamily="34" charset="0"/>
              </a:rPr>
              <a:t>Orphan &amp; White Sox player turned minister becomes prolific </a:t>
            </a:r>
            <a:r>
              <a:rPr lang="en-US" sz="2300" dirty="0" smtClean="0">
                <a:solidFill>
                  <a:srgbClr val="FF0000"/>
                </a:solidFill>
                <a:latin typeface="Franklin Gothic Medium" pitchFamily="34" charset="0"/>
              </a:rPr>
              <a:t>evangelist</a:t>
            </a:r>
            <a:r>
              <a:rPr lang="en-US" sz="2300" dirty="0" smtClean="0">
                <a:latin typeface="Franklin Gothic Medium" pitchFamily="34" charset="0"/>
              </a:rPr>
              <a:t> during era of revival. Leads around 1M conversions in lifetime.</a:t>
            </a:r>
          </a:p>
          <a:p>
            <a:pPr marL="0" indent="0" algn="ctr">
              <a:buNone/>
            </a:pPr>
            <a:r>
              <a:rPr lang="en-US" sz="2300" dirty="0" smtClean="0">
                <a:latin typeface="Franklin Gothic Medium" pitchFamily="34" charset="0"/>
              </a:rPr>
              <a:t>Also spoke in favor of </a:t>
            </a:r>
            <a:r>
              <a:rPr lang="en-US" sz="2300" dirty="0" smtClean="0">
                <a:solidFill>
                  <a:srgbClr val="FF0000"/>
                </a:solidFill>
                <a:latin typeface="Franklin Gothic Medium" pitchFamily="34" charset="0"/>
              </a:rPr>
              <a:t>prohibition</a:t>
            </a:r>
            <a:r>
              <a:rPr lang="en-US" sz="2300" dirty="0" smtClean="0">
                <a:latin typeface="Franklin Gothic Medium" pitchFamily="34" charset="0"/>
              </a:rPr>
              <a:t> movement.</a:t>
            </a:r>
            <a:endParaRPr lang="en-US" sz="2300" dirty="0">
              <a:latin typeface="Franklin Gothic Medium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24250"/>
            <a:ext cx="58674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3276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29" y="0"/>
            <a:ext cx="2813772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6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5045676" cy="1219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ntique Olive" pitchFamily="34" charset="0"/>
              </a:rPr>
              <a:t>Ludlow Massacre</a:t>
            </a:r>
            <a:endParaRPr lang="en-US" sz="4000" b="1" dirty="0">
              <a:solidFill>
                <a:srgbClr val="00B050"/>
              </a:solidFill>
              <a:latin typeface="Antique Oliv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045676" cy="2181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Franklin Gothic Medium" pitchFamily="34" charset="0"/>
              </a:rPr>
              <a:t>During a CO mine strike, National Guard &amp; company security attacked 1200 people living in a tent community. About 25 people are killed (including 11 kids).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*Retaliation fighting led to dozens of battles over next 10 days, 100s die in the deadliest union struggle in USA history.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81425"/>
            <a:ext cx="4191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1424"/>
            <a:ext cx="5045676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76" y="-457200"/>
            <a:ext cx="409832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76" y="2286001"/>
            <a:ext cx="4132960" cy="21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9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1066800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B050"/>
                </a:solidFill>
                <a:latin typeface="Antique Olive" pitchFamily="34" charset="0"/>
              </a:rPr>
              <a:t>Pancho</a:t>
            </a:r>
            <a:r>
              <a:rPr lang="en-US" b="1" dirty="0" smtClean="0">
                <a:solidFill>
                  <a:srgbClr val="00B050"/>
                </a:solidFill>
                <a:latin typeface="Antique Olive" pitchFamily="34" charset="0"/>
              </a:rPr>
              <a:t> Villa</a:t>
            </a:r>
            <a:endParaRPr lang="en-US" b="1" dirty="0">
              <a:solidFill>
                <a:srgbClr val="00B050"/>
              </a:solidFill>
              <a:latin typeface="Antique Oliv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" y="990600"/>
            <a:ext cx="5395686" cy="196710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latin typeface="Franklin Gothic Medium" pitchFamily="34" charset="0"/>
              </a:rPr>
              <a:t>Bandit from Mexico, angry at USA raids a NM town, steals 100 horses &amp; slaughters 17 people. USA sent </a:t>
            </a:r>
            <a:r>
              <a:rPr lang="en-US" dirty="0" smtClean="0">
                <a:solidFill>
                  <a:srgbClr val="FF0000"/>
                </a:solidFill>
                <a:latin typeface="Franklin Gothic Medium" pitchFamily="34" charset="0"/>
              </a:rPr>
              <a:t>General “Blackjack” Pershing </a:t>
            </a:r>
            <a:r>
              <a:rPr lang="en-US" dirty="0" smtClean="0">
                <a:latin typeface="Franklin Gothic Medium" pitchFamily="34" charset="0"/>
              </a:rPr>
              <a:t>across border to hunt him down (11 month raid failed).</a:t>
            </a:r>
            <a:endParaRPr lang="en-US" dirty="0">
              <a:latin typeface="Franklin Gothic Medium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864" y="2957703"/>
            <a:ext cx="4419600" cy="390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57703"/>
            <a:ext cx="6229350" cy="389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2143125" cy="295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77125" y="685800"/>
            <a:ext cx="1666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*In 1923, Villa would be gunned down after a tip from by a pumpkin seen vendor.</a:t>
            </a:r>
          </a:p>
          <a:p>
            <a:endParaRPr lang="en-US" sz="900" dirty="0" smtClean="0"/>
          </a:p>
          <a:p>
            <a:r>
              <a:rPr lang="en-US" sz="1400" dirty="0" smtClean="0"/>
              <a:t>*In 1926, his grave would be desecrated &amp; his skull stolen.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85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28999" cy="24384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Emiliano</a:t>
            </a:r>
            <a:r>
              <a:rPr lang="en-US" sz="6600" b="1" dirty="0" smtClean="0">
                <a:solidFill>
                  <a:srgbClr val="00B050"/>
                </a:solidFill>
              </a:rPr>
              <a:t/>
            </a:r>
            <a:br>
              <a:rPr lang="en-US" sz="6600" b="1" dirty="0" smtClean="0">
                <a:solidFill>
                  <a:srgbClr val="00B050"/>
                </a:solidFill>
              </a:rPr>
            </a:br>
            <a:r>
              <a:rPr lang="en-US" sz="6600" b="1" dirty="0" smtClean="0">
                <a:solidFill>
                  <a:srgbClr val="00B050"/>
                </a:solidFill>
              </a:rPr>
              <a:t>Zapata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1" y="2819400"/>
            <a:ext cx="4662054" cy="4038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Medium" pitchFamily="34" charset="0"/>
              </a:rPr>
              <a:t>Mexican revolutionary leader who stood for poor farmers &amp; fought for “land &amp; liberty.”</a:t>
            </a:r>
          </a:p>
          <a:p>
            <a:pPr marL="0" indent="0" algn="ctr">
              <a:buNone/>
            </a:pPr>
            <a:endParaRPr lang="en-US" sz="1600" dirty="0">
              <a:latin typeface="Franklin Gothic Medium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Franklin Gothic Medium" pitchFamily="34" charset="0"/>
              </a:rPr>
              <a:t>He would be riddled with bullets during a false peace meeting.</a:t>
            </a:r>
          </a:p>
          <a:p>
            <a:pPr marL="0" indent="0" algn="ctr">
              <a:buNone/>
            </a:pPr>
            <a:endParaRPr lang="en-US" sz="2000" dirty="0">
              <a:latin typeface="Franklin Gothic Medium" pitchFamily="34" charset="0"/>
            </a:endParaRPr>
          </a:p>
          <a:p>
            <a:pPr marL="0" indent="0" algn="ctr">
              <a:buNone/>
            </a:pPr>
            <a:r>
              <a:rPr lang="en-US" sz="2200" dirty="0" smtClean="0">
                <a:latin typeface="Franklin Gothic Medium" pitchFamily="34" charset="0"/>
              </a:rPr>
              <a:t>Today, he is a national icon in Mexico, many say he </a:t>
            </a:r>
            <a:r>
              <a:rPr lang="en-US" sz="2200" smtClean="0">
                <a:latin typeface="Franklin Gothic Medium" pitchFamily="34" charset="0"/>
              </a:rPr>
              <a:t>can be </a:t>
            </a:r>
            <a:r>
              <a:rPr lang="en-US" sz="2200" dirty="0" smtClean="0">
                <a:latin typeface="Franklin Gothic Medium" pitchFamily="34" charset="0"/>
              </a:rPr>
              <a:t>seen riding a gleaming white horse.</a:t>
            </a:r>
            <a:endParaRPr lang="en-US" sz="2200" dirty="0">
              <a:latin typeface="Franklin Gothic Medium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0"/>
            <a:ext cx="572885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3200"/>
            <a:ext cx="449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6774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7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5414</TotalTime>
  <Words>2702</Words>
  <Application>Microsoft Office PowerPoint</Application>
  <PresentationFormat>On-screen Show (4:3)</PresentationFormat>
  <Paragraphs>241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8" baseType="lpstr">
      <vt:lpstr>Agency FB</vt:lpstr>
      <vt:lpstr>Aharoni</vt:lpstr>
      <vt:lpstr>Albertus Extra Bold</vt:lpstr>
      <vt:lpstr>Albertus Medium</vt:lpstr>
      <vt:lpstr>Antique Olive</vt:lpstr>
      <vt:lpstr>Arial Narrow</vt:lpstr>
      <vt:lpstr>Bahnschrift</vt:lpstr>
      <vt:lpstr>Britannic Bold</vt:lpstr>
      <vt:lpstr>Calibri</vt:lpstr>
      <vt:lpstr>Constantia</vt:lpstr>
      <vt:lpstr>Franklin Gothic Book</vt:lpstr>
      <vt:lpstr>Franklin Gothic Medium</vt:lpstr>
      <vt:lpstr>Franklin Gothic Medium Cond</vt:lpstr>
      <vt:lpstr>Gill Sans Ultra Bold Condensed</vt:lpstr>
      <vt:lpstr>Narkisim</vt:lpstr>
      <vt:lpstr>Plantagenet Cherokee</vt:lpstr>
      <vt:lpstr>Showcard Gothic</vt:lpstr>
      <vt:lpstr>Wingdings 2</vt:lpstr>
      <vt:lpstr>Flow</vt:lpstr>
      <vt:lpstr>PowerPoint Presentation</vt:lpstr>
      <vt:lpstr>PowerPoint Presentation</vt:lpstr>
      <vt:lpstr>PowerPoint Presentation</vt:lpstr>
      <vt:lpstr>Federal Reserve System</vt:lpstr>
      <vt:lpstr>Billy Sunday</vt:lpstr>
      <vt:lpstr>Ludlow Massacre</vt:lpstr>
      <vt:lpstr>Pancho Villa</vt:lpstr>
      <vt:lpstr>Emiliano Zapata</vt:lpstr>
      <vt:lpstr>PowerPoint Presentation</vt:lpstr>
      <vt:lpstr>M.A.I.N. REASONS FOR WWI</vt:lpstr>
      <vt:lpstr>1. Franco-Prussian War</vt:lpstr>
      <vt:lpstr>2. Triple Alliance</vt:lpstr>
      <vt:lpstr>3. Kaiser Wilhelm II</vt:lpstr>
      <vt:lpstr>4. Triple Entente</vt:lpstr>
      <vt:lpstr>5. Crisis in the Balkans</vt:lpstr>
      <vt:lpstr>6. Archduke Franz Ferdinand</vt:lpstr>
      <vt:lpstr>7. Ultimatum to Serbia</vt:lpstr>
      <vt:lpstr>8. Russia</vt:lpstr>
      <vt:lpstr>9. Schlieffen Plan (Germany)</vt:lpstr>
      <vt:lpstr>10. British Invasion</vt:lpstr>
      <vt:lpstr>USA DECLARES NEUTRALITY</vt:lpstr>
      <vt:lpstr>PowerPoint Presentation</vt:lpstr>
      <vt:lpstr>Modern Weapons</vt:lpstr>
      <vt:lpstr>Trench Warfare</vt:lpstr>
      <vt:lpstr>Battle of Verdun</vt:lpstr>
      <vt:lpstr>PowerPoint Presentation</vt:lpstr>
      <vt:lpstr>Battle of the Somme</vt:lpstr>
      <vt:lpstr>Medicine &amp; Disease</vt:lpstr>
      <vt:lpstr>NATION RECAP</vt:lpstr>
      <vt:lpstr>PowerPoint Presentation</vt:lpstr>
      <vt:lpstr>Russia</vt:lpstr>
      <vt:lpstr>Bolshevik Revolution</vt:lpstr>
      <vt:lpstr>Unrestricted Submarine Warfare</vt:lpstr>
      <vt:lpstr>Lusitania</vt:lpstr>
      <vt:lpstr>PowerPoint Presentation</vt:lpstr>
      <vt:lpstr>AMERICAN HOMEFRONT</vt:lpstr>
      <vt:lpstr> PROPAGANDA</vt:lpstr>
      <vt:lpstr>JOHN J. PERSHING</vt:lpstr>
      <vt:lpstr>AMERICAN HEROES</vt:lpstr>
      <vt:lpstr>Central Power Collapse</vt:lpstr>
      <vt:lpstr>PowerPoint Presentation</vt:lpstr>
      <vt:lpstr>TOTAL</vt:lpstr>
      <vt:lpstr>Spanish Flu</vt:lpstr>
      <vt:lpstr>PowerPoint Presentation</vt:lpstr>
      <vt:lpstr>REQUESTS FROM VERSAILLES</vt:lpstr>
      <vt:lpstr>THE DECISIONS</vt:lpstr>
      <vt:lpstr>PowerPoint Presentation</vt:lpstr>
      <vt:lpstr>PowerPoint Presentation</vt:lpstr>
      <vt:lpstr>BOSTON MOLASSES DISASTER</vt:lpstr>
    </vt:vector>
  </TitlesOfParts>
  <Company>Wentzville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ADF</dc:title>
  <dc:creator>David E Johnson</dc:creator>
  <cp:lastModifiedBy>Papez, Thomas M.</cp:lastModifiedBy>
  <cp:revision>226</cp:revision>
  <cp:lastPrinted>2013-05-01T17:30:56Z</cp:lastPrinted>
  <dcterms:created xsi:type="dcterms:W3CDTF">2013-02-25T17:17:16Z</dcterms:created>
  <dcterms:modified xsi:type="dcterms:W3CDTF">2019-11-14T00:02:59Z</dcterms:modified>
</cp:coreProperties>
</file>