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8"/>
  </p:notesMasterIdLst>
  <p:sldIdLst>
    <p:sldId id="349" r:id="rId2"/>
    <p:sldId id="271" r:id="rId3"/>
    <p:sldId id="272" r:id="rId4"/>
    <p:sldId id="273" r:id="rId5"/>
    <p:sldId id="264" r:id="rId6"/>
    <p:sldId id="265" r:id="rId7"/>
    <p:sldId id="276" r:id="rId8"/>
    <p:sldId id="282" r:id="rId9"/>
    <p:sldId id="283" r:id="rId10"/>
    <p:sldId id="285" r:id="rId11"/>
    <p:sldId id="337" r:id="rId12"/>
    <p:sldId id="339" r:id="rId13"/>
    <p:sldId id="313" r:id="rId14"/>
    <p:sldId id="341" r:id="rId15"/>
    <p:sldId id="289" r:id="rId16"/>
    <p:sldId id="344" r:id="rId17"/>
    <p:sldId id="308" r:id="rId18"/>
    <p:sldId id="315" r:id="rId19"/>
    <p:sldId id="323" r:id="rId20"/>
    <p:sldId id="292" r:id="rId21"/>
    <p:sldId id="316" r:id="rId22"/>
    <p:sldId id="317" r:id="rId23"/>
    <p:sldId id="345" r:id="rId24"/>
    <p:sldId id="325" r:id="rId25"/>
    <p:sldId id="346" r:id="rId26"/>
    <p:sldId id="299" r:id="rId27"/>
    <p:sldId id="348" r:id="rId28"/>
    <p:sldId id="302" r:id="rId29"/>
    <p:sldId id="303" r:id="rId30"/>
    <p:sldId id="293" r:id="rId31"/>
    <p:sldId id="294" r:id="rId32"/>
    <p:sldId id="295" r:id="rId33"/>
    <p:sldId id="307" r:id="rId34"/>
    <p:sldId id="331" r:id="rId35"/>
    <p:sldId id="311" r:id="rId36"/>
    <p:sldId id="296" r:id="rId37"/>
    <p:sldId id="333" r:id="rId38"/>
    <p:sldId id="329" r:id="rId39"/>
    <p:sldId id="326" r:id="rId40"/>
    <p:sldId id="328" r:id="rId41"/>
    <p:sldId id="304" r:id="rId42"/>
    <p:sldId id="305" r:id="rId43"/>
    <p:sldId id="306" r:id="rId44"/>
    <p:sldId id="318" r:id="rId45"/>
    <p:sldId id="297" r:id="rId46"/>
    <p:sldId id="33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3-04-17T18:09:37.060"/>
    </inkml:context>
    <inkml:brush xml:id="br0">
      <inkml:brushProperty name="width" value="0.23333" units="cm"/>
      <inkml:brushProperty name="height" value="0.46667" units="cm"/>
      <inkml:brushProperty name="color" value="#FFFF00"/>
      <inkml:brushProperty name="tip" value="rectangle"/>
      <inkml:brushProperty name="rasterOp" value="maskPen"/>
      <inkml:brushProperty name="fitToCurve" value="1"/>
    </inkml:brush>
  </inkml:definitions>
  <inkml:trace contextRef="#ctx0" brushRef="#br0">667 77,'0'0,"-39"0,39 0,-39 0,0 0,39 0,0 0,-38 0,38 0,-39 0,1 0,38 0,-39 0,39 0,-38 0,38 0,-39 39,39-1,0-38,0 39,0-39,-38 0,38 38,0 1,0-1,0-38,0 0,0 39,0-1,0-38,0 39,0-39,0 37,0-37,0 39,0-39,0 38,0-38,0 0,38 39,-38-39,39 77,-39-77,38 0,-38 0,39 0,-39 38,0-38,38 0,-38 0,0 0,39 0,-39 0,38 0,-38 0,0 0,39 0,-39-38,0-1,39 39,-39 0,0-38,0 38,0-39,0 39,0-38,0-1,0 39,0-37,0 37,0-39,0 39,0-38,0 38,0 0,0-39,0 39,0 0,-39 0,39 0,-39 0,1 0,38 0,-39 0,39 0,-38 0,-1 0,39 0,-38 0,38 0,0 0,0 0,0 39,0-1,0-38,0 39,0-39,0 37,0 2,0-39,0 38,0-38,0 0,0 39,0-39,77 0,-77 0,38 0,-38 0,39 0,-1 0,1 0,-39 0,0 0,39 0,0 0,-39 0,38 0,-38 0,39 0,-1 0,-38 0,0 0,0-39,0 39,0-38,0-1,0 39,0-37,0 37,0-39,0 1,0 38,0-39,0 39,-38-38,38 38,0 0,0-39,0 1,-39 38,39 0,0-39,-38 39,38 0,-39-38,39-1,-39 39,39 0,0 0,-39 0,39-38,-77 38,77 0,0 0,-38 0,38 0,-77-39,77 39,-39 0,39 0,-38 0,-1 0,-39 0,78 0,-38 0,38 0,-39 0,1 0,38 0,-39 0,39 0,0 0,0 0,0 0,0 39,0-39,0 38,0 1,0-39,0 38,0 1,0-1,0-38,0 39,0-39,0 38,0-38,0 39,0-1,0-38,0 39,0-2,39-37,-1 39,-38-1,39 1,-39-1,0-38,0 0,38 39,-38-39,39 38,-39-38,39 0,0 39,-39-39,38 0,-38 0,39 0,-1 0,-38 0,39 0,-39 38,38-38,-38 0,39 0,-1 0,-38 0,39 0,-39 0,78 0,-78-38,0 38,38 0,-38-39,0 1,0 38,0-39,0 39,0-38,0 38,0-39,0 1,0 38,0-39,0 39,0-76,0 76,0-38,0 38,0-39,0 1,0 38,0-39,0 39,0 0,0-38,0 38,-38 0,-1 0,39 0,-39 0,39 0,-39 0,39 0,-38-39,-1 39,39-38,0 38,-38 0,38 0,-39 0,1 0,38 0,-39 0,39 0,-38 0,38 0,-39 0,39 0,-39 38,39-38,-39 39,39-1,0 1,0-39,0 38,0-38,0 39,0-39,0 38,0 1,0-39,0 37,0-37,0 39,0-1,0-38,0 39,0-39,0 38,39-38,-39 39,39-39,0 0,-39 38,38-38,-38 0,39 0,-1 0,-38 0,39 0,-39 0,38 0,-38 0,39 0,-1 0,-38 0,39 0,-39 0,39 0,0 0,-39 0,0-38,0 38,38 0,-38-39,0 39,39 0,-39-38,0 38,38-39,-38 1,0 38,39-39,-39 39,0-37,0-2,0 39,0 0,0-38,0 38,-39 0,39-39,0 39,0 0,-38 0,38-38,0 38,-39 0,39-39,0 39,-38 0,-1 0,39 0,0 0,-39-38,39 38,-39 0,1 0,38 0,-39 0,39 0,-38 0,38 0,-39 0,1 0,38 0,-39 0,39 0,0 0,0 38,-38 1,38-39,-39 0,39 38,0-38,0 39,0-39,-39 0,39 38,0 1,0-39,0 37,0-37,0 0,0 39,0-1,0-38,0 39,0-39,0 38,0-38,0 39,0-1,0-38,0 39,39-1,0 0,-39-38,38 39,-38-39,39 0,-1 0,-38 0,0 38,39-38,-39 0,38 0,1 0,-39 0,0 0,38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3-04-17T18:09:45.859"/>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30C7475B-ED8C-4502-9CD5-28F7E76441B8}" emma:medium="tactile" emma:mode="ink">
          <msink:context xmlns:msink="http://schemas.microsoft.com/ink/2010/main" type="inkDrawing" rotatedBoundingBox="10535,11542 11991,12781 11915,12871 10459,11632" shapeName="None"/>
        </emma:interpretation>
      </emma:emma>
    </inkml:annotationXML>
    <inkml:trace contextRef="#ctx0" brushRef="#br0">0 0,'0'0,"38"39,0-39,1 77,-39-77,38 0,1 38,-39-38,0 0,38 39,-38-39,39 0,-39 0,38 0,1 38,-39-38,38 39,-38-39,39 0,-1 38,-38-38,39 39,-39-39,38 38,-38-38,39 0,-39 39,38-39,1 38,-39 0,0-38,38 0,-38 0,0 39,39-39,-39 0,38 0,-38 38,39-38,-1 39,1-39,-39 38,38-38,1 77,-39-77,0 0,38 0,1 39,-39-39,0 38,0 1,38-39,-38 0,0 38,0-38,0 0,39 39,-1-1,-38-38,39 0,-39 39,0-39,38 0,-38 0,0 38,39-38,-1 0,-38 39,0-39,0 38,38-38,-38 0,39 0,-39 39,38-39,-38 38,39-38,-39 0,0 39</inkml:trace>
  </inkml:traceGroup>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3-04-17T18:09:47.778"/>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D08C51F9-2420-4094-B10C-A7AD89F55641}" emma:medium="tactile" emma:mode="ink">
          <msink:context xmlns:msink="http://schemas.microsoft.com/ink/2010/main" type="inkDrawing" rotatedBoundingBox="11793,12148 12045,12809 11913,12860 11661,12199" shapeName="None"/>
        </emma:interpretation>
      </emma:emma>
    </inkml:annotationXML>
    <inkml:trace contextRef="#ctx0" brushRef="#br0">269 660,'0'0,"0"-39,0 39,0-38,0 38,0-39,0 1,0 38,0-39,0 39,0 0,0-38,0 38,0-39,0 1,0 38,0-39,-39 39,39-38,0-1,-38 39,38 0,0-38,0 38,0-39,-39 39,39 0,0-38,0-1,-38 39,38 0,-38-38,38 38,-39 0,39 0,0-39,-38 39</inkml:trace>
  </inkml:traceGroup>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3-04-17T18:09:50.040"/>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E966BF32-9073-497B-97AE-4F078B43F2C1}" emma:medium="tactile" emma:mode="ink">
          <msink:context xmlns:msink="http://schemas.microsoft.com/ink/2010/main" type="inkDrawing" rotatedBoundingBox="11314,12892 11968,12892 11968,12907 11314,12907" shapeName="None"/>
        </emma:interpretation>
      </emma:emma>
    </inkml:annotationXML>
    <inkml:trace contextRef="#ctx0" brushRef="#br0">654 0,'-38'0,"38"0,-39 0,1 0,38 0,-39 0,39 0,-38 0,38 0,-38 0,-1 0,39 0,-38 0,38 0,-39 0,1 0,38 0,-39 0,39 0,0 0,-38 0,38 0,-39 0,1 0,38 0,-39 0,39 0,-38 0,-1 0</inkml:trace>
  </inkml:traceGroup>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13-04-17T18:09:51.522"/>
    </inkml:context>
    <inkml:brush xml:id="br0">
      <inkml:brushProperty name="width" value="0.06667" units="cm"/>
      <inkml:brushProperty name="height" value="0.06667" units="cm"/>
      <inkml:brushProperty name="color" value="#ED1C24"/>
      <inkml:brushProperty name="fitToCurve" value="1"/>
    </inkml:brush>
  </inkml:definitions>
  <inkml:traceGroup>
    <inkml:annotationXML>
      <emma:emma xmlns:emma="http://www.w3.org/2003/04/emma" version="1.0">
        <emma:interpretation id="{6E5A0B29-3B01-417C-BA82-F563548D4504}" emma:medium="tactile" emma:mode="ink">
          <msink:context xmlns:msink="http://schemas.microsoft.com/ink/2010/main" type="writingRegion" rotatedBoundingBox="26439,5234 26554,5234 26554,5249 26439,5249"/>
        </emma:interpretation>
      </emma:emma>
    </inkml:annotationXML>
    <inkml:traceGroup>
      <inkml:annotationXML>
        <emma:emma xmlns:emma="http://www.w3.org/2003/04/emma" version="1.0">
          <emma:interpretation id="{FD68A3B6-62C9-4B01-BAC1-ABDF8ADC9987}" emma:medium="tactile" emma:mode="ink">
            <msink:context xmlns:msink="http://schemas.microsoft.com/ink/2010/main" type="paragraph" rotatedBoundingBox="26439,5234 26554,5234 26554,5249 26439,5249" alignmentLevel="1"/>
          </emma:interpretation>
        </emma:emma>
      </inkml:annotationXML>
      <inkml:traceGroup>
        <inkml:annotationXML>
          <emma:emma xmlns:emma="http://www.w3.org/2003/04/emma" version="1.0">
            <emma:interpretation id="{71BF70DF-C2FB-43D3-9434-0362D2A13523}" emma:medium="tactile" emma:mode="ink">
              <msink:context xmlns:msink="http://schemas.microsoft.com/ink/2010/main" type="line" rotatedBoundingBox="26439,5234 26554,5234 26554,5249 26439,5249"/>
            </emma:interpretation>
          </emma:emma>
        </inkml:annotationXML>
        <inkml:traceGroup>
          <inkml:annotationXML>
            <emma:emma xmlns:emma="http://www.w3.org/2003/04/emma" version="1.0">
              <emma:interpretation id="{C1ACC111-27D3-400F-8408-4794EEFD383A}" emma:medium="tactile" emma:mode="ink">
                <msink:context xmlns:msink="http://schemas.microsoft.com/ink/2010/main" type="inkWord" rotatedBoundingBox="26439,5234 26554,5234 26554,5249 26439,5249"/>
              </emma:interpretation>
              <emma:one-of disjunction-type="recognition" id="oneOf0">
                <emma:interpretation id="interp0" emma:lang="en-US" emma:confidence="0">
                  <emma:literal>-</emma:literal>
                </emma:interpretation>
                <emma:interpretation id="interp1" emma:lang="en-US" emma:confidence="0">
                  <emma:literal>_</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y</emma:literal>
                </emma:interpretation>
              </emma:one-of>
            </emma:emma>
          </inkml:annotationXML>
          <inkml:trace contextRef="#ctx0" brushRef="#br0">0 0,'0'0,"38"0,-38 0,39 0,-1 0</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D50202-EB38-4C6A-8D20-38393B6A8C47}" type="datetimeFigureOut">
              <a:rPr lang="en-US" smtClean="0"/>
              <a:t>2/19/2020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1D7D5B-A378-4818-AE71-F3AAA41796F4}" type="slidenum">
              <a:rPr lang="en-US" smtClean="0"/>
              <a:t>‹#›</a:t>
            </a:fld>
            <a:endParaRPr lang="en-US"/>
          </a:p>
        </p:txBody>
      </p:sp>
    </p:spTree>
    <p:extLst>
      <p:ext uri="{BB962C8B-B14F-4D97-AF65-F5344CB8AC3E}">
        <p14:creationId xmlns:p14="http://schemas.microsoft.com/office/powerpoint/2010/main" val="1551118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1D7D5B-A378-4818-AE71-F3AAA41796F4}" type="slidenum">
              <a:rPr lang="en-US" smtClean="0"/>
              <a:t>8</a:t>
            </a:fld>
            <a:endParaRPr lang="en-US"/>
          </a:p>
        </p:txBody>
      </p:sp>
    </p:spTree>
    <p:extLst>
      <p:ext uri="{BB962C8B-B14F-4D97-AF65-F5344CB8AC3E}">
        <p14:creationId xmlns:p14="http://schemas.microsoft.com/office/powerpoint/2010/main" val="3439349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p>
            <a:fld id="{325CE84B-59E9-42A1-9338-3414F38BE199}" type="datetimeFigureOut">
              <a:rPr lang="en-US" smtClean="0"/>
              <a:t>2/19/2020</a:t>
            </a:fld>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1BD9047F-2F7E-4F46-903B-2992E5F0C6D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5CE84B-59E9-42A1-9338-3414F38BE199}"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9047F-2F7E-4F46-903B-2992E5F0C6D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5CE84B-59E9-42A1-9338-3414F38BE199}"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9047F-2F7E-4F46-903B-2992E5F0C6D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25CE84B-59E9-42A1-9338-3414F38BE199}"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9047F-2F7E-4F46-903B-2992E5F0C6D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25CE84B-59E9-42A1-9338-3414F38BE199}"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9047F-2F7E-4F46-903B-2992E5F0C6D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25CE84B-59E9-42A1-9338-3414F38BE199}"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9047F-2F7E-4F46-903B-2992E5F0C6D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25CE84B-59E9-42A1-9338-3414F38BE199}" type="datetimeFigureOut">
              <a:rPr lang="en-US" smtClean="0"/>
              <a:t>2/19/2020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D9047F-2F7E-4F46-903B-2992E5F0C6D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25CE84B-59E9-42A1-9338-3414F38BE199}" type="datetimeFigureOut">
              <a:rPr lang="en-US" smtClean="0"/>
              <a:t>2/19/2020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D9047F-2F7E-4F46-903B-2992E5F0C6D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325CE84B-59E9-42A1-9338-3414F38BE199}" type="datetimeFigureOut">
              <a:rPr lang="en-US" smtClean="0"/>
              <a:t>2/19/2020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D9047F-2F7E-4F46-903B-2992E5F0C6D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25CE84B-59E9-42A1-9338-3414F38BE199}"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9047F-2F7E-4F46-903B-2992E5F0C6D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25CE84B-59E9-42A1-9338-3414F38BE199}"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9047F-2F7E-4F46-903B-2992E5F0C6DC}" type="slidenum">
              <a:rPr lang="en-US" smtClean="0"/>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25CE84B-59E9-42A1-9338-3414F38BE199}" type="datetimeFigureOut">
              <a:rPr lang="en-US" smtClean="0"/>
              <a:t>2/19/2020</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BD9047F-2F7E-4F46-903B-2992E5F0C6D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4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4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customXml" Target="../ink/ink4.xml"/><Relationship Id="rId3" Type="http://schemas.openxmlformats.org/officeDocument/2006/relationships/image" Target="../media/image29.png"/><Relationship Id="rId7" Type="http://schemas.openxmlformats.org/officeDocument/2006/relationships/customXml" Target="../ink/ink1.xml"/><Relationship Id="rId12" Type="http://schemas.openxmlformats.org/officeDocument/2006/relationships/image" Target="../media/image79.emf"/><Relationship Id="rId2" Type="http://schemas.openxmlformats.org/officeDocument/2006/relationships/image" Target="../media/image28.png"/><Relationship Id="rId16" Type="http://schemas.openxmlformats.org/officeDocument/2006/relationships/image" Target="../media/image81.emf"/><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customXml" Target="../ink/ink3.xml"/><Relationship Id="rId5" Type="http://schemas.openxmlformats.org/officeDocument/2006/relationships/image" Target="../media/image31.png"/><Relationship Id="rId15" Type="http://schemas.openxmlformats.org/officeDocument/2006/relationships/customXml" Target="../ink/ink5.xml"/><Relationship Id="rId10" Type="http://schemas.openxmlformats.org/officeDocument/2006/relationships/image" Target="../media/image78.emf"/><Relationship Id="rId4" Type="http://schemas.openxmlformats.org/officeDocument/2006/relationships/image" Target="../media/image30.png"/><Relationship Id="rId9" Type="http://schemas.openxmlformats.org/officeDocument/2006/relationships/customXml" Target="../ink/ink2.xml"/><Relationship Id="rId14" Type="http://schemas.openxmlformats.org/officeDocument/2006/relationships/image" Target="../media/image8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world war II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34"/>
            <a:ext cx="9144000" cy="68934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9144000" cy="1200329"/>
          </a:xfrm>
          <a:prstGeom prst="rect">
            <a:avLst/>
          </a:prstGeom>
          <a:noFill/>
        </p:spPr>
        <p:txBody>
          <a:bodyPr wrap="square" rtlCol="0">
            <a:spAutoFit/>
          </a:bodyPr>
          <a:lstStyle/>
          <a:p>
            <a:pPr algn="ctr"/>
            <a:r>
              <a:rPr lang="en-US" sz="7200" b="1" dirty="0" smtClean="0">
                <a:solidFill>
                  <a:schemeClr val="bg1"/>
                </a:solidFill>
              </a:rPr>
              <a:t>WORLD WAR II</a:t>
            </a:r>
            <a:endParaRPr lang="en-US" sz="7200" b="1" dirty="0">
              <a:solidFill>
                <a:schemeClr val="bg1"/>
              </a:solidFill>
            </a:endParaRPr>
          </a:p>
        </p:txBody>
      </p:sp>
    </p:spTree>
    <p:extLst>
      <p:ext uri="{BB962C8B-B14F-4D97-AF65-F5344CB8AC3E}">
        <p14:creationId xmlns:p14="http://schemas.microsoft.com/office/powerpoint/2010/main" val="1600594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569720"/>
          </a:xfrm>
        </p:spPr>
        <p:txBody>
          <a:bodyPr>
            <a:normAutofit/>
          </a:bodyPr>
          <a:lstStyle/>
          <a:p>
            <a:pPr algn="ctr"/>
            <a:r>
              <a:rPr lang="en-US" sz="4800" dirty="0" smtClean="0">
                <a:solidFill>
                  <a:srgbClr val="00B050"/>
                </a:solidFill>
              </a:rPr>
              <a:t>NONAGGRESSION PACT</a:t>
            </a:r>
            <a:endParaRPr lang="en-US" sz="4800" dirty="0">
              <a:solidFill>
                <a:srgbClr val="00B050"/>
              </a:solidFill>
            </a:endParaRPr>
          </a:p>
        </p:txBody>
      </p:sp>
      <p:sp>
        <p:nvSpPr>
          <p:cNvPr id="3" name="Content Placeholder 2"/>
          <p:cNvSpPr>
            <a:spLocks noGrp="1"/>
          </p:cNvSpPr>
          <p:nvPr>
            <p:ph idx="1"/>
          </p:nvPr>
        </p:nvSpPr>
        <p:spPr>
          <a:xfrm>
            <a:off x="304800" y="3248023"/>
            <a:ext cx="5257800" cy="3241099"/>
          </a:xfrm>
        </p:spPr>
        <p:txBody>
          <a:bodyPr>
            <a:normAutofit/>
          </a:bodyPr>
          <a:lstStyle/>
          <a:p>
            <a:pPr marL="0" indent="0" algn="ctr">
              <a:buNone/>
            </a:pPr>
            <a:r>
              <a:rPr lang="en-US" sz="2400" dirty="0" smtClean="0">
                <a:latin typeface="Arial Narrow" pitchFamily="34" charset="0"/>
              </a:rPr>
              <a:t>Despite that the </a:t>
            </a:r>
            <a:r>
              <a:rPr lang="en-US" sz="2400" dirty="0" smtClean="0">
                <a:solidFill>
                  <a:srgbClr val="FF0000"/>
                </a:solidFill>
                <a:latin typeface="Arial Narrow" pitchFamily="34" charset="0"/>
              </a:rPr>
              <a:t>Soviet Union </a:t>
            </a:r>
            <a:r>
              <a:rPr lang="en-US" sz="2400" dirty="0" smtClean="0">
                <a:latin typeface="Arial Narrow" pitchFamily="34" charset="0"/>
              </a:rPr>
              <a:t>&amp; </a:t>
            </a:r>
            <a:r>
              <a:rPr lang="en-US" sz="2400" dirty="0" smtClean="0">
                <a:solidFill>
                  <a:srgbClr val="FF0000"/>
                </a:solidFill>
                <a:latin typeface="Arial Narrow" pitchFamily="34" charset="0"/>
              </a:rPr>
              <a:t>Germany</a:t>
            </a:r>
            <a:r>
              <a:rPr lang="en-US" sz="2400" dirty="0" smtClean="0">
                <a:latin typeface="Arial Narrow" pitchFamily="34" charset="0"/>
              </a:rPr>
              <a:t> are bitter enemies &amp; politically polar opposite, the 2 nations agree to NOT fight. </a:t>
            </a:r>
          </a:p>
          <a:p>
            <a:pPr marL="0" indent="0" algn="ctr">
              <a:buNone/>
            </a:pPr>
            <a:endParaRPr lang="en-US" sz="2400" dirty="0" smtClean="0">
              <a:latin typeface="Arial Narrow" pitchFamily="34" charset="0"/>
            </a:endParaRPr>
          </a:p>
          <a:p>
            <a:pPr marL="0" indent="0" algn="ctr">
              <a:buNone/>
            </a:pPr>
            <a:r>
              <a:rPr lang="en-US" sz="2400" dirty="0" smtClean="0">
                <a:latin typeface="Arial Narrow" pitchFamily="34" charset="0"/>
              </a:rPr>
              <a:t>*This contract was supposed to last 10 years but both nations planned their double cross.</a:t>
            </a:r>
            <a:endParaRPr lang="en-US" sz="2400" dirty="0">
              <a:latin typeface="Arial Narrow"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240" y="-1"/>
            <a:ext cx="4591050" cy="324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290" y="34636"/>
            <a:ext cx="2466710" cy="3213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34"/>
            <a:ext cx="2120876" cy="32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241098"/>
            <a:ext cx="3595256" cy="255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440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9144000" cy="914400"/>
          </a:xfrm>
        </p:spPr>
        <p:txBody>
          <a:bodyPr>
            <a:normAutofit/>
          </a:bodyPr>
          <a:lstStyle/>
          <a:p>
            <a:pPr algn="ctr"/>
            <a:r>
              <a:rPr lang="en-US" dirty="0" smtClean="0">
                <a:solidFill>
                  <a:srgbClr val="00B050"/>
                </a:solidFill>
              </a:rPr>
              <a:t>GERMAN &amp; RUSSIAN OFFENSIVES</a:t>
            </a:r>
            <a:endParaRPr lang="en-US" dirty="0">
              <a:solidFill>
                <a:srgbClr val="00B050"/>
              </a:solidFill>
            </a:endParaRPr>
          </a:p>
        </p:txBody>
      </p:sp>
      <p:sp>
        <p:nvSpPr>
          <p:cNvPr id="3" name="Content Placeholder 2"/>
          <p:cNvSpPr>
            <a:spLocks noGrp="1"/>
          </p:cNvSpPr>
          <p:nvPr>
            <p:ph idx="1"/>
          </p:nvPr>
        </p:nvSpPr>
        <p:spPr>
          <a:xfrm>
            <a:off x="381000" y="4904510"/>
            <a:ext cx="8305800" cy="1115290"/>
          </a:xfrm>
        </p:spPr>
        <p:txBody>
          <a:bodyPr>
            <a:normAutofit/>
          </a:bodyPr>
          <a:lstStyle/>
          <a:p>
            <a:pPr marL="0" indent="0" algn="ctr">
              <a:buNone/>
            </a:pPr>
            <a:r>
              <a:rPr lang="en-US" sz="2400" dirty="0" smtClean="0">
                <a:solidFill>
                  <a:srgbClr val="FF0000"/>
                </a:solidFill>
                <a:latin typeface="Arial Narrow" pitchFamily="34" charset="0"/>
              </a:rPr>
              <a:t>Hitler</a:t>
            </a:r>
            <a:r>
              <a:rPr lang="en-US" sz="2400" dirty="0" smtClean="0">
                <a:latin typeface="Arial Narrow" pitchFamily="34" charset="0"/>
              </a:rPr>
              <a:t> and </a:t>
            </a:r>
            <a:r>
              <a:rPr lang="en-US" sz="2400" dirty="0" smtClean="0">
                <a:solidFill>
                  <a:srgbClr val="FF0000"/>
                </a:solidFill>
                <a:latin typeface="Arial Narrow" pitchFamily="34" charset="0"/>
              </a:rPr>
              <a:t>Stalin </a:t>
            </a:r>
            <a:r>
              <a:rPr lang="en-US" sz="2400" dirty="0" smtClean="0">
                <a:latin typeface="Arial Narrow" pitchFamily="34" charset="0"/>
              </a:rPr>
              <a:t>unleash their forces on all the nations standing between them crushing all, including the nation of </a:t>
            </a:r>
            <a:r>
              <a:rPr lang="en-US" sz="2400" dirty="0" smtClean="0">
                <a:solidFill>
                  <a:srgbClr val="FF0000"/>
                </a:solidFill>
                <a:latin typeface="Arial Narrow" pitchFamily="34" charset="0"/>
              </a:rPr>
              <a:t>Poland</a:t>
            </a:r>
            <a:r>
              <a:rPr lang="en-US" sz="2400" dirty="0" smtClean="0">
                <a:latin typeface="Arial Narrow" pitchFamily="34" charset="0"/>
              </a:rPr>
              <a:t>. </a:t>
            </a:r>
            <a:endParaRPr lang="en-US" sz="2400" dirty="0">
              <a:latin typeface="Arial Narrow" pitchFamily="34" charset="0"/>
            </a:endParaRP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433" y="27709"/>
            <a:ext cx="36032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on aggression pact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 y="-20782"/>
            <a:ext cx="5561577" cy="492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794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5791200"/>
            <a:ext cx="3810000" cy="838200"/>
          </a:xfrm>
        </p:spPr>
        <p:txBody>
          <a:bodyPr>
            <a:noAutofit/>
          </a:bodyPr>
          <a:lstStyle/>
          <a:p>
            <a:pPr algn="ctr"/>
            <a:r>
              <a:rPr lang="en-US" sz="4000" dirty="0" smtClean="0">
                <a:solidFill>
                  <a:srgbClr val="FF0000"/>
                </a:solidFill>
              </a:rPr>
              <a:t>HOLOCAUST</a:t>
            </a:r>
            <a:endParaRPr lang="en-US" sz="4000" dirty="0">
              <a:solidFill>
                <a:srgbClr val="FF0000"/>
              </a:solidFill>
            </a:endParaRPr>
          </a:p>
        </p:txBody>
      </p:sp>
      <p:sp>
        <p:nvSpPr>
          <p:cNvPr id="3" name="Content Placeholder 2"/>
          <p:cNvSpPr>
            <a:spLocks noGrp="1"/>
          </p:cNvSpPr>
          <p:nvPr>
            <p:ph idx="1"/>
          </p:nvPr>
        </p:nvSpPr>
        <p:spPr>
          <a:xfrm>
            <a:off x="228600" y="1896999"/>
            <a:ext cx="5209359" cy="4884800"/>
          </a:xfrm>
        </p:spPr>
        <p:txBody>
          <a:bodyPr>
            <a:normAutofit/>
          </a:bodyPr>
          <a:lstStyle/>
          <a:p>
            <a:pPr marL="0" indent="0" algn="ctr">
              <a:buNone/>
            </a:pPr>
            <a:r>
              <a:rPr lang="en-US" sz="2400" dirty="0" smtClean="0">
                <a:latin typeface="Arial Narrow" pitchFamily="34" charset="0"/>
              </a:rPr>
              <a:t>Germans were willing to “purify” their </a:t>
            </a:r>
            <a:r>
              <a:rPr lang="en-US" sz="2400" dirty="0" smtClean="0">
                <a:solidFill>
                  <a:srgbClr val="FF0000"/>
                </a:solidFill>
                <a:latin typeface="Arial Narrow" pitchFamily="34" charset="0"/>
              </a:rPr>
              <a:t>Aryan Race </a:t>
            </a:r>
            <a:r>
              <a:rPr lang="en-US" sz="2400" dirty="0" smtClean="0">
                <a:latin typeface="Arial Narrow" pitchFamily="34" charset="0"/>
              </a:rPr>
              <a:t>thru the extermination by ordering captive Jews to the “showers” and gassing them to death with poison gas.</a:t>
            </a:r>
          </a:p>
          <a:p>
            <a:pPr marL="0" indent="0" algn="ctr">
              <a:buNone/>
            </a:pPr>
            <a:r>
              <a:rPr lang="en-US" sz="1200" dirty="0" smtClean="0">
                <a:latin typeface="Arial Narrow" pitchFamily="34" charset="0"/>
              </a:rPr>
              <a:t> </a:t>
            </a:r>
          </a:p>
          <a:p>
            <a:pPr marL="0" indent="0" algn="ctr">
              <a:buNone/>
            </a:pPr>
            <a:r>
              <a:rPr lang="en-US" sz="2400" dirty="0" smtClean="0">
                <a:latin typeface="Arial Narrow" pitchFamily="34" charset="0"/>
              </a:rPr>
              <a:t>By the end of war, Germans had used their 40,000 death facilities to kill 2/3</a:t>
            </a:r>
            <a:r>
              <a:rPr lang="en-US" sz="2400" baseline="30000" dirty="0" smtClean="0">
                <a:latin typeface="Arial Narrow" pitchFamily="34" charset="0"/>
              </a:rPr>
              <a:t>rd</a:t>
            </a:r>
            <a:r>
              <a:rPr lang="en-US" sz="2400" dirty="0" smtClean="0">
                <a:latin typeface="Arial Narrow" pitchFamily="34" charset="0"/>
              </a:rPr>
              <a:t> of the European-Jewish population. </a:t>
            </a:r>
            <a:r>
              <a:rPr lang="en-US" sz="2400" dirty="0" err="1" smtClean="0">
                <a:solidFill>
                  <a:srgbClr val="FF0000"/>
                </a:solidFill>
                <a:latin typeface="Arial Narrow" pitchFamily="34" charset="0"/>
              </a:rPr>
              <a:t>Aushwitz</a:t>
            </a:r>
            <a:r>
              <a:rPr lang="en-US" sz="2400" dirty="0" smtClean="0">
                <a:latin typeface="Arial Narrow" pitchFamily="34" charset="0"/>
              </a:rPr>
              <a:t> camp ends the lives of 4M. </a:t>
            </a:r>
          </a:p>
          <a:p>
            <a:pPr marL="0" indent="0" algn="ctr">
              <a:buNone/>
            </a:pPr>
            <a:endParaRPr lang="en-US" sz="2400" dirty="0">
              <a:latin typeface="Arial Narrow" pitchFamily="34" charset="0"/>
            </a:endParaRPr>
          </a:p>
          <a:p>
            <a:pPr marL="0" indent="0" algn="ctr">
              <a:buNone/>
            </a:pPr>
            <a:r>
              <a:rPr lang="en-US" sz="2400" dirty="0" smtClean="0">
                <a:solidFill>
                  <a:srgbClr val="FF0000"/>
                </a:solidFill>
                <a:latin typeface="Arial Narrow" pitchFamily="34" charset="0"/>
              </a:rPr>
              <a:t>Total Jews Killed: 6,000,000.</a:t>
            </a:r>
          </a:p>
          <a:p>
            <a:pPr marL="0" indent="0">
              <a:buNone/>
            </a:pPr>
            <a:endParaRPr lang="en-US" sz="2400" dirty="0">
              <a:latin typeface="Arial Narrow"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7959" y="0"/>
            <a:ext cx="370604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959" y="3200400"/>
            <a:ext cx="3706041" cy="279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1"/>
            <a:ext cx="2466159" cy="189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971800" cy="189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3517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553200" y="381000"/>
            <a:ext cx="2590800" cy="6477000"/>
          </a:xfrm>
        </p:spPr>
        <p:txBody>
          <a:bodyPr>
            <a:normAutofit/>
          </a:bodyPr>
          <a:lstStyle/>
          <a:p>
            <a:pPr marL="0" indent="0">
              <a:buNone/>
            </a:pPr>
            <a:r>
              <a:rPr lang="en-US" sz="2400" b="1" u="sng" dirty="0" smtClean="0">
                <a:solidFill>
                  <a:srgbClr val="FF0000"/>
                </a:solidFill>
                <a:latin typeface="Arial Narrow" pitchFamily="34" charset="0"/>
              </a:rPr>
              <a:t>DEATH TOTALS:</a:t>
            </a:r>
          </a:p>
          <a:p>
            <a:pPr marL="0" indent="0">
              <a:buNone/>
            </a:pPr>
            <a:r>
              <a:rPr lang="en-US" sz="2400" dirty="0" smtClean="0">
                <a:latin typeface="Arial Narrow" pitchFamily="34" charset="0"/>
              </a:rPr>
              <a:t>Jews: 6M</a:t>
            </a:r>
          </a:p>
          <a:p>
            <a:pPr marL="0" indent="0">
              <a:buNone/>
            </a:pPr>
            <a:r>
              <a:rPr lang="en-US" sz="2400" dirty="0" smtClean="0">
                <a:latin typeface="Arial Narrow" pitchFamily="34" charset="0"/>
              </a:rPr>
              <a:t>Soviet POWs: 2M</a:t>
            </a:r>
          </a:p>
          <a:p>
            <a:pPr marL="0" indent="0">
              <a:buNone/>
            </a:pPr>
            <a:r>
              <a:rPr lang="en-US" sz="2400" dirty="0" smtClean="0">
                <a:latin typeface="Arial Narrow" pitchFamily="34" charset="0"/>
              </a:rPr>
              <a:t>Ethnic Poles: 2M</a:t>
            </a:r>
          </a:p>
          <a:p>
            <a:pPr marL="0" indent="0">
              <a:buNone/>
            </a:pPr>
            <a:r>
              <a:rPr lang="en-US" sz="2400" dirty="0" smtClean="0">
                <a:latin typeface="Arial Narrow" pitchFamily="34" charset="0"/>
              </a:rPr>
              <a:t>Romanians: 1M</a:t>
            </a:r>
          </a:p>
          <a:p>
            <a:pPr marL="0" indent="0">
              <a:buNone/>
            </a:pPr>
            <a:r>
              <a:rPr lang="en-US" sz="2400" dirty="0" smtClean="0">
                <a:latin typeface="Arial Narrow" pitchFamily="34" charset="0"/>
              </a:rPr>
              <a:t>Disabled: 150K</a:t>
            </a:r>
          </a:p>
          <a:p>
            <a:pPr marL="0" indent="0">
              <a:buNone/>
            </a:pPr>
            <a:r>
              <a:rPr lang="en-US" sz="2400" dirty="0" smtClean="0">
                <a:latin typeface="Arial Narrow" pitchFamily="34" charset="0"/>
              </a:rPr>
              <a:t>Also: Freemasons, Jehovah’s Witness, Homosexuals, etc.</a:t>
            </a:r>
          </a:p>
          <a:p>
            <a:pPr marL="0" indent="0">
              <a:buNone/>
            </a:pPr>
            <a:endParaRPr lang="en-US" sz="1200" dirty="0">
              <a:latin typeface="Arial Narrow" pitchFamily="34" charset="0"/>
            </a:endParaRPr>
          </a:p>
          <a:p>
            <a:pPr marL="0" indent="0">
              <a:buNone/>
            </a:pPr>
            <a:r>
              <a:rPr lang="en-US" b="1" dirty="0" smtClean="0">
                <a:solidFill>
                  <a:srgbClr val="FF0000"/>
                </a:solidFill>
                <a:latin typeface="Arial Narrow" pitchFamily="34" charset="0"/>
              </a:rPr>
              <a:t>TOTAL: 11M</a:t>
            </a:r>
          </a:p>
          <a:p>
            <a:pPr marL="0" indent="0">
              <a:buNone/>
            </a:pPr>
            <a:endParaRPr lang="en-US" sz="1600" dirty="0">
              <a:latin typeface="Arial Narrow" pitchFamily="34" charset="0"/>
            </a:endParaRPr>
          </a:p>
          <a:p>
            <a:pPr marL="0" indent="0">
              <a:buNone/>
            </a:pPr>
            <a:r>
              <a:rPr lang="en-US" sz="2400" dirty="0" smtClean="0">
                <a:latin typeface="Arial Narrow" pitchFamily="34" charset="0"/>
              </a:rPr>
              <a:t>*A lot of Christians were killed for faith but its easier to count by ethnicity.</a:t>
            </a:r>
            <a:endParaRPr lang="en-US" sz="2400" dirty="0">
              <a:latin typeface="Arial Narrow"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149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517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983480"/>
            <a:ext cx="5238751" cy="1645920"/>
          </a:xfrm>
        </p:spPr>
        <p:txBody>
          <a:bodyPr>
            <a:normAutofit/>
          </a:bodyPr>
          <a:lstStyle/>
          <a:p>
            <a:pPr algn="ctr"/>
            <a:r>
              <a:rPr lang="en-US" sz="4400" dirty="0" smtClean="0">
                <a:solidFill>
                  <a:srgbClr val="00B050"/>
                </a:solidFill>
                <a:effectLst>
                  <a:outerShdw blurRad="38100" dist="38100" dir="2700000" algn="tl">
                    <a:srgbClr val="000000">
                      <a:alpha val="43137"/>
                    </a:srgbClr>
                  </a:outerShdw>
                </a:effectLst>
              </a:rPr>
              <a:t>MAGINOT LINE</a:t>
            </a:r>
            <a:endParaRPr lang="en-US" sz="4400" dirty="0">
              <a:solidFill>
                <a:srgbClr val="00B050"/>
              </a:solidFill>
              <a:effectLst>
                <a:outerShdw blurRad="38100" dist="38100" dir="2700000" algn="tl">
                  <a:srgbClr val="000000">
                    <a:alpha val="43137"/>
                  </a:srgbClr>
                </a:outerShdw>
              </a:effectLst>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3550" y="0"/>
            <a:ext cx="3600450" cy="233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4495800"/>
            <a:ext cx="360045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1" y="2336800"/>
            <a:ext cx="3600450"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a:xfrm>
            <a:off x="304800" y="381000"/>
            <a:ext cx="5238751" cy="2877112"/>
          </a:xfrm>
        </p:spPr>
        <p:txBody>
          <a:bodyPr>
            <a:normAutofit/>
          </a:bodyPr>
          <a:lstStyle/>
          <a:p>
            <a:pPr marL="0" indent="0" algn="ctr">
              <a:buNone/>
            </a:pPr>
            <a:r>
              <a:rPr lang="en-US" sz="2600" dirty="0" smtClean="0">
                <a:latin typeface="Arial Narrow" pitchFamily="34" charset="0"/>
              </a:rPr>
              <a:t>France &amp; Britain waited, hidden behind a defensive wall called the </a:t>
            </a:r>
            <a:r>
              <a:rPr lang="en-US" sz="2600" dirty="0" smtClean="0">
                <a:solidFill>
                  <a:srgbClr val="FF0000"/>
                </a:solidFill>
                <a:latin typeface="Arial Narrow" pitchFamily="34" charset="0"/>
              </a:rPr>
              <a:t>Maginot Line</a:t>
            </a:r>
            <a:r>
              <a:rPr lang="en-US" sz="2600" dirty="0" smtClean="0">
                <a:latin typeface="Arial Narrow" pitchFamily="34" charset="0"/>
              </a:rPr>
              <a:t>. </a:t>
            </a:r>
          </a:p>
          <a:p>
            <a:pPr marL="0" indent="0" algn="ctr">
              <a:buNone/>
            </a:pPr>
            <a:endParaRPr lang="en-US" sz="900" dirty="0">
              <a:latin typeface="Arial Narrow" pitchFamily="34" charset="0"/>
            </a:endParaRPr>
          </a:p>
          <a:p>
            <a:pPr marL="0" indent="0" algn="ctr">
              <a:buNone/>
            </a:pPr>
            <a:r>
              <a:rPr lang="en-US" sz="2200" dirty="0" smtClean="0">
                <a:latin typeface="+mj-lt"/>
              </a:rPr>
              <a:t>*Thought to be the greatest defensive fortification in history (like a Great Wall of China). It was filled with machine guns, cannons, obstacles, &amp; even a railway system. But it could not fire UP.</a:t>
            </a:r>
            <a:endParaRPr lang="en-US" sz="2200" dirty="0">
              <a:latin typeface="+mj-lt"/>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258112"/>
            <a:ext cx="2362200" cy="246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258112"/>
            <a:ext cx="3181350" cy="246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776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57800"/>
            <a:ext cx="5054378" cy="1371600"/>
          </a:xfrm>
        </p:spPr>
        <p:txBody>
          <a:bodyPr>
            <a:noAutofit/>
          </a:bodyPr>
          <a:lstStyle/>
          <a:p>
            <a:pPr algn="ctr"/>
            <a:r>
              <a:rPr lang="en-US" sz="4400" dirty="0" smtClean="0">
                <a:solidFill>
                  <a:srgbClr val="00B050"/>
                </a:solidFill>
              </a:rPr>
              <a:t>INVASION OF FRANCE</a:t>
            </a:r>
            <a:endParaRPr lang="en-US" sz="4400" dirty="0">
              <a:solidFill>
                <a:srgbClr val="00B050"/>
              </a:solidFill>
            </a:endParaRPr>
          </a:p>
        </p:txBody>
      </p:sp>
      <p:sp>
        <p:nvSpPr>
          <p:cNvPr id="3" name="Content Placeholder 2"/>
          <p:cNvSpPr>
            <a:spLocks noGrp="1"/>
          </p:cNvSpPr>
          <p:nvPr>
            <p:ph idx="1"/>
          </p:nvPr>
        </p:nvSpPr>
        <p:spPr>
          <a:xfrm>
            <a:off x="304800" y="530352"/>
            <a:ext cx="4876800" cy="4575048"/>
          </a:xfrm>
        </p:spPr>
        <p:txBody>
          <a:bodyPr>
            <a:normAutofit/>
          </a:bodyPr>
          <a:lstStyle/>
          <a:p>
            <a:pPr marL="0" indent="0" algn="ctr">
              <a:buNone/>
            </a:pPr>
            <a:r>
              <a:rPr lang="en-US" sz="2400" dirty="0" smtClean="0">
                <a:latin typeface="Arial Narrow" pitchFamily="34" charset="0"/>
              </a:rPr>
              <a:t>For the 2</a:t>
            </a:r>
            <a:r>
              <a:rPr lang="en-US" sz="2400" baseline="30000" dirty="0" smtClean="0">
                <a:latin typeface="Arial Narrow" pitchFamily="34" charset="0"/>
              </a:rPr>
              <a:t>nd</a:t>
            </a:r>
            <a:r>
              <a:rPr lang="en-US" sz="2400" dirty="0" smtClean="0">
                <a:latin typeface="Arial Narrow" pitchFamily="34" charset="0"/>
              </a:rPr>
              <a:t> time in 30 years, Germany goes thru </a:t>
            </a:r>
            <a:r>
              <a:rPr lang="en-US" sz="2400" dirty="0" smtClean="0">
                <a:solidFill>
                  <a:srgbClr val="FF0000"/>
                </a:solidFill>
                <a:latin typeface="Arial Narrow" pitchFamily="34" charset="0"/>
              </a:rPr>
              <a:t>Belgium</a:t>
            </a:r>
            <a:r>
              <a:rPr lang="en-US" sz="2400" dirty="0" smtClean="0">
                <a:latin typeface="Arial Narrow" pitchFamily="34" charset="0"/>
              </a:rPr>
              <a:t> to attack France (used airplanes to blast apart the Maginot Line)</a:t>
            </a:r>
          </a:p>
          <a:p>
            <a:pPr marL="0" indent="0" algn="ctr">
              <a:buNone/>
            </a:pPr>
            <a:r>
              <a:rPr lang="en-US" sz="2400" dirty="0" smtClean="0">
                <a:latin typeface="Arial Narrow" pitchFamily="34" charset="0"/>
              </a:rPr>
              <a:t>Germany’s lightning war </a:t>
            </a:r>
            <a:r>
              <a:rPr lang="en-US" sz="2400" dirty="0" smtClean="0">
                <a:solidFill>
                  <a:schemeClr val="tx1">
                    <a:lumMod val="95000"/>
                    <a:lumOff val="5000"/>
                  </a:schemeClr>
                </a:solidFill>
                <a:latin typeface="Arial Narrow" pitchFamily="34" charset="0"/>
              </a:rPr>
              <a:t>(</a:t>
            </a:r>
            <a:r>
              <a:rPr lang="en-US" sz="2400" dirty="0" smtClean="0">
                <a:solidFill>
                  <a:srgbClr val="FF0000"/>
                </a:solidFill>
                <a:latin typeface="Arial Narrow" pitchFamily="34" charset="0"/>
              </a:rPr>
              <a:t>Blitzkrieg</a:t>
            </a:r>
            <a:r>
              <a:rPr lang="en-US" sz="2400" dirty="0" smtClean="0">
                <a:latin typeface="Arial Narrow" pitchFamily="34" charset="0"/>
              </a:rPr>
              <a:t>) smashes France into submission.</a:t>
            </a:r>
            <a:endParaRPr lang="en-US" sz="2400" dirty="0">
              <a:latin typeface="Arial Narrow" pitchFamily="34" charset="0"/>
            </a:endParaRPr>
          </a:p>
          <a:p>
            <a:pPr marL="0" indent="0" algn="ctr">
              <a:buNone/>
            </a:pPr>
            <a:endParaRPr lang="en-US" sz="2400" dirty="0" smtClean="0">
              <a:solidFill>
                <a:srgbClr val="FF0000"/>
              </a:solidFill>
              <a:latin typeface="Arial Narrow" pitchFamily="34" charset="0"/>
            </a:endParaRPr>
          </a:p>
          <a:p>
            <a:pPr marL="0" indent="0" algn="ctr">
              <a:buNone/>
            </a:pPr>
            <a:r>
              <a:rPr lang="en-US" sz="1800" dirty="0">
                <a:latin typeface="+mj-lt"/>
              </a:rPr>
              <a:t>*</a:t>
            </a:r>
            <a:r>
              <a:rPr lang="en-US" sz="1800" dirty="0" smtClean="0">
                <a:solidFill>
                  <a:srgbClr val="FF0000"/>
                </a:solidFill>
                <a:latin typeface="+mj-lt"/>
              </a:rPr>
              <a:t>Fall of France </a:t>
            </a:r>
            <a:r>
              <a:rPr lang="en-US" sz="1800" dirty="0" smtClean="0">
                <a:latin typeface="+mj-lt"/>
              </a:rPr>
              <a:t>was June 22, 1940 </a:t>
            </a:r>
            <a:r>
              <a:rPr lang="en-US" sz="1800" dirty="0">
                <a:latin typeface="+mj-lt"/>
              </a:rPr>
              <a:t>(</a:t>
            </a:r>
            <a:r>
              <a:rPr lang="en-US" sz="1800" dirty="0" smtClean="0">
                <a:latin typeface="+mj-lt"/>
              </a:rPr>
              <a:t> leaders sign surrender in same railway car that was used to sign the Treaty of Versailles).</a:t>
            </a:r>
          </a:p>
          <a:p>
            <a:pPr marL="0" indent="0" algn="ctr">
              <a:buNone/>
            </a:pPr>
            <a:endParaRPr lang="en-US" sz="1800" dirty="0" smtClean="0">
              <a:latin typeface="+mj-lt"/>
            </a:endParaRPr>
          </a:p>
          <a:p>
            <a:pPr marL="0" indent="0" algn="ctr">
              <a:buNone/>
            </a:pPr>
            <a:r>
              <a:rPr lang="en-US" sz="1800" dirty="0" smtClean="0">
                <a:latin typeface="+mj-lt"/>
              </a:rPr>
              <a:t>*1000s of French soldiers  escape to Britain in an event called the </a:t>
            </a:r>
            <a:r>
              <a:rPr lang="en-US" sz="1800" dirty="0" smtClean="0">
                <a:solidFill>
                  <a:srgbClr val="FF0000"/>
                </a:solidFill>
                <a:latin typeface="+mj-lt"/>
              </a:rPr>
              <a:t>Dunkirk Rescue</a:t>
            </a:r>
            <a:r>
              <a:rPr lang="en-US" sz="1800" dirty="0" smtClean="0">
                <a:latin typeface="+mj-lt"/>
              </a:rPr>
              <a:t>.</a:t>
            </a:r>
            <a:endParaRPr lang="en-US" sz="1800" dirty="0">
              <a:latin typeface="+mj-lt"/>
            </a:endParaRPr>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378" y="0"/>
            <a:ext cx="410347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378" y="4038600"/>
            <a:ext cx="4117332" cy="281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55254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638800"/>
            <a:ext cx="5019294" cy="914400"/>
          </a:xfrm>
        </p:spPr>
        <p:txBody>
          <a:bodyPr>
            <a:normAutofit/>
          </a:bodyPr>
          <a:lstStyle/>
          <a:p>
            <a:pPr algn="ctr"/>
            <a:r>
              <a:rPr lang="en-US" sz="3400" dirty="0" smtClean="0">
                <a:solidFill>
                  <a:srgbClr val="00B050"/>
                </a:solidFill>
              </a:rPr>
              <a:t>BATTLE OF BRITAIN</a:t>
            </a:r>
            <a:endParaRPr lang="en-US" sz="3400" dirty="0">
              <a:solidFill>
                <a:srgbClr val="00B050"/>
              </a:solidFill>
            </a:endParaRPr>
          </a:p>
        </p:txBody>
      </p:sp>
      <p:sp>
        <p:nvSpPr>
          <p:cNvPr id="3" name="Content Placeholder 2"/>
          <p:cNvSpPr>
            <a:spLocks noGrp="1"/>
          </p:cNvSpPr>
          <p:nvPr>
            <p:ph idx="1"/>
          </p:nvPr>
        </p:nvSpPr>
        <p:spPr>
          <a:xfrm>
            <a:off x="304800" y="457200"/>
            <a:ext cx="5019294" cy="3003621"/>
          </a:xfrm>
        </p:spPr>
        <p:txBody>
          <a:bodyPr>
            <a:normAutofit/>
          </a:bodyPr>
          <a:lstStyle/>
          <a:p>
            <a:pPr marL="0" indent="0" algn="ctr">
              <a:buNone/>
            </a:pPr>
            <a:r>
              <a:rPr lang="en-US" sz="2400" dirty="0" smtClean="0">
                <a:latin typeface="Arial Narrow" pitchFamily="34" charset="0"/>
              </a:rPr>
              <a:t>Germany attacks Britain by air (called a </a:t>
            </a:r>
            <a:r>
              <a:rPr lang="en-US" sz="2400" dirty="0" smtClean="0">
                <a:solidFill>
                  <a:srgbClr val="FF0000"/>
                </a:solidFill>
                <a:latin typeface="Arial Narrow" pitchFamily="34" charset="0"/>
              </a:rPr>
              <a:t>Blitz</a:t>
            </a:r>
            <a:r>
              <a:rPr lang="en-US" sz="2400" dirty="0" smtClean="0">
                <a:latin typeface="Arial Narrow" pitchFamily="34" charset="0"/>
              </a:rPr>
              <a:t>). GB leader </a:t>
            </a:r>
            <a:r>
              <a:rPr lang="en-US" sz="2400" dirty="0" smtClean="0">
                <a:solidFill>
                  <a:srgbClr val="FF0000"/>
                </a:solidFill>
                <a:latin typeface="Arial Narrow" pitchFamily="34" charset="0"/>
              </a:rPr>
              <a:t>Winston Churchill </a:t>
            </a:r>
            <a:r>
              <a:rPr lang="en-US" sz="2400" dirty="0" smtClean="0">
                <a:latin typeface="Arial Narrow" pitchFamily="34" charset="0"/>
              </a:rPr>
              <a:t>keeps people strong while promising “never to surrender!” GB will eventually win.</a:t>
            </a:r>
          </a:p>
          <a:p>
            <a:pPr marL="0" indent="0" algn="ctr">
              <a:buNone/>
            </a:pPr>
            <a:endParaRPr lang="en-US" sz="2400" dirty="0">
              <a:latin typeface="Arial Narrow" pitchFamily="34" charset="0"/>
            </a:endParaRPr>
          </a:p>
          <a:p>
            <a:pPr marL="0" indent="0" algn="ctr">
              <a:buNone/>
            </a:pPr>
            <a:r>
              <a:rPr lang="en-US" sz="2400" dirty="0" smtClean="0">
                <a:latin typeface="Arial Narrow" pitchFamily="34" charset="0"/>
              </a:rPr>
              <a:t>USA supports GB by providing supplies, weapons &amp; destroyers (</a:t>
            </a:r>
            <a:r>
              <a:rPr lang="en-US" sz="2400" dirty="0" smtClean="0">
                <a:solidFill>
                  <a:srgbClr val="FF0000"/>
                </a:solidFill>
                <a:latin typeface="Arial Narrow" pitchFamily="34" charset="0"/>
              </a:rPr>
              <a:t>President FDR</a:t>
            </a:r>
            <a:r>
              <a:rPr lang="en-US" sz="2400" dirty="0" smtClean="0">
                <a:latin typeface="Arial Narrow" pitchFamily="34" charset="0"/>
              </a:rPr>
              <a:t>). </a:t>
            </a:r>
            <a:endParaRPr lang="en-US" sz="2400" dirty="0">
              <a:latin typeface="Arial Narrow"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4094" y="2884186"/>
            <a:ext cx="3819906" cy="397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094" y="-457200"/>
            <a:ext cx="43434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780" y="3460821"/>
            <a:ext cx="2119313" cy="241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460821"/>
            <a:ext cx="3280980" cy="243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224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638800"/>
            <a:ext cx="8183880" cy="990600"/>
          </a:xfrm>
        </p:spPr>
        <p:txBody>
          <a:bodyPr>
            <a:normAutofit/>
          </a:bodyPr>
          <a:lstStyle/>
          <a:p>
            <a:pPr algn="ctr"/>
            <a:r>
              <a:rPr lang="en-US" sz="4800" dirty="0" smtClean="0">
                <a:solidFill>
                  <a:srgbClr val="00B050"/>
                </a:solidFill>
              </a:rPr>
              <a:t>INVASION OF RUSSIA</a:t>
            </a:r>
            <a:endParaRPr lang="en-US" sz="4800" dirty="0">
              <a:solidFill>
                <a:srgbClr val="00B050"/>
              </a:solidFill>
            </a:endParaRPr>
          </a:p>
        </p:txBody>
      </p:sp>
      <p:sp>
        <p:nvSpPr>
          <p:cNvPr id="3" name="Content Placeholder 2"/>
          <p:cNvSpPr>
            <a:spLocks noGrp="1"/>
          </p:cNvSpPr>
          <p:nvPr>
            <p:ph idx="1"/>
          </p:nvPr>
        </p:nvSpPr>
        <p:spPr>
          <a:xfrm>
            <a:off x="304800" y="3429000"/>
            <a:ext cx="8534400" cy="2438400"/>
          </a:xfrm>
        </p:spPr>
        <p:txBody>
          <a:bodyPr>
            <a:normAutofit/>
          </a:bodyPr>
          <a:lstStyle/>
          <a:p>
            <a:pPr marL="0" indent="0">
              <a:buNone/>
            </a:pPr>
            <a:r>
              <a:rPr lang="en-US" sz="2400" dirty="0" smtClean="0">
                <a:latin typeface="Arial Narrow" pitchFamily="34" charset="0"/>
              </a:rPr>
              <a:t>Hitler turns on Russia &amp; invades using 2500 aircraft, 3000 tanks, 600,000 motorized vehicles, 625,000 horses &amp; 3M soldiers to smash the </a:t>
            </a:r>
            <a:r>
              <a:rPr lang="en-US" sz="2400" dirty="0" smtClean="0">
                <a:solidFill>
                  <a:srgbClr val="FF0000"/>
                </a:solidFill>
                <a:latin typeface="Arial Narrow" pitchFamily="34" charset="0"/>
              </a:rPr>
              <a:t>Red Army</a:t>
            </a:r>
          </a:p>
          <a:p>
            <a:pPr marL="0" indent="0">
              <a:buNone/>
            </a:pPr>
            <a:endParaRPr lang="en-US" sz="1400" dirty="0">
              <a:latin typeface="Arial Narrow" pitchFamily="34" charset="0"/>
            </a:endParaRPr>
          </a:p>
          <a:p>
            <a:pPr marL="0" indent="0">
              <a:buNone/>
            </a:pPr>
            <a:r>
              <a:rPr lang="en-US" sz="2400" dirty="0" smtClean="0">
                <a:latin typeface="Arial Narrow" pitchFamily="34" charset="0"/>
              </a:rPr>
              <a:t>*Russia answers w/ </a:t>
            </a:r>
            <a:r>
              <a:rPr lang="en-US" sz="2400" dirty="0" smtClean="0">
                <a:solidFill>
                  <a:srgbClr val="FF0000"/>
                </a:solidFill>
                <a:latin typeface="Arial Narrow" pitchFamily="34" charset="0"/>
              </a:rPr>
              <a:t>Scorched Earth Policy </a:t>
            </a:r>
            <a:r>
              <a:rPr lang="en-US" sz="2400" dirty="0" smtClean="0">
                <a:latin typeface="Arial Narrow" pitchFamily="34" charset="0"/>
              </a:rPr>
              <a:t>(like they did against Napoleon 130 years earlier). Russia defends major cities of </a:t>
            </a:r>
            <a:r>
              <a:rPr lang="en-US" sz="2400" dirty="0" smtClean="0">
                <a:solidFill>
                  <a:srgbClr val="FF0000"/>
                </a:solidFill>
                <a:latin typeface="Arial Narrow" pitchFamily="34" charset="0"/>
              </a:rPr>
              <a:t>Leningrad</a:t>
            </a:r>
            <a:r>
              <a:rPr lang="en-US" sz="2400" dirty="0" smtClean="0">
                <a:latin typeface="Arial Narrow" pitchFamily="34" charset="0"/>
              </a:rPr>
              <a:t>, </a:t>
            </a:r>
            <a:r>
              <a:rPr lang="en-US" sz="2400" dirty="0" smtClean="0">
                <a:solidFill>
                  <a:srgbClr val="FF0000"/>
                </a:solidFill>
                <a:latin typeface="Arial Narrow" pitchFamily="34" charset="0"/>
              </a:rPr>
              <a:t>Moscow</a:t>
            </a:r>
            <a:r>
              <a:rPr lang="en-US" sz="2400" dirty="0" smtClean="0">
                <a:latin typeface="Arial Narrow" pitchFamily="34" charset="0"/>
              </a:rPr>
              <a:t> &amp; </a:t>
            </a:r>
            <a:r>
              <a:rPr lang="en-US" sz="2400" dirty="0" smtClean="0">
                <a:solidFill>
                  <a:srgbClr val="FF0000"/>
                </a:solidFill>
                <a:latin typeface="Arial Narrow" pitchFamily="34" charset="0"/>
              </a:rPr>
              <a:t>Stalingrad</a:t>
            </a:r>
            <a:r>
              <a:rPr lang="en-US" sz="2400" dirty="0" smtClean="0">
                <a:latin typeface="Arial Narrow" pitchFamily="34" charset="0"/>
              </a:rPr>
              <a:t> to the death (freezes around 190K GE troops at Stalingrad).</a:t>
            </a:r>
            <a:endParaRPr lang="en-US" sz="2400" dirty="0">
              <a:latin typeface="Arial Narrow"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314" y="0"/>
            <a:ext cx="4760686"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8331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536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3855"/>
            <a:ext cx="9144000" cy="683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1555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00"/>
            <a:ext cx="8686800" cy="914400"/>
          </a:xfrm>
        </p:spPr>
        <p:txBody>
          <a:bodyPr/>
          <a:lstStyle/>
          <a:p>
            <a:pPr algn="ctr"/>
            <a:r>
              <a:rPr lang="en-US" dirty="0" smtClean="0">
                <a:solidFill>
                  <a:srgbClr val="00B050"/>
                </a:solidFill>
              </a:rPr>
              <a:t>UNDECLARED WAR IN ATLANTIC</a:t>
            </a:r>
            <a:endParaRPr lang="en-US" dirty="0">
              <a:solidFill>
                <a:srgbClr val="00B050"/>
              </a:solidFill>
            </a:endParaRPr>
          </a:p>
        </p:txBody>
      </p:sp>
      <p:sp>
        <p:nvSpPr>
          <p:cNvPr id="3" name="Content Placeholder 2"/>
          <p:cNvSpPr>
            <a:spLocks noGrp="1"/>
          </p:cNvSpPr>
          <p:nvPr>
            <p:ph idx="1"/>
          </p:nvPr>
        </p:nvSpPr>
        <p:spPr>
          <a:xfrm>
            <a:off x="228600" y="457200"/>
            <a:ext cx="3941549" cy="2667000"/>
          </a:xfrm>
        </p:spPr>
        <p:txBody>
          <a:bodyPr>
            <a:normAutofit lnSpcReduction="10000"/>
          </a:bodyPr>
          <a:lstStyle/>
          <a:p>
            <a:pPr marL="0" indent="0" algn="ctr">
              <a:buNone/>
            </a:pPr>
            <a:r>
              <a:rPr lang="en-US" sz="2400" dirty="0" smtClean="0">
                <a:latin typeface="Arial Narrow" pitchFamily="34" charset="0"/>
              </a:rPr>
              <a:t>Despite </a:t>
            </a:r>
            <a:r>
              <a:rPr lang="en-US" sz="2400" dirty="0" smtClean="0">
                <a:solidFill>
                  <a:srgbClr val="FF0000"/>
                </a:solidFill>
                <a:latin typeface="Arial Narrow" pitchFamily="34" charset="0"/>
              </a:rPr>
              <a:t>neutrality</a:t>
            </a:r>
            <a:r>
              <a:rPr lang="en-US" sz="2400" dirty="0" smtClean="0">
                <a:latin typeface="Arial Narrow" pitchFamily="34" charset="0"/>
              </a:rPr>
              <a:t>, USA &amp; Germany were blowing each other up in the </a:t>
            </a:r>
            <a:r>
              <a:rPr lang="en-US" sz="2400" dirty="0" smtClean="0">
                <a:solidFill>
                  <a:srgbClr val="FF0000"/>
                </a:solidFill>
                <a:latin typeface="Arial Narrow" pitchFamily="34" charset="0"/>
              </a:rPr>
              <a:t>Atlantic Ocean</a:t>
            </a:r>
            <a:r>
              <a:rPr lang="en-US" sz="2400" dirty="0" smtClean="0">
                <a:latin typeface="Arial Narrow" pitchFamily="34" charset="0"/>
              </a:rPr>
              <a:t>. Submarines sunk USA ships including the </a:t>
            </a:r>
            <a:r>
              <a:rPr lang="en-US" sz="2400" dirty="0" smtClean="0">
                <a:solidFill>
                  <a:srgbClr val="FF0000"/>
                </a:solidFill>
                <a:latin typeface="Arial Narrow" pitchFamily="34" charset="0"/>
              </a:rPr>
              <a:t>Rueben James</a:t>
            </a:r>
            <a:r>
              <a:rPr lang="en-US" sz="2400" dirty="0" smtClean="0">
                <a:latin typeface="Arial Narrow" pitchFamily="34" charset="0"/>
              </a:rPr>
              <a:t>.</a:t>
            </a:r>
          </a:p>
          <a:p>
            <a:pPr marL="0" indent="0">
              <a:buNone/>
            </a:pPr>
            <a:endParaRPr lang="en-US" sz="1800" dirty="0" smtClean="0">
              <a:latin typeface="+mj-lt"/>
            </a:endParaRPr>
          </a:p>
          <a:p>
            <a:pPr marL="0" indent="0">
              <a:buNone/>
            </a:pPr>
            <a:r>
              <a:rPr lang="en-US" sz="1800" dirty="0" smtClean="0">
                <a:latin typeface="+mj-lt"/>
              </a:rPr>
              <a:t>*Notice on map the area Germany called their blockade zone.</a:t>
            </a:r>
            <a:endParaRPr lang="en-US" sz="1800" dirty="0">
              <a:latin typeface="+mj-lt"/>
            </a:endParaRPr>
          </a:p>
          <a:p>
            <a:pPr marL="0" indent="0">
              <a:buNone/>
            </a:pPr>
            <a:endParaRPr lang="en-US" sz="1200" dirty="0">
              <a:latin typeface="Arial Narrow"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0149" y="0"/>
            <a:ext cx="4973851"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3151908"/>
            <a:ext cx="4396509" cy="271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1209" y="3151910"/>
            <a:ext cx="4000500" cy="2715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10708" y="3151908"/>
            <a:ext cx="1460501" cy="3416320"/>
          </a:xfrm>
          <a:prstGeom prst="rect">
            <a:avLst/>
          </a:prstGeom>
          <a:noFill/>
        </p:spPr>
        <p:txBody>
          <a:bodyPr wrap="square" rtlCol="0">
            <a:spAutoFit/>
          </a:bodyPr>
          <a:lstStyle/>
          <a:p>
            <a:r>
              <a:rPr lang="en-US" dirty="0" smtClean="0"/>
              <a:t>*Left is a model of the </a:t>
            </a:r>
            <a:r>
              <a:rPr lang="en-US" i="1" dirty="0" smtClean="0"/>
              <a:t>Rueben James</a:t>
            </a:r>
            <a:r>
              <a:rPr lang="en-US" dirty="0" smtClean="0"/>
              <a:t>. </a:t>
            </a:r>
          </a:p>
          <a:p>
            <a:endParaRPr lang="en-US" dirty="0"/>
          </a:p>
          <a:p>
            <a:r>
              <a:rPr lang="en-US" dirty="0" smtClean="0"/>
              <a:t>*Right is the </a:t>
            </a:r>
            <a:r>
              <a:rPr lang="en-US" i="1" dirty="0" smtClean="0"/>
              <a:t>Kearney </a:t>
            </a:r>
            <a:r>
              <a:rPr lang="en-US" dirty="0" smtClean="0"/>
              <a:t>after hit by a torpedo.</a:t>
            </a:r>
          </a:p>
          <a:p>
            <a:endParaRPr lang="en-US" dirty="0"/>
          </a:p>
          <a:p>
            <a:endParaRPr lang="en-US" dirty="0" smtClean="0"/>
          </a:p>
          <a:p>
            <a:endParaRPr lang="en-US" dirty="0"/>
          </a:p>
        </p:txBody>
      </p:sp>
    </p:spTree>
    <p:extLst>
      <p:ext uri="{BB962C8B-B14F-4D97-AF65-F5344CB8AC3E}">
        <p14:creationId xmlns:p14="http://schemas.microsoft.com/office/powerpoint/2010/main" val="29825927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8"/>
            <a:ext cx="9144000" cy="700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3628"/>
            <a:ext cx="9144000" cy="1477328"/>
          </a:xfrm>
          <a:prstGeom prst="rect">
            <a:avLst/>
          </a:prstGeom>
          <a:noFill/>
        </p:spPr>
        <p:txBody>
          <a:bodyPr wrap="square" rtlCol="0">
            <a:spAutoFit/>
          </a:bodyPr>
          <a:lstStyle/>
          <a:p>
            <a:pPr algn="ctr"/>
            <a:endParaRPr lang="en-US" sz="1000" dirty="0" smtClean="0">
              <a:solidFill>
                <a:srgbClr val="FF0000"/>
              </a:solidFill>
              <a:latin typeface="Aharoni" pitchFamily="2" charset="-79"/>
              <a:cs typeface="Aharoni" pitchFamily="2" charset="-79"/>
            </a:endParaRPr>
          </a:p>
          <a:p>
            <a:pPr algn="ctr"/>
            <a:r>
              <a:rPr lang="en-US" sz="8000" dirty="0" smtClean="0">
                <a:solidFill>
                  <a:srgbClr val="FF0000"/>
                </a:solidFill>
                <a:latin typeface="Aharoni" pitchFamily="2" charset="-79"/>
                <a:cs typeface="Aharoni" pitchFamily="2" charset="-79"/>
              </a:rPr>
              <a:t>WORLD IN CRISIS</a:t>
            </a:r>
            <a:endParaRPr lang="en-US" sz="8000" dirty="0">
              <a:solidFill>
                <a:srgbClr val="FF0000"/>
              </a:solidFill>
              <a:latin typeface="Aharoni" pitchFamily="2" charset="-79"/>
              <a:cs typeface="Aharoni" pitchFamily="2" charset="-79"/>
            </a:endParaRPr>
          </a:p>
        </p:txBody>
      </p:sp>
    </p:spTree>
    <p:extLst>
      <p:ext uri="{BB962C8B-B14F-4D97-AF65-F5344CB8AC3E}">
        <p14:creationId xmlns:p14="http://schemas.microsoft.com/office/powerpoint/2010/main" val="1363033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672" y="4983480"/>
            <a:ext cx="4775728" cy="1569720"/>
          </a:xfrm>
        </p:spPr>
        <p:txBody>
          <a:bodyPr>
            <a:normAutofit/>
          </a:bodyPr>
          <a:lstStyle/>
          <a:p>
            <a:pPr algn="ctr"/>
            <a:r>
              <a:rPr lang="en-US" sz="4000" dirty="0" smtClean="0">
                <a:solidFill>
                  <a:srgbClr val="FFC000"/>
                </a:solidFill>
              </a:rPr>
              <a:t>PEARL HARBOR</a:t>
            </a:r>
            <a:endParaRPr lang="en-US" sz="4000" dirty="0">
              <a:solidFill>
                <a:srgbClr val="FFC000"/>
              </a:solidFill>
            </a:endParaRPr>
          </a:p>
        </p:txBody>
      </p:sp>
      <p:sp>
        <p:nvSpPr>
          <p:cNvPr id="3" name="Content Placeholder 2"/>
          <p:cNvSpPr>
            <a:spLocks noGrp="1"/>
          </p:cNvSpPr>
          <p:nvPr>
            <p:ph idx="1"/>
          </p:nvPr>
        </p:nvSpPr>
        <p:spPr>
          <a:xfrm>
            <a:off x="4038600" y="381000"/>
            <a:ext cx="4876800" cy="5410200"/>
          </a:xfrm>
        </p:spPr>
        <p:txBody>
          <a:bodyPr>
            <a:normAutofit/>
          </a:bodyPr>
          <a:lstStyle/>
          <a:p>
            <a:pPr marL="0" indent="0" algn="ctr">
              <a:buNone/>
            </a:pPr>
            <a:r>
              <a:rPr lang="en-US" sz="2400" dirty="0" smtClean="0">
                <a:latin typeface="Arial Narrow" pitchFamily="34" charset="0"/>
              </a:rPr>
              <a:t>On Sun morning, </a:t>
            </a:r>
            <a:r>
              <a:rPr lang="en-US" sz="2400" dirty="0" smtClean="0">
                <a:solidFill>
                  <a:srgbClr val="FF0000"/>
                </a:solidFill>
                <a:latin typeface="Arial Narrow" pitchFamily="34" charset="0"/>
              </a:rPr>
              <a:t>December 7, 1941</a:t>
            </a:r>
            <a:r>
              <a:rPr lang="en-US" sz="2400" dirty="0" smtClean="0">
                <a:latin typeface="Arial Narrow" pitchFamily="34" charset="0"/>
              </a:rPr>
              <a:t>, </a:t>
            </a:r>
            <a:r>
              <a:rPr lang="en-US" sz="2400" dirty="0" smtClean="0">
                <a:solidFill>
                  <a:srgbClr val="FF0000"/>
                </a:solidFill>
                <a:latin typeface="Arial Narrow" pitchFamily="34" charset="0"/>
              </a:rPr>
              <a:t>Admiral Yamamoto </a:t>
            </a:r>
            <a:r>
              <a:rPr lang="en-US" sz="2400" dirty="0" smtClean="0">
                <a:latin typeface="Arial Narrow" pitchFamily="34" charset="0"/>
              </a:rPr>
              <a:t>sent 183 planes to attack the unknowing USA fleet sitting still on </a:t>
            </a:r>
            <a:r>
              <a:rPr lang="en-US" sz="2400" dirty="0" smtClean="0">
                <a:solidFill>
                  <a:srgbClr val="FF0000"/>
                </a:solidFill>
                <a:latin typeface="Arial Narrow" pitchFamily="34" charset="0"/>
              </a:rPr>
              <a:t>Battleship Row</a:t>
            </a:r>
            <a:r>
              <a:rPr lang="en-US" sz="2400" dirty="0" smtClean="0">
                <a:latin typeface="Arial Narrow" pitchFamily="34" charset="0"/>
              </a:rPr>
              <a:t>. Japan blew up 200 planes, damaged 8 battleships, &amp; killed 2471 Americans (1100 of the men died aboard the </a:t>
            </a:r>
            <a:r>
              <a:rPr lang="en-US" sz="2400" dirty="0" smtClean="0">
                <a:solidFill>
                  <a:srgbClr val="FF0000"/>
                </a:solidFill>
                <a:latin typeface="Arial Narrow" pitchFamily="34" charset="0"/>
              </a:rPr>
              <a:t>USS Arizona</a:t>
            </a:r>
            <a:r>
              <a:rPr lang="en-US" sz="2400" dirty="0" smtClean="0">
                <a:latin typeface="Arial Narrow" pitchFamily="34" charset="0"/>
              </a:rPr>
              <a:t>). </a:t>
            </a:r>
            <a:endParaRPr lang="en-US" sz="2400" dirty="0">
              <a:latin typeface="Arial Narrow" pitchFamily="34"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3429000"/>
            <a:ext cx="4160454" cy="342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0"/>
            <a:ext cx="4160454"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672" y="3276600"/>
            <a:ext cx="300095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40630" y="3276600"/>
            <a:ext cx="1698570" cy="2308324"/>
          </a:xfrm>
          <a:prstGeom prst="rect">
            <a:avLst/>
          </a:prstGeom>
          <a:noFill/>
        </p:spPr>
        <p:txBody>
          <a:bodyPr wrap="square" rtlCol="0">
            <a:spAutoFit/>
          </a:bodyPr>
          <a:lstStyle/>
          <a:p>
            <a:r>
              <a:rPr lang="en-US" dirty="0" smtClean="0"/>
              <a:t>*Franklyn D. Roosevelt stated that this dastardly attack will live in infamy as USA declares war.</a:t>
            </a:r>
            <a:endParaRPr lang="en-US" dirty="0"/>
          </a:p>
        </p:txBody>
      </p:sp>
    </p:spTree>
    <p:extLst>
      <p:ext uri="{BB962C8B-B14F-4D97-AF65-F5344CB8AC3E}">
        <p14:creationId xmlns:p14="http://schemas.microsoft.com/office/powerpoint/2010/main" val="41941882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0" y="0"/>
            <a:ext cx="4572000" cy="1569660"/>
          </a:xfrm>
          <a:prstGeom prst="rect">
            <a:avLst/>
          </a:prstGeom>
          <a:noFill/>
        </p:spPr>
        <p:txBody>
          <a:bodyPr wrap="square" rtlCol="0">
            <a:spAutoFit/>
          </a:bodyPr>
          <a:lstStyle/>
          <a:p>
            <a:endParaRPr lang="en-US" sz="3600" dirty="0" smtClean="0">
              <a:latin typeface="Arial Narrow" pitchFamily="34" charset="0"/>
            </a:endParaRPr>
          </a:p>
          <a:p>
            <a:pPr algn="ctr"/>
            <a:r>
              <a:rPr lang="en-US" sz="6000" b="1" dirty="0" smtClean="0">
                <a:solidFill>
                  <a:schemeClr val="bg1"/>
                </a:solidFill>
                <a:latin typeface="Arial Narrow" pitchFamily="34" charset="0"/>
              </a:rPr>
              <a:t>USS ARIZONA</a:t>
            </a:r>
            <a:endParaRPr lang="en-US" sz="6000" b="1" dirty="0">
              <a:solidFill>
                <a:schemeClr val="bg1"/>
              </a:solidFill>
              <a:latin typeface="Arial Narrow" pitchFamily="34" charset="0"/>
            </a:endParaRPr>
          </a:p>
        </p:txBody>
      </p:sp>
    </p:spTree>
    <p:extLst>
      <p:ext uri="{BB962C8B-B14F-4D97-AF65-F5344CB8AC3E}">
        <p14:creationId xmlns:p14="http://schemas.microsoft.com/office/powerpoint/2010/main" val="1222865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638800"/>
            <a:ext cx="8183880" cy="990600"/>
          </a:xfrm>
        </p:spPr>
        <p:txBody>
          <a:bodyPr>
            <a:noAutofit/>
          </a:bodyPr>
          <a:lstStyle/>
          <a:p>
            <a:pPr algn="ctr"/>
            <a:r>
              <a:rPr lang="en-US" sz="5400" dirty="0" smtClean="0">
                <a:solidFill>
                  <a:srgbClr val="FFC000"/>
                </a:solidFill>
              </a:rPr>
              <a:t>PHILIPPINES</a:t>
            </a:r>
            <a:endParaRPr lang="en-US" sz="5400" dirty="0">
              <a:solidFill>
                <a:srgbClr val="FFC000"/>
              </a:solidFill>
            </a:endParaRPr>
          </a:p>
        </p:txBody>
      </p:sp>
      <p:sp>
        <p:nvSpPr>
          <p:cNvPr id="3" name="Content Placeholder 2"/>
          <p:cNvSpPr>
            <a:spLocks noGrp="1"/>
          </p:cNvSpPr>
          <p:nvPr>
            <p:ph idx="1"/>
          </p:nvPr>
        </p:nvSpPr>
        <p:spPr>
          <a:xfrm>
            <a:off x="304800" y="457200"/>
            <a:ext cx="5495925" cy="5105400"/>
          </a:xfrm>
        </p:spPr>
        <p:txBody>
          <a:bodyPr>
            <a:normAutofit/>
          </a:bodyPr>
          <a:lstStyle/>
          <a:p>
            <a:pPr marL="0" indent="0" algn="ctr">
              <a:buNone/>
            </a:pPr>
            <a:r>
              <a:rPr lang="en-US" sz="2400" dirty="0" smtClean="0">
                <a:latin typeface="Arial Narrow" pitchFamily="34" charset="0"/>
              </a:rPr>
              <a:t>Japan (part of the </a:t>
            </a:r>
            <a:r>
              <a:rPr lang="en-US" sz="2400" dirty="0" smtClean="0">
                <a:solidFill>
                  <a:srgbClr val="FF0000"/>
                </a:solidFill>
                <a:latin typeface="Arial Narrow" pitchFamily="34" charset="0"/>
              </a:rPr>
              <a:t>Axis Powers </a:t>
            </a:r>
            <a:r>
              <a:rPr lang="en-US" sz="2400" dirty="0" smtClean="0">
                <a:latin typeface="Arial Narrow" pitchFamily="34" charset="0"/>
              </a:rPr>
              <a:t>w/ Italy &amp; GE) attack </a:t>
            </a:r>
            <a:r>
              <a:rPr lang="en-US" sz="2400" dirty="0" smtClean="0">
                <a:solidFill>
                  <a:srgbClr val="FF0000"/>
                </a:solidFill>
                <a:latin typeface="Arial Narrow" pitchFamily="34" charset="0"/>
              </a:rPr>
              <a:t>Philippines</a:t>
            </a:r>
            <a:r>
              <a:rPr lang="en-US" sz="2400" dirty="0" smtClean="0">
                <a:latin typeface="Arial Narrow" pitchFamily="34" charset="0"/>
              </a:rPr>
              <a:t> just 10 hours after Pearl Harbor. Bomb USA bases &amp; land near Manila. After USA soldiers surrender, severe brutality occurs during the </a:t>
            </a:r>
            <a:r>
              <a:rPr lang="en-US" sz="2400" dirty="0" smtClean="0">
                <a:solidFill>
                  <a:srgbClr val="FF0000"/>
                </a:solidFill>
                <a:latin typeface="Arial Narrow" pitchFamily="34" charset="0"/>
              </a:rPr>
              <a:t>Bataan Death March </a:t>
            </a:r>
            <a:r>
              <a:rPr lang="en-US" sz="2400" dirty="0" smtClean="0">
                <a:latin typeface="Arial Narrow" pitchFamily="34" charset="0"/>
              </a:rPr>
              <a:t>(no food or water as 16,000 soldiers die on trek).</a:t>
            </a:r>
            <a:endParaRPr lang="en-US" sz="2400" dirty="0">
              <a:latin typeface="Arial Narrow"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0725" y="6927"/>
            <a:ext cx="3343275"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053854"/>
            <a:ext cx="2305627" cy="276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38830"/>
            <a:ext cx="4190999" cy="278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9" y="3053854"/>
            <a:ext cx="2694709" cy="276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4263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japan expansion world wa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60961"/>
            <a:ext cx="9145429" cy="691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507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867400"/>
            <a:ext cx="8183880" cy="762000"/>
          </a:xfrm>
        </p:spPr>
        <p:txBody>
          <a:bodyPr>
            <a:noAutofit/>
          </a:bodyPr>
          <a:lstStyle/>
          <a:p>
            <a:pPr algn="ctr"/>
            <a:r>
              <a:rPr lang="en-US" sz="4800" dirty="0" smtClean="0">
                <a:solidFill>
                  <a:srgbClr val="FFC000"/>
                </a:solidFill>
              </a:rPr>
              <a:t>RAPE OF NANKING</a:t>
            </a:r>
            <a:endParaRPr lang="en-US" sz="4800" dirty="0">
              <a:solidFill>
                <a:srgbClr val="FFC000"/>
              </a:solidFill>
            </a:endParaRPr>
          </a:p>
        </p:txBody>
      </p:sp>
      <p:sp>
        <p:nvSpPr>
          <p:cNvPr id="3" name="Content Placeholder 2"/>
          <p:cNvSpPr>
            <a:spLocks noGrp="1"/>
          </p:cNvSpPr>
          <p:nvPr>
            <p:ph idx="1"/>
          </p:nvPr>
        </p:nvSpPr>
        <p:spPr>
          <a:xfrm>
            <a:off x="304800" y="3429000"/>
            <a:ext cx="8534400" cy="2438400"/>
          </a:xfrm>
        </p:spPr>
        <p:txBody>
          <a:bodyPr>
            <a:normAutofit/>
          </a:bodyPr>
          <a:lstStyle/>
          <a:p>
            <a:pPr marL="0" indent="0" algn="ctr">
              <a:buNone/>
            </a:pPr>
            <a:r>
              <a:rPr lang="en-US" sz="2400" dirty="0" smtClean="0">
                <a:latin typeface="Arial Narrow" pitchFamily="34" charset="0"/>
              </a:rPr>
              <a:t>While in China, Japan committed one of the worst atrocities in history.</a:t>
            </a:r>
          </a:p>
          <a:p>
            <a:pPr marL="0" indent="0" algn="ctr">
              <a:buNone/>
            </a:pPr>
            <a:r>
              <a:rPr lang="en-US" sz="2400" i="1" dirty="0" smtClean="0">
                <a:latin typeface="Arial Narrow" pitchFamily="34" charset="0"/>
              </a:rPr>
              <a:t>*Slaughtered 250K people thru vicious acts including burying alive, death by fire, bizarre body acts, feedings to dogs, multiple stabbings &amp; tons of decapitations (goal was to save bullets) in China’s capitol city.</a:t>
            </a:r>
            <a:endParaRPr lang="en-US" sz="2400" i="1" dirty="0">
              <a:latin typeface="Arial Narrow"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719" y="0"/>
            <a:ext cx="4402282"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0"/>
            <a:ext cx="47625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5181600"/>
            <a:ext cx="8305800" cy="569387"/>
          </a:xfrm>
          <a:prstGeom prst="rect">
            <a:avLst/>
          </a:prstGeom>
          <a:noFill/>
        </p:spPr>
        <p:txBody>
          <a:bodyPr wrap="square" rtlCol="0">
            <a:spAutoFit/>
          </a:bodyPr>
          <a:lstStyle/>
          <a:p>
            <a:endParaRPr lang="en-US" sz="1400" dirty="0" smtClean="0"/>
          </a:p>
          <a:p>
            <a:r>
              <a:rPr lang="en-US" sz="1700" dirty="0" smtClean="0"/>
              <a:t>*WARNING, </a:t>
            </a:r>
            <a:r>
              <a:rPr lang="en-US" sz="1700" dirty="0" err="1" smtClean="0"/>
              <a:t>pics</a:t>
            </a:r>
            <a:r>
              <a:rPr lang="en-US" sz="1700" dirty="0" smtClean="0"/>
              <a:t> of massacre equal the worst ever seen so be careful on internet.</a:t>
            </a:r>
            <a:endParaRPr lang="en-US" sz="1700" dirty="0"/>
          </a:p>
        </p:txBody>
      </p:sp>
    </p:spTree>
    <p:extLst>
      <p:ext uri="{BB962C8B-B14F-4D97-AF65-F5344CB8AC3E}">
        <p14:creationId xmlns:p14="http://schemas.microsoft.com/office/powerpoint/2010/main" val="1521289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Image result for american wallpaper world wa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 y="0"/>
            <a:ext cx="912321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781" y="0"/>
            <a:ext cx="2798619" cy="3323987"/>
          </a:xfrm>
          <a:prstGeom prst="rect">
            <a:avLst/>
          </a:prstGeom>
          <a:noFill/>
        </p:spPr>
        <p:txBody>
          <a:bodyPr wrap="square" rtlCol="0">
            <a:spAutoFit/>
          </a:bodyPr>
          <a:lstStyle/>
          <a:p>
            <a:pPr algn="ctr"/>
            <a:endParaRPr lang="en-US" sz="5400" b="1" dirty="0" smtClean="0">
              <a:solidFill>
                <a:srgbClr val="FF0000"/>
              </a:solidFill>
              <a:latin typeface="Arial Black" panose="020B0A04020102020204" pitchFamily="34" charset="0"/>
              <a:ea typeface="Cambria Math" panose="02040503050406030204" pitchFamily="18" charset="0"/>
            </a:endParaRPr>
          </a:p>
          <a:p>
            <a:pPr algn="ctr"/>
            <a:r>
              <a:rPr lang="en-US" sz="5400" b="1" dirty="0" smtClean="0">
                <a:solidFill>
                  <a:srgbClr val="FF0000"/>
                </a:solidFill>
                <a:latin typeface="Arial Black" panose="020B0A04020102020204" pitchFamily="34" charset="0"/>
                <a:ea typeface="Cambria Math" panose="02040503050406030204" pitchFamily="18" charset="0"/>
              </a:rPr>
              <a:t>USA </a:t>
            </a:r>
            <a:r>
              <a:rPr lang="en-US" sz="4800" b="1" dirty="0" smtClean="0">
                <a:solidFill>
                  <a:srgbClr val="FF0000"/>
                </a:solidFill>
                <a:latin typeface="Arial Black" panose="020B0A04020102020204" pitchFamily="34" charset="0"/>
                <a:ea typeface="Cambria Math" panose="02040503050406030204" pitchFamily="18" charset="0"/>
              </a:rPr>
              <a:t>FIGHTS </a:t>
            </a:r>
            <a:r>
              <a:rPr lang="en-US" sz="5400" b="1" dirty="0" smtClean="0">
                <a:solidFill>
                  <a:srgbClr val="FF0000"/>
                </a:solidFill>
                <a:latin typeface="Arial Black" panose="020B0A04020102020204" pitchFamily="34" charset="0"/>
                <a:ea typeface="Cambria Math" panose="02040503050406030204" pitchFamily="18" charset="0"/>
              </a:rPr>
              <a:t>BACK</a:t>
            </a:r>
            <a:endParaRPr lang="en-US" sz="5400" b="1" dirty="0">
              <a:solidFill>
                <a:srgbClr val="FF0000"/>
              </a:solidFill>
              <a:latin typeface="Arial Black" panose="020B0A04020102020204" pitchFamily="34" charset="0"/>
              <a:ea typeface="Cambria Math" panose="02040503050406030204" pitchFamily="18" charset="0"/>
            </a:endParaRPr>
          </a:p>
        </p:txBody>
      </p:sp>
    </p:spTree>
    <p:extLst>
      <p:ext uri="{BB962C8B-B14F-4D97-AF65-F5344CB8AC3E}">
        <p14:creationId xmlns:p14="http://schemas.microsoft.com/office/powerpoint/2010/main" val="789446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9144000" cy="914400"/>
          </a:xfrm>
        </p:spPr>
        <p:txBody>
          <a:bodyPr>
            <a:normAutofit/>
          </a:bodyPr>
          <a:lstStyle/>
          <a:p>
            <a:pPr algn="ctr"/>
            <a:r>
              <a:rPr lang="en-US" sz="4400" dirty="0" smtClean="0">
                <a:solidFill>
                  <a:srgbClr val="C00000"/>
                </a:solidFill>
              </a:rPr>
              <a:t>AMERICAN PREPAREDNESS</a:t>
            </a:r>
            <a:endParaRPr lang="en-US" sz="4400" dirty="0">
              <a:solidFill>
                <a:srgbClr val="C00000"/>
              </a:solidFill>
            </a:endParaRPr>
          </a:p>
        </p:txBody>
      </p:sp>
      <p:sp>
        <p:nvSpPr>
          <p:cNvPr id="3" name="Content Placeholder 2"/>
          <p:cNvSpPr>
            <a:spLocks noGrp="1"/>
          </p:cNvSpPr>
          <p:nvPr>
            <p:ph idx="1"/>
          </p:nvPr>
        </p:nvSpPr>
        <p:spPr>
          <a:xfrm>
            <a:off x="304800" y="3124200"/>
            <a:ext cx="8534400" cy="2743200"/>
          </a:xfrm>
        </p:spPr>
        <p:txBody>
          <a:bodyPr>
            <a:normAutofit/>
          </a:bodyPr>
          <a:lstStyle/>
          <a:p>
            <a:pPr marL="0" indent="0" algn="ctr">
              <a:buNone/>
            </a:pPr>
            <a:r>
              <a:rPr lang="en-US" sz="2400" dirty="0" smtClean="0">
                <a:latin typeface="Arial Narrow" pitchFamily="34" charset="0"/>
              </a:rPr>
              <a:t>USA had only the 19</a:t>
            </a:r>
            <a:r>
              <a:rPr lang="en-US" sz="2400" baseline="30000" dirty="0" smtClean="0">
                <a:latin typeface="Arial Narrow" pitchFamily="34" charset="0"/>
              </a:rPr>
              <a:t>th</a:t>
            </a:r>
            <a:r>
              <a:rPr lang="en-US" sz="2400" dirty="0" smtClean="0">
                <a:latin typeface="Arial Narrow" pitchFamily="34" charset="0"/>
              </a:rPr>
              <a:t> largest army in the world at the start of the war (ranked between Portugal &amp; Bulgaria). By the end, 15,145,000 Americans would see action (including 1M African-Americans, 350K Hispanic &amp; 200K women). Factories produced: 250,000 planes, 100,000 armored cars, 75,000 tanks, millions of tons of bombs &amp; shells &amp; twice as many weapons as the entire Axis Army combined (spent $321 Billion in just 4 years).</a:t>
            </a:r>
            <a:endParaRPr lang="en-US" sz="2400" dirty="0">
              <a:latin typeface="Arial Narrow"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565" y="0"/>
            <a:ext cx="1905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566" y="0"/>
            <a:ext cx="3898434"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375201"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8531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867400"/>
            <a:ext cx="4717473" cy="685800"/>
          </a:xfrm>
        </p:spPr>
        <p:txBody>
          <a:bodyPr/>
          <a:lstStyle/>
          <a:p>
            <a:pPr algn="ctr"/>
            <a:r>
              <a:rPr lang="en-US" dirty="0" smtClean="0">
                <a:solidFill>
                  <a:srgbClr val="C00000"/>
                </a:solidFill>
              </a:rPr>
              <a:t>NAVY BATTLES</a:t>
            </a:r>
            <a:endParaRPr lang="en-US" dirty="0">
              <a:solidFill>
                <a:srgbClr val="C00000"/>
              </a:solidFill>
            </a:endParaRPr>
          </a:p>
        </p:txBody>
      </p:sp>
      <p:sp>
        <p:nvSpPr>
          <p:cNvPr id="3" name="Content Placeholder 2"/>
          <p:cNvSpPr>
            <a:spLocks noGrp="1"/>
          </p:cNvSpPr>
          <p:nvPr>
            <p:ph idx="1"/>
          </p:nvPr>
        </p:nvSpPr>
        <p:spPr>
          <a:xfrm>
            <a:off x="304800" y="381000"/>
            <a:ext cx="4724401" cy="4337304"/>
          </a:xfrm>
        </p:spPr>
        <p:txBody>
          <a:bodyPr>
            <a:normAutofit/>
          </a:bodyPr>
          <a:lstStyle/>
          <a:p>
            <a:pPr marL="0" indent="0" algn="ctr">
              <a:buNone/>
            </a:pPr>
            <a:r>
              <a:rPr lang="en-US" sz="2400" dirty="0" smtClean="0">
                <a:latin typeface="Arial Narrow" pitchFamily="34" charset="0"/>
              </a:rPr>
              <a:t>USA strikes Germany in the </a:t>
            </a:r>
            <a:r>
              <a:rPr lang="en-US" sz="2400" dirty="0" smtClean="0">
                <a:solidFill>
                  <a:srgbClr val="FF0000"/>
                </a:solidFill>
                <a:latin typeface="Arial Narrow" pitchFamily="34" charset="0"/>
              </a:rPr>
              <a:t>Battle of the Atlantic </a:t>
            </a:r>
            <a:r>
              <a:rPr lang="en-US" sz="2400" dirty="0" smtClean="0">
                <a:latin typeface="Arial Narrow" pitchFamily="34" charset="0"/>
              </a:rPr>
              <a:t>hitting their ships &amp; subs.</a:t>
            </a:r>
          </a:p>
          <a:p>
            <a:pPr marL="0" indent="0" algn="ctr">
              <a:buNone/>
            </a:pPr>
            <a:endParaRPr lang="en-US" sz="1000" dirty="0">
              <a:latin typeface="Arial Narrow" pitchFamily="34" charset="0"/>
            </a:endParaRPr>
          </a:p>
          <a:p>
            <a:pPr marL="0" indent="0" algn="ctr">
              <a:buNone/>
            </a:pPr>
            <a:r>
              <a:rPr lang="en-US" sz="2400" dirty="0" smtClean="0">
                <a:latin typeface="Arial Narrow" pitchFamily="34" charset="0"/>
              </a:rPr>
              <a:t>USA hits Japan with a </a:t>
            </a:r>
            <a:r>
              <a:rPr lang="en-US" sz="2400" dirty="0" smtClean="0">
                <a:solidFill>
                  <a:srgbClr val="FF0000"/>
                </a:solidFill>
                <a:latin typeface="Arial Narrow" pitchFamily="34" charset="0"/>
              </a:rPr>
              <a:t>Raid on Tokyo </a:t>
            </a:r>
            <a:r>
              <a:rPr lang="en-US" sz="2400" dirty="0" smtClean="0">
                <a:latin typeface="Arial Narrow" pitchFamily="34" charset="0"/>
              </a:rPr>
              <a:t>in order to send a message.</a:t>
            </a:r>
            <a:endParaRPr lang="en-US" sz="2400" dirty="0">
              <a:latin typeface="Arial Narrow"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493418"/>
            <a:ext cx="4114800" cy="2516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228599"/>
            <a:ext cx="4114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907" y="2819401"/>
            <a:ext cx="2232022" cy="167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1" y="2819401"/>
            <a:ext cx="1889706" cy="167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2514600"/>
            <a:ext cx="4641273" cy="2031325"/>
          </a:xfrm>
          <a:prstGeom prst="rect">
            <a:avLst/>
          </a:prstGeom>
          <a:noFill/>
        </p:spPr>
        <p:txBody>
          <a:bodyPr wrap="square" rtlCol="0">
            <a:spAutoFit/>
          </a:bodyPr>
          <a:lstStyle/>
          <a:p>
            <a:r>
              <a:rPr lang="en-US" dirty="0" smtClean="0"/>
              <a:t>*Doolittle Raid is the attack on Tokyo in which 16 heavy bombers take off from an aircraft carrier after being stripped down to nothing (literally had broomsticks as guns).</a:t>
            </a:r>
          </a:p>
          <a:p>
            <a:endParaRPr lang="en-US" dirty="0"/>
          </a:p>
          <a:p>
            <a:r>
              <a:rPr lang="en-US" dirty="0" smtClean="0"/>
              <a:t>*Pilots hit Tokyo then crash land in China hoping the correct Chinese would assist.</a:t>
            </a:r>
            <a:endParaRPr lang="en-US" dirty="0"/>
          </a:p>
        </p:txBody>
      </p:sp>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565489"/>
            <a:ext cx="4641271" cy="130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933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257800"/>
            <a:ext cx="5120028" cy="1295400"/>
          </a:xfrm>
        </p:spPr>
        <p:txBody>
          <a:bodyPr>
            <a:normAutofit fontScale="90000"/>
          </a:bodyPr>
          <a:lstStyle/>
          <a:p>
            <a:pPr algn="ctr"/>
            <a:r>
              <a:rPr lang="en-US" sz="4000" dirty="0" smtClean="0">
                <a:solidFill>
                  <a:srgbClr val="FFC000"/>
                </a:solidFill>
              </a:rPr>
              <a:t>BATTLE OF THE CORAL SEA</a:t>
            </a:r>
            <a:endParaRPr lang="en-US" sz="4000" dirty="0">
              <a:solidFill>
                <a:srgbClr val="FFC000"/>
              </a:solidFill>
            </a:endParaRPr>
          </a:p>
        </p:txBody>
      </p:sp>
      <p:sp>
        <p:nvSpPr>
          <p:cNvPr id="3" name="Content Placeholder 2"/>
          <p:cNvSpPr>
            <a:spLocks noGrp="1"/>
          </p:cNvSpPr>
          <p:nvPr>
            <p:ph idx="1"/>
          </p:nvPr>
        </p:nvSpPr>
        <p:spPr>
          <a:xfrm>
            <a:off x="304800" y="2971800"/>
            <a:ext cx="5043828" cy="2438400"/>
          </a:xfrm>
        </p:spPr>
        <p:txBody>
          <a:bodyPr>
            <a:normAutofit/>
          </a:bodyPr>
          <a:lstStyle/>
          <a:p>
            <a:pPr marL="0" indent="0" algn="ctr">
              <a:buNone/>
            </a:pPr>
            <a:r>
              <a:rPr lang="en-US" sz="2400" dirty="0" smtClean="0">
                <a:latin typeface="Arial Narrow" pitchFamily="34" charset="0"/>
              </a:rPr>
              <a:t>USA stops Japan’s march forward by meeting them in air battle in the Coral Sea. </a:t>
            </a:r>
            <a:r>
              <a:rPr lang="en-US" sz="2400" i="1" dirty="0" smtClean="0">
                <a:latin typeface="Arial Narrow" pitchFamily="34" charset="0"/>
              </a:rPr>
              <a:t>*Though Japan wins the battle, their empire presses no further (1</a:t>
            </a:r>
            <a:r>
              <a:rPr lang="en-US" sz="2400" i="1" baseline="30000" dirty="0" smtClean="0">
                <a:latin typeface="Arial Narrow" pitchFamily="34" charset="0"/>
              </a:rPr>
              <a:t>st</a:t>
            </a:r>
            <a:r>
              <a:rPr lang="en-US" sz="2400" i="1" dirty="0" smtClean="0">
                <a:latin typeface="Arial Narrow" pitchFamily="34" charset="0"/>
              </a:rPr>
              <a:t> battle in history in which the two sides could not visually see each other during the conflict).</a:t>
            </a:r>
            <a:endParaRPr lang="en-US" sz="2400" i="1" dirty="0">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2001" cy="283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628" y="4791613"/>
            <a:ext cx="3803166" cy="206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6146"/>
            <a:ext cx="4565939" cy="309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8628" y="2837420"/>
            <a:ext cx="3803166" cy="192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5143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410200"/>
            <a:ext cx="8183880" cy="1219200"/>
          </a:xfrm>
        </p:spPr>
        <p:txBody>
          <a:bodyPr>
            <a:normAutofit/>
          </a:bodyPr>
          <a:lstStyle/>
          <a:p>
            <a:pPr algn="ctr"/>
            <a:r>
              <a:rPr lang="en-US" sz="4800" dirty="0" smtClean="0">
                <a:solidFill>
                  <a:srgbClr val="FFC000"/>
                </a:solidFill>
              </a:rPr>
              <a:t>BATTLE OF MIDWAY</a:t>
            </a:r>
            <a:endParaRPr lang="en-US" sz="4800" dirty="0">
              <a:solidFill>
                <a:srgbClr val="FFC000"/>
              </a:solidFill>
            </a:endParaRPr>
          </a:p>
        </p:txBody>
      </p:sp>
      <p:sp>
        <p:nvSpPr>
          <p:cNvPr id="3" name="Content Placeholder 2"/>
          <p:cNvSpPr>
            <a:spLocks noGrp="1"/>
          </p:cNvSpPr>
          <p:nvPr>
            <p:ph idx="1"/>
          </p:nvPr>
        </p:nvSpPr>
        <p:spPr>
          <a:xfrm>
            <a:off x="3581400" y="4572000"/>
            <a:ext cx="5410199" cy="1295400"/>
          </a:xfrm>
        </p:spPr>
        <p:txBody>
          <a:bodyPr>
            <a:normAutofit/>
          </a:bodyPr>
          <a:lstStyle/>
          <a:p>
            <a:pPr marL="0" indent="0">
              <a:buNone/>
            </a:pPr>
            <a:r>
              <a:rPr lang="en-US" sz="2400" dirty="0" smtClean="0">
                <a:latin typeface="Arial Narrow" pitchFamily="34" charset="0"/>
              </a:rPr>
              <a:t>Turning point of the </a:t>
            </a:r>
            <a:r>
              <a:rPr lang="en-US" sz="2400" dirty="0" smtClean="0">
                <a:solidFill>
                  <a:srgbClr val="FF0000"/>
                </a:solidFill>
                <a:latin typeface="Arial Narrow" pitchFamily="34" charset="0"/>
              </a:rPr>
              <a:t>Pacific Theater </a:t>
            </a:r>
            <a:r>
              <a:rPr lang="en-US" sz="2400" dirty="0" smtClean="0">
                <a:latin typeface="Arial Narrow" pitchFamily="34" charset="0"/>
              </a:rPr>
              <a:t>as USA wins by sinking 4 Japanese aircraft carriers.</a:t>
            </a:r>
          </a:p>
          <a:p>
            <a:pPr marL="0" indent="0">
              <a:buNone/>
            </a:pPr>
            <a:r>
              <a:rPr lang="en-US" sz="2400" dirty="0" smtClean="0">
                <a:latin typeface="Arial Narrow" pitchFamily="34" charset="0"/>
              </a:rPr>
              <a:t>USA makes plan for victory: </a:t>
            </a:r>
            <a:r>
              <a:rPr lang="en-US" sz="2400" dirty="0" smtClean="0">
                <a:solidFill>
                  <a:srgbClr val="FF0000"/>
                </a:solidFill>
                <a:latin typeface="Arial Narrow" pitchFamily="34" charset="0"/>
              </a:rPr>
              <a:t>island hopping</a:t>
            </a:r>
            <a:r>
              <a:rPr lang="en-US" sz="2400" dirty="0" smtClean="0">
                <a:latin typeface="Arial Narrow" pitchFamily="34" charset="0"/>
              </a:rPr>
              <a:t>.</a:t>
            </a:r>
            <a:endParaRPr lang="en-US" sz="2400" dirty="0">
              <a:latin typeface="Arial Narrow"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73" y="2971799"/>
            <a:ext cx="3699164" cy="289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1" y="-13856"/>
            <a:ext cx="3678382" cy="2985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991" y="0"/>
            <a:ext cx="547600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620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562600"/>
            <a:ext cx="5513548" cy="914400"/>
          </a:xfrm>
        </p:spPr>
        <p:txBody>
          <a:bodyPr>
            <a:noAutofit/>
          </a:bodyPr>
          <a:lstStyle/>
          <a:p>
            <a:pPr algn="ctr"/>
            <a:r>
              <a:rPr lang="en-US" sz="4800" dirty="0" smtClean="0">
                <a:solidFill>
                  <a:srgbClr val="C00000"/>
                </a:solidFill>
              </a:rPr>
              <a:t>SOVIET UNION</a:t>
            </a:r>
            <a:endParaRPr lang="en-US" sz="4800" dirty="0">
              <a:solidFill>
                <a:srgbClr val="C00000"/>
              </a:solidFill>
            </a:endParaRPr>
          </a:p>
        </p:txBody>
      </p:sp>
      <p:sp>
        <p:nvSpPr>
          <p:cNvPr id="3" name="Content Placeholder 2"/>
          <p:cNvSpPr>
            <a:spLocks noGrp="1"/>
          </p:cNvSpPr>
          <p:nvPr>
            <p:ph idx="1"/>
          </p:nvPr>
        </p:nvSpPr>
        <p:spPr>
          <a:xfrm>
            <a:off x="304800" y="304800"/>
            <a:ext cx="5513548" cy="3200400"/>
          </a:xfrm>
        </p:spPr>
        <p:txBody>
          <a:bodyPr>
            <a:normAutofit/>
          </a:bodyPr>
          <a:lstStyle/>
          <a:p>
            <a:pPr marL="0" indent="0" algn="ctr">
              <a:buNone/>
            </a:pPr>
            <a:r>
              <a:rPr lang="en-US" sz="2600" dirty="0" smtClean="0">
                <a:solidFill>
                  <a:srgbClr val="FF0000"/>
                </a:solidFill>
                <a:latin typeface="Arial Narrow" pitchFamily="34" charset="0"/>
              </a:rPr>
              <a:t>Soviet Union </a:t>
            </a:r>
            <a:r>
              <a:rPr lang="en-US" sz="2600" dirty="0" smtClean="0">
                <a:latin typeface="Arial Narrow" pitchFamily="34" charset="0"/>
              </a:rPr>
              <a:t>transfers communist power from </a:t>
            </a:r>
            <a:r>
              <a:rPr lang="en-US" sz="2600" dirty="0" smtClean="0">
                <a:solidFill>
                  <a:srgbClr val="FF0000"/>
                </a:solidFill>
                <a:latin typeface="Arial Narrow" pitchFamily="34" charset="0"/>
              </a:rPr>
              <a:t>Vladimir Lenin </a:t>
            </a:r>
            <a:r>
              <a:rPr lang="en-US" sz="2600" dirty="0" smtClean="0">
                <a:latin typeface="Arial Narrow" pitchFamily="34" charset="0"/>
              </a:rPr>
              <a:t>to (believe it or not) an even worse murderer named </a:t>
            </a:r>
            <a:r>
              <a:rPr lang="en-US" sz="2600" dirty="0" smtClean="0">
                <a:solidFill>
                  <a:srgbClr val="FF0000"/>
                </a:solidFill>
                <a:latin typeface="Arial Narrow" pitchFamily="34" charset="0"/>
              </a:rPr>
              <a:t>Joseph Stalin</a:t>
            </a:r>
            <a:r>
              <a:rPr lang="en-US" sz="2600" dirty="0" smtClean="0">
                <a:latin typeface="Arial Narrow" pitchFamily="34" charset="0"/>
              </a:rPr>
              <a:t>. Stalin will be responsible for 20M deaths. </a:t>
            </a:r>
          </a:p>
          <a:p>
            <a:pPr marL="0" indent="0" algn="ctr">
              <a:buNone/>
            </a:pPr>
            <a:endParaRPr lang="en-US" sz="1000" dirty="0" smtClean="0">
              <a:latin typeface="Arial Narrow" pitchFamily="34" charset="0"/>
            </a:endParaRPr>
          </a:p>
          <a:p>
            <a:pPr marL="0" indent="0" algn="ctr">
              <a:buNone/>
            </a:pPr>
            <a:r>
              <a:rPr lang="en-US" sz="2200" dirty="0" smtClean="0">
                <a:latin typeface="Arial Narrow" pitchFamily="34" charset="0"/>
              </a:rPr>
              <a:t>*In shifting USSR from agriculture to industry, 20M died thru force, prisons, &amp; famine. </a:t>
            </a:r>
            <a:r>
              <a:rPr lang="en-US" sz="2200" dirty="0" smtClean="0">
                <a:solidFill>
                  <a:srgbClr val="FF0000"/>
                </a:solidFill>
                <a:latin typeface="Arial Narrow" pitchFamily="34" charset="0"/>
              </a:rPr>
              <a:t>Great Purge </a:t>
            </a:r>
            <a:r>
              <a:rPr lang="en-US" sz="2200" dirty="0" smtClean="0">
                <a:latin typeface="Arial Narrow" pitchFamily="34" charset="0"/>
              </a:rPr>
              <a:t>executed everyone who stood in his way.</a:t>
            </a:r>
            <a:endParaRPr lang="en-US" sz="2200" dirty="0">
              <a:latin typeface="Arial Narrow"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348" y="2590800"/>
            <a:ext cx="3325652"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348" y="0"/>
            <a:ext cx="333257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5818348"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516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0730" y="5638800"/>
            <a:ext cx="5688470" cy="1232067"/>
          </a:xfrm>
        </p:spPr>
        <p:txBody>
          <a:bodyPr>
            <a:normAutofit/>
          </a:bodyPr>
          <a:lstStyle/>
          <a:p>
            <a:pPr algn="ctr"/>
            <a:r>
              <a:rPr lang="en-US" dirty="0" smtClean="0">
                <a:solidFill>
                  <a:srgbClr val="00B050"/>
                </a:solidFill>
              </a:rPr>
              <a:t>BATTLE OF NORTH AFRICA</a:t>
            </a:r>
            <a:endParaRPr lang="en-US" dirty="0">
              <a:solidFill>
                <a:srgbClr val="00B050"/>
              </a:solidFill>
            </a:endParaRPr>
          </a:p>
        </p:txBody>
      </p:sp>
      <p:sp>
        <p:nvSpPr>
          <p:cNvPr id="3" name="Content Placeholder 2"/>
          <p:cNvSpPr>
            <a:spLocks noGrp="1"/>
          </p:cNvSpPr>
          <p:nvPr>
            <p:ph idx="1"/>
          </p:nvPr>
        </p:nvSpPr>
        <p:spPr>
          <a:xfrm>
            <a:off x="2971800" y="3228975"/>
            <a:ext cx="5867400" cy="1543050"/>
          </a:xfrm>
        </p:spPr>
        <p:txBody>
          <a:bodyPr>
            <a:noAutofit/>
          </a:bodyPr>
          <a:lstStyle/>
          <a:p>
            <a:pPr marL="0" indent="0" algn="ctr">
              <a:buNone/>
            </a:pPr>
            <a:r>
              <a:rPr lang="en-US" sz="2400" b="1" dirty="0" smtClean="0">
                <a:solidFill>
                  <a:srgbClr val="FF0000"/>
                </a:solidFill>
                <a:latin typeface="Arial Narrow" pitchFamily="34" charset="0"/>
              </a:rPr>
              <a:t>Dwight D. Eisenhower </a:t>
            </a:r>
            <a:r>
              <a:rPr lang="en-US" sz="2400" dirty="0" smtClean="0">
                <a:latin typeface="Arial Narrow" pitchFamily="34" charset="0"/>
              </a:rPr>
              <a:t>(USA) &amp; Allies traps “</a:t>
            </a:r>
            <a:r>
              <a:rPr lang="en-US" sz="2400" b="1" dirty="0" smtClean="0">
                <a:solidFill>
                  <a:srgbClr val="FF0000"/>
                </a:solidFill>
                <a:latin typeface="Arial Narrow" pitchFamily="34" charset="0"/>
              </a:rPr>
              <a:t>Desert Fox” Erwin Rommel’s </a:t>
            </a:r>
            <a:r>
              <a:rPr lang="en-US" sz="2400" dirty="0" smtClean="0">
                <a:latin typeface="Arial Narrow" pitchFamily="34" charset="0"/>
              </a:rPr>
              <a:t>(Germany) forces in Tunisia, 250,000 Axis soldiers surrender.</a:t>
            </a:r>
            <a:endParaRPr lang="en-US" sz="2400" dirty="0">
              <a:latin typeface="Arial Narrow"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731" y="0"/>
            <a:ext cx="5993269"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4" y="2362200"/>
            <a:ext cx="317182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97544"/>
            <a:ext cx="3150731" cy="295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94" y="4772024"/>
            <a:ext cx="3171824" cy="209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50730" y="4772025"/>
            <a:ext cx="5688470" cy="923330"/>
          </a:xfrm>
          <a:prstGeom prst="rect">
            <a:avLst/>
          </a:prstGeom>
          <a:noFill/>
        </p:spPr>
        <p:txBody>
          <a:bodyPr wrap="square" rtlCol="0">
            <a:spAutoFit/>
          </a:bodyPr>
          <a:lstStyle/>
          <a:p>
            <a:r>
              <a:rPr lang="en-US" dirty="0" smtClean="0"/>
              <a:t>*Allied Forces included: USA, Britain, Australia, New Zealand, Canada, South Africa, Free France, Tunisia, Czechoslovakia, Greece, Poland, Morocco &amp; Algeria.</a:t>
            </a:r>
            <a:endParaRPr lang="en-US" dirty="0"/>
          </a:p>
        </p:txBody>
      </p:sp>
    </p:spTree>
    <p:extLst>
      <p:ext uri="{BB962C8B-B14F-4D97-AF65-F5344CB8AC3E}">
        <p14:creationId xmlns:p14="http://schemas.microsoft.com/office/powerpoint/2010/main" val="3171100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791200"/>
            <a:ext cx="8183880" cy="838200"/>
          </a:xfrm>
        </p:spPr>
        <p:txBody>
          <a:bodyPr>
            <a:normAutofit/>
          </a:bodyPr>
          <a:lstStyle/>
          <a:p>
            <a:pPr algn="ctr"/>
            <a:r>
              <a:rPr lang="en-US" sz="4800" dirty="0" smtClean="0">
                <a:solidFill>
                  <a:srgbClr val="00B050"/>
                </a:solidFill>
              </a:rPr>
              <a:t>INVASION OF SICILY</a:t>
            </a:r>
            <a:endParaRPr lang="en-US" sz="4800" dirty="0">
              <a:solidFill>
                <a:srgbClr val="00B050"/>
              </a:solidFill>
            </a:endParaRPr>
          </a:p>
        </p:txBody>
      </p:sp>
      <p:sp>
        <p:nvSpPr>
          <p:cNvPr id="3" name="Content Placeholder 2"/>
          <p:cNvSpPr>
            <a:spLocks noGrp="1"/>
          </p:cNvSpPr>
          <p:nvPr>
            <p:ph idx="1"/>
          </p:nvPr>
        </p:nvSpPr>
        <p:spPr>
          <a:xfrm>
            <a:off x="304800" y="2371916"/>
            <a:ext cx="6019801" cy="1971484"/>
          </a:xfrm>
        </p:spPr>
        <p:txBody>
          <a:bodyPr>
            <a:normAutofit/>
          </a:bodyPr>
          <a:lstStyle/>
          <a:p>
            <a:pPr marL="0" indent="0" algn="ctr">
              <a:buNone/>
            </a:pPr>
            <a:r>
              <a:rPr lang="en-US" sz="2400" dirty="0" smtClean="0">
                <a:latin typeface="Arial Narrow" pitchFamily="34" charset="0"/>
              </a:rPr>
              <a:t>Allied forces fight awesome 6 week land battle after a daring sea invasion to make Italy surrender. </a:t>
            </a:r>
          </a:p>
          <a:p>
            <a:pPr marL="0" indent="0" algn="ctr">
              <a:buNone/>
            </a:pPr>
            <a:endParaRPr lang="en-US" sz="800" dirty="0">
              <a:latin typeface="Arial Narrow" pitchFamily="34" charset="0"/>
            </a:endParaRPr>
          </a:p>
          <a:p>
            <a:pPr marL="0" indent="0" algn="ctr">
              <a:buNone/>
            </a:pPr>
            <a:r>
              <a:rPr lang="en-US" sz="1800" dirty="0" smtClean="0">
                <a:latin typeface="+mj-lt"/>
              </a:rPr>
              <a:t>*Once Benito Mussolini is captured, his own Italian people arrest him and hang him upside down for crimes against humanity.</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27709"/>
            <a:ext cx="28575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1877291"/>
            <a:ext cx="2819400" cy="2061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1" y="3959758"/>
            <a:ext cx="2819399" cy="198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023756" cy="2371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3756" y="-1600200"/>
            <a:ext cx="3314700" cy="397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1" y="4343400"/>
            <a:ext cx="1291936" cy="159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4343400"/>
            <a:ext cx="4648201" cy="1477328"/>
          </a:xfrm>
          <a:prstGeom prst="rect">
            <a:avLst/>
          </a:prstGeom>
          <a:noFill/>
        </p:spPr>
        <p:txBody>
          <a:bodyPr wrap="square" rtlCol="0">
            <a:spAutoFit/>
          </a:bodyPr>
          <a:lstStyle/>
          <a:p>
            <a:endParaRPr lang="en-US" dirty="0" smtClean="0"/>
          </a:p>
          <a:p>
            <a:r>
              <a:rPr lang="en-US" dirty="0" smtClean="0"/>
              <a:t>*History will call </a:t>
            </a:r>
            <a:r>
              <a:rPr lang="en-US" dirty="0" smtClean="0">
                <a:solidFill>
                  <a:srgbClr val="FF0000"/>
                </a:solidFill>
              </a:rPr>
              <a:t>General George S. Patton </a:t>
            </a:r>
            <a:r>
              <a:rPr lang="en-US" dirty="0" smtClean="0"/>
              <a:t>as the greatest tank commander in history. He plays a major role in most of the USA battles on the European front. </a:t>
            </a:r>
            <a:endParaRPr lang="en-US" dirty="0"/>
          </a:p>
        </p:txBody>
      </p:sp>
    </p:spTree>
    <p:extLst>
      <p:ext uri="{BB962C8B-B14F-4D97-AF65-F5344CB8AC3E}">
        <p14:creationId xmlns:p14="http://schemas.microsoft.com/office/powerpoint/2010/main" val="17995260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943600"/>
            <a:ext cx="4619938" cy="762000"/>
          </a:xfrm>
        </p:spPr>
        <p:txBody>
          <a:bodyPr>
            <a:noAutofit/>
          </a:bodyPr>
          <a:lstStyle/>
          <a:p>
            <a:pPr algn="ctr"/>
            <a:r>
              <a:rPr lang="en-US" sz="6000" dirty="0" smtClean="0">
                <a:solidFill>
                  <a:srgbClr val="00B050"/>
                </a:solidFill>
              </a:rPr>
              <a:t>D-DAY</a:t>
            </a:r>
            <a:endParaRPr lang="en-US" sz="6000" dirty="0">
              <a:solidFill>
                <a:srgbClr val="00B050"/>
              </a:solidFill>
            </a:endParaRPr>
          </a:p>
        </p:txBody>
      </p:sp>
      <p:sp>
        <p:nvSpPr>
          <p:cNvPr id="3" name="Content Placeholder 2"/>
          <p:cNvSpPr>
            <a:spLocks noGrp="1"/>
          </p:cNvSpPr>
          <p:nvPr>
            <p:ph idx="1"/>
          </p:nvPr>
        </p:nvSpPr>
        <p:spPr>
          <a:xfrm>
            <a:off x="304800" y="2057400"/>
            <a:ext cx="4543738" cy="3789945"/>
          </a:xfrm>
        </p:spPr>
        <p:txBody>
          <a:bodyPr>
            <a:normAutofit/>
          </a:bodyPr>
          <a:lstStyle/>
          <a:p>
            <a:pPr marL="0" indent="0" algn="ctr">
              <a:buNone/>
            </a:pPr>
            <a:r>
              <a:rPr lang="en-US" sz="2400" dirty="0" smtClean="0">
                <a:solidFill>
                  <a:srgbClr val="FF0000"/>
                </a:solidFill>
                <a:latin typeface="Arial Narrow" pitchFamily="34" charset="0"/>
              </a:rPr>
              <a:t>June 6, 1944</a:t>
            </a:r>
            <a:r>
              <a:rPr lang="en-US" sz="2400" dirty="0" smtClean="0">
                <a:latin typeface="Arial Narrow" pitchFamily="34" charset="0"/>
              </a:rPr>
              <a:t>: 5300 ships &amp; 176,000 troops targeted French beaches of </a:t>
            </a:r>
            <a:r>
              <a:rPr lang="en-US" sz="2400" dirty="0" smtClean="0">
                <a:solidFill>
                  <a:srgbClr val="FF0000"/>
                </a:solidFill>
                <a:latin typeface="Arial Narrow" pitchFamily="34" charset="0"/>
              </a:rPr>
              <a:t>Normandy</a:t>
            </a:r>
            <a:r>
              <a:rPr lang="en-US" sz="2400" dirty="0" smtClean="0">
                <a:latin typeface="Arial Narrow" pitchFamily="34" charset="0"/>
              </a:rPr>
              <a:t>. Within 3 weeks, Allies had 1M troops ashore pushing GE back. </a:t>
            </a:r>
          </a:p>
          <a:p>
            <a:pPr marL="0" indent="0" algn="ctr">
              <a:buNone/>
            </a:pPr>
            <a:endParaRPr lang="en-US" sz="2400" dirty="0" smtClean="0">
              <a:latin typeface="Arial Narrow" pitchFamily="34" charset="0"/>
            </a:endParaRPr>
          </a:p>
          <a:p>
            <a:pPr marL="0" indent="0" algn="ctr">
              <a:buNone/>
            </a:pPr>
            <a:r>
              <a:rPr lang="en-US" sz="2000" dirty="0" smtClean="0">
                <a:latin typeface="+mj-lt"/>
              </a:rPr>
              <a:t>*German panzer divisions waited mistakenly at </a:t>
            </a:r>
            <a:r>
              <a:rPr lang="en-US" sz="2000" dirty="0" smtClean="0">
                <a:solidFill>
                  <a:srgbClr val="FF0000"/>
                </a:solidFill>
                <a:latin typeface="+mj-lt"/>
              </a:rPr>
              <a:t>Calais</a:t>
            </a:r>
            <a:r>
              <a:rPr lang="en-US" sz="2000" dirty="0" smtClean="0">
                <a:latin typeface="+mj-lt"/>
              </a:rPr>
              <a:t> as they fell for our espionage. It also helped that Hitler fell asleep &amp; was not awoken to give order to change fighting location.</a:t>
            </a:r>
          </a:p>
          <a:p>
            <a:pPr marL="0" indent="0" algn="ctr">
              <a:buNone/>
            </a:pPr>
            <a:endParaRPr lang="en-US" sz="2400" dirty="0">
              <a:latin typeface="Arial Narrow"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2950" y="0"/>
            <a:ext cx="4291050" cy="2715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538" y="4114800"/>
            <a:ext cx="4291050" cy="392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25717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1788" y="-1"/>
            <a:ext cx="2276750" cy="1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2949" y="2715490"/>
            <a:ext cx="1778783" cy="139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1732" y="2715491"/>
            <a:ext cx="2512268" cy="139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8508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4450080" cy="1051560"/>
          </a:xfrm>
        </p:spPr>
        <p:txBody>
          <a:bodyPr/>
          <a:lstStyle/>
          <a:p>
            <a:endParaRPr lang="en-US"/>
          </a:p>
        </p:txBody>
      </p:sp>
      <p:sp>
        <p:nvSpPr>
          <p:cNvPr id="3" name="Content Placeholder 2"/>
          <p:cNvSpPr>
            <a:spLocks noGrp="1"/>
          </p:cNvSpPr>
          <p:nvPr>
            <p:ph idx="1"/>
          </p:nvPr>
        </p:nvSpPr>
        <p:spPr>
          <a:xfrm>
            <a:off x="6096000" y="530352"/>
            <a:ext cx="2819400" cy="5794248"/>
          </a:xfrm>
        </p:spPr>
        <p:txBody>
          <a:bodyPr>
            <a:normAutofit/>
          </a:bodyPr>
          <a:lstStyle/>
          <a:p>
            <a:pPr marL="0" indent="0">
              <a:buNone/>
            </a:pPr>
            <a:endParaRPr lang="en-US" sz="2400" b="1" dirty="0" smtClean="0">
              <a:solidFill>
                <a:srgbClr val="FF0000"/>
              </a:solidFill>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4" y="0"/>
            <a:ext cx="9130145" cy="703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5573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638800"/>
            <a:ext cx="8183880" cy="1066800"/>
          </a:xfrm>
        </p:spPr>
        <p:txBody>
          <a:bodyPr>
            <a:noAutofit/>
          </a:bodyPr>
          <a:lstStyle/>
          <a:p>
            <a:pPr algn="ctr"/>
            <a:r>
              <a:rPr lang="en-US" sz="6000" dirty="0" smtClean="0">
                <a:solidFill>
                  <a:srgbClr val="FFC000"/>
                </a:solidFill>
              </a:rPr>
              <a:t>ISLAND </a:t>
            </a:r>
            <a:r>
              <a:rPr lang="en-US" sz="6000" dirty="0" smtClean="0">
                <a:solidFill>
                  <a:srgbClr val="FFC000"/>
                </a:solidFill>
              </a:rPr>
              <a:t>HOPPING</a:t>
            </a:r>
            <a:endParaRPr lang="en-US" sz="6000" dirty="0">
              <a:solidFill>
                <a:srgbClr val="FFC000"/>
              </a:solidFill>
            </a:endParaRPr>
          </a:p>
        </p:txBody>
      </p:sp>
      <p:sp>
        <p:nvSpPr>
          <p:cNvPr id="3" name="Content Placeholder 2"/>
          <p:cNvSpPr>
            <a:spLocks noGrp="1"/>
          </p:cNvSpPr>
          <p:nvPr>
            <p:ph idx="1"/>
          </p:nvPr>
        </p:nvSpPr>
        <p:spPr>
          <a:xfrm>
            <a:off x="304800" y="533400"/>
            <a:ext cx="8534400" cy="5181600"/>
          </a:xfrm>
        </p:spPr>
        <p:txBody>
          <a:bodyPr>
            <a:normAutofit/>
          </a:bodyPr>
          <a:lstStyle/>
          <a:p>
            <a:pPr marL="0" indent="0">
              <a:buNone/>
            </a:pPr>
            <a:r>
              <a:rPr lang="en-US" sz="2400" dirty="0" smtClean="0">
                <a:solidFill>
                  <a:srgbClr val="FF0000"/>
                </a:solidFill>
                <a:latin typeface="Arial Narrow" pitchFamily="34" charset="0"/>
              </a:rPr>
              <a:t>*Guadalcanal</a:t>
            </a:r>
            <a:r>
              <a:rPr lang="en-US" sz="2400" dirty="0" smtClean="0">
                <a:latin typeface="Arial Narrow" pitchFamily="34" charset="0"/>
              </a:rPr>
              <a:t>: 1</a:t>
            </a:r>
            <a:r>
              <a:rPr lang="en-US" sz="2400" baseline="30000" dirty="0" smtClean="0">
                <a:latin typeface="Arial Narrow" pitchFamily="34" charset="0"/>
              </a:rPr>
              <a:t>st</a:t>
            </a:r>
            <a:r>
              <a:rPr lang="en-US" sz="2400" dirty="0" smtClean="0">
                <a:latin typeface="Arial Narrow" pitchFamily="34" charset="0"/>
              </a:rPr>
              <a:t> USA offensive. 20K marines land on a “shoestring” of supplies to fight Japanese troops in a malaria infested jungle.</a:t>
            </a:r>
          </a:p>
          <a:p>
            <a:pPr marL="0" indent="0">
              <a:buNone/>
            </a:pPr>
            <a:endParaRPr lang="en-US" sz="2000" dirty="0">
              <a:latin typeface="Arial Narrow" pitchFamily="34" charset="0"/>
            </a:endParaRPr>
          </a:p>
          <a:p>
            <a:pPr marL="0" indent="0">
              <a:buNone/>
            </a:pPr>
            <a:r>
              <a:rPr lang="en-US" sz="2400" dirty="0" smtClean="0">
                <a:solidFill>
                  <a:srgbClr val="FF0000"/>
                </a:solidFill>
                <a:latin typeface="Arial Narrow" pitchFamily="34" charset="0"/>
              </a:rPr>
              <a:t>*Tarawa </a:t>
            </a:r>
            <a:r>
              <a:rPr lang="en-US" sz="2400" dirty="0" smtClean="0">
                <a:solidFill>
                  <a:srgbClr val="FF0000"/>
                </a:solidFill>
                <a:latin typeface="Arial Narrow" pitchFamily="34" charset="0"/>
              </a:rPr>
              <a:t>Island: </a:t>
            </a:r>
            <a:r>
              <a:rPr lang="en-US" sz="2400" dirty="0" smtClean="0">
                <a:latin typeface="Arial Narrow" pitchFamily="34" charset="0"/>
              </a:rPr>
              <a:t>On only 8 square miles, 5K Japanese fought to death (having only 17 survivors). Censors allowed to show corpses for 1</a:t>
            </a:r>
            <a:r>
              <a:rPr lang="en-US" sz="2400" baseline="30000" dirty="0" smtClean="0">
                <a:latin typeface="Arial Narrow" pitchFamily="34" charset="0"/>
              </a:rPr>
              <a:t>st</a:t>
            </a:r>
            <a:r>
              <a:rPr lang="en-US" sz="2400" dirty="0" smtClean="0">
                <a:latin typeface="Arial Narrow" pitchFamily="34" charset="0"/>
              </a:rPr>
              <a:t> time.</a:t>
            </a:r>
          </a:p>
          <a:p>
            <a:pPr marL="0" indent="0">
              <a:buNone/>
            </a:pPr>
            <a:endParaRPr lang="en-US" sz="2000" dirty="0">
              <a:latin typeface="Arial Narrow" pitchFamily="34" charset="0"/>
            </a:endParaRPr>
          </a:p>
          <a:p>
            <a:pPr marL="0" indent="0">
              <a:buNone/>
            </a:pPr>
            <a:r>
              <a:rPr lang="en-US" sz="2400" dirty="0" smtClean="0">
                <a:solidFill>
                  <a:srgbClr val="FF0000"/>
                </a:solidFill>
                <a:latin typeface="Arial Narrow" pitchFamily="34" charset="0"/>
              </a:rPr>
              <a:t>*Great </a:t>
            </a:r>
            <a:r>
              <a:rPr lang="en-US" sz="2400" dirty="0" smtClean="0">
                <a:solidFill>
                  <a:srgbClr val="FF0000"/>
                </a:solidFill>
                <a:latin typeface="Arial Narrow" pitchFamily="34" charset="0"/>
              </a:rPr>
              <a:t>Marianas Turkey Shoot: </a:t>
            </a:r>
            <a:r>
              <a:rPr lang="en-US" sz="2400" dirty="0" smtClean="0">
                <a:latin typeface="Arial Narrow" pitchFamily="34" charset="0"/>
              </a:rPr>
              <a:t>Major air battle </a:t>
            </a:r>
            <a:r>
              <a:rPr lang="en-US" sz="2400" dirty="0" smtClean="0">
                <a:latin typeface="Arial Narrow" pitchFamily="34" charset="0"/>
              </a:rPr>
              <a:t>with</a:t>
            </a:r>
            <a:r>
              <a:rPr lang="en-US" sz="2400" dirty="0" smtClean="0">
                <a:latin typeface="Arial Narrow" pitchFamily="34" charset="0"/>
              </a:rPr>
              <a:t> </a:t>
            </a:r>
            <a:r>
              <a:rPr lang="en-US" sz="2400" dirty="0" smtClean="0">
                <a:solidFill>
                  <a:srgbClr val="0070C0"/>
                </a:solidFill>
                <a:latin typeface="Arial Narrow" pitchFamily="34" charset="0"/>
              </a:rPr>
              <a:t>Japanese Zero </a:t>
            </a:r>
            <a:r>
              <a:rPr lang="en-US" sz="2400" dirty="0" smtClean="0">
                <a:latin typeface="Arial Narrow" pitchFamily="34" charset="0"/>
              </a:rPr>
              <a:t>vs. </a:t>
            </a:r>
            <a:r>
              <a:rPr lang="en-US" sz="2400" dirty="0" smtClean="0">
                <a:latin typeface="Arial Narrow" pitchFamily="34" charset="0"/>
              </a:rPr>
              <a:t>USA’s </a:t>
            </a:r>
            <a:r>
              <a:rPr lang="en-US" sz="2400" dirty="0" smtClean="0">
                <a:solidFill>
                  <a:srgbClr val="0070C0"/>
                </a:solidFill>
                <a:latin typeface="Arial Narrow" pitchFamily="34" charset="0"/>
              </a:rPr>
              <a:t>Hellcat</a:t>
            </a:r>
            <a:r>
              <a:rPr lang="en-US" sz="2400" dirty="0" smtClean="0">
                <a:latin typeface="Arial Narrow" pitchFamily="34" charset="0"/>
              </a:rPr>
              <a:t>. USA loses 29 planes, Japan loses 243 planes &amp; 17 </a:t>
            </a:r>
            <a:r>
              <a:rPr lang="en-US" sz="2400" dirty="0" err="1" smtClean="0">
                <a:latin typeface="Arial Narrow" pitchFamily="34" charset="0"/>
              </a:rPr>
              <a:t>subss</a:t>
            </a:r>
            <a:endParaRPr lang="en-US" sz="2400" dirty="0" smtClean="0">
              <a:latin typeface="Arial Narrow" pitchFamily="34" charset="0"/>
            </a:endParaRPr>
          </a:p>
          <a:p>
            <a:pPr marL="0" indent="0">
              <a:buNone/>
            </a:pPr>
            <a:endParaRPr lang="en-US" sz="2000" dirty="0">
              <a:latin typeface="Arial Narrow" pitchFamily="34" charset="0"/>
            </a:endParaRPr>
          </a:p>
          <a:p>
            <a:pPr marL="0" indent="0">
              <a:buNone/>
            </a:pPr>
            <a:r>
              <a:rPr lang="en-US" sz="2400" dirty="0" smtClean="0">
                <a:solidFill>
                  <a:srgbClr val="FF0000"/>
                </a:solidFill>
                <a:latin typeface="Arial Narrow" pitchFamily="34" charset="0"/>
              </a:rPr>
              <a:t>*Saipan</a:t>
            </a:r>
            <a:r>
              <a:rPr lang="en-US" sz="2400" dirty="0" smtClean="0">
                <a:solidFill>
                  <a:srgbClr val="FF0000"/>
                </a:solidFill>
                <a:latin typeface="Arial Narrow" pitchFamily="34" charset="0"/>
              </a:rPr>
              <a:t>: </a:t>
            </a:r>
            <a:r>
              <a:rPr lang="en-US" sz="2400" dirty="0" smtClean="0">
                <a:latin typeface="Arial Narrow" pitchFamily="34" charset="0"/>
              </a:rPr>
              <a:t>After USA win, 4000 J soldiers kill selves w/ banzai leaps of cliffs.</a:t>
            </a:r>
          </a:p>
          <a:p>
            <a:pPr marL="0" indent="0">
              <a:buNone/>
            </a:pPr>
            <a:endParaRPr lang="en-US" sz="2000" dirty="0">
              <a:latin typeface="Arial Narrow" pitchFamily="34" charset="0"/>
            </a:endParaRPr>
          </a:p>
          <a:p>
            <a:pPr marL="0" indent="0">
              <a:buNone/>
            </a:pPr>
            <a:r>
              <a:rPr lang="en-US" sz="2400" dirty="0" smtClean="0">
                <a:solidFill>
                  <a:srgbClr val="FF0000"/>
                </a:solidFill>
                <a:latin typeface="Arial Narrow" pitchFamily="34" charset="0"/>
              </a:rPr>
              <a:t>*Leyte </a:t>
            </a:r>
            <a:r>
              <a:rPr lang="en-US" sz="2400" dirty="0" smtClean="0">
                <a:solidFill>
                  <a:srgbClr val="FF0000"/>
                </a:solidFill>
                <a:latin typeface="Arial Narrow" pitchFamily="34" charset="0"/>
              </a:rPr>
              <a:t>Gulf: </a:t>
            </a:r>
            <a:r>
              <a:rPr lang="en-US" sz="2400" dirty="0" smtClean="0">
                <a:solidFill>
                  <a:srgbClr val="0070C0"/>
                </a:solidFill>
                <a:latin typeface="Arial Narrow" pitchFamily="34" charset="0"/>
              </a:rPr>
              <a:t>General MacArthur </a:t>
            </a:r>
            <a:r>
              <a:rPr lang="en-US" sz="2400" dirty="0" smtClean="0">
                <a:latin typeface="Arial Narrow" pitchFamily="34" charset="0"/>
              </a:rPr>
              <a:t>fulfills promise to return to Philippines by invading the mainland &amp; recapturing the cities of Manila &amp; Corregidor.</a:t>
            </a:r>
            <a:endParaRPr lang="en-US" sz="2400" dirty="0">
              <a:latin typeface="Arial Narrow" pitchFamily="34" charset="0"/>
            </a:endParaRPr>
          </a:p>
        </p:txBody>
      </p:sp>
    </p:spTree>
    <p:extLst>
      <p:ext uri="{BB962C8B-B14F-4D97-AF65-F5344CB8AC3E}">
        <p14:creationId xmlns:p14="http://schemas.microsoft.com/office/powerpoint/2010/main" val="1226177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7"/>
            <a:ext cx="9144000" cy="6861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27708"/>
            <a:ext cx="9116291" cy="685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8" y="-1"/>
            <a:ext cx="9150928" cy="721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27427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867400"/>
            <a:ext cx="8183880" cy="762000"/>
          </a:xfrm>
        </p:spPr>
        <p:txBody>
          <a:bodyPr>
            <a:noAutofit/>
          </a:bodyPr>
          <a:lstStyle/>
          <a:p>
            <a:pPr algn="ctr"/>
            <a:r>
              <a:rPr lang="en-US" sz="4800" dirty="0" smtClean="0">
                <a:solidFill>
                  <a:srgbClr val="FFC000"/>
                </a:solidFill>
              </a:rPr>
              <a:t>IWO JIMA &amp; OKINAWA</a:t>
            </a:r>
            <a:endParaRPr lang="en-US" sz="4800" dirty="0">
              <a:solidFill>
                <a:srgbClr val="FFC000"/>
              </a:solidFill>
            </a:endParaRPr>
          </a:p>
        </p:txBody>
      </p:sp>
      <p:sp>
        <p:nvSpPr>
          <p:cNvPr id="3" name="Content Placeholder 2"/>
          <p:cNvSpPr>
            <a:spLocks noGrp="1"/>
          </p:cNvSpPr>
          <p:nvPr>
            <p:ph idx="1"/>
          </p:nvPr>
        </p:nvSpPr>
        <p:spPr>
          <a:xfrm>
            <a:off x="304800" y="685800"/>
            <a:ext cx="3495475" cy="5257800"/>
          </a:xfrm>
        </p:spPr>
        <p:txBody>
          <a:bodyPr>
            <a:normAutofit/>
          </a:bodyPr>
          <a:lstStyle/>
          <a:p>
            <a:pPr marL="0" indent="0" algn="ctr">
              <a:buNone/>
            </a:pPr>
            <a:r>
              <a:rPr lang="en-US" sz="2400" dirty="0" smtClean="0">
                <a:solidFill>
                  <a:srgbClr val="FF0000"/>
                </a:solidFill>
                <a:latin typeface="Arial Narrow" pitchFamily="34" charset="0"/>
              </a:rPr>
              <a:t>Iwo Jima: </a:t>
            </a:r>
            <a:r>
              <a:rPr lang="en-US" sz="2400" dirty="0" smtClean="0">
                <a:latin typeface="Arial Narrow" pitchFamily="34" charset="0"/>
              </a:rPr>
              <a:t>fiercest fighting in the Pacific took place on this 8 square mile island known as </a:t>
            </a:r>
            <a:r>
              <a:rPr lang="en-US" sz="2400" dirty="0" smtClean="0">
                <a:solidFill>
                  <a:srgbClr val="FF0000"/>
                </a:solidFill>
                <a:latin typeface="Arial Narrow" pitchFamily="34" charset="0"/>
              </a:rPr>
              <a:t>Sulfur Island</a:t>
            </a:r>
            <a:r>
              <a:rPr lang="en-US" sz="2400" dirty="0" smtClean="0">
                <a:latin typeface="Arial Narrow" pitchFamily="34" charset="0"/>
              </a:rPr>
              <a:t>. It was USA’s 1</a:t>
            </a:r>
            <a:r>
              <a:rPr lang="en-US" sz="2400" baseline="30000" dirty="0" smtClean="0">
                <a:latin typeface="Arial Narrow" pitchFamily="34" charset="0"/>
              </a:rPr>
              <a:t>st</a:t>
            </a:r>
            <a:r>
              <a:rPr lang="en-US" sz="2400" dirty="0" smtClean="0">
                <a:latin typeface="Arial Narrow" pitchFamily="34" charset="0"/>
              </a:rPr>
              <a:t> attack on one of Japan’s home islands.</a:t>
            </a:r>
          </a:p>
          <a:p>
            <a:pPr marL="0" indent="0" algn="ctr">
              <a:buNone/>
            </a:pPr>
            <a:endParaRPr lang="en-US" sz="2400" dirty="0">
              <a:latin typeface="Arial Narrow" pitchFamily="34" charset="0"/>
            </a:endParaRPr>
          </a:p>
          <a:p>
            <a:pPr marL="0" indent="0" algn="ctr">
              <a:buNone/>
            </a:pPr>
            <a:r>
              <a:rPr lang="en-US" sz="2400" dirty="0" smtClean="0">
                <a:solidFill>
                  <a:srgbClr val="FF0000"/>
                </a:solidFill>
                <a:latin typeface="Arial Narrow" pitchFamily="34" charset="0"/>
              </a:rPr>
              <a:t>Okinawa: </a:t>
            </a:r>
            <a:r>
              <a:rPr lang="en-US" sz="2400" dirty="0" smtClean="0">
                <a:latin typeface="Arial Narrow" pitchFamily="34" charset="0"/>
              </a:rPr>
              <a:t>Japanese soldiers continue to defensive hiding tactics while killing 26,000 Americans on these 2 isles.</a:t>
            </a:r>
          </a:p>
          <a:p>
            <a:pPr marL="0" indent="0" algn="ctr">
              <a:buNone/>
            </a:pPr>
            <a:endParaRPr lang="en-US" sz="2400" dirty="0">
              <a:latin typeface="Arial Narrow"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8969" y="3248890"/>
            <a:ext cx="2796887" cy="269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275" y="-22377"/>
            <a:ext cx="5325581" cy="3271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0275" y="3248890"/>
            <a:ext cx="2546839" cy="269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1416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86400"/>
            <a:ext cx="3979498" cy="1066800"/>
          </a:xfrm>
        </p:spPr>
        <p:txBody>
          <a:bodyPr>
            <a:noAutofit/>
          </a:bodyPr>
          <a:lstStyle/>
          <a:p>
            <a:pPr algn="ctr"/>
            <a:r>
              <a:rPr lang="en-US" sz="4800" dirty="0" smtClean="0">
                <a:solidFill>
                  <a:srgbClr val="FFC000"/>
                </a:solidFill>
              </a:rPr>
              <a:t>KAMIKAZE</a:t>
            </a:r>
            <a:endParaRPr lang="en-US" sz="4800" dirty="0">
              <a:solidFill>
                <a:srgbClr val="FFC00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8098" y="3880828"/>
            <a:ext cx="4925016" cy="2977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2514600"/>
            <a:ext cx="4208098" cy="336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629" y="0"/>
            <a:ext cx="4197213" cy="343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193584" y="457200"/>
            <a:ext cx="4645616" cy="830997"/>
          </a:xfrm>
          <a:prstGeom prst="rect">
            <a:avLst/>
          </a:prstGeom>
          <a:noFill/>
        </p:spPr>
        <p:txBody>
          <a:bodyPr wrap="square" rtlCol="0">
            <a:spAutoFit/>
          </a:bodyPr>
          <a:lstStyle/>
          <a:p>
            <a:pPr algn="ctr"/>
            <a:r>
              <a:rPr lang="en-US" sz="2400" dirty="0" smtClean="0">
                <a:solidFill>
                  <a:srgbClr val="FF0000"/>
                </a:solidFill>
                <a:latin typeface="Arial Narrow" pitchFamily="34" charset="0"/>
              </a:rPr>
              <a:t>Suicide </a:t>
            </a:r>
            <a:r>
              <a:rPr lang="en-US" sz="2400" dirty="0" smtClean="0">
                <a:latin typeface="Arial Narrow" pitchFamily="34" charset="0"/>
              </a:rPr>
              <a:t>attempts by Japanese pilots in an attempt to turn the tide of the war. </a:t>
            </a:r>
            <a:endParaRPr lang="en-US" sz="2400" dirty="0">
              <a:latin typeface="Arial Narrow" pitchFamily="34" charset="0"/>
            </a:endParaRPr>
          </a:p>
        </p:txBody>
      </p:sp>
      <p:sp>
        <p:nvSpPr>
          <p:cNvPr id="7" name="TextBox 6"/>
          <p:cNvSpPr txBox="1"/>
          <p:nvPr/>
        </p:nvSpPr>
        <p:spPr>
          <a:xfrm>
            <a:off x="4193584" y="1524000"/>
            <a:ext cx="4645616" cy="2277547"/>
          </a:xfrm>
          <a:prstGeom prst="rect">
            <a:avLst/>
          </a:prstGeom>
          <a:noFill/>
        </p:spPr>
        <p:txBody>
          <a:bodyPr wrap="square" rtlCol="0">
            <a:spAutoFit/>
          </a:bodyPr>
          <a:lstStyle/>
          <a:p>
            <a:r>
              <a:rPr lang="en-US" dirty="0" smtClean="0"/>
              <a:t>*Japan was losing the dogfights vs. USA, so instead of training new ones to fight, Japan taught them how to fly as living bombs.</a:t>
            </a:r>
          </a:p>
          <a:p>
            <a:endParaRPr lang="en-US" sz="800" dirty="0"/>
          </a:p>
          <a:p>
            <a:r>
              <a:rPr lang="en-US" dirty="0" smtClean="0"/>
              <a:t>*Kamikaze was actually an effective weapon (50 ships sunk &amp; another 300 damaged).</a:t>
            </a:r>
          </a:p>
          <a:p>
            <a:endParaRPr lang="en-US" sz="800" dirty="0" smtClean="0"/>
          </a:p>
          <a:p>
            <a:r>
              <a:rPr lang="en-US" dirty="0" smtClean="0"/>
              <a:t>*Pilots were given complete burial ceremonies prior to their take off. </a:t>
            </a:r>
            <a:endParaRPr lang="en-US" dirty="0"/>
          </a:p>
        </p:txBody>
      </p:sp>
    </p:spTree>
    <p:extLst>
      <p:ext uri="{BB962C8B-B14F-4D97-AF65-F5344CB8AC3E}">
        <p14:creationId xmlns:p14="http://schemas.microsoft.com/office/powerpoint/2010/main" val="1761580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31680"/>
            <a:ext cx="5257800" cy="797720"/>
          </a:xfrm>
        </p:spPr>
        <p:txBody>
          <a:bodyPr>
            <a:noAutofit/>
          </a:bodyPr>
          <a:lstStyle/>
          <a:p>
            <a:pPr algn="ctr"/>
            <a:r>
              <a:rPr lang="en-US" dirty="0" smtClean="0">
                <a:solidFill>
                  <a:srgbClr val="FF0000"/>
                </a:solidFill>
              </a:rPr>
              <a:t>TUSKEGEE AIRMEN</a:t>
            </a:r>
            <a:endParaRPr lang="en-US" dirty="0">
              <a:solidFill>
                <a:srgbClr val="FF0000"/>
              </a:solidFill>
            </a:endParaRPr>
          </a:p>
        </p:txBody>
      </p:sp>
      <p:sp>
        <p:nvSpPr>
          <p:cNvPr id="3" name="Content Placeholder 2"/>
          <p:cNvSpPr>
            <a:spLocks noGrp="1"/>
          </p:cNvSpPr>
          <p:nvPr>
            <p:ph idx="1"/>
          </p:nvPr>
        </p:nvSpPr>
        <p:spPr>
          <a:xfrm>
            <a:off x="152400" y="3805238"/>
            <a:ext cx="5029200" cy="1300162"/>
          </a:xfrm>
        </p:spPr>
        <p:txBody>
          <a:bodyPr>
            <a:normAutofit/>
          </a:bodyPr>
          <a:lstStyle/>
          <a:p>
            <a:pPr marL="0" indent="0" algn="ctr">
              <a:buNone/>
            </a:pPr>
            <a:r>
              <a:rPr lang="en-US" sz="2400" dirty="0" smtClean="0">
                <a:latin typeface="Arial Narrow" pitchFamily="34" charset="0"/>
              </a:rPr>
              <a:t>AA squad of pilots trained in Alabama, some say they were the only squad to never lose a bomber during escort.</a:t>
            </a:r>
            <a:endParaRPr lang="en-US" sz="2400" dirty="0">
              <a:latin typeface="Arial Narrow"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80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962400" cy="245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495800"/>
            <a:ext cx="3969327"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181600" y="2453640"/>
            <a:ext cx="3962400" cy="235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5029200"/>
            <a:ext cx="4876800" cy="984885"/>
          </a:xfrm>
          <a:prstGeom prst="rect">
            <a:avLst/>
          </a:prstGeom>
          <a:noFill/>
        </p:spPr>
        <p:txBody>
          <a:bodyPr wrap="square" rtlCol="0">
            <a:spAutoFit/>
          </a:bodyPr>
          <a:lstStyle/>
          <a:p>
            <a:r>
              <a:rPr lang="en-US" dirty="0" smtClean="0"/>
              <a:t>*1</a:t>
            </a:r>
            <a:r>
              <a:rPr lang="en-US" baseline="30000" dirty="0" smtClean="0"/>
              <a:t>st</a:t>
            </a:r>
            <a:r>
              <a:rPr lang="en-US" dirty="0" smtClean="0"/>
              <a:t> Lady E. Roosevelt took a practice flight.</a:t>
            </a:r>
          </a:p>
          <a:p>
            <a:endParaRPr lang="en-US" sz="400" dirty="0" smtClean="0"/>
          </a:p>
          <a:p>
            <a:r>
              <a:rPr lang="en-US" dirty="0" smtClean="0"/>
              <a:t>*Featured in movies </a:t>
            </a:r>
            <a:r>
              <a:rPr lang="en-US" i="1" dirty="0" smtClean="0"/>
              <a:t>Red Tails </a:t>
            </a:r>
            <a:r>
              <a:rPr lang="en-US" dirty="0" smtClean="0"/>
              <a:t>&amp; </a:t>
            </a:r>
            <a:r>
              <a:rPr lang="en-US" i="1" dirty="0" smtClean="0"/>
              <a:t>Night of the Museum: Smithsonian</a:t>
            </a:r>
            <a:r>
              <a:rPr lang="en-US" dirty="0" smtClean="0"/>
              <a:t>. </a:t>
            </a:r>
            <a:endParaRPr lang="en-US" dirty="0"/>
          </a:p>
        </p:txBody>
      </p:sp>
    </p:spTree>
    <p:extLst>
      <p:ext uri="{BB962C8B-B14F-4D97-AF65-F5344CB8AC3E}">
        <p14:creationId xmlns:p14="http://schemas.microsoft.com/office/powerpoint/2010/main" val="4590047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7722177" cy="838200"/>
          </a:xfrm>
        </p:spPr>
        <p:txBody>
          <a:bodyPr>
            <a:normAutofit fontScale="90000"/>
          </a:bodyPr>
          <a:lstStyle/>
          <a:p>
            <a:pPr algn="ctr"/>
            <a:r>
              <a:rPr lang="en-US" sz="4800" dirty="0" smtClean="0">
                <a:solidFill>
                  <a:srgbClr val="FF0000"/>
                </a:solidFill>
              </a:rPr>
              <a:t>JAPANESE INTERNMENT</a:t>
            </a:r>
            <a:endParaRPr lang="en-US" sz="4800" dirty="0">
              <a:solidFill>
                <a:srgbClr val="FF0000"/>
              </a:solidFill>
            </a:endParaRPr>
          </a:p>
        </p:txBody>
      </p:sp>
      <p:sp>
        <p:nvSpPr>
          <p:cNvPr id="3" name="Content Placeholder 2"/>
          <p:cNvSpPr>
            <a:spLocks noGrp="1"/>
          </p:cNvSpPr>
          <p:nvPr>
            <p:ph idx="1"/>
          </p:nvPr>
        </p:nvSpPr>
        <p:spPr>
          <a:xfrm>
            <a:off x="4114800" y="381000"/>
            <a:ext cx="4724400" cy="2133600"/>
          </a:xfrm>
        </p:spPr>
        <p:txBody>
          <a:bodyPr>
            <a:normAutofit/>
          </a:bodyPr>
          <a:lstStyle/>
          <a:p>
            <a:pPr marL="0" indent="0" algn="ctr">
              <a:buNone/>
            </a:pPr>
            <a:r>
              <a:rPr lang="en-US" sz="2400" dirty="0" smtClean="0">
                <a:latin typeface="Arial Narrow" pitchFamily="34" charset="0"/>
              </a:rPr>
              <a:t>Fearing a potential Japanese invasion, FDR gives </a:t>
            </a:r>
            <a:r>
              <a:rPr lang="en-US" sz="2400" dirty="0" smtClean="0">
                <a:solidFill>
                  <a:srgbClr val="FF0000"/>
                </a:solidFill>
                <a:latin typeface="Arial Narrow" pitchFamily="34" charset="0"/>
              </a:rPr>
              <a:t>Executive Order 9066 </a:t>
            </a:r>
            <a:r>
              <a:rPr lang="en-US" sz="2400" dirty="0" smtClean="0">
                <a:latin typeface="Arial Narrow" pitchFamily="34" charset="0"/>
              </a:rPr>
              <a:t>that allows for the legal incarceration of people based on race (120K Japanese-Americans are placed into camps).</a:t>
            </a:r>
            <a:endParaRPr lang="en-US" sz="2400" dirty="0">
              <a:latin typeface="Arial Narrow"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91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4191000" cy="278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3127" y="2438400"/>
            <a:ext cx="3487800" cy="253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91000" y="2514600"/>
            <a:ext cx="1472127" cy="2185214"/>
          </a:xfrm>
          <a:prstGeom prst="rect">
            <a:avLst/>
          </a:prstGeom>
          <a:noFill/>
        </p:spPr>
        <p:txBody>
          <a:bodyPr wrap="square" rtlCol="0">
            <a:spAutoFit/>
          </a:bodyPr>
          <a:lstStyle/>
          <a:p>
            <a:endParaRPr lang="en-US" sz="800" dirty="0" smtClean="0"/>
          </a:p>
          <a:p>
            <a:r>
              <a:rPr lang="en-US" sz="1600" dirty="0" smtClean="0"/>
              <a:t>*Sign on the store was placed by J-A hoping to avoid relocation &amp; stay open for business.</a:t>
            </a:r>
            <a:endParaRPr lang="en-US" sz="1600" dirty="0"/>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2177" y="4946035"/>
            <a:ext cx="1428750"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91000" y="4946035"/>
            <a:ext cx="3531177" cy="954107"/>
          </a:xfrm>
          <a:prstGeom prst="rect">
            <a:avLst/>
          </a:prstGeom>
          <a:noFill/>
        </p:spPr>
        <p:txBody>
          <a:bodyPr wrap="square" rtlCol="0">
            <a:spAutoFit/>
          </a:bodyPr>
          <a:lstStyle/>
          <a:p>
            <a:r>
              <a:rPr lang="en-US" sz="1400" dirty="0" smtClean="0"/>
              <a:t>*Despite “No Person Shall Be Deprived of  life, liberty or property without due process of the Law,” Supreme Court ruled Executive Order 9066 to be legal.</a:t>
            </a:r>
            <a:endParaRPr lang="en-US" sz="1400" dirty="0"/>
          </a:p>
        </p:txBody>
      </p:sp>
    </p:spTree>
    <p:extLst>
      <p:ext uri="{BB962C8B-B14F-4D97-AF65-F5344CB8AC3E}">
        <p14:creationId xmlns:p14="http://schemas.microsoft.com/office/powerpoint/2010/main" val="2527818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smtClean="0">
                <a:solidFill>
                  <a:srgbClr val="C00000"/>
                </a:solidFill>
              </a:rPr>
              <a:t>JAPAN</a:t>
            </a:r>
            <a:endParaRPr lang="en-US" sz="4800" dirty="0">
              <a:solidFill>
                <a:srgbClr val="C00000"/>
              </a:solidFill>
            </a:endParaRPr>
          </a:p>
        </p:txBody>
      </p:sp>
      <p:sp>
        <p:nvSpPr>
          <p:cNvPr id="3" name="Content Placeholder 2"/>
          <p:cNvSpPr>
            <a:spLocks noGrp="1"/>
          </p:cNvSpPr>
          <p:nvPr>
            <p:ph idx="1"/>
          </p:nvPr>
        </p:nvSpPr>
        <p:spPr>
          <a:xfrm>
            <a:off x="304800" y="530352"/>
            <a:ext cx="8534400" cy="4187952"/>
          </a:xfrm>
        </p:spPr>
        <p:txBody>
          <a:bodyPr>
            <a:normAutofit/>
          </a:bodyPr>
          <a:lstStyle/>
          <a:p>
            <a:pPr marL="0" indent="0" algn="ctr">
              <a:buNone/>
            </a:pPr>
            <a:r>
              <a:rPr lang="en-US" sz="2400" dirty="0" smtClean="0">
                <a:latin typeface="Arial Narrow" pitchFamily="34" charset="0"/>
              </a:rPr>
              <a:t>Military takes over leadership as </a:t>
            </a:r>
            <a:r>
              <a:rPr lang="en-US" sz="2400" dirty="0" smtClean="0">
                <a:solidFill>
                  <a:srgbClr val="FF0000"/>
                </a:solidFill>
                <a:latin typeface="Arial Narrow" pitchFamily="34" charset="0"/>
              </a:rPr>
              <a:t>Hideki </a:t>
            </a:r>
            <a:r>
              <a:rPr lang="en-US" sz="2400" dirty="0" err="1" smtClean="0">
                <a:solidFill>
                  <a:srgbClr val="FF0000"/>
                </a:solidFill>
                <a:latin typeface="Arial Narrow" pitchFamily="34" charset="0"/>
              </a:rPr>
              <a:t>Tojo</a:t>
            </a:r>
            <a:r>
              <a:rPr lang="en-US" sz="2400" dirty="0" smtClean="0">
                <a:solidFill>
                  <a:srgbClr val="FF0000"/>
                </a:solidFill>
                <a:latin typeface="Arial Narrow" pitchFamily="34" charset="0"/>
              </a:rPr>
              <a:t> </a:t>
            </a:r>
            <a:r>
              <a:rPr lang="en-US" sz="2400" dirty="0" smtClean="0">
                <a:latin typeface="Arial Narrow" pitchFamily="34" charset="0"/>
              </a:rPr>
              <a:t>gives </a:t>
            </a:r>
            <a:r>
              <a:rPr lang="en-US" sz="2400" dirty="0" smtClean="0">
                <a:solidFill>
                  <a:srgbClr val="FF0000"/>
                </a:solidFill>
                <a:latin typeface="Arial Narrow" pitchFamily="34" charset="0"/>
              </a:rPr>
              <a:t>Emperor Hirohito </a:t>
            </a:r>
            <a:r>
              <a:rPr lang="en-US" sz="2400" dirty="0" smtClean="0">
                <a:latin typeface="Arial Narrow" pitchFamily="34" charset="0"/>
              </a:rPr>
              <a:t>orders, Japan continues to build military and conquer Nanking, China.</a:t>
            </a:r>
          </a:p>
          <a:p>
            <a:pPr marL="0" indent="0" algn="ctr">
              <a:buNone/>
            </a:pPr>
            <a:r>
              <a:rPr lang="en-US" sz="2400" i="1" dirty="0" smtClean="0">
                <a:latin typeface="Arial Narrow" pitchFamily="34" charset="0"/>
              </a:rPr>
              <a:t>*Japan butchers thousands in a holocaust called the </a:t>
            </a:r>
            <a:r>
              <a:rPr lang="en-US" sz="2400" i="1" dirty="0" smtClean="0">
                <a:solidFill>
                  <a:srgbClr val="FF0000"/>
                </a:solidFill>
                <a:latin typeface="Arial Narrow" pitchFamily="34" charset="0"/>
              </a:rPr>
              <a:t>Rape of Nanking</a:t>
            </a:r>
            <a:r>
              <a:rPr lang="en-US" sz="2400" i="1" dirty="0" smtClean="0">
                <a:latin typeface="Arial Narrow" pitchFamily="34" charset="0"/>
              </a:rPr>
              <a:t>, &amp; plans to take over 5000 miles of oceanic space in the Pacific.</a:t>
            </a:r>
            <a:endParaRPr lang="en-US" sz="2400" i="1" dirty="0">
              <a:latin typeface="Arial Narrow"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1" y="4766309"/>
            <a:ext cx="3435926" cy="211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310"/>
            <a:ext cx="3486150" cy="2091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1" y="2214562"/>
            <a:ext cx="2064327" cy="255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964" y="2237685"/>
            <a:ext cx="1711036" cy="2528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5109" y="2214562"/>
            <a:ext cx="3371499" cy="255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6608" y="2237686"/>
            <a:ext cx="1976355" cy="2528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5895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00"/>
            <a:ext cx="8686800" cy="838200"/>
          </a:xfrm>
        </p:spPr>
        <p:txBody>
          <a:bodyPr>
            <a:normAutofit/>
          </a:bodyPr>
          <a:lstStyle/>
          <a:p>
            <a:pPr algn="ctr"/>
            <a:r>
              <a:rPr lang="en-US" sz="4800" dirty="0" smtClean="0">
                <a:solidFill>
                  <a:srgbClr val="00B050"/>
                </a:solidFill>
              </a:rPr>
              <a:t>BATTLE OF STALINGRAD</a:t>
            </a:r>
            <a:endParaRPr lang="en-US" sz="4800" dirty="0">
              <a:solidFill>
                <a:srgbClr val="00B050"/>
              </a:solidFill>
            </a:endParaRPr>
          </a:p>
        </p:txBody>
      </p:sp>
      <p:sp>
        <p:nvSpPr>
          <p:cNvPr id="3" name="Content Placeholder 2"/>
          <p:cNvSpPr>
            <a:spLocks noGrp="1"/>
          </p:cNvSpPr>
          <p:nvPr>
            <p:ph idx="1"/>
          </p:nvPr>
        </p:nvSpPr>
        <p:spPr>
          <a:xfrm>
            <a:off x="263236" y="3389792"/>
            <a:ext cx="5146964" cy="2477608"/>
          </a:xfrm>
        </p:spPr>
        <p:txBody>
          <a:bodyPr>
            <a:normAutofit/>
          </a:bodyPr>
          <a:lstStyle/>
          <a:p>
            <a:pPr marL="0" indent="0" algn="ctr">
              <a:buNone/>
            </a:pPr>
            <a:r>
              <a:rPr lang="en-US" dirty="0" smtClean="0">
                <a:solidFill>
                  <a:srgbClr val="FF0000"/>
                </a:solidFill>
                <a:latin typeface="Arial Narrow" pitchFamily="34" charset="0"/>
              </a:rPr>
              <a:t>Russians</a:t>
            </a:r>
            <a:r>
              <a:rPr lang="en-US" dirty="0" smtClean="0">
                <a:latin typeface="Arial Narrow" pitchFamily="34" charset="0"/>
              </a:rPr>
              <a:t> fight </a:t>
            </a:r>
            <a:r>
              <a:rPr lang="en-US" dirty="0" smtClean="0">
                <a:solidFill>
                  <a:srgbClr val="FF0000"/>
                </a:solidFill>
                <a:latin typeface="Arial Narrow" pitchFamily="34" charset="0"/>
              </a:rPr>
              <a:t>Axis Army </a:t>
            </a:r>
            <a:r>
              <a:rPr lang="en-US" dirty="0" smtClean="0">
                <a:latin typeface="Arial Narrow" pitchFamily="34" charset="0"/>
              </a:rPr>
              <a:t>in frozen conditions. The 280K troops Hitler used to attack Soviet Union either die or are captured (Germany is under siege from both sides).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565"/>
            <a:ext cx="4927622" cy="338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112" y="7565"/>
            <a:ext cx="4504102" cy="338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418821"/>
            <a:ext cx="3733800" cy="2448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42223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645920"/>
          </a:xfrm>
        </p:spPr>
        <p:txBody>
          <a:bodyPr>
            <a:normAutofit/>
          </a:bodyPr>
          <a:lstStyle/>
          <a:p>
            <a:pPr algn="ctr"/>
            <a:r>
              <a:rPr lang="en-US" sz="4400" dirty="0" smtClean="0">
                <a:solidFill>
                  <a:srgbClr val="00B050"/>
                </a:solidFill>
              </a:rPr>
              <a:t>BATTLE OF THE BULGE</a:t>
            </a:r>
            <a:endParaRPr lang="en-US" sz="4400" dirty="0">
              <a:solidFill>
                <a:srgbClr val="00B050"/>
              </a:solidFill>
            </a:endParaRPr>
          </a:p>
        </p:txBody>
      </p:sp>
      <p:sp>
        <p:nvSpPr>
          <p:cNvPr id="3" name="Content Placeholder 2"/>
          <p:cNvSpPr>
            <a:spLocks noGrp="1"/>
          </p:cNvSpPr>
          <p:nvPr>
            <p:ph idx="1"/>
          </p:nvPr>
        </p:nvSpPr>
        <p:spPr>
          <a:xfrm>
            <a:off x="304800" y="4038600"/>
            <a:ext cx="5209880" cy="1828800"/>
          </a:xfrm>
        </p:spPr>
        <p:txBody>
          <a:bodyPr>
            <a:noAutofit/>
          </a:bodyPr>
          <a:lstStyle/>
          <a:p>
            <a:pPr marL="0" indent="0" algn="ctr">
              <a:buNone/>
            </a:pPr>
            <a:r>
              <a:rPr lang="en-US" dirty="0" smtClean="0">
                <a:latin typeface="Arial Narrow" pitchFamily="34" charset="0"/>
              </a:rPr>
              <a:t>Germans try one more last ditch effort to win with an all out assault. USA forces pinch off their forces in Europe’s most brutal fighting.</a:t>
            </a:r>
            <a:endParaRPr lang="en-US" dirty="0">
              <a:latin typeface="Arial Narrow"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680" y="0"/>
            <a:ext cx="362932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782"/>
            <a:ext cx="5514680" cy="413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074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867400"/>
            <a:ext cx="8305800" cy="762000"/>
          </a:xfrm>
        </p:spPr>
        <p:txBody>
          <a:bodyPr>
            <a:noAutofit/>
          </a:bodyPr>
          <a:lstStyle/>
          <a:p>
            <a:pPr algn="ctr"/>
            <a:r>
              <a:rPr lang="en-US" sz="4800" dirty="0" smtClean="0">
                <a:solidFill>
                  <a:srgbClr val="00B050"/>
                </a:solidFill>
              </a:rPr>
              <a:t>V-E DAY</a:t>
            </a:r>
            <a:endParaRPr lang="en-US" sz="4800" dirty="0">
              <a:solidFill>
                <a:srgbClr val="00B050"/>
              </a:solidFill>
            </a:endParaRPr>
          </a:p>
        </p:txBody>
      </p:sp>
      <p:sp>
        <p:nvSpPr>
          <p:cNvPr id="3" name="Content Placeholder 2"/>
          <p:cNvSpPr>
            <a:spLocks noGrp="1"/>
          </p:cNvSpPr>
          <p:nvPr>
            <p:ph idx="1"/>
          </p:nvPr>
        </p:nvSpPr>
        <p:spPr>
          <a:xfrm>
            <a:off x="304800" y="3886200"/>
            <a:ext cx="8534400" cy="2057400"/>
          </a:xfrm>
        </p:spPr>
        <p:txBody>
          <a:bodyPr>
            <a:normAutofit lnSpcReduction="10000"/>
          </a:bodyPr>
          <a:lstStyle/>
          <a:p>
            <a:pPr marL="0" indent="0">
              <a:buNone/>
            </a:pPr>
            <a:r>
              <a:rPr lang="en-US" sz="2400" dirty="0" smtClean="0">
                <a:solidFill>
                  <a:srgbClr val="FF0000"/>
                </a:solidFill>
                <a:latin typeface="Arial Narrow" pitchFamily="34" charset="0"/>
              </a:rPr>
              <a:t>May 8, 1945</a:t>
            </a:r>
            <a:r>
              <a:rPr lang="en-US" sz="2400" dirty="0" smtClean="0">
                <a:latin typeface="Arial Narrow" pitchFamily="34" charset="0"/>
              </a:rPr>
              <a:t>: GE signs unconditional surrender as war in Europe ends.</a:t>
            </a:r>
          </a:p>
          <a:p>
            <a:pPr marL="0" indent="0">
              <a:buNone/>
            </a:pPr>
            <a:endParaRPr lang="en-US" sz="1000" dirty="0" smtClean="0">
              <a:latin typeface="Arial Narrow" pitchFamily="34" charset="0"/>
            </a:endParaRPr>
          </a:p>
          <a:p>
            <a:pPr marL="0" indent="0">
              <a:buNone/>
            </a:pPr>
            <a:r>
              <a:rPr lang="en-US" sz="1600" dirty="0" smtClean="0">
                <a:latin typeface="Arial Narrow" pitchFamily="34" charset="0"/>
              </a:rPr>
              <a:t>*Sadly, FDR has passed already so it’s Harry S. Truman (from Missouri) who gets to celebrate.</a:t>
            </a:r>
          </a:p>
          <a:p>
            <a:pPr marL="0" indent="0">
              <a:buNone/>
            </a:pPr>
            <a:r>
              <a:rPr lang="en-US" sz="1600" dirty="0" smtClean="0">
                <a:latin typeface="Arial Narrow" pitchFamily="34" charset="0"/>
              </a:rPr>
              <a:t>*Seeing Allies coming, Hitler orders people into subways for “protection,” then begins gassing own people.</a:t>
            </a:r>
          </a:p>
          <a:p>
            <a:pPr marL="0" indent="0">
              <a:buNone/>
            </a:pPr>
            <a:r>
              <a:rPr lang="en-US" sz="1600" dirty="0" smtClean="0">
                <a:latin typeface="Arial Narrow" pitchFamily="34" charset="0"/>
              </a:rPr>
              <a:t>*Hitler cowardly commits suicide prior to the takeover of Berlin (along w/ his mistress Eva Braun).</a:t>
            </a:r>
          </a:p>
          <a:p>
            <a:pPr marL="0" indent="0">
              <a:buNone/>
            </a:pPr>
            <a:r>
              <a:rPr lang="en-US" sz="1600" dirty="0" smtClean="0">
                <a:latin typeface="Arial Narrow" pitchFamily="34" charset="0"/>
              </a:rPr>
              <a:t>*Russians beat USA to Berlin and order the civilian population to be raped, estimates are about 90,000.</a:t>
            </a:r>
          </a:p>
          <a:p>
            <a:pPr marL="0" indent="0">
              <a:buNone/>
            </a:pPr>
            <a:r>
              <a:rPr lang="en-US" sz="1600" dirty="0" smtClean="0">
                <a:latin typeface="Arial Narrow" pitchFamily="34" charset="0"/>
              </a:rPr>
              <a:t>*Though Allied mood is festive, Patton refuses to celebrate w/ Russians &amp; tells them they’re next (after Japan).</a:t>
            </a:r>
            <a:endParaRPr lang="en-US" sz="1600" dirty="0">
              <a:latin typeface="Arial Narrow"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928"/>
            <a:ext cx="5483278" cy="3893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277" y="0"/>
            <a:ext cx="366072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0204" y="1533971"/>
            <a:ext cx="3653796" cy="235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6826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00"/>
            <a:ext cx="9144000" cy="914400"/>
          </a:xfrm>
        </p:spPr>
        <p:txBody>
          <a:bodyPr>
            <a:normAutofit/>
          </a:bodyPr>
          <a:lstStyle/>
          <a:p>
            <a:pPr algn="ctr"/>
            <a:r>
              <a:rPr lang="en-US" sz="4800" dirty="0" smtClean="0">
                <a:solidFill>
                  <a:srgbClr val="FFC000"/>
                </a:solidFill>
              </a:rPr>
              <a:t>HIROSHIMA &amp; NAGASAKI</a:t>
            </a:r>
            <a:endParaRPr lang="en-US" sz="4800" dirty="0">
              <a:solidFill>
                <a:srgbClr val="FFC000"/>
              </a:solidFill>
            </a:endParaRPr>
          </a:p>
        </p:txBody>
      </p:sp>
      <p:sp>
        <p:nvSpPr>
          <p:cNvPr id="3" name="Content Placeholder 2"/>
          <p:cNvSpPr>
            <a:spLocks noGrp="1"/>
          </p:cNvSpPr>
          <p:nvPr>
            <p:ph idx="1"/>
          </p:nvPr>
        </p:nvSpPr>
        <p:spPr>
          <a:xfrm>
            <a:off x="304800" y="3276600"/>
            <a:ext cx="8534400" cy="2514600"/>
          </a:xfrm>
        </p:spPr>
        <p:txBody>
          <a:bodyPr>
            <a:normAutofit/>
          </a:bodyPr>
          <a:lstStyle/>
          <a:p>
            <a:pPr marL="0" indent="0" algn="ctr">
              <a:buNone/>
            </a:pPr>
            <a:r>
              <a:rPr lang="en-US" sz="2400" dirty="0" smtClean="0">
                <a:latin typeface="Arial Narrow" pitchFamily="34" charset="0"/>
              </a:rPr>
              <a:t>USA spent $2B on the </a:t>
            </a:r>
            <a:r>
              <a:rPr lang="en-US" sz="2400" dirty="0" smtClean="0">
                <a:solidFill>
                  <a:srgbClr val="FF0000"/>
                </a:solidFill>
                <a:latin typeface="Arial Narrow" pitchFamily="34" charset="0"/>
              </a:rPr>
              <a:t>Manhattan Project</a:t>
            </a:r>
            <a:r>
              <a:rPr lang="en-US" sz="2400" dirty="0" smtClean="0">
                <a:latin typeface="Arial Narrow" pitchFamily="34" charset="0"/>
              </a:rPr>
              <a:t>: a plan to create an atomic weapon. After a practice drop at </a:t>
            </a:r>
            <a:r>
              <a:rPr lang="en-US" sz="2400" dirty="0" smtClean="0">
                <a:solidFill>
                  <a:srgbClr val="FF0000"/>
                </a:solidFill>
                <a:latin typeface="Arial Narrow" pitchFamily="34" charset="0"/>
              </a:rPr>
              <a:t>Alamogordo</a:t>
            </a:r>
            <a:r>
              <a:rPr lang="en-US" sz="2400" dirty="0" smtClean="0">
                <a:latin typeface="Arial Narrow" pitchFamily="34" charset="0"/>
              </a:rPr>
              <a:t> (NM), Truman warned Japan to surrender or face “prompt &amp; utter destruction.” </a:t>
            </a:r>
          </a:p>
          <a:p>
            <a:pPr marL="0" indent="0" algn="ctr">
              <a:buNone/>
            </a:pPr>
            <a:endParaRPr lang="en-US" sz="2400" dirty="0" smtClean="0">
              <a:latin typeface="Arial Narrow" pitchFamily="34" charset="0"/>
            </a:endParaRPr>
          </a:p>
          <a:p>
            <a:pPr marL="0" indent="0" algn="ctr">
              <a:buNone/>
            </a:pPr>
            <a:r>
              <a:rPr lang="en-US" sz="2400" dirty="0" smtClean="0">
                <a:latin typeface="Arial Narrow" pitchFamily="34" charset="0"/>
              </a:rPr>
              <a:t>After no response, Truman ordered </a:t>
            </a:r>
            <a:r>
              <a:rPr lang="en-US" sz="2400" dirty="0" smtClean="0">
                <a:solidFill>
                  <a:srgbClr val="FF0000"/>
                </a:solidFill>
                <a:latin typeface="Arial Narrow" pitchFamily="34" charset="0"/>
              </a:rPr>
              <a:t>Little Boy </a:t>
            </a:r>
            <a:r>
              <a:rPr lang="en-US" sz="2400" dirty="0" smtClean="0">
                <a:latin typeface="Arial Narrow" pitchFamily="34" charset="0"/>
              </a:rPr>
              <a:t>to be dropped on Hiroshima (100K dead) and </a:t>
            </a:r>
            <a:r>
              <a:rPr lang="en-US" sz="2400" dirty="0" smtClean="0">
                <a:solidFill>
                  <a:srgbClr val="FF0000"/>
                </a:solidFill>
                <a:latin typeface="Arial Narrow" pitchFamily="34" charset="0"/>
              </a:rPr>
              <a:t>Fat Man </a:t>
            </a:r>
            <a:r>
              <a:rPr lang="en-US" sz="2400" dirty="0" smtClean="0">
                <a:latin typeface="Arial Narrow" pitchFamily="34" charset="0"/>
              </a:rPr>
              <a:t>to be dropped 3 days later (70K dead).</a:t>
            </a:r>
            <a:endParaRPr lang="en-US" sz="2400" dirty="0">
              <a:latin typeface="Arial Narrow"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019" y="0"/>
            <a:ext cx="3487981" cy="310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15950" cy="310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5950" y="0"/>
            <a:ext cx="2957513" cy="310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58190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48400" y="530352"/>
            <a:ext cx="2438400" cy="4187952"/>
          </a:xfrm>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8400" cy="684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822807"/>
            <a:ext cx="2895600" cy="203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3855"/>
            <a:ext cx="2895600" cy="196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981378"/>
            <a:ext cx="2895601" cy="285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248400"/>
            <a:ext cx="4800600" cy="707886"/>
          </a:xfrm>
          <a:prstGeom prst="rect">
            <a:avLst/>
          </a:prstGeom>
          <a:noFill/>
        </p:spPr>
        <p:txBody>
          <a:bodyPr wrap="square" rtlCol="0">
            <a:spAutoFit/>
          </a:bodyPr>
          <a:lstStyle/>
          <a:p>
            <a:r>
              <a:rPr lang="en-US" sz="4000" dirty="0" smtClean="0">
                <a:solidFill>
                  <a:srgbClr val="FF0000"/>
                </a:solidFill>
                <a:latin typeface="Aharoni" pitchFamily="2" charset="-79"/>
                <a:cs typeface="Aharoni" pitchFamily="2" charset="-79"/>
              </a:rPr>
              <a:t>HIROSHIMA</a:t>
            </a:r>
            <a:endParaRPr lang="en-US" sz="4000" dirty="0">
              <a:solidFill>
                <a:srgbClr val="FF0000"/>
              </a:solidFill>
              <a:latin typeface="Aharoni" pitchFamily="2" charset="-79"/>
              <a:cs typeface="Aharoni" pitchFamily="2" charset="-79"/>
            </a:endParaRPr>
          </a:p>
        </p:txBody>
      </p:sp>
    </p:spTree>
    <p:extLst>
      <p:ext uri="{BB962C8B-B14F-4D97-AF65-F5344CB8AC3E}">
        <p14:creationId xmlns:p14="http://schemas.microsoft.com/office/powerpoint/2010/main" val="14587140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5715000"/>
            <a:ext cx="8183880" cy="914400"/>
          </a:xfrm>
        </p:spPr>
        <p:txBody>
          <a:bodyPr>
            <a:normAutofit/>
          </a:bodyPr>
          <a:lstStyle/>
          <a:p>
            <a:pPr algn="ctr"/>
            <a:r>
              <a:rPr lang="en-US" sz="4800" dirty="0" smtClean="0">
                <a:solidFill>
                  <a:srgbClr val="FFC000"/>
                </a:solidFill>
              </a:rPr>
              <a:t>V-J DAY</a:t>
            </a:r>
            <a:endParaRPr lang="en-US" sz="4800" dirty="0">
              <a:solidFill>
                <a:srgbClr val="FFC000"/>
              </a:solidFill>
            </a:endParaRPr>
          </a:p>
        </p:txBody>
      </p:sp>
      <p:sp>
        <p:nvSpPr>
          <p:cNvPr id="3" name="Content Placeholder 2"/>
          <p:cNvSpPr>
            <a:spLocks noGrp="1"/>
          </p:cNvSpPr>
          <p:nvPr>
            <p:ph idx="1"/>
          </p:nvPr>
        </p:nvSpPr>
        <p:spPr>
          <a:xfrm>
            <a:off x="304800" y="3048000"/>
            <a:ext cx="8534400" cy="2895600"/>
          </a:xfrm>
        </p:spPr>
        <p:txBody>
          <a:bodyPr>
            <a:normAutofit lnSpcReduction="10000"/>
          </a:bodyPr>
          <a:lstStyle/>
          <a:p>
            <a:pPr marL="0" indent="0">
              <a:buNone/>
            </a:pPr>
            <a:r>
              <a:rPr lang="en-US" sz="2400" dirty="0" smtClean="0">
                <a:solidFill>
                  <a:srgbClr val="FF0000"/>
                </a:solidFill>
                <a:latin typeface="Arial Narrow" pitchFamily="34" charset="0"/>
              </a:rPr>
              <a:t>Sept 2, </a:t>
            </a:r>
            <a:r>
              <a:rPr lang="en-US" sz="2400" dirty="0">
                <a:solidFill>
                  <a:srgbClr val="FF0000"/>
                </a:solidFill>
                <a:latin typeface="Arial Narrow" pitchFamily="34" charset="0"/>
              </a:rPr>
              <a:t>1945: </a:t>
            </a:r>
            <a:r>
              <a:rPr lang="en-US" sz="2400" dirty="0" smtClean="0">
                <a:latin typeface="Arial Narrow" pitchFamily="34" charset="0"/>
              </a:rPr>
              <a:t>Japan </a:t>
            </a:r>
            <a:r>
              <a:rPr lang="en-US" sz="2400" dirty="0">
                <a:latin typeface="Arial Narrow" pitchFamily="34" charset="0"/>
              </a:rPr>
              <a:t>signs unconditional surrender as war in </a:t>
            </a:r>
            <a:r>
              <a:rPr lang="en-US" sz="2400" dirty="0" smtClean="0">
                <a:latin typeface="Arial Narrow" pitchFamily="34" charset="0"/>
              </a:rPr>
              <a:t>Pacific </a:t>
            </a:r>
            <a:r>
              <a:rPr lang="en-US" sz="2400" dirty="0">
                <a:latin typeface="Arial Narrow" pitchFamily="34" charset="0"/>
              </a:rPr>
              <a:t>ends</a:t>
            </a:r>
            <a:r>
              <a:rPr lang="en-US" sz="2400" dirty="0" smtClean="0">
                <a:latin typeface="Arial Narrow" pitchFamily="34" charset="0"/>
              </a:rPr>
              <a:t>.</a:t>
            </a:r>
          </a:p>
          <a:p>
            <a:pPr marL="0" indent="0">
              <a:buNone/>
            </a:pPr>
            <a:endParaRPr lang="en-US" sz="1000" dirty="0">
              <a:latin typeface="Arial Narrow" pitchFamily="34" charset="0"/>
            </a:endParaRPr>
          </a:p>
          <a:p>
            <a:pPr marL="0" indent="0">
              <a:buNone/>
            </a:pPr>
            <a:r>
              <a:rPr lang="en-US" sz="1600" dirty="0" smtClean="0">
                <a:latin typeface="Arial Narrow" pitchFamily="34" charset="0"/>
              </a:rPr>
              <a:t>*Though USA  didn’t have any more atomic bombs made, the threat of dropping dozens more scared Japan.</a:t>
            </a:r>
          </a:p>
          <a:p>
            <a:pPr marL="0" indent="0">
              <a:buNone/>
            </a:pPr>
            <a:r>
              <a:rPr lang="en-US" sz="1600" dirty="0" smtClean="0">
                <a:latin typeface="Arial Narrow" pitchFamily="34" charset="0"/>
              </a:rPr>
              <a:t>*Thankfully, the original plan of dropping atomic bomb on beach prior to invasion didn’t come to pass.</a:t>
            </a:r>
          </a:p>
          <a:p>
            <a:pPr marL="0" indent="0">
              <a:buNone/>
            </a:pPr>
            <a:r>
              <a:rPr lang="en-US" sz="1600" dirty="0" smtClean="0">
                <a:latin typeface="Arial Narrow" pitchFamily="34" charset="0"/>
              </a:rPr>
              <a:t>*AFTER Hiroshima is when Russia officially declares war against Japan, thanks for nothing.</a:t>
            </a:r>
          </a:p>
          <a:p>
            <a:pPr marL="0" indent="0">
              <a:buNone/>
            </a:pPr>
            <a:r>
              <a:rPr lang="en-US" sz="1600" dirty="0" smtClean="0">
                <a:latin typeface="Arial Narrow" pitchFamily="34" charset="0"/>
              </a:rPr>
              <a:t>*The Kamikaze plans of the Japanese was far more successful than USA led us all to believe.</a:t>
            </a:r>
          </a:p>
          <a:p>
            <a:pPr marL="0" indent="0">
              <a:buNone/>
            </a:pPr>
            <a:r>
              <a:rPr lang="en-US" sz="1600" dirty="0" smtClean="0">
                <a:latin typeface="Arial Narrow" pitchFamily="34" charset="0"/>
              </a:rPr>
              <a:t>*Surrender was signed aboard the USS Missouri (USA will allow Hirohito to remain in charge of Japan).</a:t>
            </a:r>
          </a:p>
          <a:p>
            <a:pPr marL="0" indent="0">
              <a:buNone/>
            </a:pPr>
            <a:r>
              <a:rPr lang="en-US" sz="1600" dirty="0" smtClean="0">
                <a:latin typeface="Arial Narrow" pitchFamily="34" charset="0"/>
              </a:rPr>
              <a:t>*USA leaves General Douglas MacArthur over in Japan as he re-organizes government into a democracy.</a:t>
            </a:r>
          </a:p>
          <a:p>
            <a:pPr marL="0" indent="0">
              <a:buNone/>
            </a:pPr>
            <a:r>
              <a:rPr lang="en-US" sz="1600" dirty="0" smtClean="0">
                <a:latin typeface="Arial Narrow" pitchFamily="34" charset="0"/>
              </a:rPr>
              <a:t>*Though world brings German war criminals to justice, Japan’s atrocities get swept under the table.</a:t>
            </a:r>
          </a:p>
          <a:p>
            <a:pPr marL="0" indent="0">
              <a:buNone/>
            </a:pPr>
            <a:r>
              <a:rPr lang="en-US" sz="1600" dirty="0" smtClean="0">
                <a:latin typeface="Arial Narrow" pitchFamily="34" charset="0"/>
              </a:rPr>
              <a:t>*In 1972, a Japanese soldier emerges from a cave to attack some vacationers—he hadn’t heard war was over.</a:t>
            </a:r>
          </a:p>
          <a:p>
            <a:pPr marL="0" indent="0">
              <a:buNone/>
            </a:pPr>
            <a:endParaRPr lang="en-US" sz="2400" dirty="0">
              <a:latin typeface="Arial Narrow" pitchFamily="34" charset="0"/>
            </a:endParaRPr>
          </a:p>
          <a:p>
            <a:pPr marL="0" indent="0">
              <a:buNone/>
            </a:pPr>
            <a:endParaRPr lang="en-US" sz="2400" dirty="0">
              <a:latin typeface="Arial Narrow"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634" y="0"/>
            <a:ext cx="2543366"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0"/>
            <a:ext cx="2790634"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761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solidFill>
                <a:srgbClr val="FF0000"/>
              </a:solidFill>
            </a:endParaRPr>
          </a:p>
        </p:txBody>
      </p:sp>
      <p:sp>
        <p:nvSpPr>
          <p:cNvPr id="3" name="Content Placeholder 2"/>
          <p:cNvSpPr>
            <a:spLocks noGrp="1"/>
          </p:cNvSpPr>
          <p:nvPr>
            <p:ph idx="1"/>
          </p:nvPr>
        </p:nvSpPr>
        <p:spPr>
          <a:xfrm>
            <a:off x="304800" y="304800"/>
            <a:ext cx="8610600" cy="2514600"/>
          </a:xfrm>
        </p:spPr>
        <p:txBody>
          <a:bodyPr>
            <a:normAutofit/>
          </a:bodyPr>
          <a:lstStyle/>
          <a:p>
            <a:pPr marL="0" indent="0" algn="ctr">
              <a:buNone/>
            </a:pPr>
            <a:r>
              <a:rPr lang="en-US" sz="4000" b="1" u="sng" dirty="0" smtClean="0">
                <a:solidFill>
                  <a:srgbClr val="FF0000"/>
                </a:solidFill>
                <a:latin typeface="Arial Narrow" pitchFamily="34" charset="0"/>
              </a:rPr>
              <a:t>DEATH TOTALS</a:t>
            </a:r>
          </a:p>
          <a:p>
            <a:pPr marL="0" indent="0">
              <a:buNone/>
            </a:pPr>
            <a:r>
              <a:rPr lang="en-US" sz="2400" dirty="0" smtClean="0">
                <a:latin typeface="Arial Narrow" pitchFamily="34" charset="0"/>
              </a:rPr>
              <a:t>292,000 Americans		11,000,000 in Holocaust</a:t>
            </a:r>
          </a:p>
          <a:p>
            <a:pPr marL="0" indent="0">
              <a:buNone/>
            </a:pPr>
            <a:r>
              <a:rPr lang="en-US" sz="2400" dirty="0" smtClean="0">
                <a:latin typeface="Arial Narrow" pitchFamily="34" charset="0"/>
              </a:rPr>
              <a:t>2,000,000 Japanese		18,000,000 Russians</a:t>
            </a:r>
          </a:p>
          <a:p>
            <a:pPr marL="0" indent="0">
              <a:buNone/>
            </a:pPr>
            <a:r>
              <a:rPr lang="en-US" sz="2400" dirty="0" smtClean="0">
                <a:latin typeface="Arial Narrow" pitchFamily="34" charset="0"/>
              </a:rPr>
              <a:t>4,000,000 Germans		10,000,000 Chinese (best estimate)</a:t>
            </a:r>
          </a:p>
          <a:p>
            <a:pPr marL="0" indent="0">
              <a:buNone/>
            </a:pPr>
            <a:r>
              <a:rPr lang="en-US" sz="2400" dirty="0" smtClean="0">
                <a:latin typeface="Arial Narrow" pitchFamily="34" charset="0"/>
              </a:rPr>
              <a:t>6,000,000 Polish		</a:t>
            </a:r>
            <a:r>
              <a:rPr lang="en-US" sz="2400" b="1" dirty="0" smtClean="0">
                <a:latin typeface="Arial Narrow" pitchFamily="34" charset="0"/>
              </a:rPr>
              <a:t>60,000,000 TOTAL</a:t>
            </a:r>
            <a:endParaRPr lang="en-US" sz="2400" dirty="0">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2667000"/>
            <a:ext cx="9144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0" y="2895600"/>
            <a:ext cx="3505200" cy="646331"/>
          </a:xfrm>
          <a:prstGeom prst="rect">
            <a:avLst/>
          </a:prstGeom>
          <a:noFill/>
        </p:spPr>
        <p:txBody>
          <a:bodyPr wrap="square" rtlCol="0">
            <a:spAutoFit/>
          </a:bodyPr>
          <a:lstStyle/>
          <a:p>
            <a:r>
              <a:rPr lang="en-US" dirty="0" smtClean="0"/>
              <a:t>*Soldiers from 6o different nations fought in World War II.</a:t>
            </a:r>
            <a:endParaRPr lang="en-US" dirty="0"/>
          </a:p>
        </p:txBody>
      </p:sp>
    </p:spTree>
    <p:extLst>
      <p:ext uri="{BB962C8B-B14F-4D97-AF65-F5344CB8AC3E}">
        <p14:creationId xmlns:p14="http://schemas.microsoft.com/office/powerpoint/2010/main" val="3419915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4983480"/>
            <a:ext cx="3200400" cy="1645920"/>
          </a:xfrm>
        </p:spPr>
        <p:txBody>
          <a:bodyPr>
            <a:normAutofit/>
          </a:bodyPr>
          <a:lstStyle/>
          <a:p>
            <a:pPr algn="ctr"/>
            <a:r>
              <a:rPr lang="en-US" sz="4000" dirty="0" smtClean="0">
                <a:solidFill>
                  <a:srgbClr val="C00000"/>
                </a:solidFill>
              </a:rPr>
              <a:t>GERMANY</a:t>
            </a:r>
            <a:endParaRPr lang="en-US" sz="4000" dirty="0">
              <a:solidFill>
                <a:srgbClr val="C00000"/>
              </a:solidFill>
            </a:endParaRPr>
          </a:p>
        </p:txBody>
      </p:sp>
      <p:sp>
        <p:nvSpPr>
          <p:cNvPr id="2" name="Content Placeholder 1"/>
          <p:cNvSpPr>
            <a:spLocks noGrp="1"/>
          </p:cNvSpPr>
          <p:nvPr>
            <p:ph idx="1"/>
          </p:nvPr>
        </p:nvSpPr>
        <p:spPr>
          <a:xfrm>
            <a:off x="304800" y="381000"/>
            <a:ext cx="5972070" cy="2895600"/>
          </a:xfrm>
        </p:spPr>
        <p:txBody>
          <a:bodyPr>
            <a:normAutofit/>
          </a:bodyPr>
          <a:lstStyle/>
          <a:p>
            <a:pPr marL="0" indent="0" algn="ctr">
              <a:buNone/>
            </a:pPr>
            <a:r>
              <a:rPr lang="en-US" sz="2400" dirty="0" smtClean="0">
                <a:latin typeface="Arial Narrow" pitchFamily="34" charset="0"/>
              </a:rPr>
              <a:t>Broke German government continues to collapse as </a:t>
            </a:r>
            <a:r>
              <a:rPr lang="en-US" sz="2400" dirty="0" smtClean="0">
                <a:solidFill>
                  <a:srgbClr val="FF0000"/>
                </a:solidFill>
                <a:latin typeface="Arial Narrow" pitchFamily="34" charset="0"/>
              </a:rPr>
              <a:t>Nazi (National Socialist Party) </a:t>
            </a:r>
            <a:r>
              <a:rPr lang="en-US" sz="2400" dirty="0" smtClean="0">
                <a:latin typeface="Arial Narrow" pitchFamily="34" charset="0"/>
              </a:rPr>
              <a:t>rises in power. </a:t>
            </a:r>
          </a:p>
          <a:p>
            <a:pPr marL="0" indent="0" algn="ctr">
              <a:buNone/>
            </a:pPr>
            <a:endParaRPr lang="en-US" sz="2400" dirty="0">
              <a:latin typeface="Arial Narrow" pitchFamily="34" charset="0"/>
            </a:endParaRPr>
          </a:p>
          <a:p>
            <a:pPr marL="0" indent="0">
              <a:buNone/>
            </a:pPr>
            <a:r>
              <a:rPr lang="en-US" sz="2400" dirty="0" smtClean="0">
                <a:latin typeface="Arial Narrow" pitchFamily="34" charset="0"/>
              </a:rPr>
              <a:t>*Pictured here are the masses of people saluting a young Hitler while men wait in food kitchens for meals. Inflation of money was so bad that cash carried essentially zero value.</a:t>
            </a:r>
          </a:p>
          <a:p>
            <a:pPr marL="0" indent="0" algn="ctr">
              <a:buNone/>
            </a:pPr>
            <a:endParaRPr lang="en-US" sz="2400" dirty="0">
              <a:solidFill>
                <a:srgbClr val="FF0000"/>
              </a:solidFill>
              <a:latin typeface="Arial Narrow"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870" y="0"/>
            <a:ext cx="2887912"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870" y="4646035"/>
            <a:ext cx="2860203" cy="221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870" y="2978727"/>
            <a:ext cx="2867130" cy="166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370" y="4667250"/>
            <a:ext cx="28575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 y="3124200"/>
            <a:ext cx="3412443" cy="277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419370" y="3124200"/>
            <a:ext cx="2857500" cy="1354217"/>
          </a:xfrm>
          <a:prstGeom prst="rect">
            <a:avLst/>
          </a:prstGeom>
          <a:noFill/>
        </p:spPr>
        <p:txBody>
          <a:bodyPr wrap="square" rtlCol="0">
            <a:spAutoFit/>
          </a:bodyPr>
          <a:lstStyle/>
          <a:p>
            <a:endParaRPr lang="en-US" sz="1000" dirty="0" smtClean="0"/>
          </a:p>
          <a:p>
            <a:r>
              <a:rPr lang="en-US" dirty="0" smtClean="0"/>
              <a:t>*A loaf </a:t>
            </a:r>
            <a:r>
              <a:rPr lang="en-US" dirty="0"/>
              <a:t>o</a:t>
            </a:r>
            <a:r>
              <a:rPr lang="en-US" dirty="0" smtClean="0"/>
              <a:t>f bread cost 160 Marks in 1918, by 1922 the cost had risen to 200 Billion Marks—no joke.</a:t>
            </a:r>
            <a:endParaRPr lang="en-US" dirty="0"/>
          </a:p>
        </p:txBody>
      </p:sp>
    </p:spTree>
    <p:extLst>
      <p:ext uri="{BB962C8B-B14F-4D97-AF65-F5344CB8AC3E}">
        <p14:creationId xmlns:p14="http://schemas.microsoft.com/office/powerpoint/2010/main" val="6608616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486400"/>
            <a:ext cx="8686800" cy="1143000"/>
          </a:xfrm>
        </p:spPr>
        <p:txBody>
          <a:bodyPr>
            <a:noAutofit/>
          </a:bodyPr>
          <a:lstStyle/>
          <a:p>
            <a:pPr algn="ctr"/>
            <a:r>
              <a:rPr lang="en-US" sz="3200" dirty="0" smtClean="0">
                <a:solidFill>
                  <a:srgbClr val="C00000"/>
                </a:solidFill>
              </a:rPr>
              <a:t>BENITO MUSSOLINI &amp; ADOLF HITLER</a:t>
            </a:r>
            <a:endParaRPr lang="en-US" sz="3200" dirty="0">
              <a:solidFill>
                <a:srgbClr val="C00000"/>
              </a:solidFill>
            </a:endParaRPr>
          </a:p>
        </p:txBody>
      </p:sp>
      <p:sp>
        <p:nvSpPr>
          <p:cNvPr id="2" name="Content Placeholder 1"/>
          <p:cNvSpPr>
            <a:spLocks noGrp="1"/>
          </p:cNvSpPr>
          <p:nvPr>
            <p:ph idx="1"/>
          </p:nvPr>
        </p:nvSpPr>
        <p:spPr>
          <a:xfrm>
            <a:off x="304800" y="381000"/>
            <a:ext cx="8534400" cy="3429000"/>
          </a:xfrm>
        </p:spPr>
        <p:txBody>
          <a:bodyPr>
            <a:normAutofit/>
          </a:bodyPr>
          <a:lstStyle/>
          <a:p>
            <a:pPr marL="18288" indent="0" algn="ctr">
              <a:buNone/>
            </a:pPr>
            <a:r>
              <a:rPr lang="en-US" sz="2400" dirty="0" smtClean="0">
                <a:solidFill>
                  <a:srgbClr val="002060"/>
                </a:solidFill>
                <a:latin typeface="Arial Narrow" pitchFamily="34" charset="0"/>
              </a:rPr>
              <a:t>Italy:</a:t>
            </a:r>
            <a:r>
              <a:rPr lang="en-US" sz="2400" dirty="0" smtClean="0">
                <a:solidFill>
                  <a:schemeClr val="tx1">
                    <a:lumMod val="95000"/>
                    <a:lumOff val="5000"/>
                  </a:schemeClr>
                </a:solidFill>
                <a:latin typeface="Arial Narrow" pitchFamily="34" charset="0"/>
              </a:rPr>
              <a:t> </a:t>
            </a:r>
            <a:r>
              <a:rPr lang="en-US" sz="2400" dirty="0" smtClean="0">
                <a:solidFill>
                  <a:srgbClr val="FF0000"/>
                </a:solidFill>
                <a:latin typeface="Arial Narrow" pitchFamily="34" charset="0"/>
              </a:rPr>
              <a:t>Benito Mussolini </a:t>
            </a:r>
            <a:r>
              <a:rPr lang="en-US" sz="2400" dirty="0" smtClean="0">
                <a:solidFill>
                  <a:schemeClr val="tx1">
                    <a:lumMod val="95000"/>
                    <a:lumOff val="5000"/>
                  </a:schemeClr>
                </a:solidFill>
                <a:latin typeface="Arial Narrow" pitchFamily="34" charset="0"/>
              </a:rPr>
              <a:t>founded Fascist political movement after WWI &amp; gained power when his </a:t>
            </a:r>
            <a:r>
              <a:rPr lang="en-US" sz="2400" dirty="0" err="1">
                <a:solidFill>
                  <a:srgbClr val="FF0000"/>
                </a:solidFill>
                <a:latin typeface="Arial Narrow" pitchFamily="34" charset="0"/>
              </a:rPr>
              <a:t>B</a:t>
            </a:r>
            <a:r>
              <a:rPr lang="en-US" sz="2400" dirty="0" err="1" smtClean="0">
                <a:solidFill>
                  <a:srgbClr val="FF0000"/>
                </a:solidFill>
                <a:latin typeface="Arial Narrow" pitchFamily="34" charset="0"/>
              </a:rPr>
              <a:t>lackshirts</a:t>
            </a:r>
            <a:r>
              <a:rPr lang="en-US" sz="2400" dirty="0" smtClean="0">
                <a:solidFill>
                  <a:schemeClr val="tx1">
                    <a:lumMod val="95000"/>
                    <a:lumOff val="5000"/>
                  </a:schemeClr>
                </a:solidFill>
                <a:latin typeface="Arial Narrow" pitchFamily="34" charset="0"/>
              </a:rPr>
              <a:t> marched on Rome in a coup.</a:t>
            </a:r>
          </a:p>
          <a:p>
            <a:pPr marL="18288" indent="0" algn="ctr">
              <a:buNone/>
            </a:pPr>
            <a:endParaRPr lang="en-US" sz="1200" dirty="0">
              <a:solidFill>
                <a:schemeClr val="tx1">
                  <a:lumMod val="95000"/>
                  <a:lumOff val="5000"/>
                </a:schemeClr>
              </a:solidFill>
              <a:latin typeface="Arial Narrow" pitchFamily="34" charset="0"/>
            </a:endParaRPr>
          </a:p>
          <a:p>
            <a:pPr marL="18288" indent="0" algn="ctr">
              <a:buNone/>
            </a:pPr>
            <a:r>
              <a:rPr lang="en-US" sz="2400" dirty="0" smtClean="0">
                <a:solidFill>
                  <a:srgbClr val="002060"/>
                </a:solidFill>
                <a:latin typeface="Arial Narrow" pitchFamily="34" charset="0"/>
              </a:rPr>
              <a:t>Germany</a:t>
            </a:r>
            <a:r>
              <a:rPr lang="en-US" sz="2400" dirty="0" smtClean="0">
                <a:solidFill>
                  <a:schemeClr val="tx1">
                    <a:lumMod val="95000"/>
                    <a:lumOff val="5000"/>
                  </a:schemeClr>
                </a:solidFill>
                <a:latin typeface="Arial Narrow" pitchFamily="34" charset="0"/>
              </a:rPr>
              <a:t>: </a:t>
            </a:r>
            <a:r>
              <a:rPr lang="en-US" sz="2400" dirty="0" smtClean="0">
                <a:solidFill>
                  <a:srgbClr val="FF0000"/>
                </a:solidFill>
                <a:latin typeface="Arial Narrow" pitchFamily="34" charset="0"/>
              </a:rPr>
              <a:t>Adolf Hitler </a:t>
            </a:r>
            <a:r>
              <a:rPr lang="en-US" sz="2400" dirty="0" smtClean="0">
                <a:solidFill>
                  <a:schemeClr val="tx1">
                    <a:lumMod val="95000"/>
                    <a:lumOff val="5000"/>
                  </a:schemeClr>
                </a:solidFill>
                <a:latin typeface="Arial Narrow" pitchFamily="34" charset="0"/>
              </a:rPr>
              <a:t>gains fame after a failed takeover &amp; is appointed to the #2 position in power. He takes over after a natural death &amp; promises</a:t>
            </a:r>
          </a:p>
          <a:p>
            <a:pPr marL="18288" indent="0" algn="ctr">
              <a:buNone/>
            </a:pPr>
            <a:r>
              <a:rPr lang="en-US" sz="2400" dirty="0" smtClean="0">
                <a:solidFill>
                  <a:schemeClr val="tx1">
                    <a:lumMod val="95000"/>
                    <a:lumOff val="5000"/>
                  </a:schemeClr>
                </a:solidFill>
                <a:latin typeface="Arial Narrow" pitchFamily="34" charset="0"/>
              </a:rPr>
              <a:t>a </a:t>
            </a:r>
            <a:r>
              <a:rPr lang="en-US" sz="2400" dirty="0" smtClean="0">
                <a:solidFill>
                  <a:srgbClr val="FF0000"/>
                </a:solidFill>
                <a:latin typeface="Arial Narrow" pitchFamily="34" charset="0"/>
              </a:rPr>
              <a:t>Third Reich</a:t>
            </a:r>
            <a:r>
              <a:rPr lang="en-US" sz="2400" dirty="0" smtClean="0">
                <a:solidFill>
                  <a:schemeClr val="tx1">
                    <a:lumMod val="95000"/>
                    <a:lumOff val="5000"/>
                  </a:schemeClr>
                </a:solidFill>
                <a:latin typeface="Arial Narrow" pitchFamily="34" charset="0"/>
              </a:rPr>
              <a:t>, a great empire in honor of Holy Roman Empire.</a:t>
            </a:r>
          </a:p>
          <a:p>
            <a:pPr marL="18288" indent="0" algn="ctr">
              <a:buNone/>
            </a:pPr>
            <a:endParaRPr lang="en-US" sz="1200" dirty="0" smtClean="0">
              <a:solidFill>
                <a:schemeClr val="tx1">
                  <a:lumMod val="95000"/>
                  <a:lumOff val="5000"/>
                </a:schemeClr>
              </a:solidFill>
              <a:latin typeface="Arial Narrow" pitchFamily="34" charset="0"/>
            </a:endParaRPr>
          </a:p>
          <a:p>
            <a:pPr marL="18288" indent="0" algn="ctr">
              <a:buNone/>
            </a:pPr>
            <a:r>
              <a:rPr lang="en-US" sz="2400" dirty="0" smtClean="0">
                <a:solidFill>
                  <a:schemeClr val="tx1">
                    <a:lumMod val="95000"/>
                    <a:lumOff val="5000"/>
                  </a:schemeClr>
                </a:solidFill>
                <a:latin typeface="Arial Narrow" pitchFamily="34" charset="0"/>
              </a:rPr>
              <a:t>*Hitler’s plan was clearly written out in his book </a:t>
            </a:r>
            <a:r>
              <a:rPr lang="en-US" sz="2400" dirty="0" smtClean="0">
                <a:solidFill>
                  <a:srgbClr val="FF0000"/>
                </a:solidFill>
                <a:latin typeface="Arial Narrow" pitchFamily="34" charset="0"/>
              </a:rPr>
              <a:t>Mein </a:t>
            </a:r>
            <a:r>
              <a:rPr lang="en-US" sz="2400" dirty="0" err="1" smtClean="0">
                <a:solidFill>
                  <a:srgbClr val="FF0000"/>
                </a:solidFill>
                <a:latin typeface="Arial Narrow" pitchFamily="34" charset="0"/>
              </a:rPr>
              <a:t>Kampf</a:t>
            </a:r>
            <a:r>
              <a:rPr lang="en-US" sz="2400" dirty="0" smtClean="0">
                <a:solidFill>
                  <a:srgbClr val="FF0000"/>
                </a:solidFill>
                <a:latin typeface="Arial Narrow" pitchFamily="34" charset="0"/>
              </a:rPr>
              <a:t>.</a:t>
            </a:r>
            <a:endParaRPr lang="en-US" sz="2400" dirty="0">
              <a:solidFill>
                <a:srgbClr val="FF0000"/>
              </a:solidFill>
              <a:latin typeface="Arial Narrow" pitchFamily="34"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05200"/>
            <a:ext cx="1835437"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836" y="3505199"/>
            <a:ext cx="1828164" cy="249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505200"/>
            <a:ext cx="1981200" cy="252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437" y="3505200"/>
            <a:ext cx="1745963"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3505199"/>
            <a:ext cx="1753235" cy="249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376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 y="0"/>
            <a:ext cx="10261600" cy="769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0"/>
            <a:ext cx="9144000" cy="1569660"/>
          </a:xfrm>
          <a:prstGeom prst="rect">
            <a:avLst/>
          </a:prstGeom>
          <a:noFill/>
        </p:spPr>
        <p:txBody>
          <a:bodyPr wrap="square" rtlCol="0">
            <a:spAutoFit/>
          </a:bodyPr>
          <a:lstStyle/>
          <a:p>
            <a:pPr algn="ctr"/>
            <a:r>
              <a:rPr lang="en-US" sz="9600" dirty="0" smtClean="0">
                <a:solidFill>
                  <a:srgbClr val="C00000"/>
                </a:solidFill>
                <a:latin typeface="Aharoni" pitchFamily="2" charset="-79"/>
                <a:cs typeface="Aharoni" pitchFamily="2" charset="-79"/>
              </a:rPr>
              <a:t>WORLD WAR II</a:t>
            </a:r>
            <a:endParaRPr lang="en-US" sz="9600" dirty="0">
              <a:solidFill>
                <a:srgbClr val="C00000"/>
              </a:solidFill>
              <a:latin typeface="Aharoni" pitchFamily="2" charset="-79"/>
              <a:cs typeface="Aharoni" pitchFamily="2" charset="-79"/>
            </a:endParaRPr>
          </a:p>
        </p:txBody>
      </p:sp>
    </p:spTree>
    <p:extLst>
      <p:ext uri="{BB962C8B-B14F-4D97-AF65-F5344CB8AC3E}">
        <p14:creationId xmlns:p14="http://schemas.microsoft.com/office/powerpoint/2010/main" val="12401105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926216"/>
            <a:ext cx="8686800" cy="703183"/>
          </a:xfrm>
        </p:spPr>
        <p:txBody>
          <a:bodyPr>
            <a:normAutofit/>
          </a:bodyPr>
          <a:lstStyle/>
          <a:p>
            <a:pPr algn="ctr"/>
            <a:r>
              <a:rPr lang="en-US" sz="4000" dirty="0" smtClean="0">
                <a:solidFill>
                  <a:srgbClr val="00B050"/>
                </a:solidFill>
              </a:rPr>
              <a:t>HITLER INTO SUDETENLAND</a:t>
            </a:r>
            <a:endParaRPr lang="en-US" sz="4000" dirty="0">
              <a:solidFill>
                <a:srgbClr val="00B050"/>
              </a:solidFill>
            </a:endParaRPr>
          </a:p>
        </p:txBody>
      </p:sp>
      <p:sp>
        <p:nvSpPr>
          <p:cNvPr id="3" name="Content Placeholder 2"/>
          <p:cNvSpPr>
            <a:spLocks noGrp="1"/>
          </p:cNvSpPr>
          <p:nvPr>
            <p:ph idx="1"/>
          </p:nvPr>
        </p:nvSpPr>
        <p:spPr>
          <a:xfrm>
            <a:off x="228600" y="2286000"/>
            <a:ext cx="5486400" cy="3619434"/>
          </a:xfrm>
        </p:spPr>
        <p:txBody>
          <a:bodyPr>
            <a:normAutofit lnSpcReduction="10000"/>
          </a:bodyPr>
          <a:lstStyle/>
          <a:p>
            <a:pPr marL="0" indent="0" algn="ctr">
              <a:buNone/>
            </a:pPr>
            <a:r>
              <a:rPr lang="en-US" sz="2400" dirty="0" smtClean="0">
                <a:latin typeface="Arial Narrow" pitchFamily="34" charset="0"/>
              </a:rPr>
              <a:t>Italy starts WWII by attacking Ethiopia.</a:t>
            </a:r>
          </a:p>
          <a:p>
            <a:pPr marL="0" indent="0" algn="ctr">
              <a:buNone/>
            </a:pPr>
            <a:endParaRPr lang="en-US" sz="2400" dirty="0" smtClean="0">
              <a:latin typeface="Arial Narrow" pitchFamily="34" charset="0"/>
            </a:endParaRPr>
          </a:p>
          <a:p>
            <a:pPr marL="0" indent="0" algn="ctr">
              <a:buNone/>
            </a:pPr>
            <a:r>
              <a:rPr lang="en-US" sz="2400" dirty="0" smtClean="0">
                <a:latin typeface="Arial Narrow" pitchFamily="34" charset="0"/>
              </a:rPr>
              <a:t>Begging for </a:t>
            </a:r>
            <a:r>
              <a:rPr lang="en-US" sz="2400" dirty="0" smtClean="0">
                <a:solidFill>
                  <a:srgbClr val="FF0000"/>
                </a:solidFill>
                <a:latin typeface="Arial Narrow" pitchFamily="34" charset="0"/>
              </a:rPr>
              <a:t>living space</a:t>
            </a:r>
            <a:r>
              <a:rPr lang="en-US" sz="2400" dirty="0" smtClean="0">
                <a:latin typeface="Arial Narrow" pitchFamily="34" charset="0"/>
              </a:rPr>
              <a:t>, Hitler makes the case that Germany should take control of the </a:t>
            </a:r>
            <a:r>
              <a:rPr lang="en-US" sz="2400" dirty="0" smtClean="0">
                <a:solidFill>
                  <a:srgbClr val="FF0000"/>
                </a:solidFill>
                <a:latin typeface="Arial Narrow" pitchFamily="34" charset="0"/>
              </a:rPr>
              <a:t>Sudetenland</a:t>
            </a:r>
            <a:r>
              <a:rPr lang="en-US" sz="2400" dirty="0" smtClean="0">
                <a:latin typeface="Arial Narrow" pitchFamily="34" charset="0"/>
              </a:rPr>
              <a:t> (western part of Czechoslovakia).</a:t>
            </a:r>
          </a:p>
          <a:p>
            <a:pPr marL="0" indent="0" algn="ctr">
              <a:buNone/>
            </a:pPr>
            <a:r>
              <a:rPr lang="en-US" sz="2400" dirty="0" smtClean="0">
                <a:latin typeface="Arial Narrow" pitchFamily="34" charset="0"/>
              </a:rPr>
              <a:t>Instead of fighting, European leaders say OK.</a:t>
            </a:r>
          </a:p>
          <a:p>
            <a:pPr marL="0" indent="0" algn="ctr">
              <a:buNone/>
            </a:pPr>
            <a:endParaRPr lang="en-US" sz="1800" dirty="0" smtClean="0">
              <a:latin typeface="+mj-lt"/>
            </a:endParaRPr>
          </a:p>
          <a:p>
            <a:pPr marL="0" indent="0" algn="ctr">
              <a:buNone/>
            </a:pPr>
            <a:r>
              <a:rPr lang="en-US" sz="1800" dirty="0" smtClean="0">
                <a:latin typeface="+mj-lt"/>
              </a:rPr>
              <a:t>*This YES comes from GB and France, it is called the Munich Pact, and backfires as Hitler takes over all of Czechoslovakia. Europe acts stunned that Hitler would so blatantly lie to them. </a:t>
            </a:r>
          </a:p>
          <a:p>
            <a:pPr marL="0" indent="0" algn="ctr">
              <a:buNone/>
            </a:pPr>
            <a:endParaRPr lang="en-US" sz="2400" dirty="0" smtClean="0">
              <a:latin typeface="Arial Narrow" pitchFamily="34" charset="0"/>
            </a:endParaRPr>
          </a:p>
          <a:p>
            <a:pPr marL="0" indent="0" algn="ctr">
              <a:buNone/>
            </a:pPr>
            <a:endParaRPr lang="en-US" sz="1400" dirty="0">
              <a:latin typeface="Arial Narrow"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0"/>
            <a:ext cx="3429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86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9334" y="0"/>
            <a:ext cx="1706435" cy="226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5770" y="0"/>
            <a:ext cx="1713993" cy="226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19763" y="4572000"/>
            <a:ext cx="3119437" cy="1354217"/>
          </a:xfrm>
          <a:prstGeom prst="rect">
            <a:avLst/>
          </a:prstGeom>
          <a:noFill/>
        </p:spPr>
        <p:txBody>
          <a:bodyPr wrap="square" rtlCol="0">
            <a:spAutoFit/>
          </a:bodyPr>
          <a:lstStyle/>
          <a:p>
            <a:endParaRPr lang="en-US" sz="1000" dirty="0" smtClean="0"/>
          </a:p>
          <a:p>
            <a:r>
              <a:rPr lang="en-US" dirty="0" smtClean="0"/>
              <a:t>*Life magazine celebrated the takeover by showing </a:t>
            </a:r>
            <a:r>
              <a:rPr lang="en-US" dirty="0" err="1" smtClean="0"/>
              <a:t>pics</a:t>
            </a:r>
            <a:r>
              <a:rPr lang="en-US" dirty="0" smtClean="0"/>
              <a:t> of German parades &amp; emphasizing world approval.</a:t>
            </a:r>
            <a:endParaRPr lang="en-US" dirty="0"/>
          </a:p>
        </p:txBody>
      </p:sp>
    </p:spTree>
    <p:extLst>
      <p:ext uri="{BB962C8B-B14F-4D97-AF65-F5344CB8AC3E}">
        <p14:creationId xmlns:p14="http://schemas.microsoft.com/office/powerpoint/2010/main" val="3956150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3941616"/>
            <a:ext cx="8183880" cy="2687784"/>
          </a:xfrm>
        </p:spPr>
        <p:txBody>
          <a:bodyPr>
            <a:normAutofit/>
          </a:bodyPr>
          <a:lstStyle/>
          <a:p>
            <a:pPr algn="ctr"/>
            <a:r>
              <a:rPr lang="en-US" sz="4400" dirty="0" smtClean="0">
                <a:solidFill>
                  <a:srgbClr val="00B050"/>
                </a:solidFill>
              </a:rPr>
              <a:t>KRISTALLNACHT</a:t>
            </a:r>
            <a:endParaRPr lang="en-US" sz="4400" dirty="0">
              <a:solidFill>
                <a:srgbClr val="00B050"/>
              </a:solidFill>
            </a:endParaRPr>
          </a:p>
        </p:txBody>
      </p:sp>
      <p:sp>
        <p:nvSpPr>
          <p:cNvPr id="3" name="Content Placeholder 2"/>
          <p:cNvSpPr>
            <a:spLocks noGrp="1"/>
          </p:cNvSpPr>
          <p:nvPr>
            <p:ph idx="1"/>
          </p:nvPr>
        </p:nvSpPr>
        <p:spPr>
          <a:xfrm>
            <a:off x="304800" y="2280666"/>
            <a:ext cx="8534400" cy="3434334"/>
          </a:xfrm>
        </p:spPr>
        <p:txBody>
          <a:bodyPr>
            <a:normAutofit/>
          </a:bodyPr>
          <a:lstStyle/>
          <a:p>
            <a:pPr marL="0" indent="0" algn="ctr">
              <a:buNone/>
            </a:pPr>
            <a:r>
              <a:rPr lang="en-US" sz="2400" dirty="0" smtClean="0">
                <a:latin typeface="Arial Narrow" pitchFamily="34" charset="0"/>
              </a:rPr>
              <a:t>Hitler’s plan to create Aryan nation of “pure blood” begins on </a:t>
            </a:r>
            <a:r>
              <a:rPr lang="en-US" sz="2400" dirty="0" smtClean="0">
                <a:solidFill>
                  <a:srgbClr val="FF0000"/>
                </a:solidFill>
                <a:latin typeface="Arial Narrow" pitchFamily="34" charset="0"/>
              </a:rPr>
              <a:t>Kristallnacht</a:t>
            </a:r>
            <a:r>
              <a:rPr lang="en-US" sz="2400" dirty="0" smtClean="0">
                <a:latin typeface="Arial Narrow" pitchFamily="34" charset="0"/>
              </a:rPr>
              <a:t> (Night of the Broken Glass) as </a:t>
            </a:r>
            <a:r>
              <a:rPr lang="en-US" sz="2400" dirty="0" smtClean="0">
                <a:solidFill>
                  <a:srgbClr val="FF0000"/>
                </a:solidFill>
                <a:latin typeface="Arial Narrow" pitchFamily="34" charset="0"/>
              </a:rPr>
              <a:t>Jews</a:t>
            </a:r>
            <a:r>
              <a:rPr lang="en-US" sz="2400" dirty="0" smtClean="0">
                <a:latin typeface="Arial Narrow" pitchFamily="34" charset="0"/>
              </a:rPr>
              <a:t> were no longer considered people. </a:t>
            </a:r>
          </a:p>
          <a:p>
            <a:pPr marL="0" indent="0" algn="ctr">
              <a:buNone/>
            </a:pPr>
            <a:endParaRPr lang="en-US" sz="800" dirty="0" smtClean="0">
              <a:latin typeface="+mj-lt"/>
            </a:endParaRPr>
          </a:p>
          <a:p>
            <a:pPr marL="0" indent="0" algn="ctr">
              <a:buNone/>
            </a:pPr>
            <a:r>
              <a:rPr lang="en-US" sz="2000" dirty="0" smtClean="0">
                <a:latin typeface="+mj-lt"/>
              </a:rPr>
              <a:t>*Synagogues were burned, homes ransacked, Jewish businesses were destroyed &amp; thousands were rounded up into concentration camps.</a:t>
            </a:r>
            <a:endParaRPr lang="en-US" sz="2000" dirty="0">
              <a:latin typeface="+mj-l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124200" cy="228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645" y="1"/>
            <a:ext cx="3158355" cy="228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0"/>
            <a:ext cx="2861445" cy="228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941616"/>
            <a:ext cx="1447800" cy="1905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477000" y="3941616"/>
            <a:ext cx="2362200" cy="2031325"/>
          </a:xfrm>
          <a:prstGeom prst="rect">
            <a:avLst/>
          </a:prstGeom>
          <a:noFill/>
        </p:spPr>
        <p:txBody>
          <a:bodyPr wrap="square" rtlCol="0">
            <a:spAutoFit/>
          </a:bodyPr>
          <a:lstStyle/>
          <a:p>
            <a:endParaRPr lang="en-US" dirty="0" smtClean="0"/>
          </a:p>
          <a:p>
            <a:r>
              <a:rPr lang="en-US" dirty="0" smtClean="0"/>
              <a:t>*2 months after </a:t>
            </a:r>
            <a:r>
              <a:rPr lang="en-US" dirty="0" err="1" smtClean="0"/>
              <a:t>Kristallnacht</a:t>
            </a:r>
            <a:r>
              <a:rPr lang="en-US" dirty="0" smtClean="0"/>
              <a:t>, Time magazine picked Hitler to be its 1938 man of the year…yup the world loved him.</a:t>
            </a:r>
            <a:endParaRPr lang="en-US" dirty="0"/>
          </a:p>
        </p:txBody>
      </p:sp>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7268" y="3934690"/>
            <a:ext cx="1251931" cy="191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4038600"/>
            <a:ext cx="3320068" cy="2031325"/>
          </a:xfrm>
          <a:prstGeom prst="rect">
            <a:avLst/>
          </a:prstGeom>
          <a:noFill/>
        </p:spPr>
        <p:txBody>
          <a:bodyPr wrap="square" rtlCol="0">
            <a:spAutoFit/>
          </a:bodyPr>
          <a:lstStyle/>
          <a:p>
            <a:endParaRPr lang="en-US" dirty="0" smtClean="0"/>
          </a:p>
          <a:p>
            <a:r>
              <a:rPr lang="en-US" dirty="0" smtClean="0"/>
              <a:t>*3 years earlier, Germany had passed the </a:t>
            </a:r>
            <a:r>
              <a:rPr lang="en-US" dirty="0" smtClean="0">
                <a:solidFill>
                  <a:srgbClr val="FF0000"/>
                </a:solidFill>
              </a:rPr>
              <a:t>Nuremberg Laws</a:t>
            </a:r>
            <a:r>
              <a:rPr lang="en-US" dirty="0" smtClean="0"/>
              <a:t>, which ordered Jews to wear </a:t>
            </a:r>
            <a:r>
              <a:rPr lang="en-US" dirty="0" smtClean="0">
                <a:solidFill>
                  <a:srgbClr val="FF0000"/>
                </a:solidFill>
              </a:rPr>
              <a:t>yellow stars</a:t>
            </a:r>
            <a:r>
              <a:rPr lang="en-US" dirty="0" smtClean="0"/>
              <a:t>, forbade marriage, stripped their citizenship, etc. </a:t>
            </a:r>
          </a:p>
          <a:p>
            <a:endParaRPr lang="en-US" dirty="0"/>
          </a:p>
        </p:txBody>
      </p:sp>
      <mc:AlternateContent xmlns:mc="http://schemas.openxmlformats.org/markup-compatibility/2006" xmlns:p14="http://schemas.microsoft.com/office/powerpoint/2010/main">
        <mc:Choice Requires="p14">
          <p:contentPart p14:bwMode="auto" r:id="rId7">
            <p14:nvContentPartPr>
              <p14:cNvPr id="9" name="Ink 8"/>
              <p14:cNvContentPartPr/>
              <p14:nvPr/>
            </p14:nvContentPartPr>
            <p14:xfrm>
              <a:off x="4332731" y="4530327"/>
              <a:ext cx="295560" cy="318960"/>
            </p14:xfrm>
          </p:contentPart>
        </mc:Choice>
        <mc:Fallback xmlns="">
          <p:pic>
            <p:nvPicPr>
              <p:cNvPr id="9" name="Ink 8"/>
              <p:cNvPicPr/>
              <p:nvPr/>
            </p:nvPicPr>
            <p:blipFill>
              <a:blip r:embed="rId8"/>
              <a:stretch>
                <a:fillRect/>
              </a:stretch>
            </p:blipFill>
            <p:spPr>
              <a:xfrm>
                <a:off x="4290971" y="4446447"/>
                <a:ext cx="379080" cy="487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p14:cNvContentPartPr/>
              <p14:nvPr/>
            </p14:nvContentPartPr>
            <p14:xfrm>
              <a:off x="3768611" y="4184007"/>
              <a:ext cx="526680" cy="443880"/>
            </p14:xfrm>
          </p:contentPart>
        </mc:Choice>
        <mc:Fallback xmlns="">
          <p:pic>
            <p:nvPicPr>
              <p:cNvPr id="11" name="Ink 10"/>
              <p:cNvPicPr/>
              <p:nvPr/>
            </p:nvPicPr>
            <p:blipFill>
              <a:blip r:embed="rId10"/>
              <a:stretch>
                <a:fillRect/>
              </a:stretch>
            </p:blipFill>
            <p:spPr>
              <a:xfrm>
                <a:off x="3756731" y="4172127"/>
                <a:ext cx="550440" cy="467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p14:cNvContentPartPr/>
              <p14:nvPr/>
            </p14:nvContentPartPr>
            <p14:xfrm>
              <a:off x="4198091" y="4389927"/>
              <a:ext cx="97200" cy="237960"/>
            </p14:xfrm>
          </p:contentPart>
        </mc:Choice>
        <mc:Fallback xmlns="">
          <p:pic>
            <p:nvPicPr>
              <p:cNvPr id="13" name="Ink 12"/>
              <p:cNvPicPr/>
              <p:nvPr/>
            </p:nvPicPr>
            <p:blipFill>
              <a:blip r:embed="rId12"/>
              <a:stretch>
                <a:fillRect/>
              </a:stretch>
            </p:blipFill>
            <p:spPr>
              <a:xfrm>
                <a:off x="4186211" y="4378047"/>
                <a:ext cx="12096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p14:cNvContentPartPr/>
              <p14:nvPr/>
            </p14:nvContentPartPr>
            <p14:xfrm>
              <a:off x="4073171" y="4641207"/>
              <a:ext cx="235800" cy="360"/>
            </p14:xfrm>
          </p:contentPart>
        </mc:Choice>
        <mc:Fallback xmlns="">
          <p:pic>
            <p:nvPicPr>
              <p:cNvPr id="15" name="Ink 14"/>
              <p:cNvPicPr/>
              <p:nvPr/>
            </p:nvPicPr>
            <p:blipFill>
              <a:blip r:embed="rId14"/>
              <a:stretch>
                <a:fillRect/>
              </a:stretch>
            </p:blipFill>
            <p:spPr>
              <a:xfrm>
                <a:off x="4061291" y="4629327"/>
                <a:ext cx="2595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p14:cNvContentPartPr/>
              <p14:nvPr/>
            </p14:nvContentPartPr>
            <p14:xfrm>
              <a:off x="9518171" y="1884327"/>
              <a:ext cx="41760" cy="360"/>
            </p14:xfrm>
          </p:contentPart>
        </mc:Choice>
        <mc:Fallback xmlns="">
          <p:pic>
            <p:nvPicPr>
              <p:cNvPr id="17" name="Ink 16"/>
              <p:cNvPicPr/>
              <p:nvPr/>
            </p:nvPicPr>
            <p:blipFill>
              <a:blip r:embed="rId16"/>
              <a:stretch>
                <a:fillRect/>
              </a:stretch>
            </p:blipFill>
            <p:spPr>
              <a:xfrm>
                <a:off x="9506291" y="1872447"/>
                <a:ext cx="65520" cy="24120"/>
              </a:xfrm>
              <a:prstGeom prst="rect">
                <a:avLst/>
              </a:prstGeom>
            </p:spPr>
          </p:pic>
        </mc:Fallback>
      </mc:AlternateContent>
    </p:spTree>
    <p:extLst>
      <p:ext uri="{BB962C8B-B14F-4D97-AF65-F5344CB8AC3E}">
        <p14:creationId xmlns:p14="http://schemas.microsoft.com/office/powerpoint/2010/main" val="30572765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6317</TotalTime>
  <Words>2489</Words>
  <Application>Microsoft Office PowerPoint</Application>
  <PresentationFormat>On-screen Show (4:3)</PresentationFormat>
  <Paragraphs>198</Paragraphs>
  <Slides>46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Aharoni</vt:lpstr>
      <vt:lpstr>Arial Black</vt:lpstr>
      <vt:lpstr>Arial Narrow</vt:lpstr>
      <vt:lpstr>Calibri</vt:lpstr>
      <vt:lpstr>Cambria Math</vt:lpstr>
      <vt:lpstr>Georgia</vt:lpstr>
      <vt:lpstr>Verdana</vt:lpstr>
      <vt:lpstr>Wingdings 2</vt:lpstr>
      <vt:lpstr>Aspect</vt:lpstr>
      <vt:lpstr>PowerPoint Presentation</vt:lpstr>
      <vt:lpstr>PowerPoint Presentation</vt:lpstr>
      <vt:lpstr>SOVIET UNION</vt:lpstr>
      <vt:lpstr>JAPAN</vt:lpstr>
      <vt:lpstr>GERMANY</vt:lpstr>
      <vt:lpstr>BENITO MUSSOLINI &amp; ADOLF HITLER</vt:lpstr>
      <vt:lpstr>PowerPoint Presentation</vt:lpstr>
      <vt:lpstr>HITLER INTO SUDETENLAND</vt:lpstr>
      <vt:lpstr>KRISTALLNACHT</vt:lpstr>
      <vt:lpstr>NONAGGRESSION PACT</vt:lpstr>
      <vt:lpstr>GERMAN &amp; RUSSIAN OFFENSIVES</vt:lpstr>
      <vt:lpstr>HOLOCAUST</vt:lpstr>
      <vt:lpstr>PowerPoint Presentation</vt:lpstr>
      <vt:lpstr>MAGINOT LINE</vt:lpstr>
      <vt:lpstr>INVASION OF FRANCE</vt:lpstr>
      <vt:lpstr>BATTLE OF BRITAIN</vt:lpstr>
      <vt:lpstr>INVASION OF RUSSIA</vt:lpstr>
      <vt:lpstr>PowerPoint Presentation</vt:lpstr>
      <vt:lpstr>UNDECLARED WAR IN ATLANTIC</vt:lpstr>
      <vt:lpstr>PEARL HARBOR</vt:lpstr>
      <vt:lpstr>PowerPoint Presentation</vt:lpstr>
      <vt:lpstr>PHILIPPINES</vt:lpstr>
      <vt:lpstr>PowerPoint Presentation</vt:lpstr>
      <vt:lpstr>RAPE OF NANKING</vt:lpstr>
      <vt:lpstr>PowerPoint Presentation</vt:lpstr>
      <vt:lpstr>AMERICAN PREPAREDNESS</vt:lpstr>
      <vt:lpstr>NAVY BATTLES</vt:lpstr>
      <vt:lpstr>BATTLE OF THE CORAL SEA</vt:lpstr>
      <vt:lpstr>BATTLE OF MIDWAY</vt:lpstr>
      <vt:lpstr>BATTLE OF NORTH AFRICA</vt:lpstr>
      <vt:lpstr>INVASION OF SICILY</vt:lpstr>
      <vt:lpstr>D-DAY</vt:lpstr>
      <vt:lpstr>PowerPoint Presentation</vt:lpstr>
      <vt:lpstr>ISLAND HOPPING</vt:lpstr>
      <vt:lpstr>PowerPoint Presentation</vt:lpstr>
      <vt:lpstr>IWO JIMA &amp; OKINAWA</vt:lpstr>
      <vt:lpstr>KAMIKAZE</vt:lpstr>
      <vt:lpstr>TUSKEGEE AIRMEN</vt:lpstr>
      <vt:lpstr>JAPANESE INTERNMENT</vt:lpstr>
      <vt:lpstr>BATTLE OF STALINGRAD</vt:lpstr>
      <vt:lpstr>BATTLE OF THE BULGE</vt:lpstr>
      <vt:lpstr>V-E DAY</vt:lpstr>
      <vt:lpstr>HIROSHIMA &amp; NAGASAKI</vt:lpstr>
      <vt:lpstr>PowerPoint Presentation</vt:lpstr>
      <vt:lpstr>V-J DAY</vt:lpstr>
      <vt:lpstr>PowerPoint Presentation</vt:lpstr>
    </vt:vector>
  </TitlesOfParts>
  <Company>Wentzville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E Johnson</dc:creator>
  <cp:lastModifiedBy>Papez, Thomas M.</cp:lastModifiedBy>
  <cp:revision>273</cp:revision>
  <dcterms:created xsi:type="dcterms:W3CDTF">2013-04-11T16:39:52Z</dcterms:created>
  <dcterms:modified xsi:type="dcterms:W3CDTF">2020-02-19T14:47:20Z</dcterms:modified>
</cp:coreProperties>
</file>