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</p:sldIdLst>
  <p:sldSz cx="12192000" cy="6858000"/>
  <p:notesSz cx="6858000" cy="12192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1892"/>
  </p:normalViewPr>
  <p:slideViewPr>
    <p:cSldViewPr>
      <p:cViewPr varScale="1">
        <p:scale>
          <a:sx n="49" d="100"/>
          <a:sy n="49" d="100"/>
        </p:scale>
        <p:origin x="416" y="1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455670" y="2488768"/>
            <a:ext cx="5280659" cy="9404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1/8/20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1/8/20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6114288" y="106679"/>
            <a:ext cx="4553712" cy="63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639823" y="30480"/>
            <a:ext cx="2037588" cy="7909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639823" y="185927"/>
            <a:ext cx="8700516" cy="66720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1/8/20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1/8/20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1/8/20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6939" y="487171"/>
            <a:ext cx="10358120" cy="1300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3176" y="1757933"/>
            <a:ext cx="6587490" cy="2717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1/8/20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8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g"/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g"/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g"/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g"/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g"/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g"/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g"/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g"/><Relationship Id="rId2" Type="http://schemas.openxmlformats.org/officeDocument/2006/relationships/image" Target="../media/image215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g"/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g"/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g"/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g"/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jpg"/><Relationship Id="rId2" Type="http://schemas.openxmlformats.org/officeDocument/2006/relationships/hyperlink" Target="https://www.youtube.com/watch?v=chBZBZ1DA-k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k3KhC74tgw" TargetMode="Externa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R65HKQfDcXQ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g"/><Relationship Id="rId4" Type="http://schemas.openxmlformats.org/officeDocument/2006/relationships/image" Target="../media/image10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g"/><Relationship Id="rId5" Type="http://schemas.openxmlformats.org/officeDocument/2006/relationships/image" Target="../media/image110.png"/><Relationship Id="rId4" Type="http://schemas.openxmlformats.org/officeDocument/2006/relationships/image" Target="../media/image10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jpg"/><Relationship Id="rId4" Type="http://schemas.openxmlformats.org/officeDocument/2006/relationships/image" Target="../media/image114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s://study.com/academy/lesson/the-six-types-of-synovial-joints-examples-definition.html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jpg"/><Relationship Id="rId4" Type="http://schemas.openxmlformats.org/officeDocument/2006/relationships/image" Target="../media/image159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g"/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55670" y="2488768"/>
            <a:ext cx="527748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445" dirty="0">
                <a:latin typeface="Arial"/>
                <a:cs typeface="Arial"/>
              </a:rPr>
              <a:t>Topic </a:t>
            </a:r>
            <a:r>
              <a:rPr sz="6000" spc="-195" dirty="0">
                <a:latin typeface="Arial"/>
                <a:cs typeface="Arial"/>
              </a:rPr>
              <a:t>1:</a:t>
            </a:r>
            <a:r>
              <a:rPr sz="6000" spc="-275" dirty="0">
                <a:latin typeface="Arial"/>
                <a:cs typeface="Arial"/>
              </a:rPr>
              <a:t> </a:t>
            </a:r>
            <a:r>
              <a:rPr sz="6000" spc="-305" dirty="0">
                <a:latin typeface="Arial"/>
                <a:cs typeface="Arial"/>
              </a:rPr>
              <a:t>Anatomy</a:t>
            </a:r>
            <a:endParaRPr sz="6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61153" y="3579621"/>
            <a:ext cx="28695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5" dirty="0">
                <a:latin typeface="Arial"/>
                <a:cs typeface="Arial"/>
              </a:rPr>
              <a:t>1.1 </a:t>
            </a:r>
            <a:r>
              <a:rPr sz="2400" spc="-175" dirty="0">
                <a:latin typeface="Arial"/>
                <a:cs typeface="Arial"/>
              </a:rPr>
              <a:t>The </a:t>
            </a:r>
            <a:r>
              <a:rPr sz="2400" spc="-100" dirty="0">
                <a:latin typeface="Arial"/>
                <a:cs typeface="Arial"/>
              </a:rPr>
              <a:t>skeletal</a:t>
            </a:r>
            <a:r>
              <a:rPr sz="2400" spc="-170" dirty="0">
                <a:latin typeface="Arial"/>
                <a:cs typeface="Arial"/>
              </a:rPr>
              <a:t> </a:t>
            </a:r>
            <a:r>
              <a:rPr sz="2400" spc="-145" dirty="0">
                <a:latin typeface="Arial"/>
                <a:cs typeface="Arial"/>
              </a:rPr>
              <a:t>system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9412" y="123444"/>
            <a:ext cx="11366500" cy="906780"/>
          </a:xfrm>
          <a:prstGeom prst="rect">
            <a:avLst/>
          </a:prstGeom>
          <a:solidFill>
            <a:srgbClr val="CCFF99"/>
          </a:solidFill>
          <a:ln w="12192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ts val="4990"/>
              </a:lnSpc>
            </a:pPr>
            <a:r>
              <a:rPr sz="4800" spc="-350" dirty="0">
                <a:solidFill>
                  <a:srgbClr val="404040"/>
                </a:solidFill>
              </a:rPr>
              <a:t>Naming </a:t>
            </a:r>
            <a:r>
              <a:rPr sz="4800" spc="-310" dirty="0">
                <a:solidFill>
                  <a:srgbClr val="404040"/>
                </a:solidFill>
              </a:rPr>
              <a:t>bones: </a:t>
            </a:r>
            <a:r>
              <a:rPr sz="4800" spc="-270" dirty="0">
                <a:solidFill>
                  <a:srgbClr val="404040"/>
                </a:solidFill>
              </a:rPr>
              <a:t>Scientific </a:t>
            </a:r>
            <a:r>
              <a:rPr sz="4800" spc="-390" dirty="0">
                <a:solidFill>
                  <a:srgbClr val="404040"/>
                </a:solidFill>
              </a:rPr>
              <a:t>vs. Common</a:t>
            </a:r>
            <a:r>
              <a:rPr sz="4800" spc="-900" dirty="0">
                <a:solidFill>
                  <a:srgbClr val="404040"/>
                </a:solidFill>
              </a:rPr>
              <a:t> </a:t>
            </a:r>
            <a:r>
              <a:rPr sz="4800" spc="-405" dirty="0">
                <a:solidFill>
                  <a:srgbClr val="404040"/>
                </a:solidFill>
              </a:rPr>
              <a:t>names</a:t>
            </a:r>
            <a:endParaRPr sz="4800"/>
          </a:p>
        </p:txBody>
      </p:sp>
      <p:sp>
        <p:nvSpPr>
          <p:cNvPr id="3" name="object 3"/>
          <p:cNvSpPr/>
          <p:nvPr/>
        </p:nvSpPr>
        <p:spPr>
          <a:xfrm>
            <a:off x="5096255" y="1210055"/>
            <a:ext cx="2543555" cy="4939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93794" y="1580641"/>
            <a:ext cx="1804035" cy="395605"/>
          </a:xfrm>
          <a:custGeom>
            <a:avLst/>
            <a:gdLst/>
            <a:ahLst/>
            <a:cxnLst/>
            <a:rect l="l" t="t" r="r" b="b"/>
            <a:pathLst>
              <a:path w="1804035" h="395605">
                <a:moveTo>
                  <a:pt x="1725167" y="369828"/>
                </a:moveTo>
                <a:lnTo>
                  <a:pt x="1720088" y="395224"/>
                </a:lnTo>
                <a:lnTo>
                  <a:pt x="1803907" y="372363"/>
                </a:lnTo>
                <a:lnTo>
                  <a:pt x="1737867" y="372363"/>
                </a:lnTo>
                <a:lnTo>
                  <a:pt x="1725167" y="369828"/>
                </a:lnTo>
                <a:close/>
              </a:path>
              <a:path w="1804035" h="395605">
                <a:moveTo>
                  <a:pt x="1730247" y="344428"/>
                </a:moveTo>
                <a:lnTo>
                  <a:pt x="1725167" y="369828"/>
                </a:lnTo>
                <a:lnTo>
                  <a:pt x="1737867" y="372363"/>
                </a:lnTo>
                <a:lnTo>
                  <a:pt x="1742947" y="346963"/>
                </a:lnTo>
                <a:lnTo>
                  <a:pt x="1730247" y="344428"/>
                </a:lnTo>
                <a:close/>
              </a:path>
              <a:path w="1804035" h="395605">
                <a:moveTo>
                  <a:pt x="1735327" y="319024"/>
                </a:moveTo>
                <a:lnTo>
                  <a:pt x="1730247" y="344428"/>
                </a:lnTo>
                <a:lnTo>
                  <a:pt x="1742947" y="346963"/>
                </a:lnTo>
                <a:lnTo>
                  <a:pt x="1737867" y="372363"/>
                </a:lnTo>
                <a:lnTo>
                  <a:pt x="1803907" y="372363"/>
                </a:lnTo>
                <a:lnTo>
                  <a:pt x="1735327" y="319024"/>
                </a:lnTo>
                <a:close/>
              </a:path>
              <a:path w="1804035" h="395605">
                <a:moveTo>
                  <a:pt x="5079" y="0"/>
                </a:moveTo>
                <a:lnTo>
                  <a:pt x="0" y="25400"/>
                </a:lnTo>
                <a:lnTo>
                  <a:pt x="1725167" y="369828"/>
                </a:lnTo>
                <a:lnTo>
                  <a:pt x="1730247" y="344428"/>
                </a:lnTo>
                <a:lnTo>
                  <a:pt x="50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109976" y="1339341"/>
            <a:ext cx="920115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spc="-195" dirty="0">
                <a:solidFill>
                  <a:srgbClr val="944F71"/>
                </a:solidFill>
                <a:latin typeface="Arial"/>
                <a:cs typeface="Arial"/>
              </a:rPr>
              <a:t>Cl</a:t>
            </a:r>
            <a:r>
              <a:rPr sz="2300" spc="-265" dirty="0">
                <a:solidFill>
                  <a:srgbClr val="944F71"/>
                </a:solidFill>
                <a:latin typeface="Arial"/>
                <a:cs typeface="Arial"/>
              </a:rPr>
              <a:t>a</a:t>
            </a:r>
            <a:r>
              <a:rPr sz="2300" spc="-80" dirty="0">
                <a:solidFill>
                  <a:srgbClr val="944F71"/>
                </a:solidFill>
                <a:latin typeface="Arial"/>
                <a:cs typeface="Arial"/>
              </a:rPr>
              <a:t>vicle</a:t>
            </a:r>
            <a:endParaRPr sz="23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691890" y="2462783"/>
            <a:ext cx="2306320" cy="78105"/>
          </a:xfrm>
          <a:custGeom>
            <a:avLst/>
            <a:gdLst/>
            <a:ahLst/>
            <a:cxnLst/>
            <a:rect l="l" t="t" r="r" b="b"/>
            <a:pathLst>
              <a:path w="2306320" h="78105">
                <a:moveTo>
                  <a:pt x="2228088" y="0"/>
                </a:moveTo>
                <a:lnTo>
                  <a:pt x="2228088" y="77724"/>
                </a:lnTo>
                <a:lnTo>
                  <a:pt x="2279904" y="51815"/>
                </a:lnTo>
                <a:lnTo>
                  <a:pt x="2241042" y="51815"/>
                </a:lnTo>
                <a:lnTo>
                  <a:pt x="2241042" y="25907"/>
                </a:lnTo>
                <a:lnTo>
                  <a:pt x="2279903" y="25907"/>
                </a:lnTo>
                <a:lnTo>
                  <a:pt x="2228088" y="0"/>
                </a:lnTo>
                <a:close/>
              </a:path>
              <a:path w="2306320" h="78105">
                <a:moveTo>
                  <a:pt x="2228088" y="25907"/>
                </a:moveTo>
                <a:lnTo>
                  <a:pt x="0" y="25907"/>
                </a:lnTo>
                <a:lnTo>
                  <a:pt x="0" y="51815"/>
                </a:lnTo>
                <a:lnTo>
                  <a:pt x="2228088" y="51815"/>
                </a:lnTo>
                <a:lnTo>
                  <a:pt x="2228088" y="25907"/>
                </a:lnTo>
                <a:close/>
              </a:path>
              <a:path w="2306320" h="78105">
                <a:moveTo>
                  <a:pt x="2279903" y="25907"/>
                </a:moveTo>
                <a:lnTo>
                  <a:pt x="2241042" y="25907"/>
                </a:lnTo>
                <a:lnTo>
                  <a:pt x="2241042" y="51815"/>
                </a:lnTo>
                <a:lnTo>
                  <a:pt x="2279904" y="51815"/>
                </a:lnTo>
                <a:lnTo>
                  <a:pt x="2305812" y="38862"/>
                </a:lnTo>
                <a:lnTo>
                  <a:pt x="2279903" y="259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064510" y="2291918"/>
            <a:ext cx="518159" cy="377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spc="-145" dirty="0">
                <a:solidFill>
                  <a:srgbClr val="944F71"/>
                </a:solidFill>
                <a:latin typeface="Arial"/>
                <a:cs typeface="Arial"/>
              </a:rPr>
              <a:t>Ri</a:t>
            </a:r>
            <a:r>
              <a:rPr sz="2300" spc="-190" dirty="0">
                <a:solidFill>
                  <a:srgbClr val="944F71"/>
                </a:solidFill>
                <a:latin typeface="Arial"/>
                <a:cs typeface="Arial"/>
              </a:rPr>
              <a:t>b</a:t>
            </a:r>
            <a:r>
              <a:rPr sz="2300" spc="-250" dirty="0">
                <a:solidFill>
                  <a:srgbClr val="944F71"/>
                </a:solidFill>
                <a:latin typeface="Arial"/>
                <a:cs typeface="Arial"/>
              </a:rPr>
              <a:t>s</a:t>
            </a:r>
            <a:endParaRPr sz="23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232402" y="3218688"/>
            <a:ext cx="1729105" cy="121920"/>
          </a:xfrm>
          <a:custGeom>
            <a:avLst/>
            <a:gdLst/>
            <a:ahLst/>
            <a:cxnLst/>
            <a:rect l="l" t="t" r="r" b="b"/>
            <a:pathLst>
              <a:path w="1729104" h="121920">
                <a:moveTo>
                  <a:pt x="1652651" y="43941"/>
                </a:moveTo>
                <a:lnTo>
                  <a:pt x="1651589" y="69934"/>
                </a:lnTo>
                <a:lnTo>
                  <a:pt x="1664589" y="70485"/>
                </a:lnTo>
                <a:lnTo>
                  <a:pt x="1663446" y="96265"/>
                </a:lnTo>
                <a:lnTo>
                  <a:pt x="1650513" y="96265"/>
                </a:lnTo>
                <a:lnTo>
                  <a:pt x="1649476" y="121665"/>
                </a:lnTo>
                <a:lnTo>
                  <a:pt x="1706081" y="96265"/>
                </a:lnTo>
                <a:lnTo>
                  <a:pt x="1663446" y="96265"/>
                </a:lnTo>
                <a:lnTo>
                  <a:pt x="1650535" y="95719"/>
                </a:lnTo>
                <a:lnTo>
                  <a:pt x="1707298" y="95719"/>
                </a:lnTo>
                <a:lnTo>
                  <a:pt x="1728724" y="86106"/>
                </a:lnTo>
                <a:lnTo>
                  <a:pt x="1652651" y="43941"/>
                </a:lnTo>
                <a:close/>
              </a:path>
              <a:path w="1729104" h="121920">
                <a:moveTo>
                  <a:pt x="1651589" y="69934"/>
                </a:moveTo>
                <a:lnTo>
                  <a:pt x="1650535" y="95719"/>
                </a:lnTo>
                <a:lnTo>
                  <a:pt x="1663446" y="96265"/>
                </a:lnTo>
                <a:lnTo>
                  <a:pt x="1664589" y="70485"/>
                </a:lnTo>
                <a:lnTo>
                  <a:pt x="1651589" y="69934"/>
                </a:lnTo>
                <a:close/>
              </a:path>
              <a:path w="1729104" h="121920">
                <a:moveTo>
                  <a:pt x="1015" y="0"/>
                </a:moveTo>
                <a:lnTo>
                  <a:pt x="0" y="25908"/>
                </a:lnTo>
                <a:lnTo>
                  <a:pt x="1650535" y="95719"/>
                </a:lnTo>
                <a:lnTo>
                  <a:pt x="1651589" y="69934"/>
                </a:lnTo>
                <a:lnTo>
                  <a:pt x="101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338576" y="3034664"/>
            <a:ext cx="697865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spc="-395" dirty="0">
                <a:solidFill>
                  <a:srgbClr val="944F71"/>
                </a:solidFill>
                <a:latin typeface="Arial"/>
                <a:cs typeface="Arial"/>
              </a:rPr>
              <a:t>P</a:t>
            </a:r>
            <a:r>
              <a:rPr sz="2300" spc="-95" dirty="0">
                <a:solidFill>
                  <a:srgbClr val="944F71"/>
                </a:solidFill>
                <a:latin typeface="Arial"/>
                <a:cs typeface="Arial"/>
              </a:rPr>
              <a:t>elvis</a:t>
            </a:r>
            <a:endParaRPr sz="23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193921" y="4342129"/>
            <a:ext cx="1945639" cy="396875"/>
          </a:xfrm>
          <a:custGeom>
            <a:avLst/>
            <a:gdLst/>
            <a:ahLst/>
            <a:cxnLst/>
            <a:rect l="l" t="t" r="r" b="b"/>
            <a:pathLst>
              <a:path w="1945639" h="396875">
                <a:moveTo>
                  <a:pt x="1866776" y="370903"/>
                </a:moveTo>
                <a:lnTo>
                  <a:pt x="1862074" y="396367"/>
                </a:lnTo>
                <a:lnTo>
                  <a:pt x="1942422" y="373253"/>
                </a:lnTo>
                <a:lnTo>
                  <a:pt x="1879473" y="373253"/>
                </a:lnTo>
                <a:lnTo>
                  <a:pt x="1866776" y="370903"/>
                </a:lnTo>
                <a:close/>
              </a:path>
              <a:path w="1945639" h="396875">
                <a:moveTo>
                  <a:pt x="1871468" y="345501"/>
                </a:moveTo>
                <a:lnTo>
                  <a:pt x="1866776" y="370903"/>
                </a:lnTo>
                <a:lnTo>
                  <a:pt x="1879473" y="373253"/>
                </a:lnTo>
                <a:lnTo>
                  <a:pt x="1884171" y="347853"/>
                </a:lnTo>
                <a:lnTo>
                  <a:pt x="1871468" y="345501"/>
                </a:lnTo>
                <a:close/>
              </a:path>
              <a:path w="1945639" h="396875">
                <a:moveTo>
                  <a:pt x="1876170" y="320040"/>
                </a:moveTo>
                <a:lnTo>
                  <a:pt x="1871468" y="345501"/>
                </a:lnTo>
                <a:lnTo>
                  <a:pt x="1884171" y="347853"/>
                </a:lnTo>
                <a:lnTo>
                  <a:pt x="1879473" y="373253"/>
                </a:lnTo>
                <a:lnTo>
                  <a:pt x="1942422" y="373253"/>
                </a:lnTo>
                <a:lnTo>
                  <a:pt x="1945513" y="372364"/>
                </a:lnTo>
                <a:lnTo>
                  <a:pt x="1876170" y="320040"/>
                </a:lnTo>
                <a:close/>
              </a:path>
              <a:path w="1945639" h="396875">
                <a:moveTo>
                  <a:pt x="4825" y="0"/>
                </a:moveTo>
                <a:lnTo>
                  <a:pt x="0" y="25400"/>
                </a:lnTo>
                <a:lnTo>
                  <a:pt x="1866776" y="370903"/>
                </a:lnTo>
                <a:lnTo>
                  <a:pt x="1871468" y="345501"/>
                </a:lnTo>
                <a:lnTo>
                  <a:pt x="48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257169" y="4169155"/>
            <a:ext cx="823594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-395" dirty="0">
                <a:solidFill>
                  <a:srgbClr val="944F71"/>
                </a:solidFill>
                <a:latin typeface="Arial"/>
                <a:cs typeface="Arial"/>
              </a:rPr>
              <a:t>P</a:t>
            </a:r>
            <a:r>
              <a:rPr sz="2300" spc="-204" dirty="0">
                <a:solidFill>
                  <a:srgbClr val="944F71"/>
                </a:solidFill>
                <a:latin typeface="Arial"/>
                <a:cs typeface="Arial"/>
              </a:rPr>
              <a:t>a</a:t>
            </a:r>
            <a:r>
              <a:rPr sz="2300" spc="100" dirty="0">
                <a:solidFill>
                  <a:srgbClr val="944F71"/>
                </a:solidFill>
                <a:latin typeface="Arial"/>
                <a:cs typeface="Arial"/>
              </a:rPr>
              <a:t>t</a:t>
            </a:r>
            <a:r>
              <a:rPr sz="2300" spc="-70" dirty="0">
                <a:solidFill>
                  <a:srgbClr val="944F71"/>
                </a:solidFill>
                <a:latin typeface="Arial"/>
                <a:cs typeface="Arial"/>
              </a:rPr>
              <a:t>ella</a:t>
            </a:r>
            <a:endParaRPr sz="23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585842" y="4975986"/>
            <a:ext cx="1657350" cy="325755"/>
          </a:xfrm>
          <a:custGeom>
            <a:avLst/>
            <a:gdLst/>
            <a:ahLst/>
            <a:cxnLst/>
            <a:rect l="l" t="t" r="r" b="b"/>
            <a:pathLst>
              <a:path w="1657350" h="325754">
                <a:moveTo>
                  <a:pt x="1578491" y="25577"/>
                </a:moveTo>
                <a:lnTo>
                  <a:pt x="0" y="300354"/>
                </a:lnTo>
                <a:lnTo>
                  <a:pt x="4318" y="325754"/>
                </a:lnTo>
                <a:lnTo>
                  <a:pt x="1582936" y="51103"/>
                </a:lnTo>
                <a:lnTo>
                  <a:pt x="1578491" y="25577"/>
                </a:lnTo>
                <a:close/>
              </a:path>
              <a:path w="1657350" h="325754">
                <a:moveTo>
                  <a:pt x="1651733" y="23368"/>
                </a:moveTo>
                <a:lnTo>
                  <a:pt x="1591183" y="23368"/>
                </a:lnTo>
                <a:lnTo>
                  <a:pt x="1595628" y="48894"/>
                </a:lnTo>
                <a:lnTo>
                  <a:pt x="1582936" y="51103"/>
                </a:lnTo>
                <a:lnTo>
                  <a:pt x="1587373" y="76581"/>
                </a:lnTo>
                <a:lnTo>
                  <a:pt x="1657223" y="25018"/>
                </a:lnTo>
                <a:lnTo>
                  <a:pt x="1651733" y="23368"/>
                </a:lnTo>
                <a:close/>
              </a:path>
              <a:path w="1657350" h="325754">
                <a:moveTo>
                  <a:pt x="1591183" y="23368"/>
                </a:moveTo>
                <a:lnTo>
                  <a:pt x="1578491" y="25577"/>
                </a:lnTo>
                <a:lnTo>
                  <a:pt x="1582936" y="51103"/>
                </a:lnTo>
                <a:lnTo>
                  <a:pt x="1595628" y="48894"/>
                </a:lnTo>
                <a:lnTo>
                  <a:pt x="1591183" y="23368"/>
                </a:lnTo>
                <a:close/>
              </a:path>
              <a:path w="1657350" h="325754">
                <a:moveTo>
                  <a:pt x="1574038" y="0"/>
                </a:moveTo>
                <a:lnTo>
                  <a:pt x="1578491" y="25577"/>
                </a:lnTo>
                <a:lnTo>
                  <a:pt x="1591183" y="23368"/>
                </a:lnTo>
                <a:lnTo>
                  <a:pt x="1651733" y="23368"/>
                </a:lnTo>
                <a:lnTo>
                  <a:pt x="15740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149344" y="5303011"/>
            <a:ext cx="1947545" cy="466725"/>
          </a:xfrm>
          <a:custGeom>
            <a:avLst/>
            <a:gdLst/>
            <a:ahLst/>
            <a:cxnLst/>
            <a:rect l="l" t="t" r="r" b="b"/>
            <a:pathLst>
              <a:path w="1947545" h="466725">
                <a:moveTo>
                  <a:pt x="1868716" y="25297"/>
                </a:moveTo>
                <a:lnTo>
                  <a:pt x="0" y="441248"/>
                </a:lnTo>
                <a:lnTo>
                  <a:pt x="5587" y="466547"/>
                </a:lnTo>
                <a:lnTo>
                  <a:pt x="1874335" y="50563"/>
                </a:lnTo>
                <a:lnTo>
                  <a:pt x="1868716" y="25297"/>
                </a:lnTo>
                <a:close/>
              </a:path>
              <a:path w="1947545" h="466725">
                <a:moveTo>
                  <a:pt x="1945700" y="22478"/>
                </a:moveTo>
                <a:lnTo>
                  <a:pt x="1881377" y="22478"/>
                </a:lnTo>
                <a:lnTo>
                  <a:pt x="1886965" y="47751"/>
                </a:lnTo>
                <a:lnTo>
                  <a:pt x="1874335" y="50563"/>
                </a:lnTo>
                <a:lnTo>
                  <a:pt x="1879980" y="75946"/>
                </a:lnTo>
                <a:lnTo>
                  <a:pt x="1945700" y="22478"/>
                </a:lnTo>
                <a:close/>
              </a:path>
              <a:path w="1947545" h="466725">
                <a:moveTo>
                  <a:pt x="1881377" y="22478"/>
                </a:moveTo>
                <a:lnTo>
                  <a:pt x="1868716" y="25297"/>
                </a:lnTo>
                <a:lnTo>
                  <a:pt x="1874335" y="50563"/>
                </a:lnTo>
                <a:lnTo>
                  <a:pt x="1886965" y="47751"/>
                </a:lnTo>
                <a:lnTo>
                  <a:pt x="1881377" y="22478"/>
                </a:lnTo>
                <a:close/>
              </a:path>
              <a:path w="1947545" h="466725">
                <a:moveTo>
                  <a:pt x="1863089" y="0"/>
                </a:moveTo>
                <a:lnTo>
                  <a:pt x="1868716" y="25297"/>
                </a:lnTo>
                <a:lnTo>
                  <a:pt x="1881377" y="22478"/>
                </a:lnTo>
                <a:lnTo>
                  <a:pt x="1945700" y="22478"/>
                </a:lnTo>
                <a:lnTo>
                  <a:pt x="1947417" y="21081"/>
                </a:lnTo>
                <a:lnTo>
                  <a:pt x="186308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308096" y="5035194"/>
            <a:ext cx="1143000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46735">
              <a:lnSpc>
                <a:spcPct val="121700"/>
              </a:lnSpc>
              <a:spcBef>
                <a:spcPts val="100"/>
              </a:spcBef>
            </a:pPr>
            <a:r>
              <a:rPr sz="2300" spc="-95" dirty="0">
                <a:solidFill>
                  <a:srgbClr val="944F71"/>
                </a:solidFill>
                <a:latin typeface="Arial"/>
                <a:cs typeface="Arial"/>
              </a:rPr>
              <a:t>Tibia  </a:t>
            </a:r>
            <a:r>
              <a:rPr sz="2300" spc="-110" dirty="0">
                <a:solidFill>
                  <a:srgbClr val="944F71"/>
                </a:solidFill>
                <a:latin typeface="Arial"/>
                <a:cs typeface="Arial"/>
              </a:rPr>
              <a:t>Fibula</a:t>
            </a:r>
            <a:endParaRPr sz="23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604254" y="1287780"/>
            <a:ext cx="1656714" cy="78105"/>
          </a:xfrm>
          <a:custGeom>
            <a:avLst/>
            <a:gdLst/>
            <a:ahLst/>
            <a:cxnLst/>
            <a:rect l="l" t="t" r="r" b="b"/>
            <a:pathLst>
              <a:path w="1656715" h="78105">
                <a:moveTo>
                  <a:pt x="77724" y="0"/>
                </a:moveTo>
                <a:lnTo>
                  <a:pt x="0" y="38862"/>
                </a:lnTo>
                <a:lnTo>
                  <a:pt x="77724" y="77724"/>
                </a:lnTo>
                <a:lnTo>
                  <a:pt x="77724" y="51816"/>
                </a:lnTo>
                <a:lnTo>
                  <a:pt x="64770" y="51816"/>
                </a:lnTo>
                <a:lnTo>
                  <a:pt x="64770" y="25908"/>
                </a:lnTo>
                <a:lnTo>
                  <a:pt x="77724" y="25908"/>
                </a:lnTo>
                <a:lnTo>
                  <a:pt x="77724" y="0"/>
                </a:lnTo>
                <a:close/>
              </a:path>
              <a:path w="1656715" h="78105">
                <a:moveTo>
                  <a:pt x="77724" y="25908"/>
                </a:moveTo>
                <a:lnTo>
                  <a:pt x="64770" y="25908"/>
                </a:lnTo>
                <a:lnTo>
                  <a:pt x="64770" y="51816"/>
                </a:lnTo>
                <a:lnTo>
                  <a:pt x="77724" y="51816"/>
                </a:lnTo>
                <a:lnTo>
                  <a:pt x="77724" y="25908"/>
                </a:lnTo>
                <a:close/>
              </a:path>
              <a:path w="1656715" h="78105">
                <a:moveTo>
                  <a:pt x="1656588" y="25908"/>
                </a:moveTo>
                <a:lnTo>
                  <a:pt x="77724" y="25908"/>
                </a:lnTo>
                <a:lnTo>
                  <a:pt x="77724" y="51816"/>
                </a:lnTo>
                <a:lnTo>
                  <a:pt x="1656588" y="51816"/>
                </a:lnTo>
                <a:lnTo>
                  <a:pt x="1656588" y="259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8515350" y="1119632"/>
            <a:ext cx="1798955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spc="-120" dirty="0">
                <a:solidFill>
                  <a:srgbClr val="944F71"/>
                </a:solidFill>
                <a:latin typeface="Arial"/>
                <a:cs typeface="Arial"/>
              </a:rPr>
              <a:t>Cranium</a:t>
            </a:r>
            <a:r>
              <a:rPr sz="2300" spc="-185" dirty="0">
                <a:solidFill>
                  <a:srgbClr val="944F71"/>
                </a:solidFill>
                <a:latin typeface="Arial"/>
                <a:cs typeface="Arial"/>
              </a:rPr>
              <a:t> </a:t>
            </a:r>
            <a:r>
              <a:rPr sz="2300" spc="-85" dirty="0">
                <a:solidFill>
                  <a:srgbClr val="944F71"/>
                </a:solidFill>
                <a:latin typeface="Arial"/>
                <a:cs typeface="Arial"/>
              </a:rPr>
              <a:t>(skull)</a:t>
            </a:r>
            <a:endParaRPr sz="23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316217" y="1978660"/>
            <a:ext cx="1948814" cy="603885"/>
          </a:xfrm>
          <a:custGeom>
            <a:avLst/>
            <a:gdLst/>
            <a:ahLst/>
            <a:cxnLst/>
            <a:rect l="l" t="t" r="r" b="b"/>
            <a:pathLst>
              <a:path w="1948815" h="603885">
                <a:moveTo>
                  <a:pt x="63500" y="529209"/>
                </a:moveTo>
                <a:lnTo>
                  <a:pt x="0" y="588517"/>
                </a:lnTo>
                <a:lnTo>
                  <a:pt x="85598" y="603757"/>
                </a:lnTo>
                <a:lnTo>
                  <a:pt x="79311" y="582549"/>
                </a:lnTo>
                <a:lnTo>
                  <a:pt x="65786" y="582549"/>
                </a:lnTo>
                <a:lnTo>
                  <a:pt x="58420" y="557656"/>
                </a:lnTo>
                <a:lnTo>
                  <a:pt x="70841" y="553977"/>
                </a:lnTo>
                <a:lnTo>
                  <a:pt x="63500" y="529209"/>
                </a:lnTo>
                <a:close/>
              </a:path>
              <a:path w="1948815" h="603885">
                <a:moveTo>
                  <a:pt x="70841" y="553977"/>
                </a:moveTo>
                <a:lnTo>
                  <a:pt x="58420" y="557656"/>
                </a:lnTo>
                <a:lnTo>
                  <a:pt x="65786" y="582549"/>
                </a:lnTo>
                <a:lnTo>
                  <a:pt x="78219" y="578865"/>
                </a:lnTo>
                <a:lnTo>
                  <a:pt x="70841" y="553977"/>
                </a:lnTo>
                <a:close/>
              </a:path>
              <a:path w="1948815" h="603885">
                <a:moveTo>
                  <a:pt x="78219" y="578865"/>
                </a:moveTo>
                <a:lnTo>
                  <a:pt x="65786" y="582549"/>
                </a:lnTo>
                <a:lnTo>
                  <a:pt x="79311" y="582549"/>
                </a:lnTo>
                <a:lnTo>
                  <a:pt x="78219" y="578865"/>
                </a:lnTo>
                <a:close/>
              </a:path>
              <a:path w="1948815" h="603885">
                <a:moveTo>
                  <a:pt x="1940940" y="0"/>
                </a:moveTo>
                <a:lnTo>
                  <a:pt x="70841" y="553977"/>
                </a:lnTo>
                <a:lnTo>
                  <a:pt x="78219" y="578865"/>
                </a:lnTo>
                <a:lnTo>
                  <a:pt x="1948307" y="24891"/>
                </a:lnTo>
                <a:lnTo>
                  <a:pt x="19409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8340597" y="1762506"/>
            <a:ext cx="1043940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spc="-250" dirty="0">
                <a:solidFill>
                  <a:srgbClr val="944F71"/>
                </a:solidFill>
                <a:latin typeface="Arial"/>
                <a:cs typeface="Arial"/>
              </a:rPr>
              <a:t>S</a:t>
            </a:r>
            <a:r>
              <a:rPr sz="2300" spc="-140" dirty="0">
                <a:solidFill>
                  <a:srgbClr val="944F71"/>
                </a:solidFill>
                <a:latin typeface="Arial"/>
                <a:cs typeface="Arial"/>
              </a:rPr>
              <a:t>t</a:t>
            </a:r>
            <a:r>
              <a:rPr sz="2300" spc="-55" dirty="0">
                <a:solidFill>
                  <a:srgbClr val="944F71"/>
                </a:solidFill>
                <a:latin typeface="Arial"/>
                <a:cs typeface="Arial"/>
              </a:rPr>
              <a:t>er</a:t>
            </a:r>
            <a:r>
              <a:rPr sz="2300" spc="-60" dirty="0">
                <a:solidFill>
                  <a:srgbClr val="944F71"/>
                </a:solidFill>
                <a:latin typeface="Arial"/>
                <a:cs typeface="Arial"/>
              </a:rPr>
              <a:t>n</a:t>
            </a:r>
            <a:r>
              <a:rPr sz="2300" spc="-80" dirty="0">
                <a:solidFill>
                  <a:srgbClr val="944F71"/>
                </a:solidFill>
                <a:latin typeface="Arial"/>
                <a:cs typeface="Arial"/>
              </a:rPr>
              <a:t>um</a:t>
            </a:r>
            <a:endParaRPr sz="23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956297" y="2642742"/>
            <a:ext cx="1371600" cy="323215"/>
          </a:xfrm>
          <a:custGeom>
            <a:avLst/>
            <a:gdLst/>
            <a:ahLst/>
            <a:cxnLst/>
            <a:rect l="l" t="t" r="r" b="b"/>
            <a:pathLst>
              <a:path w="1371600" h="323214">
                <a:moveTo>
                  <a:pt x="78747" y="25280"/>
                </a:moveTo>
                <a:lnTo>
                  <a:pt x="73396" y="50676"/>
                </a:lnTo>
                <a:lnTo>
                  <a:pt x="1365884" y="322707"/>
                </a:lnTo>
                <a:lnTo>
                  <a:pt x="1371219" y="297307"/>
                </a:lnTo>
                <a:lnTo>
                  <a:pt x="78747" y="25280"/>
                </a:lnTo>
                <a:close/>
              </a:path>
              <a:path w="1371600" h="323214">
                <a:moveTo>
                  <a:pt x="84074" y="0"/>
                </a:moveTo>
                <a:lnTo>
                  <a:pt x="0" y="21971"/>
                </a:lnTo>
                <a:lnTo>
                  <a:pt x="68072" y="75946"/>
                </a:lnTo>
                <a:lnTo>
                  <a:pt x="73396" y="50676"/>
                </a:lnTo>
                <a:lnTo>
                  <a:pt x="60705" y="48006"/>
                </a:lnTo>
                <a:lnTo>
                  <a:pt x="66040" y="22606"/>
                </a:lnTo>
                <a:lnTo>
                  <a:pt x="79310" y="22606"/>
                </a:lnTo>
                <a:lnTo>
                  <a:pt x="84074" y="0"/>
                </a:lnTo>
                <a:close/>
              </a:path>
              <a:path w="1371600" h="323214">
                <a:moveTo>
                  <a:pt x="66040" y="22606"/>
                </a:moveTo>
                <a:lnTo>
                  <a:pt x="60705" y="48006"/>
                </a:lnTo>
                <a:lnTo>
                  <a:pt x="73396" y="50676"/>
                </a:lnTo>
                <a:lnTo>
                  <a:pt x="78747" y="25280"/>
                </a:lnTo>
                <a:lnTo>
                  <a:pt x="66040" y="22606"/>
                </a:lnTo>
                <a:close/>
              </a:path>
              <a:path w="1371600" h="323214">
                <a:moveTo>
                  <a:pt x="79310" y="22606"/>
                </a:moveTo>
                <a:lnTo>
                  <a:pt x="66040" y="22606"/>
                </a:lnTo>
                <a:lnTo>
                  <a:pt x="78747" y="25280"/>
                </a:lnTo>
                <a:lnTo>
                  <a:pt x="79310" y="226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496681" y="2738755"/>
            <a:ext cx="1111885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spc="-175" dirty="0">
                <a:solidFill>
                  <a:srgbClr val="944F71"/>
                </a:solidFill>
                <a:latin typeface="Arial"/>
                <a:cs typeface="Arial"/>
              </a:rPr>
              <a:t>H</a:t>
            </a:r>
            <a:r>
              <a:rPr sz="2300" spc="-130" dirty="0">
                <a:solidFill>
                  <a:srgbClr val="944F71"/>
                </a:solidFill>
                <a:latin typeface="Arial"/>
                <a:cs typeface="Arial"/>
              </a:rPr>
              <a:t>u</a:t>
            </a:r>
            <a:r>
              <a:rPr sz="2300" spc="-100" dirty="0">
                <a:solidFill>
                  <a:srgbClr val="944F71"/>
                </a:solidFill>
                <a:latin typeface="Arial"/>
                <a:cs typeface="Arial"/>
              </a:rPr>
              <a:t>merus</a:t>
            </a:r>
            <a:endParaRPr sz="23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288530" y="3489959"/>
            <a:ext cx="2016760" cy="78105"/>
          </a:xfrm>
          <a:custGeom>
            <a:avLst/>
            <a:gdLst/>
            <a:ahLst/>
            <a:cxnLst/>
            <a:rect l="l" t="t" r="r" b="b"/>
            <a:pathLst>
              <a:path w="2016759" h="78104">
                <a:moveTo>
                  <a:pt x="77724" y="0"/>
                </a:moveTo>
                <a:lnTo>
                  <a:pt x="0" y="38862"/>
                </a:lnTo>
                <a:lnTo>
                  <a:pt x="77724" y="77724"/>
                </a:lnTo>
                <a:lnTo>
                  <a:pt x="77724" y="51815"/>
                </a:lnTo>
                <a:lnTo>
                  <a:pt x="64770" y="51815"/>
                </a:lnTo>
                <a:lnTo>
                  <a:pt x="64770" y="25907"/>
                </a:lnTo>
                <a:lnTo>
                  <a:pt x="77724" y="25897"/>
                </a:lnTo>
                <a:lnTo>
                  <a:pt x="77724" y="0"/>
                </a:lnTo>
                <a:close/>
              </a:path>
              <a:path w="2016759" h="78104">
                <a:moveTo>
                  <a:pt x="77724" y="25897"/>
                </a:moveTo>
                <a:lnTo>
                  <a:pt x="64770" y="25907"/>
                </a:lnTo>
                <a:lnTo>
                  <a:pt x="64770" y="51815"/>
                </a:lnTo>
                <a:lnTo>
                  <a:pt x="77724" y="51805"/>
                </a:lnTo>
                <a:lnTo>
                  <a:pt x="77724" y="25897"/>
                </a:lnTo>
                <a:close/>
              </a:path>
              <a:path w="2016759" h="78104">
                <a:moveTo>
                  <a:pt x="77724" y="51805"/>
                </a:moveTo>
                <a:lnTo>
                  <a:pt x="64770" y="51815"/>
                </a:lnTo>
                <a:lnTo>
                  <a:pt x="77724" y="51815"/>
                </a:lnTo>
                <a:close/>
              </a:path>
              <a:path w="2016759" h="78104">
                <a:moveTo>
                  <a:pt x="2016252" y="24384"/>
                </a:moveTo>
                <a:lnTo>
                  <a:pt x="77724" y="25897"/>
                </a:lnTo>
                <a:lnTo>
                  <a:pt x="77724" y="51805"/>
                </a:lnTo>
                <a:lnTo>
                  <a:pt x="2016252" y="50291"/>
                </a:lnTo>
                <a:lnTo>
                  <a:pt x="2016252" y="24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9313291" y="3287013"/>
            <a:ext cx="814069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spc="-160" dirty="0">
                <a:solidFill>
                  <a:srgbClr val="944F71"/>
                </a:solidFill>
                <a:latin typeface="Arial"/>
                <a:cs typeface="Arial"/>
              </a:rPr>
              <a:t>Radius</a:t>
            </a:r>
            <a:endParaRPr sz="23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079742" y="3528948"/>
            <a:ext cx="1589405" cy="528955"/>
          </a:xfrm>
          <a:custGeom>
            <a:avLst/>
            <a:gdLst/>
            <a:ahLst/>
            <a:cxnLst/>
            <a:rect l="l" t="t" r="r" b="b"/>
            <a:pathLst>
              <a:path w="1589404" h="528954">
                <a:moveTo>
                  <a:pt x="78012" y="24748"/>
                </a:moveTo>
                <a:lnTo>
                  <a:pt x="70201" y="49405"/>
                </a:lnTo>
                <a:lnTo>
                  <a:pt x="1581023" y="528827"/>
                </a:lnTo>
                <a:lnTo>
                  <a:pt x="1588897" y="504189"/>
                </a:lnTo>
                <a:lnTo>
                  <a:pt x="78012" y="24748"/>
                </a:lnTo>
                <a:close/>
              </a:path>
              <a:path w="1589404" h="528954">
                <a:moveTo>
                  <a:pt x="85851" y="0"/>
                </a:moveTo>
                <a:lnTo>
                  <a:pt x="0" y="13588"/>
                </a:lnTo>
                <a:lnTo>
                  <a:pt x="62356" y="74167"/>
                </a:lnTo>
                <a:lnTo>
                  <a:pt x="70201" y="49405"/>
                </a:lnTo>
                <a:lnTo>
                  <a:pt x="57784" y="45465"/>
                </a:lnTo>
                <a:lnTo>
                  <a:pt x="65658" y="20827"/>
                </a:lnTo>
                <a:lnTo>
                  <a:pt x="79254" y="20827"/>
                </a:lnTo>
                <a:lnTo>
                  <a:pt x="85851" y="0"/>
                </a:lnTo>
                <a:close/>
              </a:path>
              <a:path w="1589404" h="528954">
                <a:moveTo>
                  <a:pt x="65658" y="20827"/>
                </a:moveTo>
                <a:lnTo>
                  <a:pt x="57784" y="45465"/>
                </a:lnTo>
                <a:lnTo>
                  <a:pt x="70201" y="49405"/>
                </a:lnTo>
                <a:lnTo>
                  <a:pt x="78012" y="24748"/>
                </a:lnTo>
                <a:lnTo>
                  <a:pt x="65658" y="20827"/>
                </a:lnTo>
                <a:close/>
              </a:path>
              <a:path w="1589404" h="528954">
                <a:moveTo>
                  <a:pt x="79254" y="20827"/>
                </a:moveTo>
                <a:lnTo>
                  <a:pt x="65658" y="20827"/>
                </a:lnTo>
                <a:lnTo>
                  <a:pt x="78012" y="24748"/>
                </a:lnTo>
                <a:lnTo>
                  <a:pt x="79254" y="208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8686545" y="3935984"/>
            <a:ext cx="574675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-105" dirty="0">
                <a:solidFill>
                  <a:srgbClr val="944F71"/>
                </a:solidFill>
                <a:latin typeface="Arial"/>
                <a:cs typeface="Arial"/>
              </a:rPr>
              <a:t>Ulna</a:t>
            </a:r>
            <a:endParaRPr sz="23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677406" y="4269740"/>
            <a:ext cx="1587500" cy="528955"/>
          </a:xfrm>
          <a:custGeom>
            <a:avLst/>
            <a:gdLst/>
            <a:ahLst/>
            <a:cxnLst/>
            <a:rect l="l" t="t" r="r" b="b"/>
            <a:pathLst>
              <a:path w="1587500" h="528954">
                <a:moveTo>
                  <a:pt x="78035" y="24632"/>
                </a:moveTo>
                <a:lnTo>
                  <a:pt x="70175" y="49400"/>
                </a:lnTo>
                <a:lnTo>
                  <a:pt x="1579499" y="528701"/>
                </a:lnTo>
                <a:lnTo>
                  <a:pt x="1587373" y="504063"/>
                </a:lnTo>
                <a:lnTo>
                  <a:pt x="78035" y="24632"/>
                </a:lnTo>
                <a:close/>
              </a:path>
              <a:path w="1587500" h="528954">
                <a:moveTo>
                  <a:pt x="85851" y="0"/>
                </a:moveTo>
                <a:lnTo>
                  <a:pt x="0" y="13462"/>
                </a:lnTo>
                <a:lnTo>
                  <a:pt x="62357" y="74041"/>
                </a:lnTo>
                <a:lnTo>
                  <a:pt x="70175" y="49400"/>
                </a:lnTo>
                <a:lnTo>
                  <a:pt x="57785" y="45466"/>
                </a:lnTo>
                <a:lnTo>
                  <a:pt x="65659" y="20701"/>
                </a:lnTo>
                <a:lnTo>
                  <a:pt x="79283" y="20701"/>
                </a:lnTo>
                <a:lnTo>
                  <a:pt x="85851" y="0"/>
                </a:lnTo>
                <a:close/>
              </a:path>
              <a:path w="1587500" h="528954">
                <a:moveTo>
                  <a:pt x="65659" y="20701"/>
                </a:moveTo>
                <a:lnTo>
                  <a:pt x="57785" y="45466"/>
                </a:lnTo>
                <a:lnTo>
                  <a:pt x="70175" y="49400"/>
                </a:lnTo>
                <a:lnTo>
                  <a:pt x="78035" y="24632"/>
                </a:lnTo>
                <a:lnTo>
                  <a:pt x="65659" y="20701"/>
                </a:lnTo>
                <a:close/>
              </a:path>
              <a:path w="1587500" h="528954">
                <a:moveTo>
                  <a:pt x="79283" y="20701"/>
                </a:moveTo>
                <a:lnTo>
                  <a:pt x="65659" y="20701"/>
                </a:lnTo>
                <a:lnTo>
                  <a:pt x="78035" y="24632"/>
                </a:lnTo>
                <a:lnTo>
                  <a:pt x="79283" y="207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8408923" y="4572076"/>
            <a:ext cx="791210" cy="377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spc="-395" dirty="0">
                <a:solidFill>
                  <a:srgbClr val="944F71"/>
                </a:solidFill>
                <a:latin typeface="Arial"/>
                <a:cs typeface="Arial"/>
              </a:rPr>
              <a:t>F</a:t>
            </a:r>
            <a:r>
              <a:rPr sz="2300" spc="-60" dirty="0">
                <a:solidFill>
                  <a:srgbClr val="944F71"/>
                </a:solidFill>
                <a:latin typeface="Arial"/>
                <a:cs typeface="Arial"/>
              </a:rPr>
              <a:t>emur</a:t>
            </a:r>
            <a:endParaRPr sz="2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08276" y="1412747"/>
            <a:ext cx="8136890" cy="3312160"/>
          </a:xfrm>
          <a:custGeom>
            <a:avLst/>
            <a:gdLst/>
            <a:ahLst/>
            <a:cxnLst/>
            <a:rect l="l" t="t" r="r" b="b"/>
            <a:pathLst>
              <a:path w="8136890" h="3312160">
                <a:moveTo>
                  <a:pt x="0" y="3311652"/>
                </a:moveTo>
                <a:lnTo>
                  <a:pt x="8136635" y="3311652"/>
                </a:lnTo>
                <a:lnTo>
                  <a:pt x="8136635" y="0"/>
                </a:lnTo>
                <a:lnTo>
                  <a:pt x="0" y="0"/>
                </a:lnTo>
                <a:lnTo>
                  <a:pt x="0" y="3311652"/>
                </a:lnTo>
                <a:close/>
              </a:path>
            </a:pathLst>
          </a:custGeom>
          <a:solidFill>
            <a:srgbClr val="DFEB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87067" y="490220"/>
            <a:ext cx="655891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04" dirty="0"/>
              <a:t>Understanding </a:t>
            </a:r>
            <a:r>
              <a:rPr spc="-245" dirty="0"/>
              <a:t>muscle</a:t>
            </a:r>
            <a:r>
              <a:rPr spc="-320" dirty="0"/>
              <a:t> </a:t>
            </a:r>
            <a:r>
              <a:rPr spc="-135" dirty="0"/>
              <a:t>action</a:t>
            </a:r>
          </a:p>
        </p:txBody>
      </p:sp>
      <p:sp>
        <p:nvSpPr>
          <p:cNvPr id="4" name="object 4"/>
          <p:cNvSpPr/>
          <p:nvPr/>
        </p:nvSpPr>
        <p:spPr>
          <a:xfrm>
            <a:off x="1667255" y="4776215"/>
            <a:ext cx="9293352" cy="17830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903476" y="5012435"/>
            <a:ext cx="8821420" cy="1310640"/>
          </a:xfrm>
          <a:prstGeom prst="rect">
            <a:avLst/>
          </a:prstGeom>
          <a:solidFill>
            <a:srgbClr val="FFFFCC"/>
          </a:solidFill>
          <a:ln w="12192">
            <a:solidFill>
              <a:srgbClr val="000000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04"/>
              </a:spcBef>
            </a:pPr>
            <a:r>
              <a:rPr sz="2400" spc="-125" dirty="0">
                <a:latin typeface="Arial"/>
                <a:cs typeface="Arial"/>
              </a:rPr>
              <a:t>Muscles </a:t>
            </a:r>
            <a:r>
              <a:rPr sz="2400" spc="-110" dirty="0">
                <a:latin typeface="Arial"/>
                <a:cs typeface="Arial"/>
              </a:rPr>
              <a:t>are arranged </a:t>
            </a:r>
            <a:r>
              <a:rPr sz="2400" spc="-30" dirty="0">
                <a:latin typeface="Arial"/>
                <a:cs typeface="Arial"/>
              </a:rPr>
              <a:t>in </a:t>
            </a:r>
            <a:r>
              <a:rPr sz="2400" spc="-90" dirty="0">
                <a:solidFill>
                  <a:srgbClr val="006FC0"/>
                </a:solidFill>
                <a:latin typeface="Arial"/>
                <a:cs typeface="Arial"/>
              </a:rPr>
              <a:t>antagonistic</a:t>
            </a:r>
            <a:r>
              <a:rPr sz="2400" spc="-30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spc="-100" dirty="0">
                <a:solidFill>
                  <a:srgbClr val="006FC0"/>
                </a:solidFill>
                <a:latin typeface="Arial"/>
                <a:cs typeface="Arial"/>
              </a:rPr>
              <a:t>pairs</a:t>
            </a:r>
            <a:r>
              <a:rPr sz="2400" spc="-100" dirty="0"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  <a:p>
            <a:pPr marL="92075">
              <a:lnSpc>
                <a:spcPct val="100000"/>
              </a:lnSpc>
              <a:spcBef>
                <a:spcPts val="865"/>
              </a:spcBef>
            </a:pPr>
            <a:r>
              <a:rPr sz="2400" spc="-240" dirty="0">
                <a:latin typeface="Arial"/>
                <a:cs typeface="Arial"/>
              </a:rPr>
              <a:t>As </a:t>
            </a:r>
            <a:r>
              <a:rPr sz="2400" spc="-100" dirty="0">
                <a:latin typeface="Arial"/>
                <a:cs typeface="Arial"/>
              </a:rPr>
              <a:t>one </a:t>
            </a:r>
            <a:r>
              <a:rPr sz="2400" spc="-120" dirty="0">
                <a:latin typeface="Arial"/>
                <a:cs typeface="Arial"/>
              </a:rPr>
              <a:t>muscle </a:t>
            </a:r>
            <a:r>
              <a:rPr sz="2400" spc="-85" dirty="0">
                <a:latin typeface="Arial"/>
                <a:cs typeface="Arial"/>
              </a:rPr>
              <a:t>contracts </a:t>
            </a:r>
            <a:r>
              <a:rPr sz="2400" spc="-90" dirty="0">
                <a:latin typeface="Arial"/>
                <a:cs typeface="Arial"/>
              </a:rPr>
              <a:t>(shortens) </a:t>
            </a:r>
            <a:r>
              <a:rPr sz="2400" spc="-35" dirty="0">
                <a:latin typeface="Arial"/>
                <a:cs typeface="Arial"/>
              </a:rPr>
              <a:t>its </a:t>
            </a:r>
            <a:r>
              <a:rPr sz="2400" spc="-45" dirty="0">
                <a:latin typeface="Arial"/>
                <a:cs typeface="Arial"/>
              </a:rPr>
              <a:t>partner </a:t>
            </a:r>
            <a:r>
              <a:rPr sz="2400" spc="-135" dirty="0">
                <a:latin typeface="Arial"/>
                <a:cs typeface="Arial"/>
              </a:rPr>
              <a:t>relaxes</a:t>
            </a:r>
            <a:r>
              <a:rPr sz="2400" spc="-400" dirty="0">
                <a:latin typeface="Arial"/>
                <a:cs typeface="Arial"/>
              </a:rPr>
              <a:t> </a:t>
            </a:r>
            <a:r>
              <a:rPr sz="2400" spc="-90" dirty="0">
                <a:latin typeface="Arial"/>
                <a:cs typeface="Arial"/>
              </a:rPr>
              <a:t>(lengthens).</a:t>
            </a:r>
            <a:endParaRPr sz="2400">
              <a:latin typeface="Arial"/>
              <a:cs typeface="Arial"/>
            </a:endParaRPr>
          </a:p>
          <a:p>
            <a:pPr marL="92075">
              <a:lnSpc>
                <a:spcPct val="100000"/>
              </a:lnSpc>
              <a:spcBef>
                <a:spcPts val="5"/>
              </a:spcBef>
            </a:pPr>
            <a:r>
              <a:rPr sz="2400" spc="-165" dirty="0">
                <a:latin typeface="Arial"/>
                <a:cs typeface="Arial"/>
              </a:rPr>
              <a:t>They </a:t>
            </a:r>
            <a:r>
              <a:rPr sz="2400" spc="-145" dirty="0">
                <a:latin typeface="Arial"/>
                <a:cs typeface="Arial"/>
              </a:rPr>
              <a:t>swap </a:t>
            </a:r>
            <a:r>
              <a:rPr sz="2400" spc="-90" dirty="0">
                <a:latin typeface="Arial"/>
                <a:cs typeface="Arial"/>
              </a:rPr>
              <a:t>actions </a:t>
            </a:r>
            <a:r>
              <a:rPr sz="2400" spc="20" dirty="0">
                <a:latin typeface="Arial"/>
                <a:cs typeface="Arial"/>
              </a:rPr>
              <a:t>to </a:t>
            </a:r>
            <a:r>
              <a:rPr sz="2400" spc="-120" dirty="0">
                <a:latin typeface="Arial"/>
                <a:cs typeface="Arial"/>
              </a:rPr>
              <a:t>reverse </a:t>
            </a:r>
            <a:r>
              <a:rPr sz="2400" spc="-30" dirty="0">
                <a:latin typeface="Arial"/>
                <a:cs typeface="Arial"/>
              </a:rPr>
              <a:t>the</a:t>
            </a:r>
            <a:r>
              <a:rPr sz="2400" spc="-300" dirty="0">
                <a:latin typeface="Arial"/>
                <a:cs typeface="Arial"/>
              </a:rPr>
              <a:t> </a:t>
            </a:r>
            <a:r>
              <a:rPr sz="2400" spc="-80" dirty="0">
                <a:latin typeface="Arial"/>
                <a:cs typeface="Arial"/>
              </a:rPr>
              <a:t>movement.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279904" y="1412747"/>
            <a:ext cx="1580388" cy="33238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112252" y="1629155"/>
            <a:ext cx="2304288" cy="19232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783585" y="1677797"/>
            <a:ext cx="652780" cy="181610"/>
          </a:xfrm>
          <a:custGeom>
            <a:avLst/>
            <a:gdLst/>
            <a:ahLst/>
            <a:cxnLst/>
            <a:rect l="l" t="t" r="r" b="b"/>
            <a:pathLst>
              <a:path w="652779" h="181610">
                <a:moveTo>
                  <a:pt x="87968" y="28277"/>
                </a:moveTo>
                <a:lnTo>
                  <a:pt x="81697" y="56585"/>
                </a:lnTo>
                <a:lnTo>
                  <a:pt x="646049" y="181101"/>
                </a:lnTo>
                <a:lnTo>
                  <a:pt x="652399" y="152907"/>
                </a:lnTo>
                <a:lnTo>
                  <a:pt x="87968" y="28277"/>
                </a:lnTo>
                <a:close/>
              </a:path>
              <a:path w="652779" h="181610">
                <a:moveTo>
                  <a:pt x="94233" y="0"/>
                </a:moveTo>
                <a:lnTo>
                  <a:pt x="0" y="23749"/>
                </a:lnTo>
                <a:lnTo>
                  <a:pt x="75437" y="84836"/>
                </a:lnTo>
                <a:lnTo>
                  <a:pt x="81697" y="56585"/>
                </a:lnTo>
                <a:lnTo>
                  <a:pt x="67563" y="53466"/>
                </a:lnTo>
                <a:lnTo>
                  <a:pt x="73787" y="25145"/>
                </a:lnTo>
                <a:lnTo>
                  <a:pt x="88662" y="25145"/>
                </a:lnTo>
                <a:lnTo>
                  <a:pt x="94233" y="0"/>
                </a:lnTo>
                <a:close/>
              </a:path>
              <a:path w="652779" h="181610">
                <a:moveTo>
                  <a:pt x="73787" y="25145"/>
                </a:moveTo>
                <a:lnTo>
                  <a:pt x="67563" y="53466"/>
                </a:lnTo>
                <a:lnTo>
                  <a:pt x="81697" y="56585"/>
                </a:lnTo>
                <a:lnTo>
                  <a:pt x="87968" y="28277"/>
                </a:lnTo>
                <a:lnTo>
                  <a:pt x="73787" y="25145"/>
                </a:lnTo>
                <a:close/>
              </a:path>
              <a:path w="652779" h="181610">
                <a:moveTo>
                  <a:pt x="88662" y="25145"/>
                </a:moveTo>
                <a:lnTo>
                  <a:pt x="73787" y="25145"/>
                </a:lnTo>
                <a:lnTo>
                  <a:pt x="87968" y="28277"/>
                </a:lnTo>
                <a:lnTo>
                  <a:pt x="88662" y="251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824978" y="1872995"/>
            <a:ext cx="864235" cy="86995"/>
          </a:xfrm>
          <a:custGeom>
            <a:avLst/>
            <a:gdLst/>
            <a:ahLst/>
            <a:cxnLst/>
            <a:rect l="l" t="t" r="r" b="b"/>
            <a:pathLst>
              <a:path w="864234" h="86994">
                <a:moveTo>
                  <a:pt x="777240" y="0"/>
                </a:moveTo>
                <a:lnTo>
                  <a:pt x="777240" y="86867"/>
                </a:lnTo>
                <a:lnTo>
                  <a:pt x="835151" y="57912"/>
                </a:lnTo>
                <a:lnTo>
                  <a:pt x="791718" y="57912"/>
                </a:lnTo>
                <a:lnTo>
                  <a:pt x="791718" y="28955"/>
                </a:lnTo>
                <a:lnTo>
                  <a:pt x="835151" y="28955"/>
                </a:lnTo>
                <a:lnTo>
                  <a:pt x="777240" y="0"/>
                </a:lnTo>
                <a:close/>
              </a:path>
              <a:path w="864234" h="86994">
                <a:moveTo>
                  <a:pt x="777240" y="28955"/>
                </a:moveTo>
                <a:lnTo>
                  <a:pt x="0" y="28955"/>
                </a:lnTo>
                <a:lnTo>
                  <a:pt x="0" y="57912"/>
                </a:lnTo>
                <a:lnTo>
                  <a:pt x="777240" y="57912"/>
                </a:lnTo>
                <a:lnTo>
                  <a:pt x="777240" y="28955"/>
                </a:lnTo>
                <a:close/>
              </a:path>
              <a:path w="864234" h="86994">
                <a:moveTo>
                  <a:pt x="835151" y="28955"/>
                </a:moveTo>
                <a:lnTo>
                  <a:pt x="791718" y="28955"/>
                </a:lnTo>
                <a:lnTo>
                  <a:pt x="791718" y="57912"/>
                </a:lnTo>
                <a:lnTo>
                  <a:pt x="835151" y="57912"/>
                </a:lnTo>
                <a:lnTo>
                  <a:pt x="864107" y="43433"/>
                </a:lnTo>
                <a:lnTo>
                  <a:pt x="835151" y="289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11957" y="2955035"/>
            <a:ext cx="1080770" cy="86995"/>
          </a:xfrm>
          <a:custGeom>
            <a:avLst/>
            <a:gdLst/>
            <a:ahLst/>
            <a:cxnLst/>
            <a:rect l="l" t="t" r="r" b="b"/>
            <a:pathLst>
              <a:path w="1080770" h="86994">
                <a:moveTo>
                  <a:pt x="86868" y="0"/>
                </a:moveTo>
                <a:lnTo>
                  <a:pt x="0" y="43434"/>
                </a:lnTo>
                <a:lnTo>
                  <a:pt x="86868" y="86867"/>
                </a:lnTo>
                <a:lnTo>
                  <a:pt x="86868" y="57912"/>
                </a:lnTo>
                <a:lnTo>
                  <a:pt x="72390" y="57912"/>
                </a:lnTo>
                <a:lnTo>
                  <a:pt x="72390" y="28955"/>
                </a:lnTo>
                <a:lnTo>
                  <a:pt x="86868" y="28955"/>
                </a:lnTo>
                <a:lnTo>
                  <a:pt x="86868" y="0"/>
                </a:lnTo>
                <a:close/>
              </a:path>
              <a:path w="1080770" h="86994">
                <a:moveTo>
                  <a:pt x="86868" y="28955"/>
                </a:moveTo>
                <a:lnTo>
                  <a:pt x="72390" y="28955"/>
                </a:lnTo>
                <a:lnTo>
                  <a:pt x="72390" y="57912"/>
                </a:lnTo>
                <a:lnTo>
                  <a:pt x="86868" y="57912"/>
                </a:lnTo>
                <a:lnTo>
                  <a:pt x="86868" y="28955"/>
                </a:lnTo>
                <a:close/>
              </a:path>
              <a:path w="1080770" h="86994">
                <a:moveTo>
                  <a:pt x="1080516" y="28955"/>
                </a:moveTo>
                <a:lnTo>
                  <a:pt x="86868" y="28955"/>
                </a:lnTo>
                <a:lnTo>
                  <a:pt x="86868" y="57912"/>
                </a:lnTo>
                <a:lnTo>
                  <a:pt x="1080516" y="57912"/>
                </a:lnTo>
                <a:lnTo>
                  <a:pt x="1080516" y="289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681721" y="3026664"/>
            <a:ext cx="935990" cy="86995"/>
          </a:xfrm>
          <a:custGeom>
            <a:avLst/>
            <a:gdLst/>
            <a:ahLst/>
            <a:cxnLst/>
            <a:rect l="l" t="t" r="r" b="b"/>
            <a:pathLst>
              <a:path w="935990" h="86994">
                <a:moveTo>
                  <a:pt x="848868" y="0"/>
                </a:moveTo>
                <a:lnTo>
                  <a:pt x="848868" y="86868"/>
                </a:lnTo>
                <a:lnTo>
                  <a:pt x="906779" y="57912"/>
                </a:lnTo>
                <a:lnTo>
                  <a:pt x="863346" y="57912"/>
                </a:lnTo>
                <a:lnTo>
                  <a:pt x="863346" y="28956"/>
                </a:lnTo>
                <a:lnTo>
                  <a:pt x="906779" y="28956"/>
                </a:lnTo>
                <a:lnTo>
                  <a:pt x="848868" y="0"/>
                </a:lnTo>
                <a:close/>
              </a:path>
              <a:path w="935990" h="86994">
                <a:moveTo>
                  <a:pt x="848868" y="28956"/>
                </a:moveTo>
                <a:lnTo>
                  <a:pt x="0" y="28956"/>
                </a:lnTo>
                <a:lnTo>
                  <a:pt x="0" y="57912"/>
                </a:lnTo>
                <a:lnTo>
                  <a:pt x="848868" y="57912"/>
                </a:lnTo>
                <a:lnTo>
                  <a:pt x="848868" y="28956"/>
                </a:lnTo>
                <a:close/>
              </a:path>
              <a:path w="935990" h="86994">
                <a:moveTo>
                  <a:pt x="906779" y="28956"/>
                </a:moveTo>
                <a:lnTo>
                  <a:pt x="863346" y="28956"/>
                </a:lnTo>
                <a:lnTo>
                  <a:pt x="863346" y="57912"/>
                </a:lnTo>
                <a:lnTo>
                  <a:pt x="906779" y="57912"/>
                </a:lnTo>
                <a:lnTo>
                  <a:pt x="935735" y="43434"/>
                </a:lnTo>
                <a:lnTo>
                  <a:pt x="906779" y="289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728084" y="1628393"/>
            <a:ext cx="5968365" cy="29343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i="1" spc="-185" dirty="0">
                <a:solidFill>
                  <a:srgbClr val="000066"/>
                </a:solidFill>
                <a:latin typeface="Arial"/>
                <a:cs typeface="Arial"/>
              </a:rPr>
              <a:t>The </a:t>
            </a:r>
            <a:r>
              <a:rPr sz="2200" i="1" spc="-80" dirty="0">
                <a:solidFill>
                  <a:srgbClr val="000066"/>
                </a:solidFill>
                <a:latin typeface="Arial"/>
                <a:cs typeface="Arial"/>
              </a:rPr>
              <a:t>tendon </a:t>
            </a:r>
            <a:r>
              <a:rPr sz="2200" i="1" spc="10" dirty="0">
                <a:solidFill>
                  <a:srgbClr val="000066"/>
                </a:solidFill>
                <a:latin typeface="Arial"/>
                <a:cs typeface="Arial"/>
              </a:rPr>
              <a:t>at </a:t>
            </a:r>
            <a:r>
              <a:rPr sz="2200" i="1" spc="-50" dirty="0">
                <a:solidFill>
                  <a:srgbClr val="000066"/>
                </a:solidFill>
                <a:latin typeface="Arial"/>
                <a:cs typeface="Arial"/>
              </a:rPr>
              <a:t>the </a:t>
            </a:r>
            <a:r>
              <a:rPr sz="2200" i="1" spc="-90" dirty="0">
                <a:solidFill>
                  <a:srgbClr val="000066"/>
                </a:solidFill>
                <a:latin typeface="Arial"/>
                <a:cs typeface="Arial"/>
              </a:rPr>
              <a:t>non-moving</a:t>
            </a:r>
            <a:r>
              <a:rPr sz="2200" i="1" spc="-295" dirty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sz="2200" i="1" spc="-55" dirty="0">
                <a:solidFill>
                  <a:srgbClr val="000066"/>
                </a:solidFill>
                <a:latin typeface="Arial"/>
                <a:cs typeface="Arial"/>
              </a:rPr>
              <a:t>(or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200" i="1" spc="-85" dirty="0">
                <a:solidFill>
                  <a:srgbClr val="000066"/>
                </a:solidFill>
                <a:latin typeface="Arial"/>
                <a:cs typeface="Arial"/>
              </a:rPr>
              <a:t>fixed) </a:t>
            </a:r>
            <a:r>
              <a:rPr sz="2200" i="1" spc="-125" dirty="0">
                <a:solidFill>
                  <a:srgbClr val="000066"/>
                </a:solidFill>
                <a:latin typeface="Arial"/>
                <a:cs typeface="Arial"/>
              </a:rPr>
              <a:t>end </a:t>
            </a:r>
            <a:r>
              <a:rPr sz="2200" i="1" spc="-114" dirty="0">
                <a:solidFill>
                  <a:srgbClr val="000066"/>
                </a:solidFill>
                <a:latin typeface="Arial"/>
                <a:cs typeface="Arial"/>
              </a:rPr>
              <a:t>is </a:t>
            </a:r>
            <a:r>
              <a:rPr sz="2200" i="1" spc="-90" dirty="0">
                <a:solidFill>
                  <a:srgbClr val="000066"/>
                </a:solidFill>
                <a:latin typeface="Arial"/>
                <a:cs typeface="Arial"/>
              </a:rPr>
              <a:t>known </a:t>
            </a:r>
            <a:r>
              <a:rPr sz="2200" i="1" spc="-175" dirty="0">
                <a:solidFill>
                  <a:srgbClr val="000066"/>
                </a:solidFill>
                <a:latin typeface="Arial"/>
                <a:cs typeface="Arial"/>
              </a:rPr>
              <a:t>as </a:t>
            </a:r>
            <a:r>
              <a:rPr sz="2200" i="1" spc="-55" dirty="0">
                <a:solidFill>
                  <a:srgbClr val="000066"/>
                </a:solidFill>
                <a:latin typeface="Arial"/>
                <a:cs typeface="Arial"/>
              </a:rPr>
              <a:t>the</a:t>
            </a:r>
            <a:r>
              <a:rPr sz="2200" i="1" spc="-105" dirty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sz="2200" b="1" i="1" spc="-125" dirty="0">
                <a:solidFill>
                  <a:srgbClr val="FF6600"/>
                </a:solidFill>
                <a:latin typeface="Arial-BoldItalicMT"/>
                <a:cs typeface="Arial-BoldItalicMT"/>
              </a:rPr>
              <a:t>origin</a:t>
            </a:r>
            <a:r>
              <a:rPr sz="2200" i="1" spc="-125" dirty="0">
                <a:solidFill>
                  <a:srgbClr val="000066"/>
                </a:solidFill>
                <a:latin typeface="Arial"/>
                <a:cs typeface="Arial"/>
              </a:rPr>
              <a:t>.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900">
              <a:latin typeface="Times New Roman"/>
              <a:cs typeface="Times New Roman"/>
            </a:endParaRPr>
          </a:p>
          <a:p>
            <a:pPr marL="154305" marR="2181860">
              <a:lnSpc>
                <a:spcPct val="100000"/>
              </a:lnSpc>
            </a:pPr>
            <a:r>
              <a:rPr sz="2200" i="1" spc="-185" dirty="0">
                <a:solidFill>
                  <a:srgbClr val="000066"/>
                </a:solidFill>
                <a:latin typeface="Arial"/>
                <a:cs typeface="Arial"/>
              </a:rPr>
              <a:t>The </a:t>
            </a:r>
            <a:r>
              <a:rPr sz="2200" i="1" spc="-80" dirty="0">
                <a:solidFill>
                  <a:srgbClr val="000066"/>
                </a:solidFill>
                <a:latin typeface="Arial"/>
                <a:cs typeface="Arial"/>
              </a:rPr>
              <a:t>tendon </a:t>
            </a:r>
            <a:r>
              <a:rPr sz="2200" i="1" spc="10" dirty="0">
                <a:solidFill>
                  <a:srgbClr val="000066"/>
                </a:solidFill>
                <a:latin typeface="Arial"/>
                <a:cs typeface="Arial"/>
              </a:rPr>
              <a:t>at </a:t>
            </a:r>
            <a:r>
              <a:rPr sz="2200" i="1" spc="-50" dirty="0">
                <a:solidFill>
                  <a:srgbClr val="000066"/>
                </a:solidFill>
                <a:latin typeface="Arial"/>
                <a:cs typeface="Arial"/>
              </a:rPr>
              <a:t>the </a:t>
            </a:r>
            <a:r>
              <a:rPr sz="2200" i="1" spc="-85" dirty="0">
                <a:solidFill>
                  <a:srgbClr val="000066"/>
                </a:solidFill>
                <a:latin typeface="Arial"/>
                <a:cs typeface="Arial"/>
              </a:rPr>
              <a:t>moving </a:t>
            </a:r>
            <a:r>
              <a:rPr sz="2200" i="1" spc="-125" dirty="0">
                <a:solidFill>
                  <a:srgbClr val="000066"/>
                </a:solidFill>
                <a:latin typeface="Arial"/>
                <a:cs typeface="Arial"/>
              </a:rPr>
              <a:t>end</a:t>
            </a:r>
            <a:r>
              <a:rPr sz="2200" i="1" spc="-370" dirty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sz="2200" i="1" spc="-120" dirty="0">
                <a:solidFill>
                  <a:srgbClr val="000066"/>
                </a:solidFill>
                <a:latin typeface="Arial"/>
                <a:cs typeface="Arial"/>
              </a:rPr>
              <a:t>is  </a:t>
            </a:r>
            <a:r>
              <a:rPr sz="2200" i="1" spc="-85" dirty="0">
                <a:solidFill>
                  <a:srgbClr val="000066"/>
                </a:solidFill>
                <a:latin typeface="Arial"/>
                <a:cs typeface="Arial"/>
              </a:rPr>
              <a:t>known </a:t>
            </a:r>
            <a:r>
              <a:rPr sz="2200" i="1" spc="-175" dirty="0">
                <a:solidFill>
                  <a:srgbClr val="000066"/>
                </a:solidFill>
                <a:latin typeface="Arial"/>
                <a:cs typeface="Arial"/>
              </a:rPr>
              <a:t>as </a:t>
            </a:r>
            <a:r>
              <a:rPr sz="2200" i="1" spc="-50" dirty="0">
                <a:solidFill>
                  <a:srgbClr val="000066"/>
                </a:solidFill>
                <a:latin typeface="Arial"/>
                <a:cs typeface="Arial"/>
              </a:rPr>
              <a:t>the</a:t>
            </a:r>
            <a:r>
              <a:rPr sz="2200" i="1" spc="-105" dirty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sz="2200" b="1" i="1" spc="-135" dirty="0">
                <a:solidFill>
                  <a:srgbClr val="FF6600"/>
                </a:solidFill>
                <a:latin typeface="Arial-BoldItalicMT"/>
                <a:cs typeface="Arial-BoldItalicMT"/>
              </a:rPr>
              <a:t>insertion</a:t>
            </a:r>
            <a:r>
              <a:rPr sz="2200" i="1" spc="-135" dirty="0">
                <a:solidFill>
                  <a:srgbClr val="000066"/>
                </a:solidFill>
                <a:latin typeface="Arial"/>
                <a:cs typeface="Arial"/>
              </a:rPr>
              <a:t>.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850">
              <a:latin typeface="Times New Roman"/>
              <a:cs typeface="Times New Roman"/>
            </a:endParaRPr>
          </a:p>
          <a:p>
            <a:pPr marL="154305" marR="5080">
              <a:lnSpc>
                <a:spcPct val="100000"/>
              </a:lnSpc>
            </a:pPr>
            <a:r>
              <a:rPr sz="1800" spc="-95" dirty="0">
                <a:solidFill>
                  <a:srgbClr val="000066"/>
                </a:solidFill>
                <a:latin typeface="Arial"/>
                <a:cs typeface="Arial"/>
              </a:rPr>
              <a:t>Muscles </a:t>
            </a:r>
            <a:r>
              <a:rPr sz="1800" b="1" spc="-100" dirty="0">
                <a:solidFill>
                  <a:srgbClr val="FF6600"/>
                </a:solidFill>
                <a:latin typeface="Arial"/>
                <a:cs typeface="Arial"/>
              </a:rPr>
              <a:t>pull </a:t>
            </a:r>
            <a:r>
              <a:rPr sz="1800" spc="-80" dirty="0">
                <a:solidFill>
                  <a:srgbClr val="000066"/>
                </a:solidFill>
                <a:latin typeface="Arial"/>
                <a:cs typeface="Arial"/>
              </a:rPr>
              <a:t>by </a:t>
            </a:r>
            <a:r>
              <a:rPr sz="1800" spc="-55" dirty="0">
                <a:solidFill>
                  <a:srgbClr val="000066"/>
                </a:solidFill>
                <a:latin typeface="Arial"/>
                <a:cs typeface="Arial"/>
              </a:rPr>
              <a:t>contracting </a:t>
            </a:r>
            <a:r>
              <a:rPr sz="1800" spc="-105" dirty="0">
                <a:solidFill>
                  <a:srgbClr val="000066"/>
                </a:solidFill>
                <a:latin typeface="Arial"/>
                <a:cs typeface="Arial"/>
              </a:rPr>
              <a:t>– </a:t>
            </a:r>
            <a:r>
              <a:rPr sz="1800" spc="-40" dirty="0">
                <a:solidFill>
                  <a:srgbClr val="000066"/>
                </a:solidFill>
                <a:latin typeface="Arial"/>
                <a:cs typeface="Arial"/>
              </a:rPr>
              <a:t>they </a:t>
            </a:r>
            <a:r>
              <a:rPr sz="1800" spc="-60" dirty="0">
                <a:solidFill>
                  <a:srgbClr val="000066"/>
                </a:solidFill>
                <a:latin typeface="Arial"/>
                <a:cs typeface="Arial"/>
              </a:rPr>
              <a:t>cannot </a:t>
            </a:r>
            <a:r>
              <a:rPr sz="1800" spc="-95" dirty="0">
                <a:solidFill>
                  <a:srgbClr val="000066"/>
                </a:solidFill>
                <a:latin typeface="Arial"/>
                <a:cs typeface="Arial"/>
              </a:rPr>
              <a:t>push </a:t>
            </a:r>
            <a:r>
              <a:rPr sz="1800" spc="15" dirty="0">
                <a:solidFill>
                  <a:srgbClr val="000066"/>
                </a:solidFill>
                <a:latin typeface="Arial"/>
                <a:cs typeface="Arial"/>
              </a:rPr>
              <a:t>to </a:t>
            </a:r>
            <a:r>
              <a:rPr sz="1800" spc="-70" dirty="0">
                <a:solidFill>
                  <a:srgbClr val="000066"/>
                </a:solidFill>
                <a:latin typeface="Arial"/>
                <a:cs typeface="Arial"/>
              </a:rPr>
              <a:t>produce</a:t>
            </a:r>
            <a:r>
              <a:rPr sz="1800" spc="-280" dirty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000066"/>
                </a:solidFill>
                <a:latin typeface="Arial"/>
                <a:cs typeface="Arial"/>
              </a:rPr>
              <a:t>the  </a:t>
            </a:r>
            <a:r>
              <a:rPr sz="1800" spc="-60" dirty="0">
                <a:solidFill>
                  <a:srgbClr val="000066"/>
                </a:solidFill>
                <a:latin typeface="Arial"/>
                <a:cs typeface="Arial"/>
              </a:rPr>
              <a:t>opposite</a:t>
            </a:r>
            <a:r>
              <a:rPr sz="1800" spc="-85" dirty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sz="1800" spc="-60" dirty="0">
                <a:solidFill>
                  <a:srgbClr val="000066"/>
                </a:solidFill>
                <a:latin typeface="Arial"/>
                <a:cs typeface="Arial"/>
              </a:rPr>
              <a:t>movement.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68465" y="0"/>
            <a:ext cx="9766690" cy="65440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67255" y="6202679"/>
            <a:ext cx="3522345" cy="341630"/>
          </a:xfrm>
          <a:custGeom>
            <a:avLst/>
            <a:gdLst/>
            <a:ahLst/>
            <a:cxnLst/>
            <a:rect l="l" t="t" r="r" b="b"/>
            <a:pathLst>
              <a:path w="3522345" h="341629">
                <a:moveTo>
                  <a:pt x="0" y="341376"/>
                </a:moveTo>
                <a:lnTo>
                  <a:pt x="3521964" y="341376"/>
                </a:lnTo>
                <a:lnTo>
                  <a:pt x="3521964" y="0"/>
                </a:lnTo>
                <a:lnTo>
                  <a:pt x="0" y="0"/>
                </a:lnTo>
                <a:lnTo>
                  <a:pt x="0" y="3413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67255" y="6202679"/>
            <a:ext cx="3522345" cy="341630"/>
          </a:xfrm>
          <a:custGeom>
            <a:avLst/>
            <a:gdLst/>
            <a:ahLst/>
            <a:cxnLst/>
            <a:rect l="l" t="t" r="r" b="b"/>
            <a:pathLst>
              <a:path w="3522345" h="341629">
                <a:moveTo>
                  <a:pt x="0" y="341376"/>
                </a:moveTo>
                <a:lnTo>
                  <a:pt x="3521964" y="341376"/>
                </a:lnTo>
                <a:lnTo>
                  <a:pt x="3521964" y="0"/>
                </a:lnTo>
                <a:lnTo>
                  <a:pt x="0" y="0"/>
                </a:lnTo>
                <a:lnTo>
                  <a:pt x="0" y="341376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69007" y="238272"/>
            <a:ext cx="8444484" cy="62844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69007" y="2644139"/>
            <a:ext cx="2034539" cy="1088390"/>
          </a:xfrm>
          <a:custGeom>
            <a:avLst/>
            <a:gdLst/>
            <a:ahLst/>
            <a:cxnLst/>
            <a:rect l="l" t="t" r="r" b="b"/>
            <a:pathLst>
              <a:path w="2034539" h="1088389">
                <a:moveTo>
                  <a:pt x="0" y="1088136"/>
                </a:moveTo>
                <a:lnTo>
                  <a:pt x="2034540" y="1088136"/>
                </a:lnTo>
                <a:lnTo>
                  <a:pt x="2034540" y="0"/>
                </a:lnTo>
                <a:lnTo>
                  <a:pt x="0" y="0"/>
                </a:lnTo>
                <a:lnTo>
                  <a:pt x="0" y="10881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69007" y="2644139"/>
            <a:ext cx="2034539" cy="1088390"/>
          </a:xfrm>
          <a:custGeom>
            <a:avLst/>
            <a:gdLst/>
            <a:ahLst/>
            <a:cxnLst/>
            <a:rect l="l" t="t" r="r" b="b"/>
            <a:pathLst>
              <a:path w="2034539" h="1088389">
                <a:moveTo>
                  <a:pt x="0" y="1088136"/>
                </a:moveTo>
                <a:lnTo>
                  <a:pt x="2034540" y="1088136"/>
                </a:lnTo>
                <a:lnTo>
                  <a:pt x="2034540" y="0"/>
                </a:lnTo>
                <a:lnTo>
                  <a:pt x="0" y="0"/>
                </a:lnTo>
                <a:lnTo>
                  <a:pt x="0" y="1088136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409511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i="1" spc="-370" dirty="0">
                <a:latin typeface="Arial"/>
                <a:cs typeface="Arial"/>
              </a:rPr>
              <a:t>Rectus</a:t>
            </a:r>
            <a:r>
              <a:rPr i="1" spc="-265" dirty="0">
                <a:latin typeface="Arial"/>
                <a:cs typeface="Arial"/>
              </a:rPr>
              <a:t> </a:t>
            </a:r>
            <a:r>
              <a:rPr i="1" spc="-225" dirty="0">
                <a:latin typeface="Arial"/>
                <a:cs typeface="Arial"/>
              </a:rPr>
              <a:t>abdominus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179946" y="354329"/>
            <a:ext cx="5118735" cy="288163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241300" marR="163830" indent="-228600">
              <a:lnSpc>
                <a:spcPts val="3030"/>
              </a:lnSpc>
              <a:spcBef>
                <a:spcPts val="470"/>
              </a:spcBef>
              <a:buChar char="•"/>
              <a:tabLst>
                <a:tab pos="241935" algn="l"/>
              </a:tabLst>
            </a:pPr>
            <a:r>
              <a:rPr sz="2800" spc="-114" dirty="0">
                <a:latin typeface="Arial"/>
                <a:cs typeface="Arial"/>
              </a:rPr>
              <a:t>Superficial </a:t>
            </a:r>
            <a:r>
              <a:rPr sz="2800" spc="-145" dirty="0">
                <a:latin typeface="Arial"/>
                <a:cs typeface="Arial"/>
              </a:rPr>
              <a:t>muscle </a:t>
            </a:r>
            <a:r>
              <a:rPr sz="2800" spc="-100" dirty="0">
                <a:latin typeface="Arial"/>
                <a:cs typeface="Arial"/>
              </a:rPr>
              <a:t>(located </a:t>
            </a:r>
            <a:r>
              <a:rPr sz="2800" spc="-90" dirty="0">
                <a:latin typeface="Arial"/>
                <a:cs typeface="Arial"/>
              </a:rPr>
              <a:t>on</a:t>
            </a:r>
            <a:r>
              <a:rPr sz="2800" spc="-215" dirty="0">
                <a:latin typeface="Arial"/>
                <a:cs typeface="Arial"/>
              </a:rPr>
              <a:t> </a:t>
            </a:r>
            <a:r>
              <a:rPr sz="2800" spc="-30" dirty="0">
                <a:latin typeface="Arial"/>
                <a:cs typeface="Arial"/>
              </a:rPr>
              <a:t>or  </a:t>
            </a:r>
            <a:r>
              <a:rPr sz="2800" spc="-114" dirty="0">
                <a:latin typeface="Arial"/>
                <a:cs typeface="Arial"/>
              </a:rPr>
              <a:t>near </a:t>
            </a:r>
            <a:r>
              <a:rPr sz="2800" spc="-140" dirty="0">
                <a:latin typeface="Arial"/>
                <a:cs typeface="Arial"/>
              </a:rPr>
              <a:t>surface </a:t>
            </a:r>
            <a:r>
              <a:rPr sz="2800" spc="-10" dirty="0">
                <a:latin typeface="Arial"/>
                <a:cs typeface="Arial"/>
              </a:rPr>
              <a:t>of </a:t>
            </a:r>
            <a:r>
              <a:rPr sz="2800" spc="-35" dirty="0">
                <a:latin typeface="Arial"/>
                <a:cs typeface="Arial"/>
              </a:rPr>
              <a:t>the</a:t>
            </a:r>
            <a:r>
              <a:rPr sz="2800" spc="-315" dirty="0">
                <a:latin typeface="Arial"/>
                <a:cs typeface="Arial"/>
              </a:rPr>
              <a:t> </a:t>
            </a:r>
            <a:r>
              <a:rPr sz="2800" spc="-105" dirty="0">
                <a:latin typeface="Arial"/>
                <a:cs typeface="Arial"/>
              </a:rPr>
              <a:t>body)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25"/>
              </a:spcBef>
              <a:buFont typeface="Arial"/>
              <a:buChar char="•"/>
              <a:tabLst>
                <a:tab pos="241935" algn="l"/>
              </a:tabLst>
            </a:pPr>
            <a:r>
              <a:rPr sz="2800" b="1" spc="-145" dirty="0">
                <a:latin typeface="Arial"/>
                <a:cs typeface="Arial"/>
              </a:rPr>
              <a:t>Movement: </a:t>
            </a:r>
            <a:r>
              <a:rPr sz="2800" spc="-145" dirty="0">
                <a:latin typeface="Arial"/>
                <a:cs typeface="Arial"/>
              </a:rPr>
              <a:t>Flexion </a:t>
            </a:r>
            <a:r>
              <a:rPr sz="2800" spc="-10" dirty="0">
                <a:latin typeface="Arial"/>
                <a:cs typeface="Arial"/>
              </a:rPr>
              <a:t>of </a:t>
            </a:r>
            <a:r>
              <a:rPr sz="2800" spc="-35" dirty="0">
                <a:latin typeface="Arial"/>
                <a:cs typeface="Arial"/>
              </a:rPr>
              <a:t>the</a:t>
            </a:r>
            <a:r>
              <a:rPr sz="2800" spc="-254" dirty="0">
                <a:latin typeface="Arial"/>
                <a:cs typeface="Arial"/>
              </a:rPr>
              <a:t> </a:t>
            </a:r>
            <a:r>
              <a:rPr sz="2800" spc="-135" dirty="0">
                <a:latin typeface="Arial"/>
                <a:cs typeface="Arial"/>
              </a:rPr>
              <a:t>spine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41935" algn="l"/>
              </a:tabLst>
            </a:pPr>
            <a:r>
              <a:rPr sz="2800" b="1" spc="-195" dirty="0">
                <a:latin typeface="Arial"/>
                <a:cs typeface="Arial"/>
              </a:rPr>
              <a:t>Origin: </a:t>
            </a:r>
            <a:r>
              <a:rPr sz="2800" spc="-180" dirty="0">
                <a:latin typeface="Arial"/>
                <a:cs typeface="Arial"/>
              </a:rPr>
              <a:t>Crest </a:t>
            </a:r>
            <a:r>
              <a:rPr sz="2800" spc="-10" dirty="0">
                <a:latin typeface="Arial"/>
                <a:cs typeface="Arial"/>
              </a:rPr>
              <a:t>of</a:t>
            </a:r>
            <a:r>
              <a:rPr sz="2800" spc="-50" dirty="0">
                <a:latin typeface="Arial"/>
                <a:cs typeface="Arial"/>
              </a:rPr>
              <a:t> </a:t>
            </a:r>
            <a:r>
              <a:rPr sz="2800" spc="-120" dirty="0">
                <a:latin typeface="Arial"/>
                <a:cs typeface="Arial"/>
              </a:rPr>
              <a:t>pubis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41935" algn="l"/>
              </a:tabLst>
            </a:pPr>
            <a:r>
              <a:rPr sz="2800" b="1" spc="-160" dirty="0">
                <a:latin typeface="Arial"/>
                <a:cs typeface="Arial"/>
              </a:rPr>
              <a:t>Insertion: </a:t>
            </a:r>
            <a:r>
              <a:rPr sz="2800" spc="-125" dirty="0">
                <a:latin typeface="Arial"/>
                <a:cs typeface="Arial"/>
              </a:rPr>
              <a:t>Sternum </a:t>
            </a:r>
            <a:r>
              <a:rPr sz="2800" spc="-135" dirty="0">
                <a:latin typeface="Arial"/>
                <a:cs typeface="Arial"/>
              </a:rPr>
              <a:t>and </a:t>
            </a:r>
            <a:r>
              <a:rPr sz="2800" spc="-65" dirty="0">
                <a:latin typeface="Arial"/>
                <a:cs typeface="Arial"/>
              </a:rPr>
              <a:t>5-7</a:t>
            </a:r>
            <a:r>
              <a:rPr sz="2775" spc="-97" baseline="25525" dirty="0">
                <a:latin typeface="Arial"/>
                <a:cs typeface="Arial"/>
              </a:rPr>
              <a:t>th</a:t>
            </a:r>
            <a:r>
              <a:rPr sz="2775" spc="254" baseline="25525" dirty="0">
                <a:latin typeface="Arial"/>
                <a:cs typeface="Arial"/>
              </a:rPr>
              <a:t> </a:t>
            </a:r>
            <a:r>
              <a:rPr sz="2800" spc="-95" dirty="0">
                <a:latin typeface="Arial"/>
                <a:cs typeface="Arial"/>
              </a:rPr>
              <a:t>ribs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241935" algn="l"/>
              </a:tabLst>
            </a:pPr>
            <a:r>
              <a:rPr sz="2800" b="1" spc="-204" dirty="0">
                <a:latin typeface="Arial"/>
                <a:cs typeface="Arial"/>
              </a:rPr>
              <a:t>Strengthening </a:t>
            </a:r>
            <a:r>
              <a:rPr sz="2800" b="1" spc="-235" dirty="0">
                <a:latin typeface="Arial"/>
                <a:cs typeface="Arial"/>
              </a:rPr>
              <a:t>exercise:</a:t>
            </a:r>
            <a:r>
              <a:rPr sz="2800" b="1" spc="-25" dirty="0">
                <a:latin typeface="Arial"/>
                <a:cs typeface="Arial"/>
              </a:rPr>
              <a:t> </a:t>
            </a:r>
            <a:r>
              <a:rPr sz="2800" spc="-190" dirty="0">
                <a:latin typeface="Arial"/>
                <a:cs typeface="Arial"/>
              </a:rPr>
              <a:t>Crunches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43583" y="1825751"/>
            <a:ext cx="2636787" cy="46009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050472" y="4904507"/>
            <a:ext cx="3689089" cy="17290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609676"/>
            <a:ext cx="383857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i="1" spc="-220" dirty="0">
                <a:latin typeface="Arial"/>
                <a:cs typeface="Arial"/>
              </a:rPr>
              <a:t>External</a:t>
            </a:r>
            <a:r>
              <a:rPr sz="4400" i="1" spc="-325" dirty="0">
                <a:latin typeface="Arial"/>
                <a:cs typeface="Arial"/>
              </a:rPr>
              <a:t> </a:t>
            </a:r>
            <a:r>
              <a:rPr sz="4400" i="1" spc="-220" dirty="0">
                <a:latin typeface="Arial"/>
                <a:cs typeface="Arial"/>
              </a:rPr>
              <a:t>obliques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56629" y="374396"/>
            <a:ext cx="4549775" cy="3265804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241300" marR="5080" indent="-228600">
              <a:lnSpc>
                <a:spcPts val="3020"/>
              </a:lnSpc>
              <a:spcBef>
                <a:spcPts val="480"/>
              </a:spcBef>
              <a:buChar char="•"/>
              <a:tabLst>
                <a:tab pos="241300" algn="l"/>
              </a:tabLst>
            </a:pPr>
            <a:r>
              <a:rPr sz="2800" spc="-215" dirty="0">
                <a:latin typeface="Arial"/>
                <a:cs typeface="Arial"/>
              </a:rPr>
              <a:t>Side </a:t>
            </a:r>
            <a:r>
              <a:rPr sz="2800" spc="-135" dirty="0">
                <a:latin typeface="Arial"/>
                <a:cs typeface="Arial"/>
              </a:rPr>
              <a:t>and </a:t>
            </a:r>
            <a:r>
              <a:rPr sz="2800" dirty="0">
                <a:latin typeface="Arial"/>
                <a:cs typeface="Arial"/>
              </a:rPr>
              <a:t>front </a:t>
            </a:r>
            <a:r>
              <a:rPr sz="2800" spc="-10" dirty="0">
                <a:latin typeface="Arial"/>
                <a:cs typeface="Arial"/>
              </a:rPr>
              <a:t>of </a:t>
            </a:r>
            <a:r>
              <a:rPr sz="2800" spc="-35" dirty="0">
                <a:latin typeface="Arial"/>
                <a:cs typeface="Arial"/>
              </a:rPr>
              <a:t>trunk,</a:t>
            </a:r>
            <a:r>
              <a:rPr sz="2800" spc="-320" dirty="0">
                <a:latin typeface="Arial"/>
                <a:cs typeface="Arial"/>
              </a:rPr>
              <a:t> </a:t>
            </a:r>
            <a:r>
              <a:rPr sz="2800" spc="-85" dirty="0">
                <a:latin typeface="Arial"/>
                <a:cs typeface="Arial"/>
              </a:rPr>
              <a:t>under  </a:t>
            </a:r>
            <a:r>
              <a:rPr sz="2800" spc="-35" dirty="0">
                <a:latin typeface="Arial"/>
                <a:cs typeface="Arial"/>
              </a:rPr>
              <a:t>the </a:t>
            </a:r>
            <a:r>
              <a:rPr sz="2800" spc="-105" dirty="0">
                <a:latin typeface="Arial"/>
                <a:cs typeface="Arial"/>
              </a:rPr>
              <a:t>rectus</a:t>
            </a:r>
            <a:r>
              <a:rPr sz="2800" spc="-275" dirty="0">
                <a:latin typeface="Arial"/>
                <a:cs typeface="Arial"/>
              </a:rPr>
              <a:t> </a:t>
            </a:r>
            <a:r>
              <a:rPr sz="2800" spc="-120" dirty="0">
                <a:latin typeface="Arial"/>
                <a:cs typeface="Arial"/>
              </a:rPr>
              <a:t>abdominus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30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145" dirty="0">
                <a:latin typeface="Arial"/>
                <a:cs typeface="Arial"/>
              </a:rPr>
              <a:t>Movement:</a:t>
            </a:r>
            <a:r>
              <a:rPr sz="2800" b="1" spc="-114" dirty="0">
                <a:latin typeface="Arial"/>
                <a:cs typeface="Arial"/>
              </a:rPr>
              <a:t> </a:t>
            </a:r>
            <a:r>
              <a:rPr sz="2800" spc="-145" dirty="0">
                <a:latin typeface="Arial"/>
                <a:cs typeface="Arial"/>
              </a:rPr>
              <a:t>Flexion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175" dirty="0">
                <a:latin typeface="Arial"/>
                <a:cs typeface="Arial"/>
              </a:rPr>
              <a:t>Origin</a:t>
            </a:r>
            <a:r>
              <a:rPr sz="2800" spc="-175" dirty="0">
                <a:latin typeface="Arial"/>
                <a:cs typeface="Arial"/>
              </a:rPr>
              <a:t>: </a:t>
            </a:r>
            <a:r>
              <a:rPr sz="2800" spc="-50" dirty="0">
                <a:latin typeface="Arial"/>
                <a:cs typeface="Arial"/>
              </a:rPr>
              <a:t>lower </a:t>
            </a:r>
            <a:r>
              <a:rPr sz="2800" spc="-75" dirty="0">
                <a:latin typeface="Arial"/>
                <a:cs typeface="Arial"/>
              </a:rPr>
              <a:t>eight</a:t>
            </a:r>
            <a:r>
              <a:rPr sz="2800" spc="-225" dirty="0">
                <a:latin typeface="Arial"/>
                <a:cs typeface="Arial"/>
              </a:rPr>
              <a:t> </a:t>
            </a:r>
            <a:r>
              <a:rPr sz="2800" spc="-90" dirty="0">
                <a:latin typeface="Arial"/>
                <a:cs typeface="Arial"/>
              </a:rPr>
              <a:t>ribs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65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150" dirty="0">
                <a:latin typeface="Arial"/>
                <a:cs typeface="Arial"/>
              </a:rPr>
              <a:t>Insertion</a:t>
            </a:r>
            <a:r>
              <a:rPr sz="2800" spc="-150" dirty="0">
                <a:latin typeface="Arial"/>
                <a:cs typeface="Arial"/>
              </a:rPr>
              <a:t>:</a:t>
            </a:r>
            <a:r>
              <a:rPr sz="2800" spc="-130" dirty="0">
                <a:latin typeface="Arial"/>
                <a:cs typeface="Arial"/>
              </a:rPr>
              <a:t> </a:t>
            </a:r>
            <a:r>
              <a:rPr sz="2800" spc="-50" dirty="0">
                <a:latin typeface="Arial"/>
                <a:cs typeface="Arial"/>
              </a:rPr>
              <a:t>Ilium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ts val="3190"/>
              </a:lnSpc>
              <a:spcBef>
                <a:spcPts val="670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204" dirty="0">
                <a:latin typeface="Arial"/>
                <a:cs typeface="Arial"/>
              </a:rPr>
              <a:t>Strengthening</a:t>
            </a:r>
            <a:r>
              <a:rPr sz="2800" b="1" spc="-105" dirty="0">
                <a:latin typeface="Arial"/>
                <a:cs typeface="Arial"/>
              </a:rPr>
              <a:t> </a:t>
            </a:r>
            <a:r>
              <a:rPr sz="2800" b="1" spc="-235" dirty="0">
                <a:latin typeface="Arial"/>
                <a:cs typeface="Arial"/>
              </a:rPr>
              <a:t>exercise:</a:t>
            </a:r>
            <a:endParaRPr sz="2800">
              <a:latin typeface="Arial"/>
              <a:cs typeface="Arial"/>
            </a:endParaRPr>
          </a:p>
          <a:p>
            <a:pPr marL="241300">
              <a:lnSpc>
                <a:spcPts val="3190"/>
              </a:lnSpc>
            </a:pPr>
            <a:r>
              <a:rPr sz="2800" spc="-114" dirty="0">
                <a:latin typeface="Arial"/>
                <a:cs typeface="Arial"/>
              </a:rPr>
              <a:t>Broomstick</a:t>
            </a:r>
            <a:r>
              <a:rPr sz="2800" spc="-120" dirty="0">
                <a:latin typeface="Arial"/>
                <a:cs typeface="Arial"/>
              </a:rPr>
              <a:t> </a:t>
            </a:r>
            <a:r>
              <a:rPr sz="2800" spc="-60" dirty="0">
                <a:latin typeface="Arial"/>
                <a:cs typeface="Arial"/>
              </a:rPr>
              <a:t>twists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828800" y="2016201"/>
            <a:ext cx="2923031" cy="46161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761731" y="4090415"/>
            <a:ext cx="2965704" cy="22235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29303" y="399364"/>
            <a:ext cx="328549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90" dirty="0"/>
              <a:t>Erector</a:t>
            </a:r>
            <a:r>
              <a:rPr spc="-310" dirty="0"/>
              <a:t> </a:t>
            </a:r>
            <a:r>
              <a:rPr spc="-320" dirty="0"/>
              <a:t>Spinae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228713" y="291211"/>
            <a:ext cx="4878705" cy="4034154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241300" marR="386715" indent="-228600">
              <a:lnSpc>
                <a:spcPts val="3020"/>
              </a:lnSpc>
              <a:spcBef>
                <a:spcPts val="480"/>
              </a:spcBef>
              <a:buChar char="•"/>
              <a:tabLst>
                <a:tab pos="241300" algn="l"/>
              </a:tabLst>
            </a:pPr>
            <a:r>
              <a:rPr sz="2800" spc="-125" dirty="0">
                <a:latin typeface="Arial"/>
                <a:cs typeface="Arial"/>
              </a:rPr>
              <a:t>Overlapping </a:t>
            </a:r>
            <a:r>
              <a:rPr sz="2800" spc="-170" dirty="0">
                <a:latin typeface="Arial"/>
                <a:cs typeface="Arial"/>
              </a:rPr>
              <a:t>muscles </a:t>
            </a:r>
            <a:r>
              <a:rPr sz="2800" spc="-5" dirty="0">
                <a:latin typeface="Arial"/>
                <a:cs typeface="Arial"/>
              </a:rPr>
              <a:t>that</a:t>
            </a:r>
            <a:r>
              <a:rPr sz="2800" spc="-140" dirty="0">
                <a:latin typeface="Arial"/>
                <a:cs typeface="Arial"/>
              </a:rPr>
              <a:t> </a:t>
            </a:r>
            <a:r>
              <a:rPr sz="2800" spc="-45" dirty="0">
                <a:latin typeface="Arial"/>
                <a:cs typeface="Arial"/>
              </a:rPr>
              <a:t>run  </a:t>
            </a:r>
            <a:r>
              <a:rPr sz="2800" spc="-130" dirty="0">
                <a:latin typeface="Arial"/>
                <a:cs typeface="Arial"/>
              </a:rPr>
              <a:t>alongside </a:t>
            </a:r>
            <a:r>
              <a:rPr sz="2800" spc="-95" dirty="0">
                <a:latin typeface="Arial"/>
                <a:cs typeface="Arial"/>
              </a:rPr>
              <a:t>most </a:t>
            </a:r>
            <a:r>
              <a:rPr sz="2800" spc="-10" dirty="0">
                <a:latin typeface="Arial"/>
                <a:cs typeface="Arial"/>
              </a:rPr>
              <a:t>of </a:t>
            </a:r>
            <a:r>
              <a:rPr sz="2800" spc="-35" dirty="0">
                <a:latin typeface="Arial"/>
                <a:cs typeface="Arial"/>
              </a:rPr>
              <a:t>the</a:t>
            </a:r>
            <a:r>
              <a:rPr sz="2800" spc="-355" dirty="0">
                <a:latin typeface="Arial"/>
                <a:cs typeface="Arial"/>
              </a:rPr>
              <a:t> </a:t>
            </a:r>
            <a:r>
              <a:rPr sz="2800" spc="-125" dirty="0">
                <a:latin typeface="Arial"/>
                <a:cs typeface="Arial"/>
              </a:rPr>
              <a:t>spine.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30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145" dirty="0">
                <a:latin typeface="Arial"/>
                <a:cs typeface="Arial"/>
              </a:rPr>
              <a:t>Movement:</a:t>
            </a:r>
            <a:r>
              <a:rPr sz="2800" b="1" spc="-114" dirty="0">
                <a:latin typeface="Arial"/>
                <a:cs typeface="Arial"/>
              </a:rPr>
              <a:t> </a:t>
            </a:r>
            <a:r>
              <a:rPr sz="2800" spc="-145" dirty="0">
                <a:latin typeface="Arial"/>
                <a:cs typeface="Arial"/>
              </a:rPr>
              <a:t>Extension</a:t>
            </a:r>
            <a:endParaRPr sz="2800">
              <a:latin typeface="Arial"/>
              <a:cs typeface="Arial"/>
            </a:endParaRPr>
          </a:p>
          <a:p>
            <a:pPr marL="241300" marR="428625" indent="-228600">
              <a:lnSpc>
                <a:spcPts val="3020"/>
              </a:lnSpc>
              <a:spcBef>
                <a:spcPts val="1045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175" dirty="0">
                <a:latin typeface="Arial"/>
                <a:cs typeface="Arial"/>
              </a:rPr>
              <a:t>Origin</a:t>
            </a:r>
            <a:r>
              <a:rPr sz="2800" spc="-175" dirty="0">
                <a:latin typeface="Arial"/>
                <a:cs typeface="Arial"/>
              </a:rPr>
              <a:t>: </a:t>
            </a:r>
            <a:r>
              <a:rPr sz="2800" spc="-95" dirty="0">
                <a:latin typeface="Arial"/>
                <a:cs typeface="Arial"/>
              </a:rPr>
              <a:t>ribs, </a:t>
            </a:r>
            <a:r>
              <a:rPr sz="2800" spc="-110" dirty="0">
                <a:latin typeface="Arial"/>
                <a:cs typeface="Arial"/>
              </a:rPr>
              <a:t>cervical, </a:t>
            </a:r>
            <a:r>
              <a:rPr sz="2800" spc="-85" dirty="0">
                <a:latin typeface="Arial"/>
                <a:cs typeface="Arial"/>
              </a:rPr>
              <a:t>thoracic  </a:t>
            </a:r>
            <a:r>
              <a:rPr sz="2800" spc="-135" dirty="0">
                <a:latin typeface="Arial"/>
                <a:cs typeface="Arial"/>
              </a:rPr>
              <a:t>and </a:t>
            </a:r>
            <a:r>
              <a:rPr sz="2800" spc="-75" dirty="0">
                <a:latin typeface="Arial"/>
                <a:cs typeface="Arial"/>
              </a:rPr>
              <a:t>lumbar </a:t>
            </a:r>
            <a:r>
              <a:rPr sz="2800" spc="-95" dirty="0">
                <a:latin typeface="Arial"/>
                <a:cs typeface="Arial"/>
              </a:rPr>
              <a:t>vertebrae,</a:t>
            </a:r>
            <a:r>
              <a:rPr sz="2800" spc="-215" dirty="0">
                <a:latin typeface="Arial"/>
                <a:cs typeface="Arial"/>
              </a:rPr>
              <a:t> </a:t>
            </a:r>
            <a:r>
              <a:rPr sz="2800" spc="-30" dirty="0">
                <a:latin typeface="Arial"/>
                <a:cs typeface="Arial"/>
              </a:rPr>
              <a:t>ilium</a:t>
            </a:r>
            <a:endParaRPr sz="2800">
              <a:latin typeface="Arial"/>
              <a:cs typeface="Arial"/>
            </a:endParaRPr>
          </a:p>
          <a:p>
            <a:pPr marL="241300" marR="5080" indent="-228600">
              <a:lnSpc>
                <a:spcPts val="3030"/>
              </a:lnSpc>
              <a:spcBef>
                <a:spcPts val="994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150" dirty="0">
                <a:latin typeface="Arial"/>
                <a:cs typeface="Arial"/>
              </a:rPr>
              <a:t>Insertion</a:t>
            </a:r>
            <a:r>
              <a:rPr sz="2800" spc="-150" dirty="0">
                <a:latin typeface="Arial"/>
                <a:cs typeface="Arial"/>
              </a:rPr>
              <a:t>: </a:t>
            </a:r>
            <a:r>
              <a:rPr sz="2800" spc="-90" dirty="0">
                <a:latin typeface="Arial"/>
                <a:cs typeface="Arial"/>
              </a:rPr>
              <a:t>ribs, </a:t>
            </a:r>
            <a:r>
              <a:rPr sz="2800" spc="-110" dirty="0">
                <a:latin typeface="Arial"/>
                <a:cs typeface="Arial"/>
              </a:rPr>
              <a:t>cervical, </a:t>
            </a:r>
            <a:r>
              <a:rPr sz="2800" spc="-90" dirty="0">
                <a:latin typeface="Arial"/>
                <a:cs typeface="Arial"/>
              </a:rPr>
              <a:t>thoracic  </a:t>
            </a:r>
            <a:r>
              <a:rPr sz="2800" spc="-135" dirty="0">
                <a:latin typeface="Arial"/>
                <a:cs typeface="Arial"/>
              </a:rPr>
              <a:t>and </a:t>
            </a:r>
            <a:r>
              <a:rPr sz="2800" spc="-75" dirty="0">
                <a:latin typeface="Arial"/>
                <a:cs typeface="Arial"/>
              </a:rPr>
              <a:t>lumbar</a:t>
            </a:r>
            <a:r>
              <a:rPr sz="2800" spc="-125" dirty="0">
                <a:latin typeface="Arial"/>
                <a:cs typeface="Arial"/>
              </a:rPr>
              <a:t> </a:t>
            </a:r>
            <a:r>
              <a:rPr sz="2800" spc="-95" dirty="0">
                <a:latin typeface="Arial"/>
                <a:cs typeface="Arial"/>
              </a:rPr>
              <a:t>vertebrae</a:t>
            </a:r>
            <a:endParaRPr sz="2800">
              <a:latin typeface="Arial"/>
              <a:cs typeface="Arial"/>
            </a:endParaRPr>
          </a:p>
          <a:p>
            <a:pPr marL="241300" marR="296545" indent="-228600">
              <a:lnSpc>
                <a:spcPts val="3020"/>
              </a:lnSpc>
              <a:spcBef>
                <a:spcPts val="1010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204" dirty="0">
                <a:latin typeface="Arial"/>
                <a:cs typeface="Arial"/>
              </a:rPr>
              <a:t>Strengthening </a:t>
            </a:r>
            <a:r>
              <a:rPr sz="2800" b="1" spc="-235" dirty="0">
                <a:latin typeface="Arial"/>
                <a:cs typeface="Arial"/>
              </a:rPr>
              <a:t>exercise: </a:t>
            </a:r>
            <a:r>
              <a:rPr sz="2800" spc="-200" dirty="0">
                <a:latin typeface="Arial"/>
                <a:cs typeface="Arial"/>
              </a:rPr>
              <a:t>Chest  </a:t>
            </a:r>
            <a:r>
              <a:rPr sz="2800" spc="-170" dirty="0">
                <a:latin typeface="Arial"/>
                <a:cs typeface="Arial"/>
              </a:rPr>
              <a:t>raises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68095" y="239346"/>
            <a:ext cx="2977696" cy="55741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361432" y="4843271"/>
            <a:ext cx="3048000" cy="17343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67060" y="103631"/>
            <a:ext cx="2182235" cy="35417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164846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60" dirty="0"/>
              <a:t>Del</a:t>
            </a:r>
            <a:r>
              <a:rPr spc="-140" dirty="0"/>
              <a:t>t</a:t>
            </a:r>
            <a:r>
              <a:rPr spc="-110" dirty="0"/>
              <a:t>oid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16939" y="2025523"/>
            <a:ext cx="4682490" cy="4034154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241300" marR="497840" indent="-228600">
              <a:lnSpc>
                <a:spcPts val="3020"/>
              </a:lnSpc>
              <a:spcBef>
                <a:spcPts val="480"/>
              </a:spcBef>
              <a:buChar char="•"/>
              <a:tabLst>
                <a:tab pos="241300" algn="l"/>
              </a:tabLst>
            </a:pPr>
            <a:r>
              <a:rPr sz="2800" spc="-55" dirty="0">
                <a:latin typeface="Arial"/>
                <a:cs typeface="Arial"/>
              </a:rPr>
              <a:t>Most </a:t>
            </a:r>
            <a:r>
              <a:rPr sz="2800" spc="-60" dirty="0">
                <a:latin typeface="Arial"/>
                <a:cs typeface="Arial"/>
              </a:rPr>
              <a:t>prominent </a:t>
            </a:r>
            <a:r>
              <a:rPr sz="2800" spc="-135" dirty="0">
                <a:latin typeface="Arial"/>
                <a:cs typeface="Arial"/>
              </a:rPr>
              <a:t>and</a:t>
            </a:r>
            <a:r>
              <a:rPr sz="2800" spc="-265" dirty="0">
                <a:latin typeface="Arial"/>
                <a:cs typeface="Arial"/>
              </a:rPr>
              <a:t> </a:t>
            </a:r>
            <a:r>
              <a:rPr sz="2800" spc="-105" dirty="0">
                <a:latin typeface="Arial"/>
                <a:cs typeface="Arial"/>
              </a:rPr>
              <a:t>useful  </a:t>
            </a:r>
            <a:r>
              <a:rPr sz="2800" spc="-100" dirty="0">
                <a:latin typeface="Arial"/>
                <a:cs typeface="Arial"/>
              </a:rPr>
              <a:t>shoulder</a:t>
            </a:r>
            <a:r>
              <a:rPr sz="2800" spc="-125" dirty="0">
                <a:latin typeface="Arial"/>
                <a:cs typeface="Arial"/>
              </a:rPr>
              <a:t> </a:t>
            </a:r>
            <a:r>
              <a:rPr sz="2800" spc="-170" dirty="0">
                <a:latin typeface="Arial"/>
                <a:cs typeface="Arial"/>
              </a:rPr>
              <a:t>muscles</a:t>
            </a:r>
            <a:endParaRPr sz="2800">
              <a:latin typeface="Arial"/>
              <a:cs typeface="Arial"/>
            </a:endParaRPr>
          </a:p>
          <a:p>
            <a:pPr marL="241300" marR="5080" indent="-228600">
              <a:lnSpc>
                <a:spcPts val="3020"/>
              </a:lnSpc>
              <a:spcBef>
                <a:spcPts val="1015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145" dirty="0">
                <a:latin typeface="Arial"/>
                <a:cs typeface="Arial"/>
              </a:rPr>
              <a:t>Movement: </a:t>
            </a:r>
            <a:r>
              <a:rPr sz="2800" spc="-75" dirty="0">
                <a:latin typeface="Arial"/>
                <a:cs typeface="Arial"/>
              </a:rPr>
              <a:t>flexion, </a:t>
            </a:r>
            <a:r>
              <a:rPr sz="2800" spc="-110" dirty="0">
                <a:latin typeface="Arial"/>
                <a:cs typeface="Arial"/>
              </a:rPr>
              <a:t>extension,  </a:t>
            </a:r>
            <a:r>
              <a:rPr sz="2800" spc="-80" dirty="0">
                <a:latin typeface="Arial"/>
                <a:cs typeface="Arial"/>
              </a:rPr>
              <a:t>abduction </a:t>
            </a:r>
            <a:r>
              <a:rPr sz="2800" spc="-10" dirty="0">
                <a:latin typeface="Arial"/>
                <a:cs typeface="Arial"/>
              </a:rPr>
              <a:t>of</a:t>
            </a:r>
            <a:r>
              <a:rPr sz="2800" spc="-185" dirty="0">
                <a:latin typeface="Arial"/>
                <a:cs typeface="Arial"/>
              </a:rPr>
              <a:t> </a:t>
            </a:r>
            <a:r>
              <a:rPr sz="2800" spc="-100" dirty="0">
                <a:latin typeface="Arial"/>
                <a:cs typeface="Arial"/>
              </a:rPr>
              <a:t>shoulder</a:t>
            </a:r>
            <a:endParaRPr sz="2800">
              <a:latin typeface="Arial"/>
              <a:cs typeface="Arial"/>
            </a:endParaRPr>
          </a:p>
          <a:p>
            <a:pPr marL="241300" marR="10795" indent="-228600">
              <a:lnSpc>
                <a:spcPts val="3020"/>
              </a:lnSpc>
              <a:spcBef>
                <a:spcPts val="1010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175" dirty="0">
                <a:latin typeface="Arial"/>
                <a:cs typeface="Arial"/>
              </a:rPr>
              <a:t>Origin</a:t>
            </a:r>
            <a:r>
              <a:rPr sz="2800" spc="-175" dirty="0">
                <a:latin typeface="Arial"/>
                <a:cs typeface="Arial"/>
              </a:rPr>
              <a:t>: </a:t>
            </a:r>
            <a:r>
              <a:rPr sz="2800" spc="-170" dirty="0">
                <a:latin typeface="Arial"/>
                <a:cs typeface="Arial"/>
              </a:rPr>
              <a:t>scapula </a:t>
            </a:r>
            <a:r>
              <a:rPr sz="2800" spc="-65" dirty="0">
                <a:latin typeface="Arial"/>
                <a:cs typeface="Arial"/>
              </a:rPr>
              <a:t>posteriorly </a:t>
            </a:r>
            <a:r>
              <a:rPr sz="2800" spc="-135" dirty="0">
                <a:latin typeface="Arial"/>
                <a:cs typeface="Arial"/>
              </a:rPr>
              <a:t>and  </a:t>
            </a:r>
            <a:r>
              <a:rPr sz="2800" spc="-120" dirty="0">
                <a:latin typeface="Arial"/>
                <a:cs typeface="Arial"/>
              </a:rPr>
              <a:t>clavicle</a:t>
            </a:r>
            <a:r>
              <a:rPr sz="2800" spc="-155" dirty="0">
                <a:latin typeface="Arial"/>
                <a:cs typeface="Arial"/>
              </a:rPr>
              <a:t> </a:t>
            </a:r>
            <a:r>
              <a:rPr sz="2800" spc="-50" dirty="0">
                <a:latin typeface="Arial"/>
                <a:cs typeface="Arial"/>
              </a:rPr>
              <a:t>anteriorly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145" dirty="0">
                <a:latin typeface="Arial"/>
                <a:cs typeface="Arial"/>
              </a:rPr>
              <a:t>Insertion</a:t>
            </a:r>
            <a:r>
              <a:rPr sz="2800" spc="-145" dirty="0">
                <a:latin typeface="Arial"/>
                <a:cs typeface="Arial"/>
              </a:rPr>
              <a:t>: </a:t>
            </a:r>
            <a:r>
              <a:rPr sz="2800" spc="-70" dirty="0">
                <a:latin typeface="Arial"/>
                <a:cs typeface="Arial"/>
              </a:rPr>
              <a:t>lateral</a:t>
            </a:r>
            <a:r>
              <a:rPr sz="2800" spc="-155" dirty="0">
                <a:latin typeface="Arial"/>
                <a:cs typeface="Arial"/>
              </a:rPr>
              <a:t> </a:t>
            </a:r>
            <a:r>
              <a:rPr sz="2800" spc="-120" dirty="0">
                <a:latin typeface="Arial"/>
                <a:cs typeface="Arial"/>
              </a:rPr>
              <a:t>humerus</a:t>
            </a:r>
            <a:endParaRPr sz="2800">
              <a:latin typeface="Arial"/>
              <a:cs typeface="Arial"/>
            </a:endParaRPr>
          </a:p>
          <a:p>
            <a:pPr marL="241300" marR="236854" indent="-228600">
              <a:lnSpc>
                <a:spcPts val="3020"/>
              </a:lnSpc>
              <a:spcBef>
                <a:spcPts val="1055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204" dirty="0">
                <a:latin typeface="Arial"/>
                <a:cs typeface="Arial"/>
              </a:rPr>
              <a:t>Strengthening </a:t>
            </a:r>
            <a:r>
              <a:rPr sz="2800" b="1" spc="-235" dirty="0">
                <a:latin typeface="Arial"/>
                <a:cs typeface="Arial"/>
              </a:rPr>
              <a:t>exercise: </a:t>
            </a:r>
            <a:r>
              <a:rPr sz="2800" spc="-170" dirty="0">
                <a:latin typeface="Arial"/>
                <a:cs typeface="Arial"/>
              </a:rPr>
              <a:t>back  </a:t>
            </a:r>
            <a:r>
              <a:rPr sz="2800" spc="-175" dirty="0">
                <a:latin typeface="Arial"/>
                <a:cs typeface="Arial"/>
              </a:rPr>
              <a:t>press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539228" y="3762755"/>
            <a:ext cx="3814572" cy="2645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363601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35" dirty="0"/>
              <a:t>Pectoralis</a:t>
            </a:r>
            <a:r>
              <a:rPr spc="-260" dirty="0"/>
              <a:t> </a:t>
            </a:r>
            <a:r>
              <a:rPr spc="-130" dirty="0"/>
              <a:t>major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17600" y="2066924"/>
            <a:ext cx="4916805" cy="4034154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241300" marR="386080" indent="-228600">
              <a:lnSpc>
                <a:spcPts val="3030"/>
              </a:lnSpc>
              <a:spcBef>
                <a:spcPts val="470"/>
              </a:spcBef>
              <a:buChar char="•"/>
              <a:tabLst>
                <a:tab pos="241935" algn="l"/>
              </a:tabLst>
            </a:pPr>
            <a:r>
              <a:rPr sz="2800" spc="-190" dirty="0">
                <a:latin typeface="Arial"/>
                <a:cs typeface="Arial"/>
              </a:rPr>
              <a:t>Tendon </a:t>
            </a:r>
            <a:r>
              <a:rPr sz="2800" spc="-95" dirty="0">
                <a:latin typeface="Arial"/>
                <a:cs typeface="Arial"/>
              </a:rPr>
              <a:t>forms </a:t>
            </a:r>
            <a:r>
              <a:rPr sz="2800" spc="-35" dirty="0">
                <a:latin typeface="Arial"/>
                <a:cs typeface="Arial"/>
              </a:rPr>
              <a:t>the </a:t>
            </a:r>
            <a:r>
              <a:rPr sz="2800" dirty="0">
                <a:latin typeface="Arial"/>
                <a:cs typeface="Arial"/>
              </a:rPr>
              <a:t>front </a:t>
            </a:r>
            <a:r>
              <a:rPr sz="2800" spc="-10" dirty="0">
                <a:latin typeface="Arial"/>
                <a:cs typeface="Arial"/>
              </a:rPr>
              <a:t>of</a:t>
            </a:r>
            <a:r>
              <a:rPr sz="2800" spc="-375" dirty="0">
                <a:latin typeface="Arial"/>
                <a:cs typeface="Arial"/>
              </a:rPr>
              <a:t> </a:t>
            </a:r>
            <a:r>
              <a:rPr sz="2800" spc="-40" dirty="0">
                <a:latin typeface="Arial"/>
                <a:cs typeface="Arial"/>
              </a:rPr>
              <a:t>the  </a:t>
            </a:r>
            <a:r>
              <a:rPr sz="2800" spc="-10" dirty="0">
                <a:latin typeface="Arial"/>
                <a:cs typeface="Arial"/>
              </a:rPr>
              <a:t>armpit!</a:t>
            </a:r>
            <a:endParaRPr sz="2800">
              <a:latin typeface="Arial"/>
              <a:cs typeface="Arial"/>
            </a:endParaRPr>
          </a:p>
          <a:p>
            <a:pPr marL="241300" marR="216535" indent="-228600">
              <a:lnSpc>
                <a:spcPts val="3020"/>
              </a:lnSpc>
              <a:spcBef>
                <a:spcPts val="1005"/>
              </a:spcBef>
              <a:buFont typeface="Arial"/>
              <a:buChar char="•"/>
              <a:tabLst>
                <a:tab pos="241935" algn="l"/>
              </a:tabLst>
            </a:pPr>
            <a:r>
              <a:rPr sz="2800" b="1" spc="-145" dirty="0">
                <a:latin typeface="Arial"/>
                <a:cs typeface="Arial"/>
              </a:rPr>
              <a:t>Movement: </a:t>
            </a:r>
            <a:r>
              <a:rPr sz="2800" spc="-140" dirty="0">
                <a:latin typeface="Arial"/>
                <a:cs typeface="Arial"/>
              </a:rPr>
              <a:t>Flexion, </a:t>
            </a:r>
            <a:r>
              <a:rPr sz="2800" spc="-80" dirty="0">
                <a:latin typeface="Arial"/>
                <a:cs typeface="Arial"/>
              </a:rPr>
              <a:t>adduction  </a:t>
            </a:r>
            <a:r>
              <a:rPr sz="2800" spc="-10" dirty="0">
                <a:latin typeface="Arial"/>
                <a:cs typeface="Arial"/>
              </a:rPr>
              <a:t>of</a:t>
            </a:r>
            <a:r>
              <a:rPr sz="2800" spc="-155" dirty="0">
                <a:latin typeface="Arial"/>
                <a:cs typeface="Arial"/>
              </a:rPr>
              <a:t> </a:t>
            </a:r>
            <a:r>
              <a:rPr sz="2800" spc="-100" dirty="0">
                <a:latin typeface="Arial"/>
                <a:cs typeface="Arial"/>
              </a:rPr>
              <a:t>shoulder</a:t>
            </a:r>
            <a:endParaRPr sz="2800">
              <a:latin typeface="Arial"/>
              <a:cs typeface="Arial"/>
            </a:endParaRPr>
          </a:p>
          <a:p>
            <a:pPr marL="241300" marR="542290" indent="-228600">
              <a:lnSpc>
                <a:spcPts val="3020"/>
              </a:lnSpc>
              <a:spcBef>
                <a:spcPts val="1010"/>
              </a:spcBef>
              <a:buFont typeface="Arial"/>
              <a:buChar char="•"/>
              <a:tabLst>
                <a:tab pos="241935" algn="l"/>
              </a:tabLst>
            </a:pPr>
            <a:r>
              <a:rPr sz="2800" b="1" spc="-175" dirty="0">
                <a:latin typeface="Arial"/>
                <a:cs typeface="Arial"/>
              </a:rPr>
              <a:t>Origin</a:t>
            </a:r>
            <a:r>
              <a:rPr sz="2800" spc="-175" dirty="0">
                <a:latin typeface="Arial"/>
                <a:cs typeface="Arial"/>
              </a:rPr>
              <a:t>: </a:t>
            </a:r>
            <a:r>
              <a:rPr sz="2800" spc="-120" dirty="0">
                <a:latin typeface="Arial"/>
                <a:cs typeface="Arial"/>
              </a:rPr>
              <a:t>clavicle, </a:t>
            </a:r>
            <a:r>
              <a:rPr sz="2800" spc="-90" dirty="0">
                <a:latin typeface="Arial"/>
                <a:cs typeface="Arial"/>
              </a:rPr>
              <a:t>sternum </a:t>
            </a:r>
            <a:r>
              <a:rPr sz="2800" spc="-135" dirty="0">
                <a:latin typeface="Arial"/>
                <a:cs typeface="Arial"/>
              </a:rPr>
              <a:t>and  </a:t>
            </a:r>
            <a:r>
              <a:rPr sz="2800" spc="-50" dirty="0">
                <a:latin typeface="Arial"/>
                <a:cs typeface="Arial"/>
              </a:rPr>
              <a:t>anterior</a:t>
            </a:r>
            <a:r>
              <a:rPr sz="2800" spc="-155" dirty="0">
                <a:latin typeface="Arial"/>
                <a:cs typeface="Arial"/>
              </a:rPr>
              <a:t> </a:t>
            </a:r>
            <a:r>
              <a:rPr sz="2800" spc="-90" dirty="0">
                <a:latin typeface="Arial"/>
                <a:cs typeface="Arial"/>
              </a:rPr>
              <a:t>ribs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241935" algn="l"/>
              </a:tabLst>
            </a:pPr>
            <a:r>
              <a:rPr sz="2800" b="1" spc="-150" dirty="0">
                <a:latin typeface="Arial"/>
                <a:cs typeface="Arial"/>
              </a:rPr>
              <a:t>Insertion</a:t>
            </a:r>
            <a:r>
              <a:rPr sz="2800" spc="-150" dirty="0">
                <a:latin typeface="Arial"/>
                <a:cs typeface="Arial"/>
              </a:rPr>
              <a:t>: </a:t>
            </a:r>
            <a:r>
              <a:rPr sz="2800" spc="-120" dirty="0">
                <a:latin typeface="Arial"/>
                <a:cs typeface="Arial"/>
              </a:rPr>
              <a:t>Inside </a:t>
            </a:r>
            <a:r>
              <a:rPr sz="2800" spc="-10" dirty="0">
                <a:latin typeface="Arial"/>
                <a:cs typeface="Arial"/>
              </a:rPr>
              <a:t>of </a:t>
            </a:r>
            <a:r>
              <a:rPr sz="2800" spc="-35" dirty="0">
                <a:latin typeface="Arial"/>
                <a:cs typeface="Arial"/>
              </a:rPr>
              <a:t>the</a:t>
            </a:r>
            <a:r>
              <a:rPr sz="2800" spc="-295" dirty="0">
                <a:latin typeface="Arial"/>
                <a:cs typeface="Arial"/>
              </a:rPr>
              <a:t> </a:t>
            </a:r>
            <a:r>
              <a:rPr sz="2800" spc="-120" dirty="0">
                <a:latin typeface="Arial"/>
                <a:cs typeface="Arial"/>
              </a:rPr>
              <a:t>humerus</a:t>
            </a:r>
            <a:endParaRPr sz="2800">
              <a:latin typeface="Arial"/>
              <a:cs typeface="Arial"/>
            </a:endParaRPr>
          </a:p>
          <a:p>
            <a:pPr marL="241300" marR="152400" indent="-228600">
              <a:lnSpc>
                <a:spcPts val="3020"/>
              </a:lnSpc>
              <a:spcBef>
                <a:spcPts val="1055"/>
              </a:spcBef>
              <a:buFont typeface="Arial"/>
              <a:buChar char="•"/>
              <a:tabLst>
                <a:tab pos="241935" algn="l"/>
              </a:tabLst>
            </a:pPr>
            <a:r>
              <a:rPr sz="2800" b="1" spc="-204" dirty="0">
                <a:latin typeface="Arial"/>
                <a:cs typeface="Arial"/>
              </a:rPr>
              <a:t>Strengthening </a:t>
            </a:r>
            <a:r>
              <a:rPr sz="2800" b="1" spc="-235" dirty="0">
                <a:latin typeface="Arial"/>
                <a:cs typeface="Arial"/>
              </a:rPr>
              <a:t>exercise: </a:t>
            </a:r>
            <a:r>
              <a:rPr sz="2800" spc="-190" dirty="0">
                <a:latin typeface="Arial"/>
                <a:cs typeface="Arial"/>
              </a:rPr>
              <a:t>Seated  </a:t>
            </a:r>
            <a:r>
              <a:rPr sz="2800" spc="-114" dirty="0">
                <a:latin typeface="Arial"/>
                <a:cs typeface="Arial"/>
              </a:rPr>
              <a:t>rows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39843" y="1408175"/>
            <a:ext cx="2751172" cy="28666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891016" y="3582161"/>
            <a:ext cx="2838450" cy="28384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609676"/>
            <a:ext cx="310642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320" dirty="0">
                <a:latin typeface="Arial"/>
                <a:cs typeface="Arial"/>
              </a:rPr>
              <a:t>Biceps</a:t>
            </a:r>
            <a:r>
              <a:rPr sz="4400" spc="-260" dirty="0">
                <a:latin typeface="Arial"/>
                <a:cs typeface="Arial"/>
              </a:rPr>
              <a:t> </a:t>
            </a:r>
            <a:r>
              <a:rPr sz="4400" spc="-155" dirty="0">
                <a:latin typeface="Arial"/>
                <a:cs typeface="Arial"/>
              </a:rPr>
              <a:t>brachii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21220" y="480771"/>
            <a:ext cx="5008880" cy="365061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241300" marR="1130935" indent="-228600">
              <a:lnSpc>
                <a:spcPts val="3030"/>
              </a:lnSpc>
              <a:spcBef>
                <a:spcPts val="475"/>
              </a:spcBef>
              <a:buChar char="•"/>
              <a:tabLst>
                <a:tab pos="241300" algn="l"/>
              </a:tabLst>
            </a:pPr>
            <a:r>
              <a:rPr sz="2800" spc="-200" dirty="0">
                <a:latin typeface="Arial"/>
                <a:cs typeface="Arial"/>
              </a:rPr>
              <a:t>Two </a:t>
            </a:r>
            <a:r>
              <a:rPr sz="2800" spc="-180" dirty="0">
                <a:latin typeface="Arial"/>
                <a:cs typeface="Arial"/>
              </a:rPr>
              <a:t>heads </a:t>
            </a:r>
            <a:r>
              <a:rPr sz="2800" spc="20" dirty="0">
                <a:latin typeface="Arial"/>
                <a:cs typeface="Arial"/>
              </a:rPr>
              <a:t>to </a:t>
            </a:r>
            <a:r>
              <a:rPr sz="2800" spc="-60" dirty="0">
                <a:latin typeface="Arial"/>
                <a:cs typeface="Arial"/>
              </a:rPr>
              <a:t>this</a:t>
            </a:r>
            <a:r>
              <a:rPr sz="2800" spc="-215" dirty="0">
                <a:latin typeface="Arial"/>
                <a:cs typeface="Arial"/>
              </a:rPr>
              <a:t> </a:t>
            </a:r>
            <a:r>
              <a:rPr sz="2800" spc="-150" dirty="0">
                <a:latin typeface="Arial"/>
                <a:cs typeface="Arial"/>
              </a:rPr>
              <a:t>muscle  </a:t>
            </a:r>
            <a:r>
              <a:rPr sz="2800" spc="-135" dirty="0">
                <a:latin typeface="Arial"/>
                <a:cs typeface="Arial"/>
              </a:rPr>
              <a:t>(biceps)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145" dirty="0">
                <a:latin typeface="Arial"/>
                <a:cs typeface="Arial"/>
              </a:rPr>
              <a:t>Movement:</a:t>
            </a:r>
            <a:r>
              <a:rPr sz="2800" b="1" spc="-114" dirty="0">
                <a:latin typeface="Arial"/>
                <a:cs typeface="Arial"/>
              </a:rPr>
              <a:t> </a:t>
            </a:r>
            <a:r>
              <a:rPr sz="2800" spc="-145" dirty="0">
                <a:latin typeface="Arial"/>
                <a:cs typeface="Arial"/>
              </a:rPr>
              <a:t>Flexion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175" dirty="0">
                <a:latin typeface="Arial"/>
                <a:cs typeface="Arial"/>
              </a:rPr>
              <a:t>Origin</a:t>
            </a:r>
            <a:r>
              <a:rPr sz="2800" spc="-175" dirty="0">
                <a:latin typeface="Arial"/>
                <a:cs typeface="Arial"/>
              </a:rPr>
              <a:t>:</a:t>
            </a:r>
            <a:r>
              <a:rPr sz="2800" spc="-145" dirty="0">
                <a:latin typeface="Arial"/>
                <a:cs typeface="Arial"/>
              </a:rPr>
              <a:t> </a:t>
            </a:r>
            <a:r>
              <a:rPr sz="2800" spc="-165" dirty="0">
                <a:latin typeface="Arial"/>
                <a:cs typeface="Arial"/>
              </a:rPr>
              <a:t>scapula</a:t>
            </a:r>
            <a:endParaRPr sz="2800">
              <a:latin typeface="Arial"/>
              <a:cs typeface="Arial"/>
            </a:endParaRPr>
          </a:p>
          <a:p>
            <a:pPr marL="241300" marR="5080" indent="-228600">
              <a:lnSpc>
                <a:spcPts val="3020"/>
              </a:lnSpc>
              <a:spcBef>
                <a:spcPts val="1045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145" dirty="0">
                <a:latin typeface="Arial"/>
                <a:cs typeface="Arial"/>
              </a:rPr>
              <a:t>Insertion</a:t>
            </a:r>
            <a:r>
              <a:rPr sz="2800" spc="-145" dirty="0">
                <a:latin typeface="Arial"/>
                <a:cs typeface="Arial"/>
              </a:rPr>
              <a:t>: </a:t>
            </a:r>
            <a:r>
              <a:rPr sz="2800" spc="-204" dirty="0">
                <a:latin typeface="Arial"/>
                <a:cs typeface="Arial"/>
              </a:rPr>
              <a:t>Radius </a:t>
            </a:r>
            <a:r>
              <a:rPr sz="2800" spc="-135" dirty="0">
                <a:latin typeface="Arial"/>
                <a:cs typeface="Arial"/>
              </a:rPr>
              <a:t>and </a:t>
            </a:r>
            <a:r>
              <a:rPr sz="2800" spc="-100" dirty="0">
                <a:latin typeface="Arial"/>
                <a:cs typeface="Arial"/>
              </a:rPr>
              <a:t>ulna </a:t>
            </a:r>
            <a:r>
              <a:rPr sz="2800" spc="-80" dirty="0">
                <a:latin typeface="Arial"/>
                <a:cs typeface="Arial"/>
              </a:rPr>
              <a:t>below  </a:t>
            </a:r>
            <a:r>
              <a:rPr sz="2800" spc="-35" dirty="0">
                <a:latin typeface="Arial"/>
                <a:cs typeface="Arial"/>
              </a:rPr>
              <a:t>the </a:t>
            </a:r>
            <a:r>
              <a:rPr sz="2800" spc="-75" dirty="0">
                <a:latin typeface="Arial"/>
                <a:cs typeface="Arial"/>
              </a:rPr>
              <a:t>elbow</a:t>
            </a:r>
            <a:r>
              <a:rPr sz="2800" spc="-2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joint</a:t>
            </a:r>
            <a:endParaRPr sz="2800">
              <a:latin typeface="Arial"/>
              <a:cs typeface="Arial"/>
            </a:endParaRPr>
          </a:p>
          <a:p>
            <a:pPr marL="241300" marR="453390" indent="-228600">
              <a:lnSpc>
                <a:spcPts val="3020"/>
              </a:lnSpc>
              <a:spcBef>
                <a:spcPts val="1019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204" dirty="0">
                <a:latin typeface="Arial"/>
                <a:cs typeface="Arial"/>
              </a:rPr>
              <a:t>Strengthening </a:t>
            </a:r>
            <a:r>
              <a:rPr sz="2800" b="1" spc="-220" dirty="0">
                <a:latin typeface="Arial"/>
                <a:cs typeface="Arial"/>
              </a:rPr>
              <a:t>exercise</a:t>
            </a:r>
            <a:r>
              <a:rPr sz="2800" spc="-220" dirty="0">
                <a:latin typeface="Arial"/>
                <a:cs typeface="Arial"/>
              </a:rPr>
              <a:t>: </a:t>
            </a:r>
            <a:r>
              <a:rPr sz="2800" spc="-114" dirty="0">
                <a:latin typeface="Arial"/>
                <a:cs typeface="Arial"/>
              </a:rPr>
              <a:t>bicep  curls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59939" y="1402080"/>
            <a:ext cx="1510920" cy="51861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67001" y="3639756"/>
            <a:ext cx="2517741" cy="30862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323342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300" dirty="0"/>
              <a:t>Triceps</a:t>
            </a:r>
            <a:r>
              <a:rPr spc="-290" dirty="0"/>
              <a:t> </a:t>
            </a:r>
            <a:r>
              <a:rPr spc="-155" dirty="0"/>
              <a:t>brachii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980145"/>
            <a:ext cx="3863975" cy="2967990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75"/>
              </a:spcBef>
              <a:buChar char="•"/>
              <a:tabLst>
                <a:tab pos="241300" algn="l"/>
              </a:tabLst>
            </a:pPr>
            <a:r>
              <a:rPr sz="2800" spc="-105" dirty="0">
                <a:latin typeface="Arial"/>
                <a:cs typeface="Arial"/>
              </a:rPr>
              <a:t>Posterior </a:t>
            </a:r>
            <a:r>
              <a:rPr sz="2800" spc="-85" dirty="0">
                <a:latin typeface="Arial"/>
                <a:cs typeface="Arial"/>
              </a:rPr>
              <a:t>upper</a:t>
            </a:r>
            <a:r>
              <a:rPr sz="2800" spc="-160" dirty="0">
                <a:latin typeface="Arial"/>
                <a:cs typeface="Arial"/>
              </a:rPr>
              <a:t> </a:t>
            </a:r>
            <a:r>
              <a:rPr sz="2800" spc="-95" dirty="0">
                <a:latin typeface="Arial"/>
                <a:cs typeface="Arial"/>
              </a:rPr>
              <a:t>arm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145" dirty="0">
                <a:latin typeface="Arial"/>
                <a:cs typeface="Arial"/>
              </a:rPr>
              <a:t>Movement:</a:t>
            </a:r>
            <a:r>
              <a:rPr sz="2800" b="1" spc="-120" dirty="0">
                <a:latin typeface="Arial"/>
                <a:cs typeface="Arial"/>
              </a:rPr>
              <a:t> </a:t>
            </a:r>
            <a:r>
              <a:rPr sz="2800" spc="-145" dirty="0">
                <a:latin typeface="Arial"/>
                <a:cs typeface="Arial"/>
              </a:rPr>
              <a:t>Extension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175" dirty="0">
                <a:latin typeface="Arial"/>
                <a:cs typeface="Arial"/>
              </a:rPr>
              <a:t>Origin</a:t>
            </a:r>
            <a:r>
              <a:rPr sz="2800" spc="-175" dirty="0">
                <a:latin typeface="Arial"/>
                <a:cs typeface="Arial"/>
              </a:rPr>
              <a:t>: </a:t>
            </a:r>
            <a:r>
              <a:rPr sz="2800" spc="-155" dirty="0">
                <a:latin typeface="Arial"/>
                <a:cs typeface="Arial"/>
              </a:rPr>
              <a:t>scapula,</a:t>
            </a:r>
            <a:r>
              <a:rPr sz="2800" spc="-140" dirty="0">
                <a:latin typeface="Arial"/>
                <a:cs typeface="Arial"/>
              </a:rPr>
              <a:t> </a:t>
            </a:r>
            <a:r>
              <a:rPr sz="2800" spc="-120" dirty="0">
                <a:latin typeface="Arial"/>
                <a:cs typeface="Arial"/>
              </a:rPr>
              <a:t>humerus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65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145" dirty="0">
                <a:latin typeface="Arial"/>
                <a:cs typeface="Arial"/>
              </a:rPr>
              <a:t>Insertion</a:t>
            </a:r>
            <a:r>
              <a:rPr sz="2800" spc="-145" dirty="0">
                <a:latin typeface="Arial"/>
                <a:cs typeface="Arial"/>
              </a:rPr>
              <a:t>:</a:t>
            </a:r>
            <a:r>
              <a:rPr sz="2800" spc="-130" dirty="0">
                <a:latin typeface="Arial"/>
                <a:cs typeface="Arial"/>
              </a:rPr>
              <a:t> </a:t>
            </a:r>
            <a:r>
              <a:rPr sz="2800" spc="-105" dirty="0">
                <a:latin typeface="Arial"/>
                <a:cs typeface="Arial"/>
              </a:rPr>
              <a:t>ulna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ts val="3190"/>
              </a:lnSpc>
              <a:spcBef>
                <a:spcPts val="670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204" dirty="0">
                <a:latin typeface="Arial"/>
                <a:cs typeface="Arial"/>
              </a:rPr>
              <a:t>Strengthening</a:t>
            </a:r>
            <a:r>
              <a:rPr sz="2800" b="1" spc="-105" dirty="0">
                <a:latin typeface="Arial"/>
                <a:cs typeface="Arial"/>
              </a:rPr>
              <a:t> </a:t>
            </a:r>
            <a:r>
              <a:rPr sz="2800" b="1" spc="-235" dirty="0">
                <a:latin typeface="Arial"/>
                <a:cs typeface="Arial"/>
              </a:rPr>
              <a:t>exercise:</a:t>
            </a:r>
            <a:endParaRPr sz="2800">
              <a:latin typeface="Arial"/>
              <a:cs typeface="Arial"/>
            </a:endParaRPr>
          </a:p>
          <a:p>
            <a:pPr marL="241300">
              <a:lnSpc>
                <a:spcPts val="3190"/>
              </a:lnSpc>
            </a:pPr>
            <a:r>
              <a:rPr sz="2800" spc="-160" dirty="0">
                <a:latin typeface="Arial"/>
                <a:cs typeface="Arial"/>
              </a:rPr>
              <a:t>Tricep</a:t>
            </a:r>
            <a:r>
              <a:rPr sz="2800" spc="-150" dirty="0">
                <a:latin typeface="Arial"/>
                <a:cs typeface="Arial"/>
              </a:rPr>
              <a:t> </a:t>
            </a:r>
            <a:r>
              <a:rPr sz="2800" spc="-130" dirty="0">
                <a:latin typeface="Arial"/>
                <a:cs typeface="Arial"/>
              </a:rPr>
              <a:t>extensions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736835" y="365759"/>
            <a:ext cx="2244643" cy="54879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740908" y="3087623"/>
            <a:ext cx="3764280" cy="25115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29523" y="220275"/>
            <a:ext cx="6098908" cy="59214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971788" y="120395"/>
            <a:ext cx="2205355" cy="590867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643890">
              <a:lnSpc>
                <a:spcPct val="100000"/>
              </a:lnSpc>
              <a:spcBef>
                <a:spcPts val="240"/>
              </a:spcBef>
            </a:pPr>
            <a:r>
              <a:rPr sz="1800" b="1" spc="-155" dirty="0">
                <a:solidFill>
                  <a:srgbClr val="006FC0"/>
                </a:solidFill>
                <a:latin typeface="Arial"/>
                <a:cs typeface="Arial"/>
              </a:rPr>
              <a:t>Functions</a:t>
            </a:r>
            <a:endParaRPr sz="1800">
              <a:latin typeface="Arial"/>
              <a:cs typeface="Arial"/>
            </a:endParaRPr>
          </a:p>
          <a:p>
            <a:pPr marL="378460" indent="-286385">
              <a:lnSpc>
                <a:spcPct val="100000"/>
              </a:lnSpc>
              <a:buChar char="•"/>
              <a:tabLst>
                <a:tab pos="378460" algn="l"/>
                <a:tab pos="379095" algn="l"/>
              </a:tabLst>
            </a:pPr>
            <a:r>
              <a:rPr sz="1800" spc="-90" dirty="0">
                <a:solidFill>
                  <a:srgbClr val="333E50"/>
                </a:solidFill>
                <a:latin typeface="Arial"/>
                <a:cs typeface="Arial"/>
              </a:rPr>
              <a:t>Supports </a:t>
            </a:r>
            <a:r>
              <a:rPr sz="1800" spc="-20" dirty="0">
                <a:solidFill>
                  <a:srgbClr val="333E50"/>
                </a:solidFill>
                <a:latin typeface="Arial"/>
                <a:cs typeface="Arial"/>
              </a:rPr>
              <a:t>the</a:t>
            </a:r>
            <a:r>
              <a:rPr sz="1800" spc="-114" dirty="0">
                <a:solidFill>
                  <a:srgbClr val="333E50"/>
                </a:solidFill>
                <a:latin typeface="Arial"/>
                <a:cs typeface="Arial"/>
              </a:rPr>
              <a:t> </a:t>
            </a:r>
            <a:r>
              <a:rPr sz="1800" spc="-90" dirty="0">
                <a:solidFill>
                  <a:srgbClr val="333E50"/>
                </a:solidFill>
                <a:latin typeface="Arial"/>
                <a:cs typeface="Arial"/>
              </a:rPr>
              <a:t>head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har char="•"/>
            </a:pPr>
            <a:endParaRPr sz="1850">
              <a:latin typeface="Times New Roman"/>
              <a:cs typeface="Times New Roman"/>
            </a:endParaRPr>
          </a:p>
          <a:p>
            <a:pPr marL="378460" marR="606425" indent="-286385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78460" algn="l"/>
                <a:tab pos="379095" algn="l"/>
              </a:tabLst>
            </a:pPr>
            <a:r>
              <a:rPr sz="1800" b="1" spc="-195" dirty="0">
                <a:solidFill>
                  <a:srgbClr val="333E50"/>
                </a:solidFill>
                <a:latin typeface="Arial"/>
                <a:cs typeface="Arial"/>
              </a:rPr>
              <a:t>Encloses</a:t>
            </a:r>
            <a:r>
              <a:rPr sz="1800" b="1" spc="-220" dirty="0">
                <a:solidFill>
                  <a:srgbClr val="333E50"/>
                </a:solidFill>
                <a:latin typeface="Arial"/>
                <a:cs typeface="Arial"/>
              </a:rPr>
              <a:t> </a:t>
            </a:r>
            <a:r>
              <a:rPr sz="1800" b="1" spc="-130" dirty="0">
                <a:solidFill>
                  <a:srgbClr val="333E50"/>
                </a:solidFill>
                <a:latin typeface="Arial"/>
                <a:cs typeface="Arial"/>
              </a:rPr>
              <a:t>and  </a:t>
            </a:r>
            <a:r>
              <a:rPr sz="1800" b="1" spc="-125" dirty="0">
                <a:solidFill>
                  <a:srgbClr val="333E50"/>
                </a:solidFill>
                <a:latin typeface="Arial"/>
                <a:cs typeface="Arial"/>
              </a:rPr>
              <a:t>protects </a:t>
            </a:r>
            <a:r>
              <a:rPr sz="1800" spc="-20" dirty="0">
                <a:solidFill>
                  <a:srgbClr val="333E50"/>
                </a:solidFill>
                <a:latin typeface="Arial"/>
                <a:cs typeface="Arial"/>
              </a:rPr>
              <a:t>the  </a:t>
            </a:r>
            <a:r>
              <a:rPr sz="1800" spc="-75" dirty="0">
                <a:solidFill>
                  <a:srgbClr val="333E50"/>
                </a:solidFill>
                <a:latin typeface="Arial"/>
                <a:cs typeface="Arial"/>
              </a:rPr>
              <a:t>spinal</a:t>
            </a:r>
            <a:r>
              <a:rPr sz="1800" spc="-105" dirty="0">
                <a:solidFill>
                  <a:srgbClr val="333E50"/>
                </a:solidFill>
                <a:latin typeface="Arial"/>
                <a:cs typeface="Arial"/>
              </a:rPr>
              <a:t> </a:t>
            </a:r>
            <a:r>
              <a:rPr sz="1800" spc="-70" dirty="0">
                <a:solidFill>
                  <a:srgbClr val="333E50"/>
                </a:solidFill>
                <a:latin typeface="Arial"/>
                <a:cs typeface="Arial"/>
              </a:rPr>
              <a:t>cord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har char="•"/>
            </a:pPr>
            <a:endParaRPr sz="1850">
              <a:latin typeface="Times New Roman"/>
              <a:cs typeface="Times New Roman"/>
            </a:endParaRPr>
          </a:p>
          <a:p>
            <a:pPr marL="378460" marR="204470" indent="-286385" algn="just">
              <a:lnSpc>
                <a:spcPct val="100000"/>
              </a:lnSpc>
              <a:buFont typeface="Arial"/>
              <a:buChar char="•"/>
              <a:tabLst>
                <a:tab pos="379095" algn="l"/>
              </a:tabLst>
            </a:pPr>
            <a:r>
              <a:rPr sz="1800" b="1" spc="-160" dirty="0">
                <a:solidFill>
                  <a:srgbClr val="333E50"/>
                </a:solidFill>
                <a:latin typeface="Arial"/>
                <a:cs typeface="Arial"/>
              </a:rPr>
              <a:t>Transmits </a:t>
            </a:r>
            <a:r>
              <a:rPr sz="1800" b="1" spc="-100" dirty="0">
                <a:solidFill>
                  <a:srgbClr val="333E50"/>
                </a:solidFill>
                <a:latin typeface="Arial"/>
                <a:cs typeface="Arial"/>
              </a:rPr>
              <a:t>weight  </a:t>
            </a:r>
            <a:r>
              <a:rPr sz="1800" spc="-20" dirty="0">
                <a:solidFill>
                  <a:srgbClr val="333E50"/>
                </a:solidFill>
                <a:latin typeface="Arial"/>
                <a:cs typeface="Arial"/>
              </a:rPr>
              <a:t>from the </a:t>
            </a:r>
            <a:r>
              <a:rPr sz="1800" spc="-65" dirty="0">
                <a:solidFill>
                  <a:srgbClr val="333E50"/>
                </a:solidFill>
                <a:latin typeface="Arial"/>
                <a:cs typeface="Arial"/>
              </a:rPr>
              <a:t>body </a:t>
            </a:r>
            <a:r>
              <a:rPr sz="1800" spc="15" dirty="0">
                <a:solidFill>
                  <a:srgbClr val="333E50"/>
                </a:solidFill>
                <a:latin typeface="Arial"/>
                <a:cs typeface="Arial"/>
              </a:rPr>
              <a:t>to  </a:t>
            </a:r>
            <a:r>
              <a:rPr sz="1800" spc="-20" dirty="0">
                <a:solidFill>
                  <a:srgbClr val="333E50"/>
                </a:solidFill>
                <a:latin typeface="Arial"/>
                <a:cs typeface="Arial"/>
              </a:rPr>
              <a:t>the</a:t>
            </a:r>
            <a:r>
              <a:rPr sz="1800" spc="-85" dirty="0">
                <a:solidFill>
                  <a:srgbClr val="333E50"/>
                </a:solidFill>
                <a:latin typeface="Arial"/>
                <a:cs typeface="Arial"/>
              </a:rPr>
              <a:t> leg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har char="•"/>
            </a:pPr>
            <a:endParaRPr sz="1850">
              <a:latin typeface="Times New Roman"/>
              <a:cs typeface="Times New Roman"/>
            </a:endParaRPr>
          </a:p>
          <a:p>
            <a:pPr marL="378460" marR="116205" indent="-286385">
              <a:lnSpc>
                <a:spcPct val="100000"/>
              </a:lnSpc>
              <a:buFont typeface="Arial"/>
              <a:buChar char="•"/>
              <a:tabLst>
                <a:tab pos="378460" algn="l"/>
                <a:tab pos="379095" algn="l"/>
              </a:tabLst>
            </a:pPr>
            <a:r>
              <a:rPr sz="1800" b="1" spc="-130" dirty="0">
                <a:solidFill>
                  <a:srgbClr val="333E50"/>
                </a:solidFill>
                <a:latin typeface="Arial"/>
                <a:cs typeface="Arial"/>
              </a:rPr>
              <a:t>Provide  </a:t>
            </a:r>
            <a:r>
              <a:rPr sz="1800" spc="-50" dirty="0">
                <a:solidFill>
                  <a:srgbClr val="333E50"/>
                </a:solidFill>
                <a:latin typeface="Arial"/>
                <a:cs typeface="Arial"/>
              </a:rPr>
              <a:t>attachment</a:t>
            </a:r>
            <a:r>
              <a:rPr sz="1800" spc="-135" dirty="0">
                <a:solidFill>
                  <a:srgbClr val="333E50"/>
                </a:solidFill>
                <a:latin typeface="Arial"/>
                <a:cs typeface="Arial"/>
              </a:rPr>
              <a:t> </a:t>
            </a:r>
            <a:r>
              <a:rPr sz="1800" spc="-50" dirty="0">
                <a:solidFill>
                  <a:srgbClr val="333E50"/>
                </a:solidFill>
                <a:latin typeface="Arial"/>
                <a:cs typeface="Arial"/>
              </a:rPr>
              <a:t>points  </a:t>
            </a:r>
            <a:r>
              <a:rPr sz="1800" b="1" spc="-85" dirty="0">
                <a:solidFill>
                  <a:srgbClr val="333E50"/>
                </a:solidFill>
                <a:latin typeface="Arial"/>
                <a:cs typeface="Arial"/>
              </a:rPr>
              <a:t>for </a:t>
            </a:r>
            <a:r>
              <a:rPr sz="1800" b="1" spc="-70" dirty="0">
                <a:solidFill>
                  <a:srgbClr val="333E50"/>
                </a:solidFill>
                <a:latin typeface="Arial"/>
                <a:cs typeface="Arial"/>
              </a:rPr>
              <a:t>the </a:t>
            </a:r>
            <a:r>
              <a:rPr sz="1800" b="1" spc="-140" dirty="0">
                <a:solidFill>
                  <a:srgbClr val="333E50"/>
                </a:solidFill>
                <a:latin typeface="Arial"/>
                <a:cs typeface="Arial"/>
              </a:rPr>
              <a:t>ribs </a:t>
            </a:r>
            <a:r>
              <a:rPr sz="1800" b="1" spc="-130" dirty="0">
                <a:solidFill>
                  <a:srgbClr val="333E50"/>
                </a:solidFill>
                <a:latin typeface="Arial"/>
                <a:cs typeface="Arial"/>
              </a:rPr>
              <a:t>and  </a:t>
            </a:r>
            <a:r>
              <a:rPr sz="1800" b="1" spc="-180" dirty="0">
                <a:solidFill>
                  <a:srgbClr val="333E50"/>
                </a:solidFill>
                <a:latin typeface="Arial"/>
                <a:cs typeface="Arial"/>
              </a:rPr>
              <a:t>muscles </a:t>
            </a:r>
            <a:r>
              <a:rPr sz="1800" b="1" spc="-85" dirty="0">
                <a:solidFill>
                  <a:srgbClr val="333E50"/>
                </a:solidFill>
                <a:latin typeface="Arial"/>
                <a:cs typeface="Arial"/>
              </a:rPr>
              <a:t>of </a:t>
            </a:r>
            <a:r>
              <a:rPr sz="1800" b="1" spc="-70" dirty="0">
                <a:solidFill>
                  <a:srgbClr val="333E50"/>
                </a:solidFill>
                <a:latin typeface="Arial"/>
                <a:cs typeface="Arial"/>
              </a:rPr>
              <a:t>the  </a:t>
            </a:r>
            <a:r>
              <a:rPr sz="1800" b="1" spc="-160" dirty="0">
                <a:solidFill>
                  <a:srgbClr val="333E50"/>
                </a:solidFill>
                <a:latin typeface="Arial"/>
                <a:cs typeface="Arial"/>
              </a:rPr>
              <a:t>back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har char="•"/>
            </a:pPr>
            <a:endParaRPr sz="1850">
              <a:latin typeface="Times New Roman"/>
              <a:cs typeface="Times New Roman"/>
            </a:endParaRPr>
          </a:p>
          <a:p>
            <a:pPr marL="378460" marR="117475" indent="-286385">
              <a:lnSpc>
                <a:spcPct val="100000"/>
              </a:lnSpc>
              <a:buChar char="•"/>
              <a:tabLst>
                <a:tab pos="378460" algn="l"/>
                <a:tab pos="379095" algn="l"/>
              </a:tabLst>
            </a:pPr>
            <a:r>
              <a:rPr sz="1800" spc="-90" dirty="0">
                <a:latin typeface="Arial"/>
                <a:cs typeface="Arial"/>
              </a:rPr>
              <a:t>33 </a:t>
            </a:r>
            <a:r>
              <a:rPr sz="1800" spc="-45" dirty="0">
                <a:latin typeface="Arial"/>
                <a:cs typeface="Arial"/>
              </a:rPr>
              <a:t>vertebral </a:t>
            </a:r>
            <a:r>
              <a:rPr sz="1800" spc="-25" dirty="0">
                <a:latin typeface="Arial"/>
                <a:cs typeface="Arial"/>
              </a:rPr>
              <a:t>in  </a:t>
            </a:r>
            <a:r>
              <a:rPr sz="1800" spc="-70" dirty="0">
                <a:latin typeface="Arial"/>
                <a:cs typeface="Arial"/>
              </a:rPr>
              <a:t>body </a:t>
            </a:r>
            <a:r>
              <a:rPr sz="1800" spc="-85" dirty="0">
                <a:latin typeface="Arial"/>
                <a:cs typeface="Arial"/>
              </a:rPr>
              <a:t>and </a:t>
            </a:r>
            <a:r>
              <a:rPr sz="1800" spc="-95" dirty="0">
                <a:latin typeface="Arial"/>
                <a:cs typeface="Arial"/>
              </a:rPr>
              <a:t>is</a:t>
            </a:r>
            <a:r>
              <a:rPr sz="1800" spc="-155" dirty="0">
                <a:latin typeface="Arial"/>
                <a:cs typeface="Arial"/>
              </a:rPr>
              <a:t> </a:t>
            </a:r>
            <a:r>
              <a:rPr sz="1800" spc="-70" dirty="0">
                <a:latin typeface="Arial"/>
                <a:cs typeface="Arial"/>
              </a:rPr>
              <a:t>strong  </a:t>
            </a:r>
            <a:r>
              <a:rPr sz="1800" spc="-85" dirty="0">
                <a:latin typeface="Arial"/>
                <a:cs typeface="Arial"/>
              </a:rPr>
              <a:t>and </a:t>
            </a:r>
            <a:r>
              <a:rPr sz="1800" spc="-50" dirty="0">
                <a:latin typeface="Arial"/>
                <a:cs typeface="Arial"/>
              </a:rPr>
              <a:t>flexible. </a:t>
            </a:r>
            <a:r>
              <a:rPr sz="1800" spc="-165" dirty="0">
                <a:latin typeface="Arial"/>
                <a:cs typeface="Arial"/>
              </a:rPr>
              <a:t>40%  </a:t>
            </a:r>
            <a:r>
              <a:rPr sz="1800" spc="-5" dirty="0">
                <a:latin typeface="Arial"/>
                <a:cs typeface="Arial"/>
              </a:rPr>
              <a:t>of total</a:t>
            </a:r>
            <a:r>
              <a:rPr sz="1800" spc="-200" dirty="0">
                <a:latin typeface="Arial"/>
                <a:cs typeface="Arial"/>
              </a:rPr>
              <a:t> </a:t>
            </a:r>
            <a:r>
              <a:rPr sz="1800" spc="-45" dirty="0">
                <a:latin typeface="Arial"/>
                <a:cs typeface="Arial"/>
              </a:rPr>
              <a:t>height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42559" y="926591"/>
            <a:ext cx="3502660" cy="707390"/>
          </a:xfrm>
          <a:prstGeom prst="rect">
            <a:avLst/>
          </a:prstGeom>
          <a:solidFill>
            <a:srgbClr val="CCFF99"/>
          </a:solidFill>
          <a:ln w="12192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29"/>
              </a:spcBef>
            </a:pPr>
            <a:r>
              <a:rPr sz="2000" spc="-105" dirty="0">
                <a:latin typeface="Arial"/>
                <a:cs typeface="Arial"/>
              </a:rPr>
              <a:t>-Smallest</a:t>
            </a:r>
            <a:endParaRPr sz="2000">
              <a:latin typeface="Arial"/>
              <a:cs typeface="Arial"/>
            </a:endParaRPr>
          </a:p>
          <a:p>
            <a:pPr marL="90805">
              <a:lnSpc>
                <a:spcPct val="100000"/>
              </a:lnSpc>
            </a:pPr>
            <a:r>
              <a:rPr sz="2000" spc="-90" dirty="0">
                <a:latin typeface="Arial"/>
                <a:cs typeface="Arial"/>
              </a:rPr>
              <a:t>-Greatest </a:t>
            </a:r>
            <a:r>
              <a:rPr sz="2000" spc="-105" dirty="0">
                <a:latin typeface="Arial"/>
                <a:cs typeface="Arial"/>
              </a:rPr>
              <a:t>range </a:t>
            </a:r>
            <a:r>
              <a:rPr sz="2000" spc="-5" dirty="0">
                <a:latin typeface="Arial"/>
                <a:cs typeface="Arial"/>
              </a:rPr>
              <a:t>of</a:t>
            </a:r>
            <a:r>
              <a:rPr sz="2000" spc="-130" dirty="0">
                <a:latin typeface="Arial"/>
                <a:cs typeface="Arial"/>
              </a:rPr>
              <a:t> </a:t>
            </a:r>
            <a:r>
              <a:rPr sz="2000" spc="-70" dirty="0">
                <a:latin typeface="Arial"/>
                <a:cs typeface="Arial"/>
              </a:rPr>
              <a:t>movement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37632" y="3019044"/>
            <a:ext cx="3130550" cy="1323340"/>
          </a:xfrm>
          <a:prstGeom prst="rect">
            <a:avLst/>
          </a:prstGeom>
          <a:solidFill>
            <a:srgbClr val="FFFFCC"/>
          </a:solidFill>
          <a:ln w="12192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92075" marR="151765">
              <a:lnSpc>
                <a:spcPct val="100000"/>
              </a:lnSpc>
              <a:spcBef>
                <a:spcPts val="229"/>
              </a:spcBef>
            </a:pPr>
            <a:r>
              <a:rPr sz="2000" spc="-180" dirty="0">
                <a:latin typeface="Arial"/>
                <a:cs typeface="Arial"/>
              </a:rPr>
              <a:t>-Less </a:t>
            </a:r>
            <a:r>
              <a:rPr sz="2000" spc="-50" dirty="0">
                <a:latin typeface="Arial"/>
                <a:cs typeface="Arial"/>
              </a:rPr>
              <a:t>mobile </a:t>
            </a:r>
            <a:r>
              <a:rPr sz="2000" spc="-185" dirty="0">
                <a:latin typeface="Arial"/>
                <a:cs typeface="Arial"/>
              </a:rPr>
              <a:t>as </a:t>
            </a:r>
            <a:r>
              <a:rPr sz="2000" spc="-65" dirty="0">
                <a:latin typeface="Arial"/>
                <a:cs typeface="Arial"/>
              </a:rPr>
              <a:t>ribs  </a:t>
            </a:r>
            <a:r>
              <a:rPr sz="2000" spc="-70" dirty="0">
                <a:latin typeface="Arial"/>
                <a:cs typeface="Arial"/>
              </a:rPr>
              <a:t>attached </a:t>
            </a:r>
            <a:r>
              <a:rPr sz="2000" spc="15" dirty="0">
                <a:latin typeface="Arial"/>
                <a:cs typeface="Arial"/>
              </a:rPr>
              <a:t>to </a:t>
            </a:r>
            <a:r>
              <a:rPr sz="2000" spc="-120" dirty="0">
                <a:latin typeface="Arial"/>
                <a:cs typeface="Arial"/>
              </a:rPr>
              <a:t>each </a:t>
            </a:r>
            <a:r>
              <a:rPr sz="2000" spc="-100" dirty="0">
                <a:latin typeface="Arial"/>
                <a:cs typeface="Arial"/>
              </a:rPr>
              <a:t>side </a:t>
            </a:r>
            <a:r>
              <a:rPr sz="2000" spc="-5" dirty="0">
                <a:latin typeface="Arial"/>
                <a:cs typeface="Arial"/>
              </a:rPr>
              <a:t>of</a:t>
            </a:r>
            <a:r>
              <a:rPr sz="2000" spc="-30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the  </a:t>
            </a:r>
            <a:r>
              <a:rPr sz="2000" spc="-60" dirty="0">
                <a:latin typeface="Arial"/>
                <a:cs typeface="Arial"/>
              </a:rPr>
              <a:t>vertebra </a:t>
            </a:r>
            <a:r>
              <a:rPr sz="2000" spc="-45" dirty="0">
                <a:latin typeface="Arial"/>
                <a:cs typeface="Arial"/>
              </a:rPr>
              <a:t>restricting  </a:t>
            </a:r>
            <a:r>
              <a:rPr sz="2000" spc="-70" dirty="0">
                <a:latin typeface="Arial"/>
                <a:cs typeface="Arial"/>
              </a:rPr>
              <a:t>movement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19344" y="4965191"/>
            <a:ext cx="3063240" cy="1630680"/>
          </a:xfrm>
          <a:prstGeom prst="rect">
            <a:avLst/>
          </a:prstGeom>
          <a:solidFill>
            <a:srgbClr val="FFCCFF"/>
          </a:solidFill>
          <a:ln w="12192">
            <a:solidFill>
              <a:srgbClr val="0000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40"/>
              </a:spcBef>
            </a:pPr>
            <a:r>
              <a:rPr sz="2000" spc="-110" dirty="0">
                <a:latin typeface="Arial"/>
                <a:cs typeface="Arial"/>
              </a:rPr>
              <a:t>-Biggest </a:t>
            </a:r>
            <a:r>
              <a:rPr sz="2000" spc="-95" dirty="0">
                <a:latin typeface="Arial"/>
                <a:cs typeface="Arial"/>
              </a:rPr>
              <a:t>and</a:t>
            </a:r>
            <a:r>
              <a:rPr sz="2000" spc="-125" dirty="0">
                <a:latin typeface="Arial"/>
                <a:cs typeface="Arial"/>
              </a:rPr>
              <a:t> </a:t>
            </a:r>
            <a:r>
              <a:rPr sz="2000" spc="-80" dirty="0">
                <a:latin typeface="Arial"/>
                <a:cs typeface="Arial"/>
              </a:rPr>
              <a:t>strongest</a:t>
            </a:r>
            <a:endParaRPr sz="2000">
              <a:latin typeface="Arial"/>
              <a:cs typeface="Arial"/>
            </a:endParaRPr>
          </a:p>
          <a:p>
            <a:pPr marL="91440" marR="716915">
              <a:lnSpc>
                <a:spcPct val="100000"/>
              </a:lnSpc>
            </a:pPr>
            <a:r>
              <a:rPr sz="2000" spc="-25" dirty="0">
                <a:latin typeface="Arial"/>
                <a:cs typeface="Arial"/>
              </a:rPr>
              <a:t>-Major </a:t>
            </a:r>
            <a:r>
              <a:rPr sz="2000" spc="-45" dirty="0">
                <a:latin typeface="Arial"/>
                <a:cs typeface="Arial"/>
              </a:rPr>
              <a:t>role </a:t>
            </a:r>
            <a:r>
              <a:rPr sz="2000" spc="-25" dirty="0">
                <a:latin typeface="Arial"/>
                <a:cs typeface="Arial"/>
              </a:rPr>
              <a:t>in</a:t>
            </a:r>
            <a:r>
              <a:rPr sz="2000" spc="-320" dirty="0">
                <a:latin typeface="Arial"/>
                <a:cs typeface="Arial"/>
              </a:rPr>
              <a:t> </a:t>
            </a:r>
            <a:r>
              <a:rPr sz="2000" spc="-50" dirty="0">
                <a:latin typeface="Arial"/>
                <a:cs typeface="Arial"/>
              </a:rPr>
              <a:t>weight-  </a:t>
            </a:r>
            <a:r>
              <a:rPr sz="2000" spc="-80" dirty="0">
                <a:latin typeface="Arial"/>
                <a:cs typeface="Arial"/>
              </a:rPr>
              <a:t>bearing</a:t>
            </a:r>
            <a:endParaRPr sz="2000">
              <a:latin typeface="Arial"/>
              <a:cs typeface="Arial"/>
            </a:endParaRPr>
          </a:p>
          <a:p>
            <a:pPr marL="91440">
              <a:lnSpc>
                <a:spcPct val="100000"/>
              </a:lnSpc>
            </a:pPr>
            <a:r>
              <a:rPr sz="2000" spc="-110" dirty="0">
                <a:latin typeface="Arial"/>
                <a:cs typeface="Arial"/>
              </a:rPr>
              <a:t>-Absorbs </a:t>
            </a:r>
            <a:r>
              <a:rPr sz="2000" spc="-75" dirty="0">
                <a:latin typeface="Arial"/>
                <a:cs typeface="Arial"/>
              </a:rPr>
              <a:t>high</a:t>
            </a:r>
            <a:r>
              <a:rPr sz="2000" spc="-135" dirty="0">
                <a:latin typeface="Arial"/>
                <a:cs typeface="Arial"/>
              </a:rPr>
              <a:t> </a:t>
            </a:r>
            <a:r>
              <a:rPr sz="2000" spc="-95" dirty="0">
                <a:latin typeface="Arial"/>
                <a:cs typeface="Arial"/>
              </a:rPr>
              <a:t>compression</a:t>
            </a:r>
            <a:endParaRPr sz="2000">
              <a:latin typeface="Arial"/>
              <a:cs typeface="Arial"/>
            </a:endParaRPr>
          </a:p>
          <a:p>
            <a:pPr marL="91440">
              <a:lnSpc>
                <a:spcPct val="100000"/>
              </a:lnSpc>
            </a:pPr>
            <a:r>
              <a:rPr sz="2000" spc="-95" dirty="0">
                <a:latin typeface="Arial"/>
                <a:cs typeface="Arial"/>
              </a:rPr>
              <a:t>loads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0" y="4733544"/>
            <a:ext cx="2780030" cy="1862455"/>
          </a:xfrm>
          <a:prstGeom prst="rect">
            <a:avLst/>
          </a:prstGeom>
          <a:solidFill>
            <a:srgbClr val="D5DCE4"/>
          </a:solidFill>
          <a:ln w="12191">
            <a:solidFill>
              <a:srgbClr val="000000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91440" marR="135890">
              <a:lnSpc>
                <a:spcPct val="100000"/>
              </a:lnSpc>
              <a:spcBef>
                <a:spcPts val="245"/>
              </a:spcBef>
            </a:pPr>
            <a:r>
              <a:rPr sz="2000" spc="-110" dirty="0">
                <a:latin typeface="Arial"/>
                <a:cs typeface="Arial"/>
              </a:rPr>
              <a:t>Transmits </a:t>
            </a:r>
            <a:r>
              <a:rPr sz="2000" spc="-50" dirty="0">
                <a:latin typeface="Arial"/>
                <a:cs typeface="Arial"/>
              </a:rPr>
              <a:t>weight </a:t>
            </a:r>
            <a:r>
              <a:rPr sz="2000" spc="-25" dirty="0">
                <a:latin typeface="Arial"/>
                <a:cs typeface="Arial"/>
              </a:rPr>
              <a:t>from  </a:t>
            </a:r>
            <a:r>
              <a:rPr sz="2000" spc="-70" dirty="0">
                <a:latin typeface="Arial"/>
                <a:cs typeface="Arial"/>
              </a:rPr>
              <a:t>body </a:t>
            </a:r>
            <a:r>
              <a:rPr sz="2000" spc="15" dirty="0">
                <a:latin typeface="Arial"/>
                <a:cs typeface="Arial"/>
              </a:rPr>
              <a:t>to </a:t>
            </a:r>
            <a:r>
              <a:rPr sz="2000" spc="-80" dirty="0">
                <a:latin typeface="Arial"/>
                <a:cs typeface="Arial"/>
              </a:rPr>
              <a:t>pelvis </a:t>
            </a:r>
            <a:r>
              <a:rPr sz="2000" spc="-90" dirty="0">
                <a:latin typeface="Arial"/>
                <a:cs typeface="Arial"/>
              </a:rPr>
              <a:t>and </a:t>
            </a:r>
            <a:r>
              <a:rPr sz="2000" spc="-110" dirty="0">
                <a:latin typeface="Arial"/>
                <a:cs typeface="Arial"/>
              </a:rPr>
              <a:t>legs.  </a:t>
            </a:r>
            <a:r>
              <a:rPr sz="2000" spc="-145" dirty="0">
                <a:latin typeface="Arial"/>
                <a:cs typeface="Arial"/>
              </a:rPr>
              <a:t>Sacral </a:t>
            </a:r>
            <a:r>
              <a:rPr sz="2000" spc="-95" dirty="0">
                <a:latin typeface="Arial"/>
                <a:cs typeface="Arial"/>
              </a:rPr>
              <a:t>and </a:t>
            </a:r>
            <a:r>
              <a:rPr sz="2000" spc="-125" dirty="0">
                <a:latin typeface="Arial"/>
                <a:cs typeface="Arial"/>
              </a:rPr>
              <a:t>coccygeal  </a:t>
            </a:r>
            <a:r>
              <a:rPr sz="2000" spc="-75" dirty="0">
                <a:latin typeface="Arial"/>
                <a:cs typeface="Arial"/>
              </a:rPr>
              <a:t>vertebras </a:t>
            </a:r>
            <a:r>
              <a:rPr sz="2000" spc="-90" dirty="0">
                <a:latin typeface="Arial"/>
                <a:cs typeface="Arial"/>
              </a:rPr>
              <a:t>are </a:t>
            </a:r>
            <a:r>
              <a:rPr sz="2000" spc="-120" dirty="0">
                <a:latin typeface="Arial"/>
                <a:cs typeface="Arial"/>
              </a:rPr>
              <a:t>each</a:t>
            </a:r>
            <a:r>
              <a:rPr sz="2000" spc="-215" dirty="0">
                <a:latin typeface="Arial"/>
                <a:cs typeface="Arial"/>
              </a:rPr>
              <a:t> </a:t>
            </a:r>
            <a:r>
              <a:rPr sz="2000" spc="-85" dirty="0">
                <a:latin typeface="Arial"/>
                <a:cs typeface="Arial"/>
              </a:rPr>
              <a:t>fused  </a:t>
            </a:r>
            <a:r>
              <a:rPr sz="2000" spc="-25" dirty="0">
                <a:latin typeface="Arial"/>
                <a:cs typeface="Arial"/>
              </a:rPr>
              <a:t>together!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383159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320" dirty="0"/>
              <a:t>Trapezius</a:t>
            </a:r>
            <a:r>
              <a:rPr spc="-290" dirty="0"/>
              <a:t> </a:t>
            </a:r>
            <a:r>
              <a:rPr spc="-245" dirty="0"/>
              <a:t>muscle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251575" y="1793189"/>
            <a:ext cx="4979035" cy="403479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41300" marR="495934" indent="-228600">
              <a:lnSpc>
                <a:spcPct val="90000"/>
              </a:lnSpc>
              <a:spcBef>
                <a:spcPts val="434"/>
              </a:spcBef>
              <a:buChar char="•"/>
              <a:tabLst>
                <a:tab pos="241935" algn="l"/>
              </a:tabLst>
            </a:pPr>
            <a:r>
              <a:rPr sz="2800" spc="-130" dirty="0">
                <a:latin typeface="Arial"/>
                <a:cs typeface="Arial"/>
              </a:rPr>
              <a:t>Triangular </a:t>
            </a:r>
            <a:r>
              <a:rPr sz="2800" spc="-165" dirty="0">
                <a:latin typeface="Arial"/>
                <a:cs typeface="Arial"/>
              </a:rPr>
              <a:t>shaped </a:t>
            </a:r>
            <a:r>
              <a:rPr sz="2800" spc="-150" dirty="0">
                <a:latin typeface="Arial"/>
                <a:cs typeface="Arial"/>
              </a:rPr>
              <a:t>muscle  </a:t>
            </a:r>
            <a:r>
              <a:rPr sz="2800" spc="-100" dirty="0">
                <a:latin typeface="Arial"/>
                <a:cs typeface="Arial"/>
              </a:rPr>
              <a:t>located </a:t>
            </a:r>
            <a:r>
              <a:rPr sz="2800" spc="-90" dirty="0">
                <a:latin typeface="Arial"/>
                <a:cs typeface="Arial"/>
              </a:rPr>
              <a:t>on </a:t>
            </a:r>
            <a:r>
              <a:rPr sz="2800" spc="-35" dirty="0">
                <a:latin typeface="Arial"/>
                <a:cs typeface="Arial"/>
              </a:rPr>
              <a:t>the </a:t>
            </a:r>
            <a:r>
              <a:rPr sz="2800" spc="-65" dirty="0">
                <a:latin typeface="Arial"/>
                <a:cs typeface="Arial"/>
              </a:rPr>
              <a:t>posterior</a:t>
            </a:r>
            <a:r>
              <a:rPr sz="2800" spc="-355" dirty="0">
                <a:latin typeface="Arial"/>
                <a:cs typeface="Arial"/>
              </a:rPr>
              <a:t> </a:t>
            </a:r>
            <a:r>
              <a:rPr sz="2800" spc="-160" dirty="0">
                <a:latin typeface="Arial"/>
                <a:cs typeface="Arial"/>
              </a:rPr>
              <a:t>neck  </a:t>
            </a:r>
            <a:r>
              <a:rPr sz="2800" spc="-135" dirty="0">
                <a:latin typeface="Arial"/>
                <a:cs typeface="Arial"/>
              </a:rPr>
              <a:t>and </a:t>
            </a:r>
            <a:r>
              <a:rPr sz="2800" spc="-85" dirty="0">
                <a:latin typeface="Arial"/>
                <a:cs typeface="Arial"/>
              </a:rPr>
              <a:t>upper</a:t>
            </a:r>
            <a:r>
              <a:rPr sz="2800" spc="-120" dirty="0">
                <a:latin typeface="Arial"/>
                <a:cs typeface="Arial"/>
              </a:rPr>
              <a:t> </a:t>
            </a:r>
            <a:r>
              <a:rPr sz="2800" spc="-170" dirty="0">
                <a:latin typeface="Arial"/>
                <a:cs typeface="Arial"/>
              </a:rPr>
              <a:t>back</a:t>
            </a:r>
            <a:endParaRPr sz="2800">
              <a:latin typeface="Arial"/>
              <a:cs typeface="Arial"/>
            </a:endParaRPr>
          </a:p>
          <a:p>
            <a:pPr marL="241300" marR="807720" indent="-228600">
              <a:lnSpc>
                <a:spcPts val="3030"/>
              </a:lnSpc>
              <a:spcBef>
                <a:spcPts val="1045"/>
              </a:spcBef>
              <a:buFont typeface="Arial"/>
              <a:buChar char="•"/>
              <a:tabLst>
                <a:tab pos="241935" algn="l"/>
              </a:tabLst>
            </a:pPr>
            <a:r>
              <a:rPr sz="2800" b="1" spc="-145" dirty="0">
                <a:latin typeface="Arial"/>
                <a:cs typeface="Arial"/>
              </a:rPr>
              <a:t>Movement: </a:t>
            </a:r>
            <a:r>
              <a:rPr sz="2800" spc="-85" dirty="0">
                <a:latin typeface="Arial"/>
                <a:cs typeface="Arial"/>
              </a:rPr>
              <a:t>Adduction </a:t>
            </a:r>
            <a:r>
              <a:rPr sz="2800" spc="-135" dirty="0">
                <a:latin typeface="Arial"/>
                <a:cs typeface="Arial"/>
              </a:rPr>
              <a:t>and  </a:t>
            </a:r>
            <a:r>
              <a:rPr sz="2800" spc="-114" dirty="0">
                <a:latin typeface="Arial"/>
                <a:cs typeface="Arial"/>
              </a:rPr>
              <a:t>extension </a:t>
            </a:r>
            <a:r>
              <a:rPr sz="2800" spc="-10" dirty="0">
                <a:latin typeface="Arial"/>
                <a:cs typeface="Arial"/>
              </a:rPr>
              <a:t>of</a:t>
            </a:r>
            <a:r>
              <a:rPr sz="2800" spc="-170" dirty="0">
                <a:latin typeface="Arial"/>
                <a:cs typeface="Arial"/>
              </a:rPr>
              <a:t> </a:t>
            </a:r>
            <a:r>
              <a:rPr sz="2800" spc="-100" dirty="0">
                <a:latin typeface="Arial"/>
                <a:cs typeface="Arial"/>
              </a:rPr>
              <a:t>shoulder</a:t>
            </a:r>
            <a:endParaRPr sz="2800">
              <a:latin typeface="Arial"/>
              <a:cs typeface="Arial"/>
            </a:endParaRPr>
          </a:p>
          <a:p>
            <a:pPr marL="241300" marR="179070" indent="-228600">
              <a:lnSpc>
                <a:spcPts val="3020"/>
              </a:lnSpc>
              <a:spcBef>
                <a:spcPts val="994"/>
              </a:spcBef>
              <a:buFont typeface="Arial"/>
              <a:buChar char="•"/>
              <a:tabLst>
                <a:tab pos="241935" algn="l"/>
              </a:tabLst>
            </a:pPr>
            <a:r>
              <a:rPr sz="2800" b="1" spc="-175" dirty="0">
                <a:latin typeface="Arial"/>
                <a:cs typeface="Arial"/>
              </a:rPr>
              <a:t>Origin</a:t>
            </a:r>
            <a:r>
              <a:rPr sz="2800" spc="-175" dirty="0">
                <a:latin typeface="Arial"/>
                <a:cs typeface="Arial"/>
              </a:rPr>
              <a:t>: </a:t>
            </a:r>
            <a:r>
              <a:rPr sz="2800" spc="-200" dirty="0">
                <a:latin typeface="Arial"/>
                <a:cs typeface="Arial"/>
              </a:rPr>
              <a:t>base </a:t>
            </a:r>
            <a:r>
              <a:rPr sz="2800" spc="-10" dirty="0">
                <a:latin typeface="Arial"/>
                <a:cs typeface="Arial"/>
              </a:rPr>
              <a:t>of </a:t>
            </a:r>
            <a:r>
              <a:rPr sz="2800" spc="-110" dirty="0">
                <a:latin typeface="Arial"/>
                <a:cs typeface="Arial"/>
              </a:rPr>
              <a:t>skull </a:t>
            </a:r>
            <a:r>
              <a:rPr sz="2800" spc="-120" dirty="0">
                <a:latin typeface="Arial"/>
                <a:cs typeface="Arial"/>
              </a:rPr>
              <a:t>(along </a:t>
            </a:r>
            <a:r>
              <a:rPr sz="2800" spc="-35" dirty="0">
                <a:latin typeface="Arial"/>
                <a:cs typeface="Arial"/>
              </a:rPr>
              <a:t>the  </a:t>
            </a:r>
            <a:r>
              <a:rPr sz="2800" spc="-114" dirty="0">
                <a:latin typeface="Arial"/>
                <a:cs typeface="Arial"/>
              </a:rPr>
              <a:t>cervical </a:t>
            </a:r>
            <a:r>
              <a:rPr sz="2800" spc="-135" dirty="0">
                <a:latin typeface="Arial"/>
                <a:cs typeface="Arial"/>
              </a:rPr>
              <a:t>and </a:t>
            </a:r>
            <a:r>
              <a:rPr sz="2800" spc="-85" dirty="0">
                <a:latin typeface="Arial"/>
                <a:cs typeface="Arial"/>
              </a:rPr>
              <a:t>thoracic</a:t>
            </a:r>
            <a:r>
              <a:rPr sz="2800" spc="-155" dirty="0">
                <a:latin typeface="Arial"/>
                <a:cs typeface="Arial"/>
              </a:rPr>
              <a:t> </a:t>
            </a:r>
            <a:r>
              <a:rPr sz="2800" spc="-95" dirty="0">
                <a:latin typeface="Arial"/>
                <a:cs typeface="Arial"/>
              </a:rPr>
              <a:t>vertebrae)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25"/>
              </a:spcBef>
              <a:buFont typeface="Arial"/>
              <a:buChar char="•"/>
              <a:tabLst>
                <a:tab pos="241935" algn="l"/>
              </a:tabLst>
            </a:pPr>
            <a:r>
              <a:rPr sz="2800" b="1" spc="-150" dirty="0">
                <a:latin typeface="Arial"/>
                <a:cs typeface="Arial"/>
              </a:rPr>
              <a:t>Insertion</a:t>
            </a:r>
            <a:r>
              <a:rPr sz="2800" spc="-150" dirty="0">
                <a:latin typeface="Arial"/>
                <a:cs typeface="Arial"/>
              </a:rPr>
              <a:t>: </a:t>
            </a:r>
            <a:r>
              <a:rPr sz="2800" spc="-120" dirty="0">
                <a:latin typeface="Arial"/>
                <a:cs typeface="Arial"/>
              </a:rPr>
              <a:t>clavicle </a:t>
            </a:r>
            <a:r>
              <a:rPr sz="2800" spc="-135" dirty="0">
                <a:latin typeface="Arial"/>
                <a:cs typeface="Arial"/>
              </a:rPr>
              <a:t>and </a:t>
            </a:r>
            <a:r>
              <a:rPr sz="2800" spc="-170" dirty="0">
                <a:latin typeface="Arial"/>
                <a:cs typeface="Arial"/>
              </a:rPr>
              <a:t>scapula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241935" algn="l"/>
              </a:tabLst>
            </a:pPr>
            <a:r>
              <a:rPr sz="2800" b="1" spc="-204" dirty="0">
                <a:latin typeface="Arial"/>
                <a:cs typeface="Arial"/>
              </a:rPr>
              <a:t>Strengthening </a:t>
            </a:r>
            <a:r>
              <a:rPr sz="2800" b="1" spc="-235" dirty="0">
                <a:latin typeface="Arial"/>
                <a:cs typeface="Arial"/>
              </a:rPr>
              <a:t>exercise: </a:t>
            </a:r>
            <a:r>
              <a:rPr sz="2800" spc="-100" dirty="0">
                <a:latin typeface="Arial"/>
                <a:cs typeface="Arial"/>
              </a:rPr>
              <a:t>chin</a:t>
            </a:r>
            <a:r>
              <a:rPr sz="2800" spc="65" dirty="0">
                <a:latin typeface="Arial"/>
                <a:cs typeface="Arial"/>
              </a:rPr>
              <a:t> </a:t>
            </a:r>
            <a:r>
              <a:rPr sz="2800" spc="-170" dirty="0">
                <a:latin typeface="Arial"/>
                <a:cs typeface="Arial"/>
              </a:rPr>
              <a:t>ups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38200" y="1333500"/>
            <a:ext cx="1900765" cy="26685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38200" y="4151376"/>
            <a:ext cx="5017048" cy="24758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3561079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65" dirty="0"/>
              <a:t>Latissimus</a:t>
            </a:r>
            <a:r>
              <a:rPr spc="-325" dirty="0"/>
              <a:t> </a:t>
            </a:r>
            <a:r>
              <a:rPr spc="-170" dirty="0"/>
              <a:t>dorsi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622542" y="247040"/>
            <a:ext cx="4747260" cy="3351529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70"/>
              </a:spcBef>
              <a:buChar char="•"/>
              <a:tabLst>
                <a:tab pos="241300" algn="l"/>
              </a:tabLst>
            </a:pPr>
            <a:r>
              <a:rPr sz="2800" spc="-210" dirty="0">
                <a:latin typeface="Arial"/>
                <a:cs typeface="Arial"/>
              </a:rPr>
              <a:t>Large </a:t>
            </a:r>
            <a:r>
              <a:rPr sz="2800" spc="-150" dirty="0">
                <a:latin typeface="Arial"/>
                <a:cs typeface="Arial"/>
              </a:rPr>
              <a:t>muscle </a:t>
            </a:r>
            <a:r>
              <a:rPr sz="2800" spc="-90" dirty="0">
                <a:latin typeface="Arial"/>
                <a:cs typeface="Arial"/>
              </a:rPr>
              <a:t>on </a:t>
            </a:r>
            <a:r>
              <a:rPr sz="2800" spc="-35" dirty="0">
                <a:latin typeface="Arial"/>
                <a:cs typeface="Arial"/>
              </a:rPr>
              <a:t>the</a:t>
            </a:r>
            <a:r>
              <a:rPr sz="2800" spc="-130" dirty="0">
                <a:latin typeface="Arial"/>
                <a:cs typeface="Arial"/>
              </a:rPr>
              <a:t> </a:t>
            </a:r>
            <a:r>
              <a:rPr sz="2800" spc="-170" dirty="0">
                <a:latin typeface="Arial"/>
                <a:cs typeface="Arial"/>
              </a:rPr>
              <a:t>back</a:t>
            </a:r>
            <a:endParaRPr sz="2800">
              <a:latin typeface="Arial"/>
              <a:cs typeface="Arial"/>
            </a:endParaRPr>
          </a:p>
          <a:p>
            <a:pPr marL="241300" marR="915669" indent="-228600">
              <a:lnSpc>
                <a:spcPts val="3020"/>
              </a:lnSpc>
              <a:spcBef>
                <a:spcPts val="1055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145" dirty="0">
                <a:latin typeface="Arial"/>
                <a:cs typeface="Arial"/>
              </a:rPr>
              <a:t>Movement: </a:t>
            </a:r>
            <a:r>
              <a:rPr sz="2800" spc="-145" dirty="0">
                <a:latin typeface="Arial"/>
                <a:cs typeface="Arial"/>
              </a:rPr>
              <a:t>Extension </a:t>
            </a:r>
            <a:r>
              <a:rPr sz="2800" spc="-10" dirty="0">
                <a:latin typeface="Arial"/>
                <a:cs typeface="Arial"/>
              </a:rPr>
              <a:t>of  </a:t>
            </a:r>
            <a:r>
              <a:rPr sz="2800" spc="-105" dirty="0">
                <a:latin typeface="Arial"/>
                <a:cs typeface="Arial"/>
              </a:rPr>
              <a:t>shoulder</a:t>
            </a:r>
            <a:endParaRPr sz="2800">
              <a:latin typeface="Arial"/>
              <a:cs typeface="Arial"/>
            </a:endParaRPr>
          </a:p>
          <a:p>
            <a:pPr marL="241300" marR="459740" indent="-228600">
              <a:lnSpc>
                <a:spcPts val="3020"/>
              </a:lnSpc>
              <a:spcBef>
                <a:spcPts val="1010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175" dirty="0">
                <a:latin typeface="Arial"/>
                <a:cs typeface="Arial"/>
              </a:rPr>
              <a:t>Origin</a:t>
            </a:r>
            <a:r>
              <a:rPr sz="2800" spc="-175" dirty="0">
                <a:latin typeface="Arial"/>
                <a:cs typeface="Arial"/>
              </a:rPr>
              <a:t>: </a:t>
            </a:r>
            <a:r>
              <a:rPr sz="2800" spc="-114" dirty="0">
                <a:latin typeface="Arial"/>
                <a:cs typeface="Arial"/>
              </a:rPr>
              <a:t>cervical </a:t>
            </a:r>
            <a:r>
              <a:rPr sz="2800" spc="-135" dirty="0">
                <a:latin typeface="Arial"/>
                <a:cs typeface="Arial"/>
              </a:rPr>
              <a:t>and </a:t>
            </a:r>
            <a:r>
              <a:rPr sz="2800" spc="-85" dirty="0">
                <a:latin typeface="Arial"/>
                <a:cs typeface="Arial"/>
              </a:rPr>
              <a:t>thoracic  </a:t>
            </a:r>
            <a:r>
              <a:rPr sz="2800" spc="-95" dirty="0">
                <a:latin typeface="Arial"/>
                <a:cs typeface="Arial"/>
              </a:rPr>
              <a:t>vertebrae, </a:t>
            </a:r>
            <a:r>
              <a:rPr sz="2800" spc="-200" dirty="0">
                <a:latin typeface="Arial"/>
                <a:cs typeface="Arial"/>
              </a:rPr>
              <a:t>base </a:t>
            </a:r>
            <a:r>
              <a:rPr sz="2800" spc="-10" dirty="0">
                <a:latin typeface="Arial"/>
                <a:cs typeface="Arial"/>
              </a:rPr>
              <a:t>of</a:t>
            </a:r>
            <a:r>
              <a:rPr sz="2800" spc="-150" dirty="0">
                <a:latin typeface="Arial"/>
                <a:cs typeface="Arial"/>
              </a:rPr>
              <a:t> </a:t>
            </a:r>
            <a:r>
              <a:rPr sz="2800" spc="-110" dirty="0">
                <a:latin typeface="Arial"/>
                <a:cs typeface="Arial"/>
              </a:rPr>
              <a:t>skull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150" dirty="0">
                <a:latin typeface="Arial"/>
                <a:cs typeface="Arial"/>
              </a:rPr>
              <a:t>Insertion</a:t>
            </a:r>
            <a:r>
              <a:rPr sz="2800" spc="-150" dirty="0">
                <a:latin typeface="Arial"/>
                <a:cs typeface="Arial"/>
              </a:rPr>
              <a:t>: </a:t>
            </a:r>
            <a:r>
              <a:rPr sz="2800" spc="-165" dirty="0">
                <a:latin typeface="Arial"/>
                <a:cs typeface="Arial"/>
              </a:rPr>
              <a:t>Clavicle </a:t>
            </a:r>
            <a:r>
              <a:rPr sz="2800" spc="-135" dirty="0">
                <a:latin typeface="Arial"/>
                <a:cs typeface="Arial"/>
              </a:rPr>
              <a:t>and</a:t>
            </a:r>
            <a:r>
              <a:rPr sz="2800" spc="-95" dirty="0">
                <a:latin typeface="Arial"/>
                <a:cs typeface="Arial"/>
              </a:rPr>
              <a:t> </a:t>
            </a:r>
            <a:r>
              <a:rPr sz="2800" spc="-165" dirty="0">
                <a:latin typeface="Arial"/>
                <a:cs typeface="Arial"/>
              </a:rPr>
              <a:t>scapula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204" dirty="0">
                <a:latin typeface="Arial"/>
                <a:cs typeface="Arial"/>
              </a:rPr>
              <a:t>Strengthening </a:t>
            </a:r>
            <a:r>
              <a:rPr sz="2800" b="1" spc="-235" dirty="0">
                <a:latin typeface="Arial"/>
                <a:cs typeface="Arial"/>
              </a:rPr>
              <a:t>exercise:</a:t>
            </a:r>
            <a:r>
              <a:rPr sz="2800" b="1" spc="-30" dirty="0">
                <a:latin typeface="Arial"/>
                <a:cs typeface="Arial"/>
              </a:rPr>
              <a:t> </a:t>
            </a:r>
            <a:r>
              <a:rPr sz="2800" spc="-220" dirty="0">
                <a:latin typeface="Arial"/>
                <a:cs typeface="Arial"/>
              </a:rPr>
              <a:t>Shrugs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64783" y="1690115"/>
            <a:ext cx="2702416" cy="51678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96000" y="4082796"/>
            <a:ext cx="3057144" cy="20391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197675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29" dirty="0"/>
              <a:t>Iliopsoas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090029" y="1955442"/>
            <a:ext cx="4763135" cy="245491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145" dirty="0">
                <a:latin typeface="Arial"/>
                <a:cs typeface="Arial"/>
              </a:rPr>
              <a:t>Movement: </a:t>
            </a:r>
            <a:r>
              <a:rPr sz="2800" spc="-145" dirty="0">
                <a:latin typeface="Arial"/>
                <a:cs typeface="Arial"/>
              </a:rPr>
              <a:t>Flexion </a:t>
            </a:r>
            <a:r>
              <a:rPr sz="2800" spc="-10" dirty="0">
                <a:latin typeface="Arial"/>
                <a:cs typeface="Arial"/>
              </a:rPr>
              <a:t>of</a:t>
            </a:r>
            <a:r>
              <a:rPr sz="2800" spc="-125" dirty="0">
                <a:latin typeface="Arial"/>
                <a:cs typeface="Arial"/>
              </a:rPr>
              <a:t> </a:t>
            </a:r>
            <a:r>
              <a:rPr sz="2800" spc="-60" dirty="0">
                <a:latin typeface="Arial"/>
                <a:cs typeface="Arial"/>
              </a:rPr>
              <a:t>hip</a:t>
            </a:r>
            <a:endParaRPr sz="2800">
              <a:latin typeface="Arial"/>
              <a:cs typeface="Arial"/>
            </a:endParaRPr>
          </a:p>
          <a:p>
            <a:pPr marL="241300" marR="978535" indent="-228600">
              <a:lnSpc>
                <a:spcPts val="3030"/>
              </a:lnSpc>
              <a:spcBef>
                <a:spcPts val="1045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175" dirty="0">
                <a:latin typeface="Arial"/>
                <a:cs typeface="Arial"/>
              </a:rPr>
              <a:t>Origin</a:t>
            </a:r>
            <a:r>
              <a:rPr sz="2800" spc="-175" dirty="0">
                <a:latin typeface="Arial"/>
                <a:cs typeface="Arial"/>
              </a:rPr>
              <a:t>: </a:t>
            </a:r>
            <a:r>
              <a:rPr sz="2800" spc="-50" dirty="0">
                <a:latin typeface="Arial"/>
                <a:cs typeface="Arial"/>
              </a:rPr>
              <a:t>Ilium </a:t>
            </a:r>
            <a:r>
              <a:rPr sz="2800" spc="-135" dirty="0">
                <a:latin typeface="Arial"/>
                <a:cs typeface="Arial"/>
              </a:rPr>
              <a:t>and</a:t>
            </a:r>
            <a:r>
              <a:rPr sz="2800" spc="-250" dirty="0">
                <a:latin typeface="Arial"/>
                <a:cs typeface="Arial"/>
              </a:rPr>
              <a:t> </a:t>
            </a:r>
            <a:r>
              <a:rPr sz="2800" spc="-75" dirty="0">
                <a:latin typeface="Arial"/>
                <a:cs typeface="Arial"/>
              </a:rPr>
              <a:t>lumbar  </a:t>
            </a:r>
            <a:r>
              <a:rPr sz="2800" spc="-95" dirty="0">
                <a:latin typeface="Arial"/>
                <a:cs typeface="Arial"/>
              </a:rPr>
              <a:t>vertebrae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10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150" dirty="0">
                <a:latin typeface="Arial"/>
                <a:cs typeface="Arial"/>
              </a:rPr>
              <a:t>Insertion</a:t>
            </a:r>
            <a:r>
              <a:rPr sz="2800" spc="-150" dirty="0">
                <a:latin typeface="Arial"/>
                <a:cs typeface="Arial"/>
              </a:rPr>
              <a:t>: </a:t>
            </a:r>
            <a:r>
              <a:rPr sz="2800" spc="-65" dirty="0">
                <a:latin typeface="Arial"/>
                <a:cs typeface="Arial"/>
              </a:rPr>
              <a:t>inner</a:t>
            </a:r>
            <a:r>
              <a:rPr sz="2800" spc="-114" dirty="0">
                <a:latin typeface="Arial"/>
                <a:cs typeface="Arial"/>
              </a:rPr>
              <a:t> </a:t>
            </a:r>
            <a:r>
              <a:rPr sz="2800" spc="-65" dirty="0">
                <a:latin typeface="Arial"/>
                <a:cs typeface="Arial"/>
              </a:rPr>
              <a:t>femur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204" dirty="0">
                <a:latin typeface="Arial"/>
                <a:cs typeface="Arial"/>
              </a:rPr>
              <a:t>Strengthening </a:t>
            </a:r>
            <a:r>
              <a:rPr sz="2800" b="1" spc="-235" dirty="0">
                <a:latin typeface="Arial"/>
                <a:cs typeface="Arial"/>
              </a:rPr>
              <a:t>exercise:</a:t>
            </a:r>
            <a:r>
              <a:rPr sz="2800" b="1" spc="-50" dirty="0">
                <a:latin typeface="Arial"/>
                <a:cs typeface="Arial"/>
              </a:rPr>
              <a:t> </a:t>
            </a:r>
            <a:r>
              <a:rPr sz="2800" spc="-145" dirty="0">
                <a:latin typeface="Arial"/>
                <a:cs typeface="Arial"/>
              </a:rPr>
              <a:t>Sit-ups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75232" y="2247900"/>
            <a:ext cx="2313432" cy="41757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80382" y="5401383"/>
            <a:ext cx="3232937" cy="11482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202882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10" dirty="0"/>
              <a:t>Sartorius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18566" y="1658873"/>
            <a:ext cx="4932680" cy="3649979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241300" marR="130810" indent="-228600">
              <a:lnSpc>
                <a:spcPts val="3020"/>
              </a:lnSpc>
              <a:spcBef>
                <a:spcPts val="480"/>
              </a:spcBef>
              <a:buChar char="•"/>
              <a:tabLst>
                <a:tab pos="241300" algn="l"/>
              </a:tabLst>
            </a:pPr>
            <a:r>
              <a:rPr sz="2800" spc="-170" dirty="0">
                <a:latin typeface="Arial"/>
                <a:cs typeface="Arial"/>
              </a:rPr>
              <a:t>Longest </a:t>
            </a:r>
            <a:r>
              <a:rPr sz="2800" spc="-145" dirty="0">
                <a:latin typeface="Arial"/>
                <a:cs typeface="Arial"/>
              </a:rPr>
              <a:t>muscle </a:t>
            </a:r>
            <a:r>
              <a:rPr sz="2800" spc="-10" dirty="0">
                <a:latin typeface="Arial"/>
                <a:cs typeface="Arial"/>
              </a:rPr>
              <a:t>of </a:t>
            </a:r>
            <a:r>
              <a:rPr sz="2800" spc="-35" dirty="0">
                <a:latin typeface="Arial"/>
                <a:cs typeface="Arial"/>
              </a:rPr>
              <a:t>the </a:t>
            </a:r>
            <a:r>
              <a:rPr sz="2800" spc="-105" dirty="0">
                <a:latin typeface="Arial"/>
                <a:cs typeface="Arial"/>
              </a:rPr>
              <a:t>body  </a:t>
            </a:r>
            <a:r>
              <a:rPr sz="2800" spc="-160" dirty="0">
                <a:latin typeface="Arial"/>
                <a:cs typeface="Arial"/>
              </a:rPr>
              <a:t>crossing </a:t>
            </a:r>
            <a:r>
              <a:rPr sz="2800" spc="-35" dirty="0">
                <a:latin typeface="Arial"/>
                <a:cs typeface="Arial"/>
              </a:rPr>
              <a:t>the </a:t>
            </a:r>
            <a:r>
              <a:rPr sz="2800" spc="-60" dirty="0">
                <a:latin typeface="Arial"/>
                <a:cs typeface="Arial"/>
              </a:rPr>
              <a:t>hip </a:t>
            </a:r>
            <a:r>
              <a:rPr sz="2800" spc="-135" dirty="0">
                <a:latin typeface="Arial"/>
                <a:cs typeface="Arial"/>
              </a:rPr>
              <a:t>and </a:t>
            </a:r>
            <a:r>
              <a:rPr sz="2800" spc="-140" dirty="0">
                <a:latin typeface="Arial"/>
                <a:cs typeface="Arial"/>
              </a:rPr>
              <a:t>knee</a:t>
            </a:r>
            <a:r>
              <a:rPr sz="2800" spc="-295" dirty="0">
                <a:latin typeface="Arial"/>
                <a:cs typeface="Arial"/>
              </a:rPr>
              <a:t> </a:t>
            </a:r>
            <a:r>
              <a:rPr sz="2800" spc="-55" dirty="0">
                <a:latin typeface="Arial"/>
                <a:cs typeface="Arial"/>
              </a:rPr>
              <a:t>joints</a:t>
            </a:r>
            <a:endParaRPr sz="2800">
              <a:latin typeface="Arial"/>
              <a:cs typeface="Arial"/>
            </a:endParaRPr>
          </a:p>
          <a:p>
            <a:pPr marL="241300" marR="230504" indent="-228600">
              <a:lnSpc>
                <a:spcPts val="3030"/>
              </a:lnSpc>
              <a:spcBef>
                <a:spcPts val="1005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145" dirty="0">
                <a:latin typeface="Arial"/>
                <a:cs typeface="Arial"/>
              </a:rPr>
              <a:t>Movement: </a:t>
            </a:r>
            <a:r>
              <a:rPr sz="2800" spc="-140" dirty="0">
                <a:latin typeface="Arial"/>
                <a:cs typeface="Arial"/>
              </a:rPr>
              <a:t>Flexion, </a:t>
            </a:r>
            <a:r>
              <a:rPr sz="2800" spc="-80" dirty="0">
                <a:latin typeface="Arial"/>
                <a:cs typeface="Arial"/>
              </a:rPr>
              <a:t>abduction  </a:t>
            </a:r>
            <a:r>
              <a:rPr sz="2800" spc="-135" dirty="0">
                <a:latin typeface="Arial"/>
                <a:cs typeface="Arial"/>
              </a:rPr>
              <a:t>and </a:t>
            </a:r>
            <a:r>
              <a:rPr sz="2800" spc="-70" dirty="0">
                <a:latin typeface="Arial"/>
                <a:cs typeface="Arial"/>
              </a:rPr>
              <a:t>lateral </a:t>
            </a:r>
            <a:r>
              <a:rPr sz="2800" spc="-30" dirty="0">
                <a:latin typeface="Arial"/>
                <a:cs typeface="Arial"/>
              </a:rPr>
              <a:t>rotation </a:t>
            </a:r>
            <a:r>
              <a:rPr sz="2800" spc="-10" dirty="0">
                <a:latin typeface="Arial"/>
                <a:cs typeface="Arial"/>
              </a:rPr>
              <a:t>of</a:t>
            </a:r>
            <a:r>
              <a:rPr sz="2800" spc="-365" dirty="0">
                <a:latin typeface="Arial"/>
                <a:cs typeface="Arial"/>
              </a:rPr>
              <a:t> </a:t>
            </a:r>
            <a:r>
              <a:rPr sz="2800" spc="-60" dirty="0">
                <a:latin typeface="Arial"/>
                <a:cs typeface="Arial"/>
              </a:rPr>
              <a:t>hip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10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175" dirty="0">
                <a:latin typeface="Arial"/>
                <a:cs typeface="Arial"/>
              </a:rPr>
              <a:t>Origin</a:t>
            </a:r>
            <a:r>
              <a:rPr sz="2800" spc="-175" dirty="0">
                <a:latin typeface="Arial"/>
                <a:cs typeface="Arial"/>
              </a:rPr>
              <a:t>:</a:t>
            </a:r>
            <a:r>
              <a:rPr sz="2800" spc="-145" dirty="0">
                <a:latin typeface="Arial"/>
                <a:cs typeface="Arial"/>
              </a:rPr>
              <a:t> </a:t>
            </a:r>
            <a:r>
              <a:rPr sz="2800" spc="-35" dirty="0">
                <a:latin typeface="Arial"/>
                <a:cs typeface="Arial"/>
              </a:rPr>
              <a:t>ilium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150" dirty="0">
                <a:latin typeface="Arial"/>
                <a:cs typeface="Arial"/>
              </a:rPr>
              <a:t>Insertion</a:t>
            </a:r>
            <a:r>
              <a:rPr sz="2800" spc="-150" dirty="0">
                <a:latin typeface="Arial"/>
                <a:cs typeface="Arial"/>
              </a:rPr>
              <a:t>: </a:t>
            </a:r>
            <a:r>
              <a:rPr sz="2800" spc="-95" dirty="0">
                <a:latin typeface="Arial"/>
                <a:cs typeface="Arial"/>
              </a:rPr>
              <a:t>medial</a:t>
            </a:r>
            <a:r>
              <a:rPr sz="2800" spc="-125" dirty="0">
                <a:latin typeface="Arial"/>
                <a:cs typeface="Arial"/>
              </a:rPr>
              <a:t> </a:t>
            </a:r>
            <a:r>
              <a:rPr sz="2800" spc="-30" dirty="0">
                <a:latin typeface="Arial"/>
                <a:cs typeface="Arial"/>
              </a:rPr>
              <a:t>tibia</a:t>
            </a:r>
            <a:endParaRPr sz="2800">
              <a:latin typeface="Arial"/>
              <a:cs typeface="Arial"/>
            </a:endParaRPr>
          </a:p>
          <a:p>
            <a:pPr marL="241300" marR="5080" indent="-228600">
              <a:lnSpc>
                <a:spcPts val="3020"/>
              </a:lnSpc>
              <a:spcBef>
                <a:spcPts val="1060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204" dirty="0">
                <a:latin typeface="Arial"/>
                <a:cs typeface="Arial"/>
              </a:rPr>
              <a:t>Strengthening </a:t>
            </a:r>
            <a:r>
              <a:rPr sz="2800" b="1" spc="-235" dirty="0">
                <a:latin typeface="Arial"/>
                <a:cs typeface="Arial"/>
              </a:rPr>
              <a:t>exercise: </a:t>
            </a:r>
            <a:r>
              <a:rPr sz="2800" spc="-135" dirty="0">
                <a:latin typeface="Arial"/>
                <a:cs typeface="Arial"/>
              </a:rPr>
              <a:t>Walking  </a:t>
            </a:r>
            <a:r>
              <a:rPr sz="2800" spc="-155" dirty="0">
                <a:latin typeface="Arial"/>
                <a:cs typeface="Arial"/>
              </a:rPr>
              <a:t>lunges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552360" y="397519"/>
            <a:ext cx="1801439" cy="6288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88379" y="4404359"/>
            <a:ext cx="3453383" cy="23027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257746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50" dirty="0"/>
              <a:t>Quadriceps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717547"/>
            <a:ext cx="6203950" cy="189992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430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145" dirty="0">
                <a:latin typeface="Arial"/>
                <a:cs typeface="Arial"/>
              </a:rPr>
              <a:t>Movement: </a:t>
            </a:r>
            <a:r>
              <a:rPr sz="2800" spc="-140" dirty="0">
                <a:latin typeface="Arial"/>
                <a:cs typeface="Arial"/>
              </a:rPr>
              <a:t>Flexion,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spc="-145" dirty="0">
                <a:latin typeface="Arial"/>
                <a:cs typeface="Arial"/>
              </a:rPr>
              <a:t>Extension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325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175" dirty="0">
                <a:latin typeface="Arial"/>
                <a:cs typeface="Arial"/>
              </a:rPr>
              <a:t>Origin</a:t>
            </a:r>
            <a:r>
              <a:rPr sz="2800" spc="-175" dirty="0">
                <a:latin typeface="Arial"/>
                <a:cs typeface="Arial"/>
              </a:rPr>
              <a:t>:</a:t>
            </a:r>
            <a:r>
              <a:rPr sz="2800" spc="-145" dirty="0">
                <a:latin typeface="Arial"/>
                <a:cs typeface="Arial"/>
              </a:rPr>
              <a:t> </a:t>
            </a:r>
            <a:r>
              <a:rPr sz="2800" spc="-35" dirty="0">
                <a:latin typeface="Arial"/>
                <a:cs typeface="Arial"/>
              </a:rPr>
              <a:t>ilium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335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145" dirty="0">
                <a:latin typeface="Arial"/>
                <a:cs typeface="Arial"/>
              </a:rPr>
              <a:t>Insertion</a:t>
            </a:r>
            <a:r>
              <a:rPr sz="2800" spc="-145" dirty="0">
                <a:latin typeface="Arial"/>
                <a:cs typeface="Arial"/>
              </a:rPr>
              <a:t>:</a:t>
            </a:r>
            <a:r>
              <a:rPr sz="2800" spc="-130" dirty="0">
                <a:latin typeface="Arial"/>
                <a:cs typeface="Arial"/>
              </a:rPr>
              <a:t> Tibia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325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204" dirty="0">
                <a:latin typeface="Arial"/>
                <a:cs typeface="Arial"/>
              </a:rPr>
              <a:t>Strengthening </a:t>
            </a:r>
            <a:r>
              <a:rPr sz="2800" b="1" spc="-235" dirty="0">
                <a:latin typeface="Arial"/>
                <a:cs typeface="Arial"/>
              </a:rPr>
              <a:t>exercise: </a:t>
            </a:r>
            <a:r>
              <a:rPr sz="2800" spc="-110" dirty="0">
                <a:latin typeface="Arial"/>
                <a:cs typeface="Arial"/>
              </a:rPr>
              <a:t>Dumbbell</a:t>
            </a:r>
            <a:r>
              <a:rPr sz="2800" spc="125" dirty="0">
                <a:latin typeface="Arial"/>
                <a:cs typeface="Arial"/>
              </a:rPr>
              <a:t> </a:t>
            </a:r>
            <a:r>
              <a:rPr sz="2800" spc="-150" dirty="0">
                <a:latin typeface="Arial"/>
                <a:cs typeface="Arial"/>
              </a:rPr>
              <a:t>squats</a:t>
            </a:r>
            <a:endParaRPr sz="2800">
              <a:latin typeface="Arial"/>
              <a:cs typeface="Arial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831850" y="3909695"/>
          <a:ext cx="6427470" cy="259086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13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37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816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2800" b="1" spc="-200" dirty="0">
                          <a:latin typeface="Arial"/>
                          <a:cs typeface="Arial"/>
                        </a:rPr>
                        <a:t>Muscle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2800" b="1" spc="-200" dirty="0">
                          <a:latin typeface="Arial"/>
                          <a:cs typeface="Arial"/>
                        </a:rPr>
                        <a:t>Origin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5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2800" spc="-200" dirty="0">
                          <a:latin typeface="Arial"/>
                          <a:cs typeface="Arial"/>
                        </a:rPr>
                        <a:t>Rectos</a:t>
                      </a:r>
                      <a:r>
                        <a:rPr sz="2800" spc="-1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800" spc="-90" dirty="0">
                          <a:latin typeface="Arial"/>
                          <a:cs typeface="Arial"/>
                        </a:rPr>
                        <a:t>femoris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2800" spc="-40" dirty="0">
                          <a:latin typeface="Arial"/>
                          <a:cs typeface="Arial"/>
                        </a:rPr>
                        <a:t>Illium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2800" spc="-210" dirty="0">
                          <a:latin typeface="Arial"/>
                          <a:cs typeface="Arial"/>
                        </a:rPr>
                        <a:t>Vastus</a:t>
                      </a:r>
                      <a:r>
                        <a:rPr sz="2800" spc="-1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800" spc="-90" dirty="0">
                          <a:latin typeface="Arial"/>
                          <a:cs typeface="Arial"/>
                        </a:rPr>
                        <a:t>lateralis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2800" spc="-160" dirty="0">
                          <a:latin typeface="Arial"/>
                          <a:cs typeface="Arial"/>
                        </a:rPr>
                        <a:t>Femur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223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2800" spc="-210" dirty="0">
                          <a:latin typeface="Arial"/>
                          <a:cs typeface="Arial"/>
                        </a:rPr>
                        <a:t>Vastus</a:t>
                      </a:r>
                      <a:r>
                        <a:rPr sz="2800" spc="-1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800" spc="-110" dirty="0">
                          <a:latin typeface="Arial"/>
                          <a:cs typeface="Arial"/>
                        </a:rPr>
                        <a:t>medialis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2800" spc="-160" dirty="0">
                          <a:latin typeface="Arial"/>
                          <a:cs typeface="Arial"/>
                        </a:rPr>
                        <a:t>Femur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15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2800" spc="-210" dirty="0">
                          <a:latin typeface="Arial"/>
                          <a:cs typeface="Arial"/>
                        </a:rPr>
                        <a:t>Vastus</a:t>
                      </a:r>
                      <a:r>
                        <a:rPr sz="2800" spc="-1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800" spc="-80" dirty="0">
                          <a:latin typeface="Arial"/>
                          <a:cs typeface="Arial"/>
                        </a:rPr>
                        <a:t>intermedius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2800" spc="-160" dirty="0">
                          <a:latin typeface="Arial"/>
                          <a:cs typeface="Arial"/>
                        </a:rPr>
                        <a:t>Femur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object 5"/>
          <p:cNvSpPr/>
          <p:nvPr/>
        </p:nvSpPr>
        <p:spPr>
          <a:xfrm>
            <a:off x="8721852" y="1577444"/>
            <a:ext cx="3060612" cy="44067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417512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29" dirty="0"/>
              <a:t>Gluteus</a:t>
            </a:r>
            <a:r>
              <a:rPr spc="-290" dirty="0"/>
              <a:t> </a:t>
            </a:r>
            <a:r>
              <a:rPr spc="-250" dirty="0"/>
              <a:t>maxiumus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934327" y="354329"/>
            <a:ext cx="5001260" cy="4034154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241300" marR="5080" indent="-228600">
              <a:lnSpc>
                <a:spcPts val="3030"/>
              </a:lnSpc>
              <a:spcBef>
                <a:spcPts val="470"/>
              </a:spcBef>
              <a:buChar char="•"/>
              <a:tabLst>
                <a:tab pos="241300" algn="l"/>
              </a:tabLst>
            </a:pPr>
            <a:r>
              <a:rPr sz="2800" spc="-210" dirty="0">
                <a:latin typeface="Arial"/>
                <a:cs typeface="Arial"/>
              </a:rPr>
              <a:t>Large </a:t>
            </a:r>
            <a:r>
              <a:rPr sz="2800" spc="-150" dirty="0">
                <a:latin typeface="Arial"/>
                <a:cs typeface="Arial"/>
              </a:rPr>
              <a:t>muscle </a:t>
            </a:r>
            <a:r>
              <a:rPr sz="2800" spc="-10" dirty="0">
                <a:latin typeface="Arial"/>
                <a:cs typeface="Arial"/>
              </a:rPr>
              <a:t>of </a:t>
            </a:r>
            <a:r>
              <a:rPr sz="2800" spc="-40" dirty="0">
                <a:latin typeface="Arial"/>
                <a:cs typeface="Arial"/>
              </a:rPr>
              <a:t>the </a:t>
            </a:r>
            <a:r>
              <a:rPr sz="2800" spc="-65" dirty="0">
                <a:latin typeface="Arial"/>
                <a:cs typeface="Arial"/>
              </a:rPr>
              <a:t>posterior</a:t>
            </a:r>
            <a:r>
              <a:rPr sz="2800" spc="-305" dirty="0">
                <a:latin typeface="Arial"/>
                <a:cs typeface="Arial"/>
              </a:rPr>
              <a:t> </a:t>
            </a:r>
            <a:r>
              <a:rPr sz="2800" spc="-60" dirty="0">
                <a:latin typeface="Arial"/>
                <a:cs typeface="Arial"/>
              </a:rPr>
              <a:t>hip  </a:t>
            </a:r>
            <a:r>
              <a:rPr sz="2800" spc="-135" dirty="0">
                <a:latin typeface="Arial"/>
                <a:cs typeface="Arial"/>
              </a:rPr>
              <a:t>and</a:t>
            </a:r>
            <a:r>
              <a:rPr sz="2800" spc="-140" dirty="0">
                <a:latin typeface="Arial"/>
                <a:cs typeface="Arial"/>
              </a:rPr>
              <a:t> </a:t>
            </a:r>
            <a:r>
              <a:rPr sz="2800" spc="-90" dirty="0">
                <a:latin typeface="Arial"/>
                <a:cs typeface="Arial"/>
              </a:rPr>
              <a:t>buttocks</a:t>
            </a:r>
            <a:endParaRPr sz="2800">
              <a:latin typeface="Arial"/>
              <a:cs typeface="Arial"/>
            </a:endParaRPr>
          </a:p>
          <a:p>
            <a:pPr marL="241300" marR="922019" indent="-228600">
              <a:lnSpc>
                <a:spcPts val="3020"/>
              </a:lnSpc>
              <a:spcBef>
                <a:spcPts val="1005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145" dirty="0">
                <a:latin typeface="Arial"/>
                <a:cs typeface="Arial"/>
              </a:rPr>
              <a:t>Movement: </a:t>
            </a:r>
            <a:r>
              <a:rPr sz="2800" spc="-145" dirty="0">
                <a:latin typeface="Arial"/>
                <a:cs typeface="Arial"/>
              </a:rPr>
              <a:t>Extension </a:t>
            </a:r>
            <a:r>
              <a:rPr sz="2800" spc="-135" dirty="0">
                <a:latin typeface="Arial"/>
                <a:cs typeface="Arial"/>
              </a:rPr>
              <a:t>and  </a:t>
            </a:r>
            <a:r>
              <a:rPr sz="2800" spc="-30" dirty="0">
                <a:latin typeface="Arial"/>
                <a:cs typeface="Arial"/>
              </a:rPr>
              <a:t>rotation</a:t>
            </a:r>
            <a:endParaRPr sz="2800">
              <a:latin typeface="Arial"/>
              <a:cs typeface="Arial"/>
            </a:endParaRPr>
          </a:p>
          <a:p>
            <a:pPr marL="241300" marR="260985" indent="-228600">
              <a:lnSpc>
                <a:spcPts val="3020"/>
              </a:lnSpc>
              <a:spcBef>
                <a:spcPts val="1010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175" dirty="0">
                <a:latin typeface="Arial"/>
                <a:cs typeface="Arial"/>
              </a:rPr>
              <a:t>Origin</a:t>
            </a:r>
            <a:r>
              <a:rPr sz="2800" spc="-175" dirty="0">
                <a:latin typeface="Arial"/>
                <a:cs typeface="Arial"/>
              </a:rPr>
              <a:t>: </a:t>
            </a:r>
            <a:r>
              <a:rPr sz="2800" spc="-110" dirty="0">
                <a:latin typeface="Arial"/>
                <a:cs typeface="Arial"/>
              </a:rPr>
              <a:t>Posterior </a:t>
            </a:r>
            <a:r>
              <a:rPr sz="2800" spc="-40" dirty="0">
                <a:latin typeface="Arial"/>
                <a:cs typeface="Arial"/>
              </a:rPr>
              <a:t>ilium, </a:t>
            </a:r>
            <a:r>
              <a:rPr sz="2800" spc="-145" dirty="0">
                <a:latin typeface="Arial"/>
                <a:cs typeface="Arial"/>
              </a:rPr>
              <a:t>sacrum,  </a:t>
            </a:r>
            <a:r>
              <a:rPr sz="2800" spc="-180" dirty="0">
                <a:latin typeface="Arial"/>
                <a:cs typeface="Arial"/>
              </a:rPr>
              <a:t>coccyx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150" dirty="0">
                <a:latin typeface="Arial"/>
                <a:cs typeface="Arial"/>
              </a:rPr>
              <a:t>Insertion</a:t>
            </a:r>
            <a:r>
              <a:rPr sz="2800" spc="-150" dirty="0">
                <a:latin typeface="Arial"/>
                <a:cs typeface="Arial"/>
              </a:rPr>
              <a:t>:</a:t>
            </a:r>
            <a:r>
              <a:rPr sz="2800" spc="-130" dirty="0">
                <a:latin typeface="Arial"/>
                <a:cs typeface="Arial"/>
              </a:rPr>
              <a:t> </a:t>
            </a:r>
            <a:r>
              <a:rPr sz="2800" spc="-160" dirty="0">
                <a:latin typeface="Arial"/>
                <a:cs typeface="Arial"/>
              </a:rPr>
              <a:t>Femur</a:t>
            </a:r>
            <a:endParaRPr sz="2800">
              <a:latin typeface="Arial"/>
              <a:cs typeface="Arial"/>
            </a:endParaRPr>
          </a:p>
          <a:p>
            <a:pPr marL="241300" marR="673100" indent="-228600">
              <a:lnSpc>
                <a:spcPts val="3020"/>
              </a:lnSpc>
              <a:spcBef>
                <a:spcPts val="1055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204" dirty="0">
                <a:latin typeface="Arial"/>
                <a:cs typeface="Arial"/>
              </a:rPr>
              <a:t>Strengthening </a:t>
            </a:r>
            <a:r>
              <a:rPr sz="2800" b="1" spc="-235" dirty="0">
                <a:latin typeface="Arial"/>
                <a:cs typeface="Arial"/>
              </a:rPr>
              <a:t>exercise: </a:t>
            </a:r>
            <a:r>
              <a:rPr sz="2800" spc="-120" dirty="0">
                <a:latin typeface="Arial"/>
                <a:cs typeface="Arial"/>
              </a:rPr>
              <a:t>one  </a:t>
            </a:r>
            <a:r>
              <a:rPr sz="2800" spc="-150" dirty="0">
                <a:latin typeface="Arial"/>
                <a:cs typeface="Arial"/>
              </a:rPr>
              <a:t>legged </a:t>
            </a:r>
            <a:r>
              <a:rPr sz="2800" spc="-145" dirty="0">
                <a:latin typeface="Arial"/>
                <a:cs typeface="Arial"/>
              </a:rPr>
              <a:t>dead</a:t>
            </a:r>
            <a:r>
              <a:rPr sz="2800" spc="-155" dirty="0">
                <a:latin typeface="Arial"/>
                <a:cs typeface="Arial"/>
              </a:rPr>
              <a:t> </a:t>
            </a:r>
            <a:r>
              <a:rPr sz="2800" spc="-15" dirty="0">
                <a:latin typeface="Arial"/>
                <a:cs typeface="Arial"/>
              </a:rPr>
              <a:t>lifts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13021" y="1900524"/>
            <a:ext cx="2768399" cy="43554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74947" y="4253484"/>
            <a:ext cx="2761488" cy="21366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349250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04" dirty="0"/>
              <a:t>Tibialis</a:t>
            </a:r>
            <a:r>
              <a:rPr spc="-280" dirty="0"/>
              <a:t> </a:t>
            </a:r>
            <a:r>
              <a:rPr spc="-95" dirty="0"/>
              <a:t>anterior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94436" y="1971001"/>
            <a:ext cx="5347970" cy="3352800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75"/>
              </a:spcBef>
              <a:buChar char="•"/>
              <a:tabLst>
                <a:tab pos="241300" algn="l"/>
              </a:tabLst>
            </a:pPr>
            <a:r>
              <a:rPr sz="2800" spc="-100" dirty="0">
                <a:latin typeface="Arial"/>
                <a:cs typeface="Arial"/>
              </a:rPr>
              <a:t>Front </a:t>
            </a:r>
            <a:r>
              <a:rPr sz="2800" spc="-10" dirty="0">
                <a:latin typeface="Arial"/>
                <a:cs typeface="Arial"/>
              </a:rPr>
              <a:t>of </a:t>
            </a:r>
            <a:r>
              <a:rPr sz="2800" spc="-35" dirty="0">
                <a:latin typeface="Arial"/>
                <a:cs typeface="Arial"/>
              </a:rPr>
              <a:t>the </a:t>
            </a:r>
            <a:r>
              <a:rPr sz="2800" spc="-50" dirty="0">
                <a:latin typeface="Arial"/>
                <a:cs typeface="Arial"/>
              </a:rPr>
              <a:t>lower</a:t>
            </a:r>
            <a:r>
              <a:rPr sz="2800" spc="-434" dirty="0">
                <a:latin typeface="Arial"/>
                <a:cs typeface="Arial"/>
              </a:rPr>
              <a:t> </a:t>
            </a:r>
            <a:r>
              <a:rPr sz="2800" spc="-135" dirty="0">
                <a:latin typeface="Arial"/>
                <a:cs typeface="Arial"/>
              </a:rPr>
              <a:t>leg</a:t>
            </a:r>
            <a:endParaRPr sz="2800">
              <a:latin typeface="Arial"/>
              <a:cs typeface="Arial"/>
            </a:endParaRPr>
          </a:p>
          <a:p>
            <a:pPr marL="241300" marR="958215" indent="-228600">
              <a:lnSpc>
                <a:spcPts val="3020"/>
              </a:lnSpc>
              <a:spcBef>
                <a:spcPts val="1060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145" dirty="0">
                <a:latin typeface="Arial"/>
                <a:cs typeface="Arial"/>
              </a:rPr>
              <a:t>Movement: </a:t>
            </a:r>
            <a:r>
              <a:rPr sz="2800" spc="-100" dirty="0">
                <a:latin typeface="Arial"/>
                <a:cs typeface="Arial"/>
              </a:rPr>
              <a:t>Dorsiflexion </a:t>
            </a:r>
            <a:r>
              <a:rPr sz="2800" spc="-135" dirty="0">
                <a:latin typeface="Arial"/>
                <a:cs typeface="Arial"/>
              </a:rPr>
              <a:t>and  </a:t>
            </a:r>
            <a:r>
              <a:rPr sz="2800" spc="-70" dirty="0">
                <a:latin typeface="Arial"/>
                <a:cs typeface="Arial"/>
              </a:rPr>
              <a:t>plantar</a:t>
            </a:r>
            <a:r>
              <a:rPr sz="2800" spc="-140" dirty="0">
                <a:latin typeface="Arial"/>
                <a:cs typeface="Arial"/>
              </a:rPr>
              <a:t> </a:t>
            </a:r>
            <a:r>
              <a:rPr sz="2800" spc="-75" dirty="0">
                <a:latin typeface="Arial"/>
                <a:cs typeface="Arial"/>
              </a:rPr>
              <a:t>flexion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175" dirty="0">
                <a:latin typeface="Arial"/>
                <a:cs typeface="Arial"/>
              </a:rPr>
              <a:t>Origin</a:t>
            </a:r>
            <a:r>
              <a:rPr sz="2800" spc="-175" dirty="0">
                <a:latin typeface="Arial"/>
                <a:cs typeface="Arial"/>
              </a:rPr>
              <a:t>: </a:t>
            </a:r>
            <a:r>
              <a:rPr sz="2800" spc="-70" dirty="0">
                <a:latin typeface="Arial"/>
                <a:cs typeface="Arial"/>
              </a:rPr>
              <a:t>lateral</a:t>
            </a:r>
            <a:r>
              <a:rPr sz="2800" spc="-130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tibia</a:t>
            </a:r>
            <a:endParaRPr sz="2800">
              <a:latin typeface="Arial"/>
              <a:cs typeface="Arial"/>
            </a:endParaRPr>
          </a:p>
          <a:p>
            <a:pPr marL="241300" marR="5080" indent="-228600">
              <a:lnSpc>
                <a:spcPts val="3020"/>
              </a:lnSpc>
              <a:spcBef>
                <a:spcPts val="1045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150" dirty="0">
                <a:latin typeface="Arial"/>
                <a:cs typeface="Arial"/>
              </a:rPr>
              <a:t>Insertion</a:t>
            </a:r>
            <a:r>
              <a:rPr sz="2800" spc="-150" dirty="0">
                <a:latin typeface="Arial"/>
                <a:cs typeface="Arial"/>
              </a:rPr>
              <a:t>: </a:t>
            </a:r>
            <a:r>
              <a:rPr sz="2800" spc="-125" dirty="0">
                <a:latin typeface="Arial"/>
                <a:cs typeface="Arial"/>
              </a:rPr>
              <a:t>First </a:t>
            </a:r>
            <a:r>
              <a:rPr sz="2800" spc="-105" dirty="0">
                <a:latin typeface="Arial"/>
                <a:cs typeface="Arial"/>
              </a:rPr>
              <a:t>metatarsal </a:t>
            </a:r>
            <a:r>
              <a:rPr sz="2800" spc="-135" dirty="0">
                <a:latin typeface="Arial"/>
                <a:cs typeface="Arial"/>
              </a:rPr>
              <a:t>and </a:t>
            </a:r>
            <a:r>
              <a:rPr sz="2800" spc="-25" dirty="0">
                <a:latin typeface="Arial"/>
                <a:cs typeface="Arial"/>
              </a:rPr>
              <a:t>first  </a:t>
            </a:r>
            <a:r>
              <a:rPr sz="2800" spc="-80" dirty="0">
                <a:latin typeface="Arial"/>
                <a:cs typeface="Arial"/>
              </a:rPr>
              <a:t>cuneiform </a:t>
            </a:r>
            <a:r>
              <a:rPr sz="2800" spc="-110" dirty="0">
                <a:latin typeface="Arial"/>
                <a:cs typeface="Arial"/>
              </a:rPr>
              <a:t>(one </a:t>
            </a:r>
            <a:r>
              <a:rPr sz="2800" spc="-10" dirty="0">
                <a:latin typeface="Arial"/>
                <a:cs typeface="Arial"/>
              </a:rPr>
              <a:t>of </a:t>
            </a:r>
            <a:r>
              <a:rPr sz="2800" spc="-35" dirty="0">
                <a:latin typeface="Arial"/>
                <a:cs typeface="Arial"/>
              </a:rPr>
              <a:t>the </a:t>
            </a:r>
            <a:r>
              <a:rPr sz="2800" spc="-105" dirty="0">
                <a:latin typeface="Arial"/>
                <a:cs typeface="Arial"/>
              </a:rPr>
              <a:t>tarsal</a:t>
            </a:r>
            <a:r>
              <a:rPr sz="2800" spc="-505" dirty="0">
                <a:latin typeface="Arial"/>
                <a:cs typeface="Arial"/>
              </a:rPr>
              <a:t> </a:t>
            </a:r>
            <a:r>
              <a:rPr sz="2800" spc="-140" dirty="0">
                <a:latin typeface="Arial"/>
                <a:cs typeface="Arial"/>
              </a:rPr>
              <a:t>bones)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35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204" dirty="0">
                <a:latin typeface="Arial"/>
                <a:cs typeface="Arial"/>
              </a:rPr>
              <a:t>Strengthening </a:t>
            </a:r>
            <a:r>
              <a:rPr sz="2800" b="1" spc="-235" dirty="0">
                <a:latin typeface="Arial"/>
                <a:cs typeface="Arial"/>
              </a:rPr>
              <a:t>exercise: </a:t>
            </a:r>
            <a:r>
              <a:rPr sz="2800" spc="-285" dirty="0">
                <a:latin typeface="Arial"/>
                <a:cs typeface="Arial"/>
              </a:rPr>
              <a:t>Toe</a:t>
            </a:r>
            <a:r>
              <a:rPr sz="2800" spc="70" dirty="0">
                <a:latin typeface="Arial"/>
                <a:cs typeface="Arial"/>
              </a:rPr>
              <a:t> </a:t>
            </a:r>
            <a:r>
              <a:rPr sz="2800" spc="-170" dirty="0">
                <a:latin typeface="Arial"/>
                <a:cs typeface="Arial"/>
              </a:rPr>
              <a:t>raises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226088" y="394982"/>
            <a:ext cx="1127710" cy="58153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888480" y="1027175"/>
            <a:ext cx="2537460" cy="25389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256032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35" dirty="0"/>
              <a:t>Hamstrings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706841"/>
            <a:ext cx="4652645" cy="1435100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75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140" dirty="0">
                <a:latin typeface="Arial"/>
                <a:cs typeface="Arial"/>
              </a:rPr>
              <a:t>Movement: </a:t>
            </a:r>
            <a:r>
              <a:rPr sz="2800" spc="-140" dirty="0">
                <a:latin typeface="Arial"/>
                <a:cs typeface="Arial"/>
              </a:rPr>
              <a:t>Flexion,</a:t>
            </a:r>
            <a:r>
              <a:rPr sz="2800" spc="-165" dirty="0">
                <a:latin typeface="Arial"/>
                <a:cs typeface="Arial"/>
              </a:rPr>
              <a:t> </a:t>
            </a:r>
            <a:r>
              <a:rPr sz="2800" spc="-110" dirty="0">
                <a:latin typeface="Arial"/>
                <a:cs typeface="Arial"/>
              </a:rPr>
              <a:t>extension</a:t>
            </a:r>
            <a:endParaRPr sz="2800">
              <a:latin typeface="Arial"/>
              <a:cs typeface="Arial"/>
            </a:endParaRPr>
          </a:p>
          <a:p>
            <a:pPr marL="241300" marR="382270" indent="-228600">
              <a:lnSpc>
                <a:spcPts val="3020"/>
              </a:lnSpc>
              <a:spcBef>
                <a:spcPts val="1060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204" dirty="0">
                <a:latin typeface="Arial"/>
                <a:cs typeface="Arial"/>
              </a:rPr>
              <a:t>Strengthening </a:t>
            </a:r>
            <a:r>
              <a:rPr sz="2800" b="1" spc="-235" dirty="0">
                <a:latin typeface="Arial"/>
                <a:cs typeface="Arial"/>
              </a:rPr>
              <a:t>exercise: </a:t>
            </a:r>
            <a:r>
              <a:rPr sz="2800" spc="-270" dirty="0">
                <a:latin typeface="Arial"/>
                <a:cs typeface="Arial"/>
              </a:rPr>
              <a:t>Leg  </a:t>
            </a:r>
            <a:r>
              <a:rPr sz="2800" spc="-114" dirty="0">
                <a:latin typeface="Arial"/>
                <a:cs typeface="Arial"/>
              </a:rPr>
              <a:t>curls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636764" y="1659635"/>
            <a:ext cx="4173862" cy="27721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20420" y="4738623"/>
          <a:ext cx="8595359" cy="18817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65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5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51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0407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2400" b="1" spc="-175" dirty="0">
                          <a:latin typeface="Arial"/>
                          <a:cs typeface="Arial"/>
                        </a:rPr>
                        <a:t>Muscle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2400" b="1" spc="-170" dirty="0">
                          <a:latin typeface="Arial"/>
                          <a:cs typeface="Arial"/>
                        </a:rPr>
                        <a:t>Origin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2400" b="1" spc="-135" dirty="0">
                          <a:latin typeface="Arial"/>
                          <a:cs typeface="Arial"/>
                        </a:rPr>
                        <a:t>Insertion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484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2400" spc="-160" dirty="0">
                          <a:latin typeface="Arial"/>
                          <a:cs typeface="Arial"/>
                        </a:rPr>
                        <a:t>Biceps</a:t>
                      </a:r>
                      <a:r>
                        <a:rPr sz="2400" spc="-1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75" dirty="0">
                          <a:latin typeface="Arial"/>
                          <a:cs typeface="Arial"/>
                        </a:rPr>
                        <a:t>femoris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2400" spc="-100" dirty="0">
                          <a:latin typeface="Arial"/>
                          <a:cs typeface="Arial"/>
                        </a:rPr>
                        <a:t>Ischium,</a:t>
                      </a:r>
                      <a:r>
                        <a:rPr sz="2400" spc="-1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135" dirty="0">
                          <a:latin typeface="Arial"/>
                          <a:cs typeface="Arial"/>
                        </a:rPr>
                        <a:t>Femur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2400" spc="-110" dirty="0">
                          <a:latin typeface="Arial"/>
                          <a:cs typeface="Arial"/>
                        </a:rPr>
                        <a:t>Fibula, </a:t>
                      </a:r>
                      <a:r>
                        <a:rPr sz="2400" spc="-60" dirty="0">
                          <a:latin typeface="Arial"/>
                          <a:cs typeface="Arial"/>
                        </a:rPr>
                        <a:t>lateral</a:t>
                      </a:r>
                      <a:r>
                        <a:rPr sz="2400" spc="-1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20" dirty="0">
                          <a:latin typeface="Arial"/>
                          <a:cs typeface="Arial"/>
                        </a:rPr>
                        <a:t>tibia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446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2400" spc="-120" dirty="0">
                          <a:latin typeface="Arial"/>
                          <a:cs typeface="Arial"/>
                        </a:rPr>
                        <a:t>Semitendinosus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2400" spc="-105" dirty="0">
                          <a:latin typeface="Arial"/>
                          <a:cs typeface="Arial"/>
                        </a:rPr>
                        <a:t>Ischium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2400" spc="-55" dirty="0">
                          <a:latin typeface="Arial"/>
                          <a:cs typeface="Arial"/>
                        </a:rPr>
                        <a:t>Medial</a:t>
                      </a:r>
                      <a:r>
                        <a:rPr sz="2400" spc="-1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20" dirty="0">
                          <a:latin typeface="Arial"/>
                          <a:cs typeface="Arial"/>
                        </a:rPr>
                        <a:t>tibia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433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2400" spc="-135" dirty="0">
                          <a:latin typeface="Arial"/>
                          <a:cs typeface="Arial"/>
                        </a:rPr>
                        <a:t>Semimembranosus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2400" spc="-105" dirty="0">
                          <a:latin typeface="Arial"/>
                          <a:cs typeface="Arial"/>
                        </a:rPr>
                        <a:t>Ischium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2400" spc="-55" dirty="0">
                          <a:latin typeface="Arial"/>
                          <a:cs typeface="Arial"/>
                        </a:rPr>
                        <a:t>Medial</a:t>
                      </a:r>
                      <a:r>
                        <a:rPr sz="2400" spc="-1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20" dirty="0">
                          <a:latin typeface="Arial"/>
                          <a:cs typeface="Arial"/>
                        </a:rPr>
                        <a:t>tibia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30922" y="446024"/>
            <a:ext cx="338391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65" dirty="0"/>
              <a:t>Ga</a:t>
            </a:r>
            <a:r>
              <a:rPr spc="-475" dirty="0"/>
              <a:t>s</a:t>
            </a:r>
            <a:r>
              <a:rPr spc="125" dirty="0"/>
              <a:t>t</a:t>
            </a:r>
            <a:r>
              <a:rPr spc="75" dirty="0"/>
              <a:t>r</a:t>
            </a:r>
            <a:r>
              <a:rPr spc="-225" dirty="0"/>
              <a:t>ocnemius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37933" y="1494536"/>
            <a:ext cx="4972050" cy="441833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241300" marR="586105" indent="-228600">
              <a:lnSpc>
                <a:spcPts val="3020"/>
              </a:lnSpc>
              <a:spcBef>
                <a:spcPts val="480"/>
              </a:spcBef>
              <a:buChar char="•"/>
              <a:tabLst>
                <a:tab pos="241300" algn="l"/>
              </a:tabLst>
            </a:pPr>
            <a:r>
              <a:rPr sz="2800" spc="-114" dirty="0">
                <a:latin typeface="Arial"/>
                <a:cs typeface="Arial"/>
              </a:rPr>
              <a:t>Superficial </a:t>
            </a:r>
            <a:r>
              <a:rPr sz="2800" spc="-145" dirty="0">
                <a:latin typeface="Arial"/>
                <a:cs typeface="Arial"/>
              </a:rPr>
              <a:t>muscle </a:t>
            </a:r>
            <a:r>
              <a:rPr sz="2800" spc="-10" dirty="0">
                <a:latin typeface="Arial"/>
                <a:cs typeface="Arial"/>
              </a:rPr>
              <a:t>of </a:t>
            </a:r>
            <a:r>
              <a:rPr sz="2800" spc="-35" dirty="0">
                <a:latin typeface="Arial"/>
                <a:cs typeface="Arial"/>
              </a:rPr>
              <a:t>the</a:t>
            </a:r>
            <a:r>
              <a:rPr sz="2800" spc="-330" dirty="0">
                <a:latin typeface="Arial"/>
                <a:cs typeface="Arial"/>
              </a:rPr>
              <a:t> </a:t>
            </a:r>
            <a:r>
              <a:rPr sz="2800" spc="-90" dirty="0">
                <a:latin typeface="Arial"/>
                <a:cs typeface="Arial"/>
              </a:rPr>
              <a:t>calf  </a:t>
            </a:r>
            <a:r>
              <a:rPr sz="2800" spc="15" dirty="0">
                <a:latin typeface="Arial"/>
                <a:cs typeface="Arial"/>
              </a:rPr>
              <a:t>with </a:t>
            </a:r>
            <a:r>
              <a:rPr sz="2800" spc="10" dirty="0">
                <a:latin typeface="Arial"/>
                <a:cs typeface="Arial"/>
              </a:rPr>
              <a:t>two</a:t>
            </a:r>
            <a:r>
              <a:rPr sz="2800" spc="-320" dirty="0">
                <a:latin typeface="Arial"/>
                <a:cs typeface="Arial"/>
              </a:rPr>
              <a:t> </a:t>
            </a:r>
            <a:r>
              <a:rPr sz="2800" spc="-180" dirty="0">
                <a:latin typeface="Arial"/>
                <a:cs typeface="Arial"/>
              </a:rPr>
              <a:t>heads</a:t>
            </a:r>
            <a:endParaRPr sz="2800">
              <a:latin typeface="Arial"/>
              <a:cs typeface="Arial"/>
            </a:endParaRPr>
          </a:p>
          <a:p>
            <a:pPr marL="241300" marR="5080" indent="-228600">
              <a:lnSpc>
                <a:spcPts val="3020"/>
              </a:lnSpc>
              <a:spcBef>
                <a:spcPts val="1015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145" dirty="0">
                <a:latin typeface="Arial"/>
                <a:cs typeface="Arial"/>
              </a:rPr>
              <a:t>Movement: </a:t>
            </a:r>
            <a:r>
              <a:rPr sz="2800" spc="-100" dirty="0">
                <a:latin typeface="Arial"/>
                <a:cs typeface="Arial"/>
              </a:rPr>
              <a:t>Dorsiflexion, </a:t>
            </a:r>
            <a:r>
              <a:rPr sz="2800" spc="-70" dirty="0">
                <a:latin typeface="Arial"/>
                <a:cs typeface="Arial"/>
              </a:rPr>
              <a:t>plantar  </a:t>
            </a:r>
            <a:r>
              <a:rPr sz="2800" spc="-75" dirty="0">
                <a:latin typeface="Arial"/>
                <a:cs typeface="Arial"/>
              </a:rPr>
              <a:t>flexion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175" dirty="0">
                <a:latin typeface="Arial"/>
                <a:cs typeface="Arial"/>
              </a:rPr>
              <a:t>Origin</a:t>
            </a:r>
            <a:r>
              <a:rPr sz="2800" spc="-175" dirty="0">
                <a:latin typeface="Arial"/>
                <a:cs typeface="Arial"/>
              </a:rPr>
              <a:t>: </a:t>
            </a:r>
            <a:r>
              <a:rPr sz="2800" spc="-110" dirty="0">
                <a:latin typeface="Arial"/>
                <a:cs typeface="Arial"/>
              </a:rPr>
              <a:t>Posterior</a:t>
            </a:r>
            <a:r>
              <a:rPr sz="2800" spc="-95" dirty="0">
                <a:latin typeface="Arial"/>
                <a:cs typeface="Arial"/>
              </a:rPr>
              <a:t> </a:t>
            </a:r>
            <a:r>
              <a:rPr sz="2800" spc="-65" dirty="0">
                <a:latin typeface="Arial"/>
                <a:cs typeface="Arial"/>
              </a:rPr>
              <a:t>femur</a:t>
            </a:r>
            <a:endParaRPr sz="2800">
              <a:latin typeface="Arial"/>
              <a:cs typeface="Arial"/>
            </a:endParaRPr>
          </a:p>
          <a:p>
            <a:pPr marL="241300" marR="95885" indent="-228600">
              <a:lnSpc>
                <a:spcPts val="3020"/>
              </a:lnSpc>
              <a:spcBef>
                <a:spcPts val="1050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150" dirty="0">
                <a:latin typeface="Arial"/>
                <a:cs typeface="Arial"/>
              </a:rPr>
              <a:t>Insertion</a:t>
            </a:r>
            <a:r>
              <a:rPr sz="2800" spc="-150" dirty="0">
                <a:latin typeface="Arial"/>
                <a:cs typeface="Arial"/>
              </a:rPr>
              <a:t>: </a:t>
            </a:r>
            <a:r>
              <a:rPr sz="2800" spc="-210" dirty="0">
                <a:latin typeface="Arial"/>
                <a:cs typeface="Arial"/>
              </a:rPr>
              <a:t>Calcaneus </a:t>
            </a:r>
            <a:r>
              <a:rPr sz="2800" spc="-110" dirty="0">
                <a:latin typeface="Arial"/>
                <a:cs typeface="Arial"/>
              </a:rPr>
              <a:t>(one </a:t>
            </a:r>
            <a:r>
              <a:rPr sz="2800" spc="-5" dirty="0">
                <a:latin typeface="Arial"/>
                <a:cs typeface="Arial"/>
              </a:rPr>
              <a:t>of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spc="-35" dirty="0">
                <a:latin typeface="Arial"/>
                <a:cs typeface="Arial"/>
              </a:rPr>
              <a:t>the  </a:t>
            </a:r>
            <a:r>
              <a:rPr sz="2800" spc="-105" dirty="0">
                <a:latin typeface="Arial"/>
                <a:cs typeface="Arial"/>
              </a:rPr>
              <a:t>tarsal </a:t>
            </a:r>
            <a:r>
              <a:rPr sz="2800" spc="-145" dirty="0">
                <a:latin typeface="Arial"/>
                <a:cs typeface="Arial"/>
              </a:rPr>
              <a:t>bones) </a:t>
            </a:r>
            <a:r>
              <a:rPr sz="2800" spc="-120" dirty="0">
                <a:latin typeface="Arial"/>
                <a:cs typeface="Arial"/>
              </a:rPr>
              <a:t>via </a:t>
            </a:r>
            <a:r>
              <a:rPr sz="2800" spc="-35" dirty="0">
                <a:latin typeface="Arial"/>
                <a:cs typeface="Arial"/>
              </a:rPr>
              <a:t>the </a:t>
            </a:r>
            <a:r>
              <a:rPr sz="2800" spc="-125" dirty="0">
                <a:latin typeface="Arial"/>
                <a:cs typeface="Arial"/>
              </a:rPr>
              <a:t>Achilles  </a:t>
            </a:r>
            <a:r>
              <a:rPr sz="2800" spc="-70" dirty="0">
                <a:latin typeface="Arial"/>
                <a:cs typeface="Arial"/>
              </a:rPr>
              <a:t>tendon</a:t>
            </a:r>
            <a:endParaRPr sz="2800">
              <a:latin typeface="Arial"/>
              <a:cs typeface="Arial"/>
            </a:endParaRPr>
          </a:p>
          <a:p>
            <a:pPr marL="241300" marR="646430" indent="-228600">
              <a:lnSpc>
                <a:spcPts val="3020"/>
              </a:lnSpc>
              <a:spcBef>
                <a:spcPts val="1019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204" dirty="0">
                <a:latin typeface="Arial"/>
                <a:cs typeface="Arial"/>
              </a:rPr>
              <a:t>Strengthening </a:t>
            </a:r>
            <a:r>
              <a:rPr sz="2800" b="1" spc="-235" dirty="0">
                <a:latin typeface="Arial"/>
                <a:cs typeface="Arial"/>
              </a:rPr>
              <a:t>exercise: </a:t>
            </a:r>
            <a:r>
              <a:rPr sz="2800" b="1" spc="-170" dirty="0">
                <a:latin typeface="Arial"/>
                <a:cs typeface="Arial"/>
              </a:rPr>
              <a:t>C</a:t>
            </a:r>
            <a:r>
              <a:rPr sz="2800" spc="-170" dirty="0">
                <a:latin typeface="Arial"/>
                <a:cs typeface="Arial"/>
              </a:rPr>
              <a:t>alf  raises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39952" y="1274062"/>
            <a:ext cx="1984248" cy="55305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31691" y="2919983"/>
            <a:ext cx="2619756" cy="26182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61136" y="774319"/>
            <a:ext cx="147828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340" dirty="0"/>
              <a:t>Soleus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8157" y="2474417"/>
            <a:ext cx="4970145" cy="4034790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241300" marR="1096645" indent="-228600">
              <a:lnSpc>
                <a:spcPts val="3030"/>
              </a:lnSpc>
              <a:spcBef>
                <a:spcPts val="475"/>
              </a:spcBef>
              <a:buChar char="•"/>
              <a:tabLst>
                <a:tab pos="241300" algn="l"/>
              </a:tabLst>
            </a:pPr>
            <a:r>
              <a:rPr sz="2800" spc="-155" dirty="0">
                <a:latin typeface="Arial"/>
                <a:cs typeface="Arial"/>
              </a:rPr>
              <a:t>Located </a:t>
            </a:r>
            <a:r>
              <a:rPr sz="2800" spc="-90" dirty="0">
                <a:latin typeface="Arial"/>
                <a:cs typeface="Arial"/>
              </a:rPr>
              <a:t>underneath </a:t>
            </a:r>
            <a:r>
              <a:rPr sz="2800" spc="-35" dirty="0">
                <a:latin typeface="Arial"/>
                <a:cs typeface="Arial"/>
              </a:rPr>
              <a:t>the  </a:t>
            </a:r>
            <a:r>
              <a:rPr sz="2800" spc="-140" dirty="0">
                <a:latin typeface="Arial"/>
                <a:cs typeface="Arial"/>
              </a:rPr>
              <a:t>gastrocnemius </a:t>
            </a:r>
            <a:r>
              <a:rPr sz="2800" spc="-10" dirty="0">
                <a:latin typeface="Arial"/>
                <a:cs typeface="Arial"/>
              </a:rPr>
              <a:t>of </a:t>
            </a:r>
            <a:r>
              <a:rPr sz="2800" spc="-35" dirty="0">
                <a:latin typeface="Arial"/>
                <a:cs typeface="Arial"/>
              </a:rPr>
              <a:t>the</a:t>
            </a:r>
            <a:r>
              <a:rPr sz="2800" spc="-265" dirty="0">
                <a:latin typeface="Arial"/>
                <a:cs typeface="Arial"/>
              </a:rPr>
              <a:t> </a:t>
            </a:r>
            <a:r>
              <a:rPr sz="2800" spc="-95" dirty="0">
                <a:latin typeface="Arial"/>
                <a:cs typeface="Arial"/>
              </a:rPr>
              <a:t>calf</a:t>
            </a:r>
            <a:endParaRPr sz="2800">
              <a:latin typeface="Arial"/>
              <a:cs typeface="Arial"/>
            </a:endParaRPr>
          </a:p>
          <a:p>
            <a:pPr marL="241300" marR="5080" indent="-228600">
              <a:lnSpc>
                <a:spcPts val="3020"/>
              </a:lnSpc>
              <a:spcBef>
                <a:spcPts val="1005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145" dirty="0">
                <a:latin typeface="Arial"/>
                <a:cs typeface="Arial"/>
              </a:rPr>
              <a:t>Movement: </a:t>
            </a:r>
            <a:r>
              <a:rPr sz="2800" spc="-100" dirty="0">
                <a:latin typeface="Arial"/>
                <a:cs typeface="Arial"/>
              </a:rPr>
              <a:t>Dorsiflexion, </a:t>
            </a:r>
            <a:r>
              <a:rPr sz="2800" spc="-70" dirty="0">
                <a:latin typeface="Arial"/>
                <a:cs typeface="Arial"/>
              </a:rPr>
              <a:t>plantar  flexion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175" dirty="0">
                <a:latin typeface="Arial"/>
                <a:cs typeface="Arial"/>
              </a:rPr>
              <a:t>Origin</a:t>
            </a:r>
            <a:r>
              <a:rPr sz="2800" spc="-175" dirty="0">
                <a:latin typeface="Arial"/>
                <a:cs typeface="Arial"/>
              </a:rPr>
              <a:t>: </a:t>
            </a:r>
            <a:r>
              <a:rPr sz="2800" spc="-110" dirty="0">
                <a:latin typeface="Arial"/>
                <a:cs typeface="Arial"/>
              </a:rPr>
              <a:t>Posterior </a:t>
            </a:r>
            <a:r>
              <a:rPr sz="2800" spc="-25" dirty="0">
                <a:latin typeface="Arial"/>
                <a:cs typeface="Arial"/>
              </a:rPr>
              <a:t>tibia </a:t>
            </a:r>
            <a:r>
              <a:rPr sz="2800" spc="-135" dirty="0">
                <a:latin typeface="Arial"/>
                <a:cs typeface="Arial"/>
              </a:rPr>
              <a:t>and</a:t>
            </a:r>
            <a:r>
              <a:rPr sz="2800" spc="-235" dirty="0">
                <a:latin typeface="Arial"/>
                <a:cs typeface="Arial"/>
              </a:rPr>
              <a:t> </a:t>
            </a:r>
            <a:r>
              <a:rPr sz="2800" spc="-55" dirty="0">
                <a:latin typeface="Arial"/>
                <a:cs typeface="Arial"/>
              </a:rPr>
              <a:t>fibula</a:t>
            </a:r>
            <a:endParaRPr sz="2800">
              <a:latin typeface="Arial"/>
              <a:cs typeface="Arial"/>
            </a:endParaRPr>
          </a:p>
          <a:p>
            <a:pPr marL="241300" marR="715645" indent="-228600">
              <a:lnSpc>
                <a:spcPts val="3020"/>
              </a:lnSpc>
              <a:spcBef>
                <a:spcPts val="1045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150" dirty="0">
                <a:latin typeface="Arial"/>
                <a:cs typeface="Arial"/>
              </a:rPr>
              <a:t>Insertion</a:t>
            </a:r>
            <a:r>
              <a:rPr sz="2800" spc="-150" dirty="0">
                <a:latin typeface="Arial"/>
                <a:cs typeface="Arial"/>
              </a:rPr>
              <a:t>: </a:t>
            </a:r>
            <a:r>
              <a:rPr sz="2800" spc="-210" dirty="0">
                <a:latin typeface="Arial"/>
                <a:cs typeface="Arial"/>
              </a:rPr>
              <a:t>Calcaneus </a:t>
            </a:r>
            <a:r>
              <a:rPr sz="2800" spc="-120" dirty="0">
                <a:latin typeface="Arial"/>
                <a:cs typeface="Arial"/>
              </a:rPr>
              <a:t>via </a:t>
            </a:r>
            <a:r>
              <a:rPr sz="2800" spc="-35" dirty="0">
                <a:latin typeface="Arial"/>
                <a:cs typeface="Arial"/>
              </a:rPr>
              <a:t>the  </a:t>
            </a:r>
            <a:r>
              <a:rPr sz="2800" spc="-125" dirty="0">
                <a:latin typeface="Arial"/>
                <a:cs typeface="Arial"/>
              </a:rPr>
              <a:t>Achilles</a:t>
            </a:r>
            <a:r>
              <a:rPr sz="2800" spc="-130" dirty="0">
                <a:latin typeface="Arial"/>
                <a:cs typeface="Arial"/>
              </a:rPr>
              <a:t> </a:t>
            </a:r>
            <a:r>
              <a:rPr sz="2800" spc="-70" dirty="0">
                <a:latin typeface="Arial"/>
                <a:cs typeface="Arial"/>
              </a:rPr>
              <a:t>tendon</a:t>
            </a:r>
            <a:endParaRPr sz="2800">
              <a:latin typeface="Arial"/>
              <a:cs typeface="Arial"/>
            </a:endParaRPr>
          </a:p>
          <a:p>
            <a:pPr marL="241300" marR="205104" indent="-228600">
              <a:lnSpc>
                <a:spcPts val="3020"/>
              </a:lnSpc>
              <a:spcBef>
                <a:spcPts val="1019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204" dirty="0">
                <a:latin typeface="Arial"/>
                <a:cs typeface="Arial"/>
              </a:rPr>
              <a:t>Strengthening </a:t>
            </a:r>
            <a:r>
              <a:rPr sz="2800" b="1" spc="-235" dirty="0">
                <a:latin typeface="Arial"/>
                <a:cs typeface="Arial"/>
              </a:rPr>
              <a:t>exercise: </a:t>
            </a:r>
            <a:r>
              <a:rPr sz="2800" spc="-190" dirty="0">
                <a:latin typeface="Arial"/>
                <a:cs typeface="Arial"/>
              </a:rPr>
              <a:t>Seated  </a:t>
            </a:r>
            <a:r>
              <a:rPr sz="2800" spc="-95" dirty="0">
                <a:latin typeface="Arial"/>
                <a:cs typeface="Arial"/>
              </a:rPr>
              <a:t>calf</a:t>
            </a:r>
            <a:r>
              <a:rPr sz="2800" spc="-155" dirty="0">
                <a:latin typeface="Arial"/>
                <a:cs typeface="Arial"/>
              </a:rPr>
              <a:t> </a:t>
            </a:r>
            <a:r>
              <a:rPr sz="2800" spc="-140" dirty="0">
                <a:latin typeface="Arial"/>
                <a:cs typeface="Arial"/>
              </a:rPr>
              <a:t>raise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597895" y="30479"/>
            <a:ext cx="1324355" cy="67364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518236"/>
            <a:ext cx="270446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915" dirty="0"/>
              <a:t>V</a:t>
            </a:r>
            <a:r>
              <a:rPr sz="5400" spc="-375" dirty="0"/>
              <a:t>e</a:t>
            </a:r>
            <a:r>
              <a:rPr sz="5400" spc="20" dirty="0"/>
              <a:t>r</a:t>
            </a:r>
            <a:r>
              <a:rPr sz="5400" spc="190" dirty="0"/>
              <a:t>t</a:t>
            </a:r>
            <a:r>
              <a:rPr sz="5400" spc="-385" dirty="0"/>
              <a:t>e</a:t>
            </a:r>
            <a:r>
              <a:rPr sz="5400" spc="-260" dirty="0"/>
              <a:t>b</a:t>
            </a:r>
            <a:r>
              <a:rPr sz="5400" spc="-85" dirty="0"/>
              <a:t>r</a:t>
            </a:r>
            <a:r>
              <a:rPr sz="5400" spc="-515" dirty="0"/>
              <a:t>a</a:t>
            </a:r>
            <a:r>
              <a:rPr sz="5400" spc="-335" dirty="0"/>
              <a:t>e</a:t>
            </a:r>
            <a:endParaRPr sz="5400"/>
          </a:p>
        </p:txBody>
      </p:sp>
      <p:sp>
        <p:nvSpPr>
          <p:cNvPr id="3" name="object 3"/>
          <p:cNvSpPr/>
          <p:nvPr/>
        </p:nvSpPr>
        <p:spPr>
          <a:xfrm>
            <a:off x="216408" y="1690116"/>
            <a:ext cx="10674350" cy="4274820"/>
          </a:xfrm>
          <a:custGeom>
            <a:avLst/>
            <a:gdLst/>
            <a:ahLst/>
            <a:cxnLst/>
            <a:rect l="l" t="t" r="r" b="b"/>
            <a:pathLst>
              <a:path w="10674350" h="4274820">
                <a:moveTo>
                  <a:pt x="0" y="4274820"/>
                </a:moveTo>
                <a:lnTo>
                  <a:pt x="10674096" y="4274820"/>
                </a:lnTo>
                <a:lnTo>
                  <a:pt x="10674096" y="0"/>
                </a:lnTo>
                <a:lnTo>
                  <a:pt x="0" y="0"/>
                </a:lnTo>
                <a:lnTo>
                  <a:pt x="0" y="4274820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6408" y="1690116"/>
            <a:ext cx="10674350" cy="4274820"/>
          </a:xfrm>
          <a:custGeom>
            <a:avLst/>
            <a:gdLst/>
            <a:ahLst/>
            <a:cxnLst/>
            <a:rect l="l" t="t" r="r" b="b"/>
            <a:pathLst>
              <a:path w="10674350" h="4274820">
                <a:moveTo>
                  <a:pt x="0" y="4274820"/>
                </a:moveTo>
                <a:lnTo>
                  <a:pt x="10674096" y="4274820"/>
                </a:lnTo>
                <a:lnTo>
                  <a:pt x="10674096" y="0"/>
                </a:lnTo>
                <a:lnTo>
                  <a:pt x="0" y="0"/>
                </a:lnTo>
                <a:lnTo>
                  <a:pt x="0" y="4274820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52652" y="1610106"/>
            <a:ext cx="9834245" cy="4216400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241300" marR="55880" indent="-228600">
              <a:lnSpc>
                <a:spcPct val="80000"/>
              </a:lnSpc>
              <a:spcBef>
                <a:spcPts val="869"/>
              </a:spcBef>
              <a:buFont typeface="Arial"/>
              <a:buChar char="•"/>
              <a:tabLst>
                <a:tab pos="241300" algn="l"/>
              </a:tabLst>
            </a:pPr>
            <a:r>
              <a:rPr sz="3200" b="1" spc="-275" dirty="0">
                <a:latin typeface="Arial"/>
                <a:cs typeface="Arial"/>
              </a:rPr>
              <a:t>Four </a:t>
            </a:r>
            <a:r>
              <a:rPr sz="3200" b="1" spc="-290" dirty="0">
                <a:latin typeface="Arial"/>
                <a:cs typeface="Arial"/>
              </a:rPr>
              <a:t>curves </a:t>
            </a:r>
            <a:r>
              <a:rPr sz="3200" b="1" spc="-170" dirty="0">
                <a:latin typeface="Arial"/>
                <a:cs typeface="Arial"/>
              </a:rPr>
              <a:t>in </a:t>
            </a:r>
            <a:r>
              <a:rPr sz="3200" b="1" spc="-160" dirty="0">
                <a:latin typeface="Arial"/>
                <a:cs typeface="Arial"/>
              </a:rPr>
              <a:t>vertebrae</a:t>
            </a:r>
            <a:r>
              <a:rPr sz="3200" spc="-160" dirty="0">
                <a:latin typeface="Arial"/>
                <a:cs typeface="Arial"/>
              </a:rPr>
              <a:t>: </a:t>
            </a:r>
            <a:r>
              <a:rPr sz="3200" spc="-180" dirty="0">
                <a:latin typeface="Arial"/>
                <a:cs typeface="Arial"/>
              </a:rPr>
              <a:t>increases </a:t>
            </a:r>
            <a:r>
              <a:rPr sz="3200" spc="-90" dirty="0">
                <a:latin typeface="Arial"/>
                <a:cs typeface="Arial"/>
              </a:rPr>
              <a:t>strength, </a:t>
            </a:r>
            <a:r>
              <a:rPr sz="3200" spc="-110" dirty="0">
                <a:latin typeface="Arial"/>
                <a:cs typeface="Arial"/>
              </a:rPr>
              <a:t>maintains  </a:t>
            </a:r>
            <a:r>
              <a:rPr sz="3200" spc="-55" dirty="0">
                <a:latin typeface="Arial"/>
                <a:cs typeface="Arial"/>
              </a:rPr>
              <a:t>upright </a:t>
            </a:r>
            <a:r>
              <a:rPr sz="3200" spc="-155" dirty="0">
                <a:latin typeface="Arial"/>
                <a:cs typeface="Arial"/>
              </a:rPr>
              <a:t>balance, </a:t>
            </a:r>
            <a:r>
              <a:rPr sz="3200" spc="-145" dirty="0">
                <a:latin typeface="Arial"/>
                <a:cs typeface="Arial"/>
              </a:rPr>
              <a:t>absorb </a:t>
            </a:r>
            <a:r>
              <a:rPr sz="3200" spc="-190" dirty="0">
                <a:latin typeface="Arial"/>
                <a:cs typeface="Arial"/>
              </a:rPr>
              <a:t>shock </a:t>
            </a:r>
            <a:r>
              <a:rPr sz="3200" spc="-90" dirty="0">
                <a:latin typeface="Arial"/>
                <a:cs typeface="Arial"/>
              </a:rPr>
              <a:t>during </a:t>
            </a:r>
            <a:r>
              <a:rPr sz="3200" spc="-95" dirty="0">
                <a:latin typeface="Arial"/>
                <a:cs typeface="Arial"/>
              </a:rPr>
              <a:t>weight-bearing  </a:t>
            </a:r>
            <a:r>
              <a:rPr sz="3200" spc="-175" dirty="0">
                <a:latin typeface="Arial"/>
                <a:cs typeface="Arial"/>
              </a:rPr>
              <a:t>exercise, </a:t>
            </a:r>
            <a:r>
              <a:rPr sz="3200" spc="-80" dirty="0">
                <a:latin typeface="Arial"/>
                <a:cs typeface="Arial"/>
              </a:rPr>
              <a:t>support </a:t>
            </a:r>
            <a:r>
              <a:rPr sz="3200" spc="-150" dirty="0">
                <a:latin typeface="Arial"/>
                <a:cs typeface="Arial"/>
              </a:rPr>
              <a:t>head, </a:t>
            </a:r>
            <a:r>
              <a:rPr sz="3200" spc="-185" dirty="0">
                <a:latin typeface="Arial"/>
                <a:cs typeface="Arial"/>
              </a:rPr>
              <a:t>encloses </a:t>
            </a:r>
            <a:r>
              <a:rPr sz="3200" spc="-150" dirty="0">
                <a:latin typeface="Arial"/>
                <a:cs typeface="Arial"/>
              </a:rPr>
              <a:t>and </a:t>
            </a:r>
            <a:r>
              <a:rPr sz="3200" spc="-85" dirty="0">
                <a:latin typeface="Arial"/>
                <a:cs typeface="Arial"/>
              </a:rPr>
              <a:t>protects </a:t>
            </a:r>
            <a:r>
              <a:rPr sz="3200" spc="-130" dirty="0">
                <a:latin typeface="Arial"/>
                <a:cs typeface="Arial"/>
              </a:rPr>
              <a:t>spinal </a:t>
            </a:r>
            <a:r>
              <a:rPr sz="3200" spc="-114" dirty="0">
                <a:latin typeface="Arial"/>
                <a:cs typeface="Arial"/>
              </a:rPr>
              <a:t>cord,  </a:t>
            </a:r>
            <a:r>
              <a:rPr sz="3200" spc="-90" dirty="0">
                <a:latin typeface="Arial"/>
                <a:cs typeface="Arial"/>
              </a:rPr>
              <a:t>transmits </a:t>
            </a:r>
            <a:r>
              <a:rPr sz="3200" spc="-75" dirty="0">
                <a:latin typeface="Arial"/>
                <a:cs typeface="Arial"/>
              </a:rPr>
              <a:t>weight </a:t>
            </a:r>
            <a:r>
              <a:rPr sz="3200" spc="-35" dirty="0">
                <a:latin typeface="Arial"/>
                <a:cs typeface="Arial"/>
              </a:rPr>
              <a:t>from </a:t>
            </a:r>
            <a:r>
              <a:rPr sz="3200" spc="-114" dirty="0">
                <a:latin typeface="Arial"/>
                <a:cs typeface="Arial"/>
              </a:rPr>
              <a:t>body </a:t>
            </a:r>
            <a:r>
              <a:rPr sz="3200" spc="25" dirty="0">
                <a:latin typeface="Arial"/>
                <a:cs typeface="Arial"/>
              </a:rPr>
              <a:t>to</a:t>
            </a:r>
            <a:r>
              <a:rPr sz="3200" spc="-585" dirty="0">
                <a:latin typeface="Arial"/>
                <a:cs typeface="Arial"/>
              </a:rPr>
              <a:t> </a:t>
            </a:r>
            <a:r>
              <a:rPr sz="3200" spc="-175" dirty="0">
                <a:latin typeface="Arial"/>
                <a:cs typeface="Arial"/>
              </a:rPr>
              <a:t>legs, </a:t>
            </a:r>
            <a:r>
              <a:rPr sz="3200" spc="-145" dirty="0">
                <a:latin typeface="Arial"/>
                <a:cs typeface="Arial"/>
              </a:rPr>
              <a:t>and </a:t>
            </a:r>
            <a:r>
              <a:rPr sz="3200" spc="-85" dirty="0">
                <a:latin typeface="Arial"/>
                <a:cs typeface="Arial"/>
              </a:rPr>
              <a:t>attachment </a:t>
            </a:r>
            <a:r>
              <a:rPr sz="3200" spc="-25" dirty="0">
                <a:latin typeface="Arial"/>
                <a:cs typeface="Arial"/>
              </a:rPr>
              <a:t>point  </a:t>
            </a:r>
            <a:r>
              <a:rPr sz="3200" spc="-15" dirty="0">
                <a:latin typeface="Arial"/>
                <a:cs typeface="Arial"/>
              </a:rPr>
              <a:t>for </a:t>
            </a:r>
            <a:r>
              <a:rPr sz="3200" spc="-100" dirty="0">
                <a:latin typeface="Arial"/>
                <a:cs typeface="Arial"/>
              </a:rPr>
              <a:t>ribs </a:t>
            </a:r>
            <a:r>
              <a:rPr sz="3200" spc="-150" dirty="0">
                <a:latin typeface="Arial"/>
                <a:cs typeface="Arial"/>
              </a:rPr>
              <a:t>and </a:t>
            </a:r>
            <a:r>
              <a:rPr sz="3200" spc="-190" dirty="0">
                <a:latin typeface="Arial"/>
                <a:cs typeface="Arial"/>
              </a:rPr>
              <a:t>muscles </a:t>
            </a:r>
            <a:r>
              <a:rPr sz="3200" spc="-5" dirty="0">
                <a:latin typeface="Arial"/>
                <a:cs typeface="Arial"/>
              </a:rPr>
              <a:t>of </a:t>
            </a:r>
            <a:r>
              <a:rPr sz="3200" spc="-35" dirty="0">
                <a:latin typeface="Arial"/>
                <a:cs typeface="Arial"/>
              </a:rPr>
              <a:t>the</a:t>
            </a:r>
            <a:r>
              <a:rPr sz="3200" spc="-525" dirty="0">
                <a:latin typeface="Arial"/>
                <a:cs typeface="Arial"/>
              </a:rPr>
              <a:t> </a:t>
            </a:r>
            <a:r>
              <a:rPr sz="3200" spc="-170" dirty="0">
                <a:latin typeface="Arial"/>
                <a:cs typeface="Arial"/>
              </a:rPr>
              <a:t>back.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Arial"/>
              <a:buChar char="•"/>
            </a:pPr>
            <a:endParaRPr sz="3500">
              <a:latin typeface="Times New Roman"/>
              <a:cs typeface="Times New Roman"/>
            </a:endParaRPr>
          </a:p>
          <a:p>
            <a:pPr marL="241300" marR="5080" indent="-228600">
              <a:lnSpc>
                <a:spcPts val="3070"/>
              </a:lnSpc>
              <a:buChar char="•"/>
              <a:tabLst>
                <a:tab pos="241300" algn="l"/>
              </a:tabLst>
            </a:pPr>
            <a:r>
              <a:rPr sz="3200" spc="-170" dirty="0">
                <a:latin typeface="Arial"/>
                <a:cs typeface="Arial"/>
              </a:rPr>
              <a:t>Cervical </a:t>
            </a:r>
            <a:r>
              <a:rPr sz="3200" spc="-150" dirty="0">
                <a:latin typeface="Arial"/>
                <a:cs typeface="Arial"/>
              </a:rPr>
              <a:t>and </a:t>
            </a:r>
            <a:r>
              <a:rPr sz="3200" spc="-85" dirty="0">
                <a:latin typeface="Arial"/>
                <a:cs typeface="Arial"/>
              </a:rPr>
              <a:t>lumbar </a:t>
            </a:r>
            <a:r>
              <a:rPr sz="3200" spc="-55" dirty="0">
                <a:latin typeface="Arial"/>
                <a:cs typeface="Arial"/>
              </a:rPr>
              <a:t>anteriorly </a:t>
            </a:r>
            <a:r>
              <a:rPr sz="3200" u="heavy" spc="-19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convex</a:t>
            </a:r>
            <a:r>
              <a:rPr sz="3200" spc="-195" dirty="0">
                <a:latin typeface="Arial"/>
                <a:cs typeface="Arial"/>
              </a:rPr>
              <a:t> </a:t>
            </a:r>
            <a:r>
              <a:rPr sz="3200" spc="-160" dirty="0">
                <a:latin typeface="Arial"/>
                <a:cs typeface="Arial"/>
              </a:rPr>
              <a:t>(curves </a:t>
            </a:r>
            <a:r>
              <a:rPr sz="3200" spc="-100" dirty="0">
                <a:latin typeface="Arial"/>
                <a:cs typeface="Arial"/>
              </a:rPr>
              <a:t>outwards</a:t>
            </a:r>
            <a:r>
              <a:rPr sz="3200" spc="-270" dirty="0">
                <a:latin typeface="Arial"/>
                <a:cs typeface="Arial"/>
              </a:rPr>
              <a:t> </a:t>
            </a:r>
            <a:r>
              <a:rPr sz="3200" spc="-45" dirty="0">
                <a:latin typeface="Arial"/>
                <a:cs typeface="Arial"/>
              </a:rPr>
              <a:t>at  </a:t>
            </a:r>
            <a:r>
              <a:rPr sz="3200" spc="-10" dirty="0">
                <a:latin typeface="Arial"/>
                <a:cs typeface="Arial"/>
              </a:rPr>
              <a:t>front)</a:t>
            </a:r>
            <a:endParaRPr sz="3200">
              <a:latin typeface="Arial"/>
              <a:cs typeface="Arial"/>
            </a:endParaRPr>
          </a:p>
          <a:p>
            <a:pPr marL="241300" marR="287655" indent="-228600">
              <a:lnSpc>
                <a:spcPts val="3070"/>
              </a:lnSpc>
              <a:spcBef>
                <a:spcPts val="509"/>
              </a:spcBef>
              <a:buChar char="•"/>
              <a:tabLst>
                <a:tab pos="241300" algn="l"/>
              </a:tabLst>
            </a:pPr>
            <a:r>
              <a:rPr sz="3200" spc="-165" dirty="0">
                <a:latin typeface="Arial"/>
                <a:cs typeface="Arial"/>
              </a:rPr>
              <a:t>Thoracic </a:t>
            </a:r>
            <a:r>
              <a:rPr sz="3200" spc="-145" dirty="0">
                <a:latin typeface="Arial"/>
                <a:cs typeface="Arial"/>
              </a:rPr>
              <a:t>and </a:t>
            </a:r>
            <a:r>
              <a:rPr sz="3200" spc="-165" dirty="0">
                <a:latin typeface="Arial"/>
                <a:cs typeface="Arial"/>
              </a:rPr>
              <a:t>sacral/coccygeal </a:t>
            </a:r>
            <a:r>
              <a:rPr sz="3200" spc="-55" dirty="0">
                <a:latin typeface="Arial"/>
                <a:cs typeface="Arial"/>
              </a:rPr>
              <a:t>anteriorly </a:t>
            </a:r>
            <a:r>
              <a:rPr sz="3200" u="heavy" spc="-20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concave</a:t>
            </a:r>
            <a:r>
              <a:rPr sz="3200" spc="-200" dirty="0">
                <a:latin typeface="Arial"/>
                <a:cs typeface="Arial"/>
              </a:rPr>
              <a:t> </a:t>
            </a:r>
            <a:r>
              <a:rPr sz="3200" spc="-160" dirty="0">
                <a:latin typeface="Arial"/>
                <a:cs typeface="Arial"/>
              </a:rPr>
              <a:t>(curves  </a:t>
            </a:r>
            <a:r>
              <a:rPr sz="3200" spc="-85" dirty="0">
                <a:latin typeface="Arial"/>
                <a:cs typeface="Arial"/>
              </a:rPr>
              <a:t>inward </a:t>
            </a:r>
            <a:r>
              <a:rPr sz="3200" spc="-45" dirty="0">
                <a:latin typeface="Arial"/>
                <a:cs typeface="Arial"/>
              </a:rPr>
              <a:t>at</a:t>
            </a:r>
            <a:r>
              <a:rPr sz="3200" spc="-240" dirty="0">
                <a:latin typeface="Arial"/>
                <a:cs typeface="Arial"/>
              </a:rPr>
              <a:t> </a:t>
            </a:r>
            <a:r>
              <a:rPr sz="3200" spc="-10" dirty="0">
                <a:latin typeface="Arial"/>
                <a:cs typeface="Arial"/>
              </a:rPr>
              <a:t>front)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19400" y="2264664"/>
            <a:ext cx="2057400" cy="21412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2819400" cy="20132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4255007"/>
            <a:ext cx="3505200" cy="26029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819400" y="364236"/>
            <a:ext cx="1632585" cy="1079500"/>
          </a:xfrm>
          <a:prstGeom prst="rect">
            <a:avLst/>
          </a:prstGeom>
          <a:ln w="6096">
            <a:solidFill>
              <a:srgbClr val="000000"/>
            </a:solidFill>
          </a:ln>
        </p:spPr>
        <p:txBody>
          <a:bodyPr vert="horz" wrap="square" lIns="0" tIns="20320" rIns="0" bIns="0" rtlCol="0">
            <a:spAutoFit/>
          </a:bodyPr>
          <a:lstStyle/>
          <a:p>
            <a:pPr marL="91440" marR="204470">
              <a:lnSpc>
                <a:spcPct val="100000"/>
              </a:lnSpc>
              <a:spcBef>
                <a:spcPts val="160"/>
              </a:spcBef>
            </a:pPr>
            <a:r>
              <a:rPr sz="3200" b="1" spc="-350" dirty="0">
                <a:latin typeface="Arial"/>
                <a:cs typeface="Arial"/>
              </a:rPr>
              <a:t>Ce</a:t>
            </a:r>
            <a:r>
              <a:rPr sz="3200" b="1" spc="-195" dirty="0">
                <a:latin typeface="Arial"/>
                <a:cs typeface="Arial"/>
              </a:rPr>
              <a:t>r</a:t>
            </a:r>
            <a:r>
              <a:rPr sz="3200" b="1" spc="-250" dirty="0">
                <a:latin typeface="Arial"/>
                <a:cs typeface="Arial"/>
              </a:rPr>
              <a:t>vi</a:t>
            </a:r>
            <a:r>
              <a:rPr sz="3200" b="1" spc="-345" dirty="0">
                <a:latin typeface="Arial"/>
                <a:cs typeface="Arial"/>
              </a:rPr>
              <a:t>c</a:t>
            </a:r>
            <a:r>
              <a:rPr sz="3200" b="1" spc="-125" dirty="0">
                <a:latin typeface="Arial"/>
                <a:cs typeface="Arial"/>
              </a:rPr>
              <a:t>al  </a:t>
            </a:r>
            <a:r>
              <a:rPr sz="3200" b="1" spc="-155" dirty="0">
                <a:latin typeface="Arial"/>
                <a:cs typeface="Arial"/>
              </a:rPr>
              <a:t>lo</a:t>
            </a:r>
            <a:r>
              <a:rPr sz="3200" b="1" spc="-160" dirty="0">
                <a:latin typeface="Arial"/>
                <a:cs typeface="Arial"/>
              </a:rPr>
              <a:t>r</a:t>
            </a:r>
            <a:r>
              <a:rPr sz="3200" b="1" spc="-315" dirty="0">
                <a:latin typeface="Arial"/>
                <a:cs typeface="Arial"/>
              </a:rPr>
              <a:t>dosis</a:t>
            </a:r>
            <a:endParaRPr sz="3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8036" y="2753867"/>
            <a:ext cx="1884045" cy="585470"/>
          </a:xfrm>
          <a:prstGeom prst="rect">
            <a:avLst/>
          </a:prstGeom>
          <a:ln w="12191">
            <a:solidFill>
              <a:srgbClr val="000000"/>
            </a:solidFill>
          </a:ln>
        </p:spPr>
        <p:txBody>
          <a:bodyPr vert="horz" wrap="square" lIns="0" tIns="2159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170"/>
              </a:spcBef>
            </a:pPr>
            <a:r>
              <a:rPr sz="3200" b="1" spc="-350" dirty="0">
                <a:latin typeface="Arial"/>
                <a:cs typeface="Arial"/>
              </a:rPr>
              <a:t>Kyphosis</a:t>
            </a:r>
            <a:endParaRPr sz="3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01923" y="5812535"/>
            <a:ext cx="2895600" cy="58547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159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170"/>
              </a:spcBef>
            </a:pPr>
            <a:r>
              <a:rPr sz="3200" b="1" spc="-270" dirty="0">
                <a:latin typeface="Arial"/>
                <a:cs typeface="Arial"/>
              </a:rPr>
              <a:t>Lumbar</a:t>
            </a:r>
            <a:r>
              <a:rPr sz="3200" b="1" spc="-245" dirty="0">
                <a:latin typeface="Arial"/>
                <a:cs typeface="Arial"/>
              </a:rPr>
              <a:t> </a:t>
            </a:r>
            <a:r>
              <a:rPr sz="3200" b="1" spc="-254" dirty="0">
                <a:latin typeface="Arial"/>
                <a:cs typeface="Arial"/>
              </a:rPr>
              <a:t>lordosis</a:t>
            </a:r>
            <a:endParaRPr sz="32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394192" y="260604"/>
            <a:ext cx="3352800" cy="3657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569452" y="4954523"/>
            <a:ext cx="3622548" cy="186844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986016" y="4405884"/>
            <a:ext cx="5206365" cy="585470"/>
          </a:xfrm>
          <a:custGeom>
            <a:avLst/>
            <a:gdLst/>
            <a:ahLst/>
            <a:cxnLst/>
            <a:rect l="l" t="t" r="r" b="b"/>
            <a:pathLst>
              <a:path w="5206365" h="585470">
                <a:moveTo>
                  <a:pt x="0" y="585215"/>
                </a:moveTo>
                <a:lnTo>
                  <a:pt x="5205983" y="585215"/>
                </a:lnTo>
                <a:lnTo>
                  <a:pt x="5205983" y="0"/>
                </a:lnTo>
                <a:lnTo>
                  <a:pt x="0" y="0"/>
                </a:lnTo>
                <a:lnTo>
                  <a:pt x="0" y="585215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066026" y="4414265"/>
            <a:ext cx="459422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315" dirty="0">
                <a:latin typeface="Arial"/>
                <a:cs typeface="Arial"/>
              </a:rPr>
              <a:t>Scoliosis </a:t>
            </a:r>
            <a:r>
              <a:rPr sz="3200" b="1" spc="-185" dirty="0">
                <a:latin typeface="Arial"/>
                <a:cs typeface="Arial"/>
              </a:rPr>
              <a:t>– </a:t>
            </a:r>
            <a:r>
              <a:rPr sz="3200" b="1" spc="-140" dirty="0">
                <a:latin typeface="Arial"/>
                <a:cs typeface="Arial"/>
              </a:rPr>
              <a:t>lateral</a:t>
            </a:r>
            <a:r>
              <a:rPr sz="3200" b="1" spc="-120" dirty="0">
                <a:latin typeface="Arial"/>
                <a:cs typeface="Arial"/>
              </a:rPr>
              <a:t> </a:t>
            </a:r>
            <a:r>
              <a:rPr sz="3200" b="1" spc="-170" dirty="0">
                <a:latin typeface="Arial"/>
                <a:cs typeface="Arial"/>
              </a:rPr>
              <a:t>deviation</a:t>
            </a:r>
            <a:endParaRPr sz="32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5996940" y="108204"/>
            <a:ext cx="3335020" cy="58547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095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165"/>
              </a:spcBef>
            </a:pPr>
            <a:r>
              <a:rPr sz="3200" b="1" spc="-180" dirty="0">
                <a:latin typeface="Arial"/>
                <a:cs typeface="Arial"/>
              </a:rPr>
              <a:t>Normal</a:t>
            </a:r>
            <a:r>
              <a:rPr sz="3200" b="1" spc="-185" dirty="0">
                <a:latin typeface="Arial"/>
                <a:cs typeface="Arial"/>
              </a:rPr>
              <a:t> </a:t>
            </a:r>
            <a:r>
              <a:rPr sz="3200" b="1" spc="-250" dirty="0">
                <a:latin typeface="Arial"/>
                <a:cs typeface="Arial"/>
              </a:rPr>
              <a:t>spine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301574"/>
            <a:ext cx="478345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300" dirty="0"/>
              <a:t>Sternum </a:t>
            </a:r>
            <a:r>
              <a:rPr sz="5400" spc="-315" dirty="0"/>
              <a:t>and</a:t>
            </a:r>
            <a:r>
              <a:rPr sz="5400" spc="-580" dirty="0"/>
              <a:t> </a:t>
            </a:r>
            <a:r>
              <a:rPr sz="5400" spc="-490" dirty="0"/>
              <a:t>Ribs</a:t>
            </a:r>
            <a:endParaRPr sz="5400"/>
          </a:p>
        </p:txBody>
      </p:sp>
      <p:sp>
        <p:nvSpPr>
          <p:cNvPr id="3" name="object 3"/>
          <p:cNvSpPr txBox="1"/>
          <p:nvPr/>
        </p:nvSpPr>
        <p:spPr>
          <a:xfrm>
            <a:off x="878839" y="1501266"/>
            <a:ext cx="6969125" cy="505333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241300" marR="835660" indent="-228600">
              <a:lnSpc>
                <a:spcPts val="2590"/>
              </a:lnSpc>
              <a:spcBef>
                <a:spcPts val="425"/>
              </a:spcBef>
              <a:buFont typeface="Arial"/>
              <a:buChar char="•"/>
              <a:tabLst>
                <a:tab pos="241300" algn="l"/>
              </a:tabLst>
            </a:pPr>
            <a:r>
              <a:rPr sz="2400" b="1" spc="-175" dirty="0">
                <a:latin typeface="Arial"/>
                <a:cs typeface="Arial"/>
              </a:rPr>
              <a:t>Sternum </a:t>
            </a:r>
            <a:r>
              <a:rPr sz="2400" spc="-130" dirty="0">
                <a:latin typeface="Arial"/>
                <a:cs typeface="Arial"/>
              </a:rPr>
              <a:t>begins </a:t>
            </a:r>
            <a:r>
              <a:rPr sz="2400" spc="-95" dirty="0">
                <a:latin typeface="Arial"/>
                <a:cs typeface="Arial"/>
              </a:rPr>
              <a:t>near </a:t>
            </a:r>
            <a:r>
              <a:rPr sz="2400" spc="-20" dirty="0">
                <a:latin typeface="Arial"/>
                <a:cs typeface="Arial"/>
              </a:rPr>
              <a:t>bottom </a:t>
            </a:r>
            <a:r>
              <a:rPr sz="2400" spc="-10" dirty="0">
                <a:latin typeface="Arial"/>
                <a:cs typeface="Arial"/>
              </a:rPr>
              <a:t>of </a:t>
            </a:r>
            <a:r>
              <a:rPr sz="2400" spc="-20" dirty="0">
                <a:latin typeface="Arial"/>
                <a:cs typeface="Arial"/>
              </a:rPr>
              <a:t>throat </a:t>
            </a:r>
            <a:r>
              <a:rPr sz="2400" spc="-114" dirty="0">
                <a:latin typeface="Arial"/>
                <a:cs typeface="Arial"/>
              </a:rPr>
              <a:t>and</a:t>
            </a:r>
            <a:r>
              <a:rPr sz="2400" spc="-480" dirty="0">
                <a:latin typeface="Arial"/>
                <a:cs typeface="Arial"/>
              </a:rPr>
              <a:t> </a:t>
            </a:r>
            <a:r>
              <a:rPr sz="2400" spc="-95" dirty="0">
                <a:latin typeface="Arial"/>
                <a:cs typeface="Arial"/>
              </a:rPr>
              <a:t>runs  </a:t>
            </a:r>
            <a:r>
              <a:rPr sz="2400" spc="-85" dirty="0">
                <a:latin typeface="Arial"/>
                <a:cs typeface="Arial"/>
              </a:rPr>
              <a:t>halfway </a:t>
            </a:r>
            <a:r>
              <a:rPr sz="2400" spc="-65" dirty="0">
                <a:latin typeface="Arial"/>
                <a:cs typeface="Arial"/>
              </a:rPr>
              <a:t>down </a:t>
            </a:r>
            <a:r>
              <a:rPr sz="2400" spc="-110" dirty="0">
                <a:latin typeface="Arial"/>
                <a:cs typeface="Arial"/>
              </a:rPr>
              <a:t>chest</a:t>
            </a:r>
            <a:r>
              <a:rPr sz="2400" spc="-260" dirty="0">
                <a:latin typeface="Arial"/>
                <a:cs typeface="Arial"/>
              </a:rPr>
              <a:t> </a:t>
            </a:r>
            <a:r>
              <a:rPr sz="2400" spc="-70" dirty="0">
                <a:latin typeface="Arial"/>
                <a:cs typeface="Arial"/>
              </a:rPr>
              <a:t>(center)</a:t>
            </a:r>
            <a:endParaRPr sz="2400">
              <a:latin typeface="Arial"/>
              <a:cs typeface="Arial"/>
            </a:endParaRPr>
          </a:p>
          <a:p>
            <a:pPr marL="241300" marR="90170" indent="-228600">
              <a:lnSpc>
                <a:spcPts val="2590"/>
              </a:lnSpc>
              <a:spcBef>
                <a:spcPts val="509"/>
              </a:spcBef>
              <a:buFont typeface="Arial"/>
              <a:buChar char="•"/>
              <a:tabLst>
                <a:tab pos="241300" algn="l"/>
              </a:tabLst>
            </a:pPr>
            <a:r>
              <a:rPr sz="2400" b="1" spc="-260" dirty="0">
                <a:latin typeface="Arial"/>
                <a:cs typeface="Arial"/>
              </a:rPr>
              <a:t>Ribs </a:t>
            </a:r>
            <a:r>
              <a:rPr sz="2400" spc="-75" dirty="0">
                <a:latin typeface="Arial"/>
                <a:cs typeface="Arial"/>
              </a:rPr>
              <a:t>(thoracic </a:t>
            </a:r>
            <a:r>
              <a:rPr sz="2400" spc="-170" dirty="0">
                <a:latin typeface="Arial"/>
                <a:cs typeface="Arial"/>
              </a:rPr>
              <a:t>cage) </a:t>
            </a:r>
            <a:r>
              <a:rPr sz="2400" spc="-110" dirty="0">
                <a:latin typeface="Arial"/>
                <a:cs typeface="Arial"/>
              </a:rPr>
              <a:t>are </a:t>
            </a:r>
            <a:r>
              <a:rPr sz="2400" spc="-95" dirty="0">
                <a:latin typeface="Arial"/>
                <a:cs typeface="Arial"/>
              </a:rPr>
              <a:t>curved </a:t>
            </a:r>
            <a:r>
              <a:rPr sz="2400" spc="-130" dirty="0">
                <a:latin typeface="Arial"/>
                <a:cs typeface="Arial"/>
              </a:rPr>
              <a:t>bones </a:t>
            </a:r>
            <a:r>
              <a:rPr sz="2400" spc="-40" dirty="0">
                <a:latin typeface="Arial"/>
                <a:cs typeface="Arial"/>
              </a:rPr>
              <a:t>at </a:t>
            </a:r>
            <a:r>
              <a:rPr sz="2400" dirty="0">
                <a:latin typeface="Arial"/>
                <a:cs typeface="Arial"/>
              </a:rPr>
              <a:t>front </a:t>
            </a:r>
            <a:r>
              <a:rPr sz="2400" spc="-114" dirty="0">
                <a:latin typeface="Arial"/>
                <a:cs typeface="Arial"/>
              </a:rPr>
              <a:t>and</a:t>
            </a:r>
            <a:r>
              <a:rPr sz="2400" spc="-260" dirty="0">
                <a:latin typeface="Arial"/>
                <a:cs typeface="Arial"/>
              </a:rPr>
              <a:t> </a:t>
            </a:r>
            <a:r>
              <a:rPr sz="2400" spc="-30" dirty="0">
                <a:latin typeface="Arial"/>
                <a:cs typeface="Arial"/>
              </a:rPr>
              <a:t>the  </a:t>
            </a:r>
            <a:r>
              <a:rPr sz="2400" spc="-75" dirty="0">
                <a:latin typeface="Arial"/>
                <a:cs typeface="Arial"/>
              </a:rPr>
              <a:t>thoracic vertebrae </a:t>
            </a:r>
            <a:r>
              <a:rPr sz="2400" spc="-40" dirty="0">
                <a:latin typeface="Arial"/>
                <a:cs typeface="Arial"/>
              </a:rPr>
              <a:t>at</a:t>
            </a:r>
            <a:r>
              <a:rPr sz="2400" spc="-265" dirty="0">
                <a:latin typeface="Arial"/>
                <a:cs typeface="Arial"/>
              </a:rPr>
              <a:t> </a:t>
            </a:r>
            <a:r>
              <a:rPr sz="2400" spc="-145" dirty="0">
                <a:latin typeface="Arial"/>
                <a:cs typeface="Arial"/>
              </a:rPr>
              <a:t>back</a:t>
            </a:r>
            <a:endParaRPr sz="240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180"/>
              </a:spcBef>
              <a:buChar char="•"/>
              <a:tabLst>
                <a:tab pos="699135" algn="l"/>
              </a:tabLst>
            </a:pPr>
            <a:r>
              <a:rPr sz="2400" spc="-120" dirty="0">
                <a:latin typeface="Arial"/>
                <a:cs typeface="Arial"/>
              </a:rPr>
              <a:t>12 </a:t>
            </a:r>
            <a:r>
              <a:rPr sz="2400" spc="-105" dirty="0">
                <a:latin typeface="Arial"/>
                <a:cs typeface="Arial"/>
              </a:rPr>
              <a:t>pairs</a:t>
            </a:r>
            <a:r>
              <a:rPr sz="2400" spc="-17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total</a:t>
            </a:r>
            <a:endParaRPr sz="2400">
              <a:latin typeface="Arial"/>
              <a:cs typeface="Arial"/>
            </a:endParaRPr>
          </a:p>
          <a:p>
            <a:pPr marL="698500" marR="413384" lvl="1" indent="-228600">
              <a:lnSpc>
                <a:spcPts val="2590"/>
              </a:lnSpc>
              <a:spcBef>
                <a:spcPts val="535"/>
              </a:spcBef>
              <a:buChar char="•"/>
              <a:tabLst>
                <a:tab pos="699135" algn="l"/>
              </a:tabLst>
            </a:pPr>
            <a:r>
              <a:rPr sz="2400" spc="-110" dirty="0">
                <a:latin typeface="Arial"/>
                <a:cs typeface="Arial"/>
              </a:rPr>
              <a:t>8-10 </a:t>
            </a:r>
            <a:r>
              <a:rPr sz="2400" spc="-75" dirty="0">
                <a:latin typeface="Arial"/>
                <a:cs typeface="Arial"/>
              </a:rPr>
              <a:t>ribs </a:t>
            </a:r>
            <a:r>
              <a:rPr sz="2400" spc="-110" dirty="0">
                <a:latin typeface="Arial"/>
                <a:cs typeface="Arial"/>
              </a:rPr>
              <a:t>are </a:t>
            </a:r>
            <a:r>
              <a:rPr sz="2400" spc="-95" dirty="0">
                <a:latin typeface="Arial"/>
                <a:cs typeface="Arial"/>
              </a:rPr>
              <a:t>called </a:t>
            </a:r>
            <a:r>
              <a:rPr sz="2400" spc="-114" dirty="0">
                <a:latin typeface="Arial"/>
                <a:cs typeface="Arial"/>
              </a:rPr>
              <a:t>false and </a:t>
            </a:r>
            <a:r>
              <a:rPr sz="2400" spc="-75" dirty="0">
                <a:latin typeface="Arial"/>
                <a:cs typeface="Arial"/>
              </a:rPr>
              <a:t>attach </a:t>
            </a:r>
            <a:r>
              <a:rPr sz="2400" spc="20" dirty="0">
                <a:latin typeface="Arial"/>
                <a:cs typeface="Arial"/>
              </a:rPr>
              <a:t>to</a:t>
            </a:r>
            <a:r>
              <a:rPr sz="2400" spc="-51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rib </a:t>
            </a:r>
            <a:r>
              <a:rPr sz="2400" spc="-120" dirty="0">
                <a:latin typeface="Arial"/>
                <a:cs typeface="Arial"/>
              </a:rPr>
              <a:t>7 </a:t>
            </a:r>
            <a:r>
              <a:rPr sz="2400" spc="-114" dirty="0">
                <a:latin typeface="Arial"/>
                <a:cs typeface="Arial"/>
              </a:rPr>
              <a:t>and  </a:t>
            </a:r>
            <a:r>
              <a:rPr sz="2400" spc="-65" dirty="0">
                <a:latin typeface="Arial"/>
                <a:cs typeface="Arial"/>
              </a:rPr>
              <a:t>only </a:t>
            </a:r>
            <a:r>
              <a:rPr sz="2400" spc="-75" dirty="0">
                <a:latin typeface="Arial"/>
                <a:cs typeface="Arial"/>
              </a:rPr>
              <a:t>attach </a:t>
            </a:r>
            <a:r>
              <a:rPr sz="2400" spc="-40" dirty="0">
                <a:latin typeface="Arial"/>
                <a:cs typeface="Arial"/>
              </a:rPr>
              <a:t>indirectly </a:t>
            </a:r>
            <a:r>
              <a:rPr sz="2400" spc="20" dirty="0">
                <a:latin typeface="Arial"/>
                <a:cs typeface="Arial"/>
              </a:rPr>
              <a:t>to</a:t>
            </a:r>
            <a:r>
              <a:rPr sz="2400" spc="-390" dirty="0">
                <a:latin typeface="Arial"/>
                <a:cs typeface="Arial"/>
              </a:rPr>
              <a:t> </a:t>
            </a:r>
            <a:r>
              <a:rPr sz="2400" spc="-75" dirty="0">
                <a:latin typeface="Arial"/>
                <a:cs typeface="Arial"/>
              </a:rPr>
              <a:t>sternum</a:t>
            </a:r>
            <a:endParaRPr sz="2400">
              <a:latin typeface="Arial"/>
              <a:cs typeface="Arial"/>
            </a:endParaRPr>
          </a:p>
          <a:p>
            <a:pPr marL="698500" marR="601980" lvl="1" indent="-228600">
              <a:lnSpc>
                <a:spcPts val="2590"/>
              </a:lnSpc>
              <a:spcBef>
                <a:spcPts val="509"/>
              </a:spcBef>
              <a:buChar char="•"/>
              <a:tabLst>
                <a:tab pos="699135" algn="l"/>
              </a:tabLst>
            </a:pPr>
            <a:r>
              <a:rPr sz="2400" spc="-190" dirty="0">
                <a:latin typeface="Arial"/>
                <a:cs typeface="Arial"/>
              </a:rPr>
              <a:t>Ribs </a:t>
            </a:r>
            <a:r>
              <a:rPr sz="2400" spc="-114" dirty="0">
                <a:latin typeface="Arial"/>
                <a:cs typeface="Arial"/>
              </a:rPr>
              <a:t>11-12 </a:t>
            </a:r>
            <a:r>
              <a:rPr sz="2400" spc="-110" dirty="0">
                <a:latin typeface="Arial"/>
                <a:cs typeface="Arial"/>
              </a:rPr>
              <a:t>are </a:t>
            </a:r>
            <a:r>
              <a:rPr sz="2400" spc="-45" dirty="0">
                <a:latin typeface="Arial"/>
                <a:cs typeface="Arial"/>
              </a:rPr>
              <a:t>floating </a:t>
            </a:r>
            <a:r>
              <a:rPr sz="2400" spc="-75" dirty="0">
                <a:latin typeface="Arial"/>
                <a:cs typeface="Arial"/>
              </a:rPr>
              <a:t>ribs </a:t>
            </a:r>
            <a:r>
              <a:rPr sz="2400" spc="-20" dirty="0">
                <a:latin typeface="Arial"/>
                <a:cs typeface="Arial"/>
              </a:rPr>
              <a:t>(don’t </a:t>
            </a:r>
            <a:r>
              <a:rPr sz="2400" spc="-75" dirty="0">
                <a:latin typeface="Arial"/>
                <a:cs typeface="Arial"/>
              </a:rPr>
              <a:t>attach </a:t>
            </a:r>
            <a:r>
              <a:rPr sz="2400" spc="20" dirty="0">
                <a:latin typeface="Arial"/>
                <a:cs typeface="Arial"/>
              </a:rPr>
              <a:t>to  </a:t>
            </a:r>
            <a:r>
              <a:rPr sz="2400" spc="-75" dirty="0">
                <a:latin typeface="Arial"/>
                <a:cs typeface="Arial"/>
              </a:rPr>
              <a:t>sternum) </a:t>
            </a:r>
            <a:r>
              <a:rPr sz="2400" spc="-260" dirty="0">
                <a:latin typeface="Arial"/>
                <a:cs typeface="Arial"/>
              </a:rPr>
              <a:t>You </a:t>
            </a:r>
            <a:r>
              <a:rPr sz="2400" spc="-155" dirty="0">
                <a:latin typeface="Arial"/>
                <a:cs typeface="Arial"/>
              </a:rPr>
              <a:t>can </a:t>
            </a:r>
            <a:r>
              <a:rPr sz="2400" spc="-65" dirty="0">
                <a:latin typeface="Arial"/>
                <a:cs typeface="Arial"/>
              </a:rPr>
              <a:t>feel </a:t>
            </a:r>
            <a:r>
              <a:rPr sz="2400" spc="-30" dirty="0">
                <a:latin typeface="Arial"/>
                <a:cs typeface="Arial"/>
              </a:rPr>
              <a:t>the </a:t>
            </a:r>
            <a:r>
              <a:rPr sz="2400" spc="-50" dirty="0">
                <a:latin typeface="Arial"/>
                <a:cs typeface="Arial"/>
              </a:rPr>
              <a:t>tips </a:t>
            </a:r>
            <a:r>
              <a:rPr sz="2400" spc="-40" dirty="0">
                <a:latin typeface="Arial"/>
                <a:cs typeface="Arial"/>
              </a:rPr>
              <a:t>at </a:t>
            </a:r>
            <a:r>
              <a:rPr sz="2400" spc="-45" dirty="0">
                <a:latin typeface="Arial"/>
                <a:cs typeface="Arial"/>
              </a:rPr>
              <a:t>lower </a:t>
            </a:r>
            <a:r>
              <a:rPr sz="2400" spc="-25" dirty="0">
                <a:latin typeface="Arial"/>
                <a:cs typeface="Arial"/>
              </a:rPr>
              <a:t>part</a:t>
            </a:r>
            <a:r>
              <a:rPr sz="2400" spc="-50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of  </a:t>
            </a:r>
            <a:r>
              <a:rPr sz="2400" spc="-40" dirty="0">
                <a:latin typeface="Arial"/>
                <a:cs typeface="Arial"/>
              </a:rPr>
              <a:t>anterior</a:t>
            </a:r>
            <a:r>
              <a:rPr sz="2400" spc="-145" dirty="0">
                <a:latin typeface="Arial"/>
                <a:cs typeface="Arial"/>
              </a:rPr>
              <a:t> </a:t>
            </a:r>
            <a:r>
              <a:rPr sz="2400" spc="-114" dirty="0">
                <a:latin typeface="Arial"/>
                <a:cs typeface="Arial"/>
              </a:rPr>
              <a:t>ribcage</a:t>
            </a:r>
            <a:endParaRPr sz="2400">
              <a:latin typeface="Arial"/>
              <a:cs typeface="Arial"/>
            </a:endParaRPr>
          </a:p>
          <a:p>
            <a:pPr marL="698500" marR="5080" lvl="1" indent="-228600">
              <a:lnSpc>
                <a:spcPts val="2590"/>
              </a:lnSpc>
              <a:spcBef>
                <a:spcPts val="509"/>
              </a:spcBef>
              <a:buChar char="•"/>
              <a:tabLst>
                <a:tab pos="699135" algn="l"/>
              </a:tabLst>
            </a:pPr>
            <a:r>
              <a:rPr sz="2400" spc="-105" dirty="0">
                <a:latin typeface="Arial"/>
                <a:cs typeface="Arial"/>
              </a:rPr>
              <a:t>Sternum, </a:t>
            </a:r>
            <a:r>
              <a:rPr sz="2400" spc="-75" dirty="0">
                <a:latin typeface="Arial"/>
                <a:cs typeface="Arial"/>
              </a:rPr>
              <a:t>ribs </a:t>
            </a:r>
            <a:r>
              <a:rPr sz="2400" spc="-114" dirty="0">
                <a:latin typeface="Arial"/>
                <a:cs typeface="Arial"/>
              </a:rPr>
              <a:t>and </a:t>
            </a:r>
            <a:r>
              <a:rPr sz="2400" spc="-75" dirty="0">
                <a:latin typeface="Arial"/>
                <a:cs typeface="Arial"/>
              </a:rPr>
              <a:t>thoracic vertebrae </a:t>
            </a:r>
            <a:r>
              <a:rPr sz="2400" spc="-30" dirty="0">
                <a:latin typeface="Arial"/>
                <a:cs typeface="Arial"/>
              </a:rPr>
              <a:t>form</a:t>
            </a:r>
            <a:r>
              <a:rPr sz="2400" spc="-340" dirty="0">
                <a:latin typeface="Arial"/>
                <a:cs typeface="Arial"/>
              </a:rPr>
              <a:t> </a:t>
            </a:r>
            <a:r>
              <a:rPr sz="2400" spc="-75" dirty="0">
                <a:latin typeface="Arial"/>
                <a:cs typeface="Arial"/>
              </a:rPr>
              <a:t>thoracic  </a:t>
            </a:r>
            <a:r>
              <a:rPr sz="2400" spc="-165" dirty="0">
                <a:latin typeface="Arial"/>
                <a:cs typeface="Arial"/>
              </a:rPr>
              <a:t>cage.</a:t>
            </a:r>
            <a:endParaRPr sz="2400">
              <a:latin typeface="Arial"/>
              <a:cs typeface="Arial"/>
            </a:endParaRPr>
          </a:p>
          <a:p>
            <a:pPr marL="698500" marR="83185" lvl="1" indent="-228600">
              <a:lnSpc>
                <a:spcPts val="2590"/>
              </a:lnSpc>
              <a:spcBef>
                <a:spcPts val="500"/>
              </a:spcBef>
              <a:buChar char="•"/>
              <a:tabLst>
                <a:tab pos="699135" algn="l"/>
              </a:tabLst>
            </a:pPr>
            <a:r>
              <a:rPr sz="2400" spc="-75" dirty="0">
                <a:latin typeface="Arial"/>
                <a:cs typeface="Arial"/>
              </a:rPr>
              <a:t>Intercostal </a:t>
            </a:r>
            <a:r>
              <a:rPr sz="2400" spc="-145" dirty="0">
                <a:latin typeface="Arial"/>
                <a:cs typeface="Arial"/>
              </a:rPr>
              <a:t>muscles </a:t>
            </a:r>
            <a:r>
              <a:rPr sz="2400" spc="-65" dirty="0">
                <a:latin typeface="Arial"/>
                <a:cs typeface="Arial"/>
              </a:rPr>
              <a:t>(in-between </a:t>
            </a:r>
            <a:r>
              <a:rPr sz="2400" spc="-75" dirty="0">
                <a:latin typeface="Arial"/>
                <a:cs typeface="Arial"/>
              </a:rPr>
              <a:t>ribs) </a:t>
            </a:r>
            <a:r>
              <a:rPr sz="2400" spc="-110" dirty="0">
                <a:latin typeface="Arial"/>
                <a:cs typeface="Arial"/>
              </a:rPr>
              <a:t>are</a:t>
            </a:r>
            <a:r>
              <a:rPr sz="2400" spc="-330" dirty="0">
                <a:latin typeface="Arial"/>
                <a:cs typeface="Arial"/>
              </a:rPr>
              <a:t> </a:t>
            </a:r>
            <a:r>
              <a:rPr sz="2400" spc="-105" dirty="0">
                <a:latin typeface="Arial"/>
                <a:cs typeface="Arial"/>
              </a:rPr>
              <a:t>essential  </a:t>
            </a:r>
            <a:r>
              <a:rPr sz="2400" spc="-10" dirty="0">
                <a:latin typeface="Arial"/>
                <a:cs typeface="Arial"/>
              </a:rPr>
              <a:t>for </a:t>
            </a:r>
            <a:r>
              <a:rPr sz="2400" spc="-70" dirty="0">
                <a:latin typeface="Arial"/>
                <a:cs typeface="Arial"/>
              </a:rPr>
              <a:t>breathing. </a:t>
            </a:r>
            <a:r>
              <a:rPr sz="2400" spc="-185" dirty="0">
                <a:latin typeface="Arial"/>
                <a:cs typeface="Arial"/>
              </a:rPr>
              <a:t>Damage </a:t>
            </a:r>
            <a:r>
              <a:rPr sz="2400" spc="20" dirty="0">
                <a:latin typeface="Arial"/>
                <a:cs typeface="Arial"/>
              </a:rPr>
              <a:t>to </a:t>
            </a:r>
            <a:r>
              <a:rPr sz="2400" spc="-75" dirty="0">
                <a:latin typeface="Arial"/>
                <a:cs typeface="Arial"/>
              </a:rPr>
              <a:t>ribs </a:t>
            </a:r>
            <a:r>
              <a:rPr sz="2400" spc="-90" dirty="0">
                <a:latin typeface="Arial"/>
                <a:cs typeface="Arial"/>
              </a:rPr>
              <a:t>affects</a:t>
            </a:r>
            <a:r>
              <a:rPr sz="2400" spc="-495" dirty="0">
                <a:latin typeface="Arial"/>
                <a:cs typeface="Arial"/>
              </a:rPr>
              <a:t> </a:t>
            </a:r>
            <a:r>
              <a:rPr sz="2400" spc="-70" dirty="0">
                <a:latin typeface="Arial"/>
                <a:cs typeface="Arial"/>
              </a:rPr>
              <a:t>breathing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229600" y="2709855"/>
            <a:ext cx="3511296" cy="33693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365759"/>
            <a:ext cx="10515600" cy="1324610"/>
          </a:xfrm>
          <a:prstGeom prst="rect">
            <a:avLst/>
          </a:prstGeom>
          <a:ln w="12192">
            <a:solidFill>
              <a:srgbClr val="000000"/>
            </a:solidFill>
          </a:ln>
        </p:spPr>
        <p:txBody>
          <a:bodyPr vert="horz" wrap="square" lIns="0" tIns="165100" rIns="0" bIns="0" rtlCol="0">
            <a:spAutoFit/>
          </a:bodyPr>
          <a:lstStyle/>
          <a:p>
            <a:pPr marL="2232025">
              <a:lnSpc>
                <a:spcPct val="100000"/>
              </a:lnSpc>
              <a:spcBef>
                <a:spcPts val="1300"/>
              </a:spcBef>
            </a:pPr>
            <a:r>
              <a:rPr sz="5400" spc="-270" dirty="0"/>
              <a:t>Appendicular</a:t>
            </a:r>
            <a:r>
              <a:rPr sz="5400" spc="-385" dirty="0"/>
              <a:t> </a:t>
            </a:r>
            <a:r>
              <a:rPr sz="5400" spc="-355" dirty="0"/>
              <a:t>Skeleton</a:t>
            </a:r>
            <a:endParaRPr sz="5400"/>
          </a:p>
        </p:txBody>
      </p:sp>
      <p:sp>
        <p:nvSpPr>
          <p:cNvPr id="3" name="object 3"/>
          <p:cNvSpPr/>
          <p:nvPr/>
        </p:nvSpPr>
        <p:spPr>
          <a:xfrm>
            <a:off x="309372" y="2237230"/>
            <a:ext cx="7343140" cy="4563110"/>
          </a:xfrm>
          <a:custGeom>
            <a:avLst/>
            <a:gdLst/>
            <a:ahLst/>
            <a:cxnLst/>
            <a:rect l="l" t="t" r="r" b="b"/>
            <a:pathLst>
              <a:path w="7343140" h="4563109">
                <a:moveTo>
                  <a:pt x="0" y="4562856"/>
                </a:moveTo>
                <a:lnTo>
                  <a:pt x="7342632" y="4562856"/>
                </a:lnTo>
                <a:lnTo>
                  <a:pt x="7342632" y="0"/>
                </a:lnTo>
                <a:lnTo>
                  <a:pt x="0" y="0"/>
                </a:lnTo>
                <a:lnTo>
                  <a:pt x="0" y="4562856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9372" y="2237230"/>
            <a:ext cx="7343140" cy="4563110"/>
          </a:xfrm>
          <a:custGeom>
            <a:avLst/>
            <a:gdLst/>
            <a:ahLst/>
            <a:cxnLst/>
            <a:rect l="l" t="t" r="r" b="b"/>
            <a:pathLst>
              <a:path w="7343140" h="4563109">
                <a:moveTo>
                  <a:pt x="0" y="4562856"/>
                </a:moveTo>
                <a:lnTo>
                  <a:pt x="7342632" y="4562856"/>
                </a:lnTo>
                <a:lnTo>
                  <a:pt x="7342632" y="0"/>
                </a:lnTo>
                <a:lnTo>
                  <a:pt x="0" y="0"/>
                </a:lnTo>
                <a:lnTo>
                  <a:pt x="0" y="4562856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87502" y="2187397"/>
            <a:ext cx="6795134" cy="317055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41300" marR="354330" indent="-228600">
              <a:lnSpc>
                <a:spcPct val="90000"/>
              </a:lnSpc>
              <a:spcBef>
                <a:spcPts val="535"/>
              </a:spcBef>
              <a:buFont typeface="Arial"/>
              <a:buChar char="•"/>
              <a:tabLst>
                <a:tab pos="241300" algn="l"/>
              </a:tabLst>
            </a:pPr>
            <a:r>
              <a:rPr sz="3600" b="1" spc="-254" dirty="0">
                <a:latin typeface="Arial"/>
                <a:cs typeface="Arial"/>
              </a:rPr>
              <a:t>Appendicular </a:t>
            </a:r>
            <a:r>
              <a:rPr sz="3600" b="1" spc="-295" dirty="0">
                <a:latin typeface="Arial"/>
                <a:cs typeface="Arial"/>
              </a:rPr>
              <a:t>system</a:t>
            </a:r>
            <a:r>
              <a:rPr sz="3600" spc="-295" dirty="0">
                <a:latin typeface="Arial"/>
                <a:cs typeface="Arial"/>
              </a:rPr>
              <a:t>: </a:t>
            </a:r>
            <a:r>
              <a:rPr sz="3600" spc="-260" dirty="0">
                <a:latin typeface="Arial"/>
                <a:cs typeface="Arial"/>
              </a:rPr>
              <a:t>The </a:t>
            </a:r>
            <a:r>
              <a:rPr sz="3600" spc="-125" dirty="0">
                <a:latin typeface="Arial"/>
                <a:cs typeface="Arial"/>
              </a:rPr>
              <a:t>main  </a:t>
            </a:r>
            <a:r>
              <a:rPr sz="3600" spc="-55" dirty="0">
                <a:latin typeface="Arial"/>
                <a:cs typeface="Arial"/>
              </a:rPr>
              <a:t>function </a:t>
            </a:r>
            <a:r>
              <a:rPr sz="3600" spc="-185" dirty="0">
                <a:latin typeface="Arial"/>
                <a:cs typeface="Arial"/>
              </a:rPr>
              <a:t>is </a:t>
            </a:r>
            <a:r>
              <a:rPr sz="3600" spc="-120" dirty="0">
                <a:latin typeface="Arial"/>
                <a:cs typeface="Arial"/>
              </a:rPr>
              <a:t>movement </a:t>
            </a:r>
            <a:r>
              <a:rPr sz="3600" spc="-125" dirty="0">
                <a:latin typeface="Arial"/>
                <a:cs typeface="Arial"/>
              </a:rPr>
              <a:t>(pelvic</a:t>
            </a:r>
            <a:r>
              <a:rPr sz="3600" spc="-480" dirty="0">
                <a:latin typeface="Arial"/>
                <a:cs typeface="Arial"/>
              </a:rPr>
              <a:t> </a:t>
            </a:r>
            <a:r>
              <a:rPr sz="3600" spc="-170" dirty="0">
                <a:latin typeface="Arial"/>
                <a:cs typeface="Arial"/>
              </a:rPr>
              <a:t>and  </a:t>
            </a:r>
            <a:r>
              <a:rPr sz="3600" spc="-105" dirty="0">
                <a:latin typeface="Arial"/>
                <a:cs typeface="Arial"/>
              </a:rPr>
              <a:t>pectoral </a:t>
            </a:r>
            <a:r>
              <a:rPr sz="3600" spc="-140" dirty="0">
                <a:latin typeface="Arial"/>
                <a:cs typeface="Arial"/>
              </a:rPr>
              <a:t>girdles </a:t>
            </a:r>
            <a:r>
              <a:rPr sz="3600" spc="-170" dirty="0">
                <a:latin typeface="Arial"/>
                <a:cs typeface="Arial"/>
              </a:rPr>
              <a:t>and </a:t>
            </a:r>
            <a:r>
              <a:rPr sz="3600" spc="-75" dirty="0">
                <a:latin typeface="Arial"/>
                <a:cs typeface="Arial"/>
              </a:rPr>
              <a:t>all </a:t>
            </a:r>
            <a:r>
              <a:rPr sz="3600" spc="-100" dirty="0">
                <a:latin typeface="Arial"/>
                <a:cs typeface="Arial"/>
              </a:rPr>
              <a:t>upper</a:t>
            </a:r>
            <a:r>
              <a:rPr sz="3600" spc="-585" dirty="0">
                <a:latin typeface="Arial"/>
                <a:cs typeface="Arial"/>
              </a:rPr>
              <a:t> </a:t>
            </a:r>
            <a:r>
              <a:rPr sz="3600" spc="-170" dirty="0">
                <a:latin typeface="Arial"/>
                <a:cs typeface="Arial"/>
              </a:rPr>
              <a:t>and  </a:t>
            </a:r>
            <a:r>
              <a:rPr sz="3600" spc="-65" dirty="0">
                <a:latin typeface="Arial"/>
                <a:cs typeface="Arial"/>
              </a:rPr>
              <a:t>lower</a:t>
            </a:r>
            <a:r>
              <a:rPr sz="3600" spc="-190" dirty="0">
                <a:latin typeface="Arial"/>
                <a:cs typeface="Arial"/>
              </a:rPr>
              <a:t> </a:t>
            </a:r>
            <a:r>
              <a:rPr sz="3600" spc="-95" dirty="0">
                <a:latin typeface="Arial"/>
                <a:cs typeface="Arial"/>
              </a:rPr>
              <a:t>extremities)</a:t>
            </a:r>
            <a:endParaRPr sz="3600">
              <a:latin typeface="Arial"/>
              <a:cs typeface="Arial"/>
            </a:endParaRPr>
          </a:p>
          <a:p>
            <a:pPr marL="241300" marR="5080" indent="-228600">
              <a:lnSpc>
                <a:spcPts val="3890"/>
              </a:lnSpc>
              <a:spcBef>
                <a:spcPts val="1050"/>
              </a:spcBef>
              <a:buChar char="•"/>
              <a:tabLst>
                <a:tab pos="241300" algn="l"/>
              </a:tabLst>
            </a:pPr>
            <a:r>
              <a:rPr sz="3600" spc="-200" dirty="0">
                <a:latin typeface="Arial"/>
                <a:cs typeface="Arial"/>
              </a:rPr>
              <a:t>Broken </a:t>
            </a:r>
            <a:r>
              <a:rPr sz="3600" spc="-95" dirty="0">
                <a:latin typeface="Arial"/>
                <a:cs typeface="Arial"/>
              </a:rPr>
              <a:t>down </a:t>
            </a:r>
            <a:r>
              <a:rPr sz="3600" spc="-15" dirty="0">
                <a:latin typeface="Arial"/>
                <a:cs typeface="Arial"/>
              </a:rPr>
              <a:t>into </a:t>
            </a:r>
            <a:r>
              <a:rPr sz="3600" spc="5" dirty="0">
                <a:latin typeface="Arial"/>
                <a:cs typeface="Arial"/>
              </a:rPr>
              <a:t>two </a:t>
            </a:r>
            <a:r>
              <a:rPr sz="3600" spc="-95" dirty="0">
                <a:latin typeface="Arial"/>
                <a:cs typeface="Arial"/>
              </a:rPr>
              <a:t>parts:</a:t>
            </a:r>
            <a:r>
              <a:rPr sz="3600" spc="-695" dirty="0">
                <a:latin typeface="Arial"/>
                <a:cs typeface="Arial"/>
              </a:rPr>
              <a:t> </a:t>
            </a:r>
            <a:r>
              <a:rPr sz="3600" spc="-140" dirty="0">
                <a:latin typeface="Arial"/>
                <a:cs typeface="Arial"/>
              </a:rPr>
              <a:t>Upper  </a:t>
            </a:r>
            <a:r>
              <a:rPr sz="3600" spc="-130" dirty="0">
                <a:latin typeface="Arial"/>
                <a:cs typeface="Arial"/>
              </a:rPr>
              <a:t>body </a:t>
            </a:r>
            <a:r>
              <a:rPr sz="3600" spc="-170" dirty="0">
                <a:latin typeface="Arial"/>
                <a:cs typeface="Arial"/>
              </a:rPr>
              <a:t>and </a:t>
            </a:r>
            <a:r>
              <a:rPr sz="3600" spc="-65" dirty="0">
                <a:latin typeface="Arial"/>
                <a:cs typeface="Arial"/>
              </a:rPr>
              <a:t>lower</a:t>
            </a:r>
            <a:r>
              <a:rPr sz="3600" spc="-305" dirty="0">
                <a:latin typeface="Arial"/>
                <a:cs typeface="Arial"/>
              </a:rPr>
              <a:t> </a:t>
            </a:r>
            <a:r>
              <a:rPr sz="3600" spc="-130" dirty="0">
                <a:latin typeface="Arial"/>
                <a:cs typeface="Arial"/>
              </a:rPr>
              <a:t>body</a:t>
            </a:r>
            <a:endParaRPr sz="36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439145" y="1825750"/>
            <a:ext cx="2169418" cy="49743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04696" y="24765"/>
            <a:ext cx="4603115" cy="1270000"/>
          </a:xfrm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marL="1652270" marR="5080" indent="-1640205">
              <a:lnSpc>
                <a:spcPts val="4640"/>
              </a:lnSpc>
              <a:spcBef>
                <a:spcPts val="685"/>
              </a:spcBef>
            </a:pPr>
            <a:r>
              <a:rPr sz="4300" spc="-215" dirty="0"/>
              <a:t>Upper </a:t>
            </a:r>
            <a:r>
              <a:rPr sz="4300" spc="-200" dirty="0"/>
              <a:t>body-</a:t>
            </a:r>
            <a:r>
              <a:rPr sz="4300" spc="-440" dirty="0"/>
              <a:t> </a:t>
            </a:r>
            <a:r>
              <a:rPr sz="4300" spc="-250" dirty="0"/>
              <a:t>Pectoral  </a:t>
            </a:r>
            <a:r>
              <a:rPr sz="4300" spc="-210" dirty="0"/>
              <a:t>Girdle</a:t>
            </a:r>
            <a:endParaRPr sz="4300"/>
          </a:p>
        </p:txBody>
      </p:sp>
      <p:sp>
        <p:nvSpPr>
          <p:cNvPr id="3" name="object 3"/>
          <p:cNvSpPr/>
          <p:nvPr/>
        </p:nvSpPr>
        <p:spPr>
          <a:xfrm>
            <a:off x="345186" y="1375410"/>
            <a:ext cx="7359650" cy="5372100"/>
          </a:xfrm>
          <a:custGeom>
            <a:avLst/>
            <a:gdLst/>
            <a:ahLst/>
            <a:cxnLst/>
            <a:rect l="l" t="t" r="r" b="b"/>
            <a:pathLst>
              <a:path w="7359650" h="5372100">
                <a:moveTo>
                  <a:pt x="0" y="5372100"/>
                </a:moveTo>
                <a:lnTo>
                  <a:pt x="7359396" y="5372100"/>
                </a:lnTo>
                <a:lnTo>
                  <a:pt x="7359396" y="0"/>
                </a:lnTo>
                <a:lnTo>
                  <a:pt x="0" y="0"/>
                </a:lnTo>
                <a:lnTo>
                  <a:pt x="0" y="5372100"/>
                </a:lnTo>
                <a:close/>
              </a:path>
            </a:pathLst>
          </a:custGeom>
          <a:solidFill>
            <a:srgbClr val="FF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45186" y="1375410"/>
            <a:ext cx="7359650" cy="5372100"/>
          </a:xfrm>
          <a:custGeom>
            <a:avLst/>
            <a:gdLst/>
            <a:ahLst/>
            <a:cxnLst/>
            <a:rect l="l" t="t" r="r" b="b"/>
            <a:pathLst>
              <a:path w="7359650" h="5372100">
                <a:moveTo>
                  <a:pt x="0" y="5372100"/>
                </a:moveTo>
                <a:lnTo>
                  <a:pt x="7359396" y="5372100"/>
                </a:lnTo>
                <a:lnTo>
                  <a:pt x="7359396" y="0"/>
                </a:lnTo>
                <a:lnTo>
                  <a:pt x="0" y="0"/>
                </a:lnTo>
                <a:lnTo>
                  <a:pt x="0" y="537210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22859" y="1334262"/>
            <a:ext cx="7151370" cy="524129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41300" marR="170180" indent="-228600">
              <a:lnSpc>
                <a:spcPts val="3460"/>
              </a:lnSpc>
              <a:spcBef>
                <a:spcPts val="535"/>
              </a:spcBef>
              <a:buChar char="•"/>
              <a:tabLst>
                <a:tab pos="241300" algn="l"/>
              </a:tabLst>
            </a:pPr>
            <a:r>
              <a:rPr sz="3200" spc="-145" dirty="0">
                <a:latin typeface="Arial"/>
                <a:cs typeface="Arial"/>
              </a:rPr>
              <a:t>Pectoral </a:t>
            </a:r>
            <a:r>
              <a:rPr sz="3200" spc="-110" dirty="0">
                <a:latin typeface="Arial"/>
                <a:cs typeface="Arial"/>
              </a:rPr>
              <a:t>(shoulder) </a:t>
            </a:r>
            <a:r>
              <a:rPr sz="3200" spc="-125" dirty="0">
                <a:latin typeface="Arial"/>
                <a:cs typeface="Arial"/>
              </a:rPr>
              <a:t>girdles </a:t>
            </a:r>
            <a:r>
              <a:rPr sz="3200" spc="-140" dirty="0">
                <a:latin typeface="Arial"/>
                <a:cs typeface="Arial"/>
              </a:rPr>
              <a:t>are </a:t>
            </a:r>
            <a:r>
              <a:rPr sz="3200" spc="-75" dirty="0">
                <a:latin typeface="Arial"/>
                <a:cs typeface="Arial"/>
              </a:rPr>
              <a:t>formed</a:t>
            </a:r>
            <a:r>
              <a:rPr sz="3200" spc="-375" dirty="0">
                <a:latin typeface="Arial"/>
                <a:cs typeface="Arial"/>
              </a:rPr>
              <a:t> </a:t>
            </a:r>
            <a:r>
              <a:rPr sz="3200" spc="-135" dirty="0">
                <a:latin typeface="Arial"/>
                <a:cs typeface="Arial"/>
              </a:rPr>
              <a:t>by  </a:t>
            </a:r>
            <a:r>
              <a:rPr sz="3200" spc="-35" dirty="0">
                <a:latin typeface="Arial"/>
                <a:cs typeface="Arial"/>
              </a:rPr>
              <a:t>the </a:t>
            </a:r>
            <a:r>
              <a:rPr sz="3200" b="1" spc="-265" dirty="0">
                <a:latin typeface="Arial"/>
                <a:cs typeface="Arial"/>
              </a:rPr>
              <a:t>clavicles </a:t>
            </a:r>
            <a:r>
              <a:rPr sz="3200" spc="-150" dirty="0">
                <a:latin typeface="Arial"/>
                <a:cs typeface="Arial"/>
              </a:rPr>
              <a:t>and</a:t>
            </a:r>
            <a:r>
              <a:rPr sz="3200" spc="-225" dirty="0">
                <a:latin typeface="Arial"/>
                <a:cs typeface="Arial"/>
              </a:rPr>
              <a:t> </a:t>
            </a:r>
            <a:r>
              <a:rPr sz="3200" b="1" spc="-265" dirty="0">
                <a:latin typeface="Arial"/>
                <a:cs typeface="Arial"/>
              </a:rPr>
              <a:t>scapulae</a:t>
            </a:r>
            <a:endParaRPr sz="3200">
              <a:latin typeface="Arial"/>
              <a:cs typeface="Arial"/>
            </a:endParaRPr>
          </a:p>
          <a:p>
            <a:pPr marL="241300" marR="397510" indent="-228600">
              <a:lnSpc>
                <a:spcPct val="90000"/>
              </a:lnSpc>
              <a:spcBef>
                <a:spcPts val="940"/>
              </a:spcBef>
              <a:buFont typeface="Arial"/>
              <a:buChar char="•"/>
              <a:tabLst>
                <a:tab pos="241300" algn="l"/>
              </a:tabLst>
            </a:pPr>
            <a:r>
              <a:rPr sz="3200" b="1" spc="-235" dirty="0">
                <a:latin typeface="Arial"/>
                <a:cs typeface="Arial"/>
              </a:rPr>
              <a:t>Clavicle</a:t>
            </a:r>
            <a:r>
              <a:rPr sz="3200" spc="-235" dirty="0">
                <a:latin typeface="Arial"/>
                <a:cs typeface="Arial"/>
              </a:rPr>
              <a:t>: </a:t>
            </a:r>
            <a:r>
              <a:rPr sz="3200" spc="-90" dirty="0">
                <a:latin typeface="Arial"/>
                <a:cs typeface="Arial"/>
              </a:rPr>
              <a:t>articulates </a:t>
            </a:r>
            <a:r>
              <a:rPr sz="3200" spc="20" dirty="0">
                <a:latin typeface="Arial"/>
                <a:cs typeface="Arial"/>
              </a:rPr>
              <a:t>with </a:t>
            </a:r>
            <a:r>
              <a:rPr sz="3200" spc="-100" dirty="0">
                <a:latin typeface="Arial"/>
                <a:cs typeface="Arial"/>
              </a:rPr>
              <a:t>sternum  </a:t>
            </a:r>
            <a:r>
              <a:rPr sz="3200" spc="-80" dirty="0">
                <a:latin typeface="Arial"/>
                <a:cs typeface="Arial"/>
              </a:rPr>
              <a:t>anteriorly, </a:t>
            </a:r>
            <a:r>
              <a:rPr sz="3200" spc="-150" dirty="0">
                <a:latin typeface="Arial"/>
                <a:cs typeface="Arial"/>
              </a:rPr>
              <a:t>and </a:t>
            </a:r>
            <a:r>
              <a:rPr sz="3200" spc="-165" dirty="0">
                <a:latin typeface="Arial"/>
                <a:cs typeface="Arial"/>
              </a:rPr>
              <a:t>is </a:t>
            </a:r>
            <a:r>
              <a:rPr sz="3200" spc="-35" dirty="0">
                <a:latin typeface="Arial"/>
                <a:cs typeface="Arial"/>
              </a:rPr>
              <a:t>the </a:t>
            </a:r>
            <a:r>
              <a:rPr sz="3200" spc="-80" dirty="0">
                <a:latin typeface="Arial"/>
                <a:cs typeface="Arial"/>
              </a:rPr>
              <a:t>only </a:t>
            </a:r>
            <a:r>
              <a:rPr sz="3200" spc="-130" dirty="0">
                <a:latin typeface="Arial"/>
                <a:cs typeface="Arial"/>
              </a:rPr>
              <a:t>bony  </a:t>
            </a:r>
            <a:r>
              <a:rPr sz="3200" spc="-100" dirty="0">
                <a:latin typeface="Arial"/>
                <a:cs typeface="Arial"/>
              </a:rPr>
              <a:t>connection </a:t>
            </a:r>
            <a:r>
              <a:rPr sz="3200" spc="-95" dirty="0">
                <a:latin typeface="Arial"/>
                <a:cs typeface="Arial"/>
              </a:rPr>
              <a:t>between </a:t>
            </a:r>
            <a:r>
              <a:rPr sz="3200" spc="-35" dirty="0">
                <a:latin typeface="Arial"/>
                <a:cs typeface="Arial"/>
              </a:rPr>
              <a:t>the </a:t>
            </a:r>
            <a:r>
              <a:rPr sz="3200" spc="-90" dirty="0">
                <a:latin typeface="Arial"/>
                <a:cs typeface="Arial"/>
              </a:rPr>
              <a:t>pectoral</a:t>
            </a:r>
            <a:r>
              <a:rPr sz="3200" spc="-505" dirty="0">
                <a:latin typeface="Arial"/>
                <a:cs typeface="Arial"/>
              </a:rPr>
              <a:t> </a:t>
            </a:r>
            <a:r>
              <a:rPr sz="3200" spc="-90" dirty="0">
                <a:latin typeface="Arial"/>
                <a:cs typeface="Arial"/>
              </a:rPr>
              <a:t>girdle  </a:t>
            </a:r>
            <a:r>
              <a:rPr sz="3200" spc="-150" dirty="0">
                <a:latin typeface="Arial"/>
                <a:cs typeface="Arial"/>
              </a:rPr>
              <a:t>and </a:t>
            </a:r>
            <a:r>
              <a:rPr sz="3200" spc="-140" dirty="0">
                <a:latin typeface="Arial"/>
                <a:cs typeface="Arial"/>
              </a:rPr>
              <a:t>axial</a:t>
            </a:r>
            <a:r>
              <a:rPr sz="3200" spc="-180" dirty="0">
                <a:latin typeface="Arial"/>
                <a:cs typeface="Arial"/>
              </a:rPr>
              <a:t> </a:t>
            </a:r>
            <a:r>
              <a:rPr sz="3200" spc="-125" dirty="0">
                <a:latin typeface="Arial"/>
                <a:cs typeface="Arial"/>
              </a:rPr>
              <a:t>skeleton.</a:t>
            </a:r>
            <a:endParaRPr sz="3200">
              <a:latin typeface="Arial"/>
              <a:cs typeface="Arial"/>
            </a:endParaRPr>
          </a:p>
          <a:p>
            <a:pPr marL="241300" marR="5080" indent="-228600">
              <a:lnSpc>
                <a:spcPts val="3460"/>
              </a:lnSpc>
              <a:spcBef>
                <a:spcPts val="1045"/>
              </a:spcBef>
              <a:buFont typeface="Arial"/>
              <a:buChar char="•"/>
              <a:tabLst>
                <a:tab pos="241300" algn="l"/>
              </a:tabLst>
            </a:pPr>
            <a:r>
              <a:rPr sz="3200" b="1" spc="-254" dirty="0">
                <a:latin typeface="Arial"/>
                <a:cs typeface="Arial"/>
              </a:rPr>
              <a:t>Scapulae</a:t>
            </a:r>
            <a:r>
              <a:rPr sz="3200" spc="-254" dirty="0">
                <a:latin typeface="Arial"/>
                <a:cs typeface="Arial"/>
              </a:rPr>
              <a:t>: </a:t>
            </a:r>
            <a:r>
              <a:rPr sz="3200" spc="-110" dirty="0">
                <a:latin typeface="Arial"/>
                <a:cs typeface="Arial"/>
              </a:rPr>
              <a:t>located </a:t>
            </a:r>
            <a:r>
              <a:rPr sz="3200" spc="-70" dirty="0">
                <a:latin typeface="Arial"/>
                <a:cs typeface="Arial"/>
              </a:rPr>
              <a:t>posterior </a:t>
            </a:r>
            <a:r>
              <a:rPr sz="3200" spc="25" dirty="0">
                <a:latin typeface="Arial"/>
                <a:cs typeface="Arial"/>
              </a:rPr>
              <a:t>to </a:t>
            </a:r>
            <a:r>
              <a:rPr sz="3200" spc="-35" dirty="0">
                <a:latin typeface="Arial"/>
                <a:cs typeface="Arial"/>
              </a:rPr>
              <a:t>the</a:t>
            </a:r>
            <a:r>
              <a:rPr sz="3200" spc="-420" dirty="0">
                <a:latin typeface="Arial"/>
                <a:cs typeface="Arial"/>
              </a:rPr>
              <a:t> </a:t>
            </a:r>
            <a:r>
              <a:rPr sz="3200" spc="-150" dirty="0">
                <a:latin typeface="Arial"/>
                <a:cs typeface="Arial"/>
              </a:rPr>
              <a:t>ribcage  </a:t>
            </a:r>
            <a:r>
              <a:rPr sz="3200" spc="-145" dirty="0">
                <a:latin typeface="Arial"/>
                <a:cs typeface="Arial"/>
              </a:rPr>
              <a:t>and </a:t>
            </a:r>
            <a:r>
              <a:rPr sz="3200" spc="-65" dirty="0">
                <a:latin typeface="Arial"/>
                <a:cs typeface="Arial"/>
              </a:rPr>
              <a:t>articulate </a:t>
            </a:r>
            <a:r>
              <a:rPr sz="3200" spc="20" dirty="0">
                <a:latin typeface="Arial"/>
                <a:cs typeface="Arial"/>
              </a:rPr>
              <a:t>with </a:t>
            </a:r>
            <a:r>
              <a:rPr sz="3200" spc="-135" dirty="0">
                <a:latin typeface="Arial"/>
                <a:cs typeface="Arial"/>
              </a:rPr>
              <a:t>clavicle </a:t>
            </a:r>
            <a:r>
              <a:rPr sz="3200" spc="-145" dirty="0">
                <a:latin typeface="Arial"/>
                <a:cs typeface="Arial"/>
              </a:rPr>
              <a:t>and</a:t>
            </a:r>
            <a:r>
              <a:rPr sz="3200" spc="-525" dirty="0">
                <a:latin typeface="Arial"/>
                <a:cs typeface="Arial"/>
              </a:rPr>
              <a:t> </a:t>
            </a:r>
            <a:r>
              <a:rPr sz="3200" spc="-125" dirty="0">
                <a:latin typeface="Arial"/>
                <a:cs typeface="Arial"/>
              </a:rPr>
              <a:t>humerus.</a:t>
            </a:r>
            <a:endParaRPr sz="32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570"/>
              </a:spcBef>
              <a:buChar char="•"/>
              <a:tabLst>
                <a:tab pos="241300" algn="l"/>
              </a:tabLst>
            </a:pPr>
            <a:r>
              <a:rPr sz="3200" spc="-125" dirty="0">
                <a:latin typeface="Arial"/>
                <a:cs typeface="Arial"/>
              </a:rPr>
              <a:t>Allows </a:t>
            </a:r>
            <a:r>
              <a:rPr sz="3200" spc="-10" dirty="0">
                <a:latin typeface="Arial"/>
                <a:cs typeface="Arial"/>
              </a:rPr>
              <a:t>for </a:t>
            </a:r>
            <a:r>
              <a:rPr sz="3200" spc="-105" dirty="0">
                <a:latin typeface="Arial"/>
                <a:cs typeface="Arial"/>
              </a:rPr>
              <a:t>movement </a:t>
            </a:r>
            <a:r>
              <a:rPr sz="3200" spc="-45" dirty="0">
                <a:latin typeface="Arial"/>
                <a:cs typeface="Arial"/>
              </a:rPr>
              <a:t>in</a:t>
            </a:r>
            <a:r>
              <a:rPr sz="3200" spc="-430" dirty="0">
                <a:latin typeface="Arial"/>
                <a:cs typeface="Arial"/>
              </a:rPr>
              <a:t> </a:t>
            </a:r>
            <a:r>
              <a:rPr sz="3200" spc="-165" dirty="0">
                <a:latin typeface="Arial"/>
                <a:cs typeface="Arial"/>
              </a:rPr>
              <a:t>arms</a:t>
            </a:r>
            <a:endParaRPr sz="3200">
              <a:latin typeface="Arial"/>
              <a:cs typeface="Arial"/>
            </a:endParaRPr>
          </a:p>
          <a:p>
            <a:pPr marL="698500" marR="708660" lvl="1" indent="-228600">
              <a:lnSpc>
                <a:spcPts val="3030"/>
              </a:lnSpc>
              <a:spcBef>
                <a:spcPts val="560"/>
              </a:spcBef>
              <a:buChar char="•"/>
              <a:tabLst>
                <a:tab pos="698500" algn="l"/>
              </a:tabLst>
            </a:pPr>
            <a:r>
              <a:rPr sz="2800" spc="-85" dirty="0">
                <a:latin typeface="Arial"/>
                <a:cs typeface="Arial"/>
              </a:rPr>
              <a:t>What </a:t>
            </a:r>
            <a:r>
              <a:rPr sz="2800" spc="-130" dirty="0">
                <a:latin typeface="Arial"/>
                <a:cs typeface="Arial"/>
              </a:rPr>
              <a:t>are </a:t>
            </a:r>
            <a:r>
              <a:rPr sz="2800" spc="-35" dirty="0">
                <a:latin typeface="Arial"/>
                <a:cs typeface="Arial"/>
              </a:rPr>
              <a:t>the </a:t>
            </a:r>
            <a:r>
              <a:rPr sz="2800" spc="-125" dirty="0">
                <a:latin typeface="Arial"/>
                <a:cs typeface="Arial"/>
              </a:rPr>
              <a:t>pros </a:t>
            </a:r>
            <a:r>
              <a:rPr sz="2800" spc="-135" dirty="0">
                <a:latin typeface="Arial"/>
                <a:cs typeface="Arial"/>
              </a:rPr>
              <a:t>and </a:t>
            </a:r>
            <a:r>
              <a:rPr sz="2800" spc="-185" dirty="0">
                <a:latin typeface="Arial"/>
                <a:cs typeface="Arial"/>
              </a:rPr>
              <a:t>cons </a:t>
            </a:r>
            <a:r>
              <a:rPr sz="2800" spc="-15" dirty="0">
                <a:latin typeface="Arial"/>
                <a:cs typeface="Arial"/>
              </a:rPr>
              <a:t>for </a:t>
            </a:r>
            <a:r>
              <a:rPr sz="2800" spc="-35" dirty="0">
                <a:latin typeface="Arial"/>
                <a:cs typeface="Arial"/>
              </a:rPr>
              <a:t>the</a:t>
            </a:r>
            <a:r>
              <a:rPr sz="2800" spc="-425" dirty="0">
                <a:latin typeface="Arial"/>
                <a:cs typeface="Arial"/>
              </a:rPr>
              <a:t> </a:t>
            </a:r>
            <a:r>
              <a:rPr sz="2800" spc="-105" dirty="0">
                <a:latin typeface="Arial"/>
                <a:cs typeface="Arial"/>
              </a:rPr>
              <a:t>high  </a:t>
            </a:r>
            <a:r>
              <a:rPr sz="2800" spc="-55" dirty="0">
                <a:latin typeface="Arial"/>
                <a:cs typeface="Arial"/>
              </a:rPr>
              <a:t>mobility?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090916" y="4018786"/>
            <a:ext cx="3939539" cy="27279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962643" y="1735835"/>
            <a:ext cx="3067811" cy="20132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609588" y="219456"/>
            <a:ext cx="5420995" cy="882650"/>
          </a:xfrm>
          <a:prstGeom prst="rect">
            <a:avLst/>
          </a:prstGeom>
          <a:solidFill>
            <a:srgbClr val="FFFFCC"/>
          </a:solidFill>
          <a:ln w="12192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92075" marR="450850">
              <a:lnSpc>
                <a:spcPct val="106700"/>
              </a:lnSpc>
              <a:spcBef>
                <a:spcPts val="85"/>
              </a:spcBef>
            </a:pPr>
            <a:r>
              <a:rPr sz="2400" b="1" spc="-75" dirty="0">
                <a:latin typeface="Arial"/>
                <a:cs typeface="Arial"/>
              </a:rPr>
              <a:t>**Articulation</a:t>
            </a:r>
            <a:r>
              <a:rPr sz="2400" spc="-75" dirty="0">
                <a:latin typeface="Arial"/>
                <a:cs typeface="Arial"/>
              </a:rPr>
              <a:t>: </a:t>
            </a:r>
            <a:r>
              <a:rPr sz="2400" spc="-55" dirty="0">
                <a:latin typeface="Arial"/>
                <a:cs typeface="Arial"/>
              </a:rPr>
              <a:t>joining </a:t>
            </a:r>
            <a:r>
              <a:rPr sz="2400" spc="-20" dirty="0">
                <a:latin typeface="Arial"/>
                <a:cs typeface="Arial"/>
              </a:rPr>
              <a:t>or </a:t>
            </a:r>
            <a:r>
              <a:rPr sz="2400" spc="-95" dirty="0">
                <a:latin typeface="Arial"/>
                <a:cs typeface="Arial"/>
              </a:rPr>
              <a:t>connecting</a:t>
            </a:r>
            <a:r>
              <a:rPr sz="2400" spc="-409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of  </a:t>
            </a:r>
            <a:r>
              <a:rPr sz="2400" spc="5" dirty="0">
                <a:latin typeface="Arial"/>
                <a:cs typeface="Arial"/>
              </a:rPr>
              <a:t>two </a:t>
            </a:r>
            <a:r>
              <a:rPr sz="2400" spc="-20" dirty="0">
                <a:latin typeface="Arial"/>
                <a:cs typeface="Arial"/>
              </a:rPr>
              <a:t>or </a:t>
            </a:r>
            <a:r>
              <a:rPr sz="2400" spc="-75" dirty="0">
                <a:latin typeface="Arial"/>
                <a:cs typeface="Arial"/>
              </a:rPr>
              <a:t>more</a:t>
            </a:r>
            <a:r>
              <a:rPr sz="2400" spc="-400" dirty="0">
                <a:latin typeface="Arial"/>
                <a:cs typeface="Arial"/>
              </a:rPr>
              <a:t> </a:t>
            </a:r>
            <a:r>
              <a:rPr sz="2400" spc="-120" dirty="0">
                <a:latin typeface="Arial"/>
                <a:cs typeface="Arial"/>
              </a:rPr>
              <a:t>bones.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5253" y="0"/>
            <a:ext cx="3056255" cy="1416050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899160" marR="5080" indent="-887094">
              <a:lnSpc>
                <a:spcPts val="5190"/>
              </a:lnSpc>
              <a:spcBef>
                <a:spcPts val="745"/>
              </a:spcBef>
            </a:pPr>
            <a:r>
              <a:rPr sz="4800" spc="-235" dirty="0"/>
              <a:t>Upper</a:t>
            </a:r>
            <a:r>
              <a:rPr sz="4800" spc="-425" dirty="0"/>
              <a:t> </a:t>
            </a:r>
            <a:r>
              <a:rPr sz="4800" spc="-215" dirty="0"/>
              <a:t>body-  </a:t>
            </a:r>
            <a:r>
              <a:rPr sz="4800" spc="-330" dirty="0"/>
              <a:t>Arms</a:t>
            </a:r>
            <a:endParaRPr sz="4800"/>
          </a:p>
        </p:txBody>
      </p:sp>
      <p:sp>
        <p:nvSpPr>
          <p:cNvPr id="3" name="object 3"/>
          <p:cNvSpPr/>
          <p:nvPr/>
        </p:nvSpPr>
        <p:spPr>
          <a:xfrm>
            <a:off x="358140" y="1805938"/>
            <a:ext cx="7528559" cy="4937760"/>
          </a:xfrm>
          <a:custGeom>
            <a:avLst/>
            <a:gdLst/>
            <a:ahLst/>
            <a:cxnLst/>
            <a:rect l="l" t="t" r="r" b="b"/>
            <a:pathLst>
              <a:path w="7528559" h="4937759">
                <a:moveTo>
                  <a:pt x="0" y="4937760"/>
                </a:moveTo>
                <a:lnTo>
                  <a:pt x="7528559" y="4937760"/>
                </a:lnTo>
                <a:lnTo>
                  <a:pt x="7528559" y="0"/>
                </a:lnTo>
                <a:lnTo>
                  <a:pt x="0" y="0"/>
                </a:lnTo>
                <a:lnTo>
                  <a:pt x="0" y="4937760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8140" y="1805938"/>
            <a:ext cx="7528559" cy="4937760"/>
          </a:xfrm>
          <a:custGeom>
            <a:avLst/>
            <a:gdLst/>
            <a:ahLst/>
            <a:cxnLst/>
            <a:rect l="l" t="t" r="r" b="b"/>
            <a:pathLst>
              <a:path w="7528559" h="4937759">
                <a:moveTo>
                  <a:pt x="0" y="4937760"/>
                </a:moveTo>
                <a:lnTo>
                  <a:pt x="7528559" y="4937760"/>
                </a:lnTo>
                <a:lnTo>
                  <a:pt x="7528559" y="0"/>
                </a:lnTo>
                <a:lnTo>
                  <a:pt x="0" y="0"/>
                </a:lnTo>
                <a:lnTo>
                  <a:pt x="0" y="493776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36880" y="1688109"/>
            <a:ext cx="7280909" cy="451167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70"/>
              </a:spcBef>
              <a:buChar char="•"/>
              <a:tabLst>
                <a:tab pos="241300" algn="l"/>
              </a:tabLst>
            </a:pPr>
            <a:r>
              <a:rPr sz="2800" spc="-190" dirty="0">
                <a:latin typeface="Arial"/>
                <a:cs typeface="Arial"/>
              </a:rPr>
              <a:t>Consists </a:t>
            </a:r>
            <a:r>
              <a:rPr sz="2800" spc="-10" dirty="0">
                <a:latin typeface="Arial"/>
                <a:cs typeface="Arial"/>
              </a:rPr>
              <a:t>of </a:t>
            </a:r>
            <a:r>
              <a:rPr sz="2800" spc="-40" dirty="0">
                <a:latin typeface="Arial"/>
                <a:cs typeface="Arial"/>
              </a:rPr>
              <a:t>the </a:t>
            </a:r>
            <a:r>
              <a:rPr sz="2800" spc="-114" dirty="0">
                <a:latin typeface="Arial"/>
                <a:cs typeface="Arial"/>
              </a:rPr>
              <a:t>humerus, </a:t>
            </a:r>
            <a:r>
              <a:rPr sz="2800" spc="-100" dirty="0">
                <a:latin typeface="Arial"/>
                <a:cs typeface="Arial"/>
              </a:rPr>
              <a:t>ulna </a:t>
            </a:r>
            <a:r>
              <a:rPr sz="2800" spc="-135" dirty="0">
                <a:latin typeface="Arial"/>
                <a:cs typeface="Arial"/>
              </a:rPr>
              <a:t>and</a:t>
            </a:r>
            <a:r>
              <a:rPr sz="2800" spc="-300" dirty="0">
                <a:latin typeface="Arial"/>
                <a:cs typeface="Arial"/>
              </a:rPr>
              <a:t> </a:t>
            </a:r>
            <a:r>
              <a:rPr sz="2800" spc="-120" dirty="0">
                <a:latin typeface="Arial"/>
                <a:cs typeface="Arial"/>
              </a:rPr>
              <a:t>radius</a:t>
            </a:r>
            <a:endParaRPr sz="2800">
              <a:latin typeface="Arial"/>
              <a:cs typeface="Arial"/>
            </a:endParaRPr>
          </a:p>
          <a:p>
            <a:pPr marL="241300" marR="184150" indent="-228600">
              <a:lnSpc>
                <a:spcPct val="90000"/>
              </a:lnSpc>
              <a:spcBef>
                <a:spcPts val="1010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204" dirty="0">
                <a:latin typeface="Arial"/>
                <a:cs typeface="Arial"/>
              </a:rPr>
              <a:t>Humerus</a:t>
            </a:r>
            <a:r>
              <a:rPr sz="2800" spc="-204" dirty="0">
                <a:latin typeface="Arial"/>
                <a:cs typeface="Arial"/>
              </a:rPr>
              <a:t>: </a:t>
            </a:r>
            <a:r>
              <a:rPr sz="2800" spc="-110" dirty="0">
                <a:latin typeface="Arial"/>
                <a:cs typeface="Arial"/>
              </a:rPr>
              <a:t>Upper </a:t>
            </a:r>
            <a:r>
              <a:rPr sz="2800" spc="-85" dirty="0">
                <a:latin typeface="Arial"/>
                <a:cs typeface="Arial"/>
              </a:rPr>
              <a:t>articulates </a:t>
            </a:r>
            <a:r>
              <a:rPr sz="2800" spc="15" dirty="0">
                <a:latin typeface="Arial"/>
                <a:cs typeface="Arial"/>
              </a:rPr>
              <a:t>with </a:t>
            </a:r>
            <a:r>
              <a:rPr sz="2800" spc="-170" dirty="0">
                <a:latin typeface="Arial"/>
                <a:cs typeface="Arial"/>
              </a:rPr>
              <a:t>scapula  </a:t>
            </a:r>
            <a:r>
              <a:rPr sz="2800" spc="-100" dirty="0">
                <a:latin typeface="Arial"/>
                <a:cs typeface="Arial"/>
              </a:rPr>
              <a:t>(shoulder </a:t>
            </a:r>
            <a:r>
              <a:rPr sz="2800" spc="-25" dirty="0">
                <a:latin typeface="Arial"/>
                <a:cs typeface="Arial"/>
              </a:rPr>
              <a:t>joint). </a:t>
            </a:r>
            <a:r>
              <a:rPr sz="2800" spc="-204" dirty="0">
                <a:latin typeface="Arial"/>
                <a:cs typeface="Arial"/>
              </a:rPr>
              <a:t>The </a:t>
            </a:r>
            <a:r>
              <a:rPr sz="2800" spc="-50" dirty="0">
                <a:latin typeface="Arial"/>
                <a:cs typeface="Arial"/>
              </a:rPr>
              <a:t>lower </a:t>
            </a:r>
            <a:r>
              <a:rPr sz="2800" spc="-80" dirty="0">
                <a:latin typeface="Arial"/>
                <a:cs typeface="Arial"/>
              </a:rPr>
              <a:t>articulates </a:t>
            </a:r>
            <a:r>
              <a:rPr sz="2800" spc="15" dirty="0">
                <a:latin typeface="Arial"/>
                <a:cs typeface="Arial"/>
              </a:rPr>
              <a:t>with</a:t>
            </a:r>
            <a:r>
              <a:rPr sz="2800" spc="-385" dirty="0">
                <a:latin typeface="Arial"/>
                <a:cs typeface="Arial"/>
              </a:rPr>
              <a:t> </a:t>
            </a:r>
            <a:r>
              <a:rPr sz="2800" spc="-105" dirty="0">
                <a:latin typeface="Arial"/>
                <a:cs typeface="Arial"/>
              </a:rPr>
              <a:t>ulna  </a:t>
            </a:r>
            <a:r>
              <a:rPr sz="2800" spc="-80" dirty="0">
                <a:latin typeface="Arial"/>
                <a:cs typeface="Arial"/>
              </a:rPr>
              <a:t>(elbow</a:t>
            </a:r>
            <a:r>
              <a:rPr sz="2800" spc="-145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joint).</a:t>
            </a:r>
            <a:endParaRPr sz="280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229"/>
              </a:spcBef>
              <a:buChar char="•"/>
              <a:tabLst>
                <a:tab pos="698500" algn="l"/>
              </a:tabLst>
            </a:pPr>
            <a:r>
              <a:rPr sz="2400" spc="-90" dirty="0">
                <a:latin typeface="Arial"/>
                <a:cs typeface="Arial"/>
              </a:rPr>
              <a:t>Upper </a:t>
            </a:r>
            <a:r>
              <a:rPr sz="2400" spc="-75" dirty="0">
                <a:latin typeface="Arial"/>
                <a:cs typeface="Arial"/>
              </a:rPr>
              <a:t>arm, </a:t>
            </a:r>
            <a:r>
              <a:rPr sz="2400" spc="-80" dirty="0">
                <a:latin typeface="Arial"/>
                <a:cs typeface="Arial"/>
              </a:rPr>
              <a:t>long, </a:t>
            </a:r>
            <a:r>
              <a:rPr sz="2400" spc="-105" dirty="0">
                <a:latin typeface="Arial"/>
                <a:cs typeface="Arial"/>
              </a:rPr>
              <a:t>enlarged </a:t>
            </a:r>
            <a:r>
              <a:rPr sz="2400" spc="-35" dirty="0">
                <a:latin typeface="Arial"/>
                <a:cs typeface="Arial"/>
              </a:rPr>
              <a:t>at </a:t>
            </a:r>
            <a:r>
              <a:rPr sz="2400" spc="-70" dirty="0">
                <a:latin typeface="Arial"/>
                <a:cs typeface="Arial"/>
              </a:rPr>
              <a:t>upper </a:t>
            </a:r>
            <a:r>
              <a:rPr sz="2400" spc="-114" dirty="0">
                <a:latin typeface="Arial"/>
                <a:cs typeface="Arial"/>
              </a:rPr>
              <a:t>and </a:t>
            </a:r>
            <a:r>
              <a:rPr sz="2400" spc="-45" dirty="0">
                <a:latin typeface="Arial"/>
                <a:cs typeface="Arial"/>
              </a:rPr>
              <a:t>lower</a:t>
            </a:r>
            <a:r>
              <a:rPr sz="2400" spc="-470" dirty="0">
                <a:latin typeface="Arial"/>
                <a:cs typeface="Arial"/>
              </a:rPr>
              <a:t> </a:t>
            </a:r>
            <a:r>
              <a:rPr sz="2400" spc="-90" dirty="0">
                <a:latin typeface="Arial"/>
                <a:cs typeface="Arial"/>
              </a:rPr>
              <a:t>end.</a:t>
            </a:r>
            <a:endParaRPr sz="24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50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145" dirty="0">
                <a:latin typeface="Arial"/>
                <a:cs typeface="Arial"/>
              </a:rPr>
              <a:t>Ulna</a:t>
            </a:r>
            <a:r>
              <a:rPr sz="2800" spc="-145" dirty="0">
                <a:latin typeface="Arial"/>
                <a:cs typeface="Arial"/>
              </a:rPr>
              <a:t>: </a:t>
            </a:r>
            <a:r>
              <a:rPr sz="2800" spc="-65" dirty="0">
                <a:latin typeface="Arial"/>
                <a:cs typeface="Arial"/>
              </a:rPr>
              <a:t>Medial </a:t>
            </a:r>
            <a:r>
              <a:rPr sz="2800" spc="20" dirty="0">
                <a:latin typeface="Arial"/>
                <a:cs typeface="Arial"/>
              </a:rPr>
              <a:t>to </a:t>
            </a:r>
            <a:r>
              <a:rPr sz="2800" spc="-35" dirty="0">
                <a:latin typeface="Arial"/>
                <a:cs typeface="Arial"/>
              </a:rPr>
              <a:t>the </a:t>
            </a:r>
            <a:r>
              <a:rPr sz="2800" spc="-120" dirty="0">
                <a:latin typeface="Arial"/>
                <a:cs typeface="Arial"/>
              </a:rPr>
              <a:t>radius</a:t>
            </a:r>
            <a:r>
              <a:rPr sz="2800" spc="-455" dirty="0">
                <a:latin typeface="Arial"/>
                <a:cs typeface="Arial"/>
              </a:rPr>
              <a:t> </a:t>
            </a:r>
            <a:r>
              <a:rPr sz="2800" spc="-90" dirty="0">
                <a:latin typeface="Arial"/>
                <a:cs typeface="Arial"/>
              </a:rPr>
              <a:t>(pinky)</a:t>
            </a:r>
            <a:endParaRPr sz="2800">
              <a:latin typeface="Arial"/>
              <a:cs typeface="Arial"/>
            </a:endParaRPr>
          </a:p>
          <a:p>
            <a:pPr marL="241300" marR="5080" indent="-228600">
              <a:lnSpc>
                <a:spcPts val="3020"/>
              </a:lnSpc>
              <a:spcBef>
                <a:spcPts val="1040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235" dirty="0">
                <a:latin typeface="Arial"/>
                <a:cs typeface="Arial"/>
              </a:rPr>
              <a:t>Radius</a:t>
            </a:r>
            <a:r>
              <a:rPr sz="2800" spc="-235" dirty="0">
                <a:latin typeface="Arial"/>
                <a:cs typeface="Arial"/>
              </a:rPr>
              <a:t>: </a:t>
            </a:r>
            <a:r>
              <a:rPr sz="2800" spc="-105" dirty="0">
                <a:latin typeface="Arial"/>
                <a:cs typeface="Arial"/>
              </a:rPr>
              <a:t>Combination </a:t>
            </a:r>
            <a:r>
              <a:rPr sz="2800" spc="-10" dirty="0">
                <a:latin typeface="Arial"/>
                <a:cs typeface="Arial"/>
              </a:rPr>
              <a:t>of </a:t>
            </a:r>
            <a:r>
              <a:rPr sz="2800" spc="-100" dirty="0">
                <a:latin typeface="Arial"/>
                <a:cs typeface="Arial"/>
              </a:rPr>
              <a:t>ulna </a:t>
            </a:r>
            <a:r>
              <a:rPr sz="2800" spc="-135" dirty="0">
                <a:latin typeface="Arial"/>
                <a:cs typeface="Arial"/>
              </a:rPr>
              <a:t>and </a:t>
            </a:r>
            <a:r>
              <a:rPr sz="2800" spc="-120" dirty="0">
                <a:latin typeface="Arial"/>
                <a:cs typeface="Arial"/>
              </a:rPr>
              <a:t>radius </a:t>
            </a:r>
            <a:r>
              <a:rPr sz="2800" spc="-35" dirty="0">
                <a:latin typeface="Arial"/>
                <a:cs typeface="Arial"/>
              </a:rPr>
              <a:t>form</a:t>
            </a:r>
            <a:r>
              <a:rPr sz="2800" spc="-254" dirty="0">
                <a:latin typeface="Arial"/>
                <a:cs typeface="Arial"/>
              </a:rPr>
              <a:t> </a:t>
            </a:r>
            <a:r>
              <a:rPr sz="2800" spc="-35" dirty="0">
                <a:latin typeface="Arial"/>
                <a:cs typeface="Arial"/>
              </a:rPr>
              <a:t>the  </a:t>
            </a:r>
            <a:r>
              <a:rPr sz="2800" spc="-75" dirty="0">
                <a:latin typeface="Arial"/>
                <a:cs typeface="Arial"/>
              </a:rPr>
              <a:t>radioulnar </a:t>
            </a:r>
            <a:r>
              <a:rPr sz="2800" dirty="0">
                <a:latin typeface="Arial"/>
                <a:cs typeface="Arial"/>
              </a:rPr>
              <a:t>joint </a:t>
            </a:r>
            <a:r>
              <a:rPr sz="2800" spc="-90" dirty="0">
                <a:latin typeface="Arial"/>
                <a:cs typeface="Arial"/>
              </a:rPr>
              <a:t>where </a:t>
            </a:r>
            <a:r>
              <a:rPr sz="2800" spc="-30" dirty="0">
                <a:latin typeface="Arial"/>
                <a:cs typeface="Arial"/>
              </a:rPr>
              <a:t>rotation </a:t>
            </a:r>
            <a:r>
              <a:rPr sz="2800" spc="-160" dirty="0">
                <a:latin typeface="Arial"/>
                <a:cs typeface="Arial"/>
              </a:rPr>
              <a:t>occurs</a:t>
            </a:r>
            <a:r>
              <a:rPr sz="2800" spc="-475" dirty="0">
                <a:latin typeface="Arial"/>
                <a:cs typeface="Arial"/>
              </a:rPr>
              <a:t> </a:t>
            </a:r>
            <a:r>
              <a:rPr sz="2800" spc="-60" dirty="0">
                <a:latin typeface="Arial"/>
                <a:cs typeface="Arial"/>
              </a:rPr>
              <a:t>(thumb)</a:t>
            </a:r>
            <a:endParaRPr sz="2800">
              <a:latin typeface="Arial"/>
              <a:cs typeface="Arial"/>
            </a:endParaRPr>
          </a:p>
          <a:p>
            <a:pPr marL="241300" marR="326390" indent="-228600">
              <a:lnSpc>
                <a:spcPts val="3020"/>
              </a:lnSpc>
              <a:spcBef>
                <a:spcPts val="1010"/>
              </a:spcBef>
              <a:buChar char="•"/>
              <a:tabLst>
                <a:tab pos="241300" algn="l"/>
              </a:tabLst>
            </a:pPr>
            <a:r>
              <a:rPr sz="2800" spc="-85" dirty="0">
                <a:latin typeface="Arial"/>
                <a:cs typeface="Arial"/>
              </a:rPr>
              <a:t>At </a:t>
            </a:r>
            <a:r>
              <a:rPr sz="2800" spc="-35" dirty="0">
                <a:latin typeface="Arial"/>
                <a:cs typeface="Arial"/>
              </a:rPr>
              <a:t>the wrist the </a:t>
            </a:r>
            <a:r>
              <a:rPr sz="2800" spc="-100" dirty="0">
                <a:latin typeface="Arial"/>
                <a:cs typeface="Arial"/>
              </a:rPr>
              <a:t>ulna </a:t>
            </a:r>
            <a:r>
              <a:rPr sz="2800" spc="-135" dirty="0">
                <a:latin typeface="Arial"/>
                <a:cs typeface="Arial"/>
              </a:rPr>
              <a:t>and </a:t>
            </a:r>
            <a:r>
              <a:rPr sz="2800" spc="-120" dirty="0">
                <a:latin typeface="Arial"/>
                <a:cs typeface="Arial"/>
              </a:rPr>
              <a:t>radius </a:t>
            </a:r>
            <a:r>
              <a:rPr sz="2800" spc="-60" dirty="0">
                <a:latin typeface="Arial"/>
                <a:cs typeface="Arial"/>
              </a:rPr>
              <a:t>articulate</a:t>
            </a:r>
            <a:r>
              <a:rPr sz="2800" spc="-540" dirty="0">
                <a:latin typeface="Arial"/>
                <a:cs typeface="Arial"/>
              </a:rPr>
              <a:t> </a:t>
            </a:r>
            <a:r>
              <a:rPr sz="2800" spc="15" dirty="0">
                <a:latin typeface="Arial"/>
                <a:cs typeface="Arial"/>
              </a:rPr>
              <a:t>with  </a:t>
            </a:r>
            <a:r>
              <a:rPr sz="2800" spc="-35" dirty="0">
                <a:latin typeface="Arial"/>
                <a:cs typeface="Arial"/>
              </a:rPr>
              <a:t>the </a:t>
            </a:r>
            <a:r>
              <a:rPr sz="2800" spc="-120" dirty="0">
                <a:latin typeface="Arial"/>
                <a:cs typeface="Arial"/>
              </a:rPr>
              <a:t>carpal</a:t>
            </a:r>
            <a:r>
              <a:rPr sz="2800" spc="-260" dirty="0">
                <a:latin typeface="Arial"/>
                <a:cs typeface="Arial"/>
              </a:rPr>
              <a:t> </a:t>
            </a:r>
            <a:r>
              <a:rPr sz="2800" spc="-140" dirty="0">
                <a:latin typeface="Arial"/>
                <a:cs typeface="Arial"/>
              </a:rPr>
              <a:t>bones.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708451" y="3829810"/>
            <a:ext cx="3166556" cy="30281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897111" y="88392"/>
            <a:ext cx="2977896" cy="37414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153746"/>
            <a:ext cx="2744470" cy="127063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 marR="5080">
              <a:lnSpc>
                <a:spcPts val="4650"/>
              </a:lnSpc>
              <a:spcBef>
                <a:spcPts val="675"/>
              </a:spcBef>
            </a:pPr>
            <a:r>
              <a:rPr sz="4300" spc="-215" dirty="0"/>
              <a:t>Upper</a:t>
            </a:r>
            <a:r>
              <a:rPr sz="4300" spc="-380" dirty="0"/>
              <a:t> </a:t>
            </a:r>
            <a:r>
              <a:rPr sz="4300" spc="-280" dirty="0"/>
              <a:t>Body-  </a:t>
            </a:r>
            <a:r>
              <a:rPr sz="4300" spc="-360" dirty="0"/>
              <a:t>Hands</a:t>
            </a:r>
            <a:endParaRPr sz="4300"/>
          </a:p>
        </p:txBody>
      </p:sp>
      <p:sp>
        <p:nvSpPr>
          <p:cNvPr id="3" name="object 3"/>
          <p:cNvSpPr/>
          <p:nvPr/>
        </p:nvSpPr>
        <p:spPr>
          <a:xfrm>
            <a:off x="381000" y="1690116"/>
            <a:ext cx="7740650" cy="4951730"/>
          </a:xfrm>
          <a:custGeom>
            <a:avLst/>
            <a:gdLst/>
            <a:ahLst/>
            <a:cxnLst/>
            <a:rect l="l" t="t" r="r" b="b"/>
            <a:pathLst>
              <a:path w="7740650" h="4951730">
                <a:moveTo>
                  <a:pt x="0" y="4951476"/>
                </a:moveTo>
                <a:lnTo>
                  <a:pt x="7740396" y="4951476"/>
                </a:lnTo>
                <a:lnTo>
                  <a:pt x="7740396" y="0"/>
                </a:lnTo>
                <a:lnTo>
                  <a:pt x="0" y="0"/>
                </a:lnTo>
                <a:lnTo>
                  <a:pt x="0" y="4951476"/>
                </a:lnTo>
                <a:close/>
              </a:path>
            </a:pathLst>
          </a:custGeom>
          <a:solidFill>
            <a:srgbClr val="CC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0" y="1690116"/>
            <a:ext cx="7740650" cy="4951730"/>
          </a:xfrm>
          <a:custGeom>
            <a:avLst/>
            <a:gdLst/>
            <a:ahLst/>
            <a:cxnLst/>
            <a:rect l="l" t="t" r="r" b="b"/>
            <a:pathLst>
              <a:path w="7740650" h="4951730">
                <a:moveTo>
                  <a:pt x="0" y="4951476"/>
                </a:moveTo>
                <a:lnTo>
                  <a:pt x="7740396" y="4951476"/>
                </a:lnTo>
                <a:lnTo>
                  <a:pt x="7740396" y="0"/>
                </a:lnTo>
                <a:lnTo>
                  <a:pt x="0" y="0"/>
                </a:lnTo>
                <a:lnTo>
                  <a:pt x="0" y="4951476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59740" y="1640585"/>
            <a:ext cx="7342505" cy="485902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241300" marR="5080" indent="-228600">
              <a:lnSpc>
                <a:spcPts val="3890"/>
              </a:lnSpc>
              <a:spcBef>
                <a:spcPts val="585"/>
              </a:spcBef>
              <a:buChar char="•"/>
              <a:tabLst>
                <a:tab pos="241300" algn="l"/>
              </a:tabLst>
            </a:pPr>
            <a:r>
              <a:rPr sz="3600" spc="-150" dirty="0">
                <a:latin typeface="Arial"/>
                <a:cs typeface="Arial"/>
              </a:rPr>
              <a:t>Distal </a:t>
            </a:r>
            <a:r>
              <a:rPr sz="3600" spc="-55" dirty="0">
                <a:latin typeface="Arial"/>
                <a:cs typeface="Arial"/>
              </a:rPr>
              <a:t>row </a:t>
            </a:r>
            <a:r>
              <a:rPr sz="3600" spc="-210" dirty="0">
                <a:latin typeface="Arial"/>
                <a:cs typeface="Arial"/>
              </a:rPr>
              <a:t>(</a:t>
            </a:r>
            <a:r>
              <a:rPr sz="3600" b="1" spc="-210" dirty="0">
                <a:latin typeface="Arial"/>
                <a:cs typeface="Arial"/>
              </a:rPr>
              <a:t>carpal</a:t>
            </a:r>
            <a:r>
              <a:rPr sz="3600" spc="-210" dirty="0">
                <a:latin typeface="Arial"/>
                <a:cs typeface="Arial"/>
              </a:rPr>
              <a:t>) </a:t>
            </a:r>
            <a:r>
              <a:rPr sz="3600" spc="-105" dirty="0">
                <a:latin typeface="Arial"/>
                <a:cs typeface="Arial"/>
              </a:rPr>
              <a:t>articulates </a:t>
            </a:r>
            <a:r>
              <a:rPr sz="3600" spc="20" dirty="0">
                <a:latin typeface="Arial"/>
                <a:cs typeface="Arial"/>
              </a:rPr>
              <a:t>with</a:t>
            </a:r>
            <a:r>
              <a:rPr sz="3600" spc="-505" dirty="0">
                <a:latin typeface="Arial"/>
                <a:cs typeface="Arial"/>
              </a:rPr>
              <a:t> </a:t>
            </a:r>
            <a:r>
              <a:rPr sz="3600" spc="-40" dirty="0">
                <a:latin typeface="Arial"/>
                <a:cs typeface="Arial"/>
              </a:rPr>
              <a:t>the  </a:t>
            </a:r>
            <a:r>
              <a:rPr sz="3600" spc="-155" dirty="0">
                <a:latin typeface="Arial"/>
                <a:cs typeface="Arial"/>
              </a:rPr>
              <a:t>metacarpals.</a:t>
            </a:r>
            <a:endParaRPr sz="3600">
              <a:latin typeface="Arial"/>
              <a:cs typeface="Arial"/>
            </a:endParaRPr>
          </a:p>
          <a:p>
            <a:pPr marL="698500" marR="156845" lvl="1" indent="-228600">
              <a:lnSpc>
                <a:spcPts val="3460"/>
              </a:lnSpc>
              <a:spcBef>
                <a:spcPts val="509"/>
              </a:spcBef>
              <a:buChar char="•"/>
              <a:tabLst>
                <a:tab pos="698500" algn="l"/>
              </a:tabLst>
            </a:pPr>
            <a:r>
              <a:rPr sz="3200" spc="-80" dirty="0">
                <a:latin typeface="Arial"/>
                <a:cs typeface="Arial"/>
              </a:rPr>
              <a:t>Writs- </a:t>
            </a:r>
            <a:r>
              <a:rPr sz="3200" spc="-100" dirty="0">
                <a:latin typeface="Arial"/>
                <a:cs typeface="Arial"/>
              </a:rPr>
              <a:t>where </a:t>
            </a:r>
            <a:r>
              <a:rPr sz="3200" spc="-110" dirty="0">
                <a:latin typeface="Arial"/>
                <a:cs typeface="Arial"/>
              </a:rPr>
              <a:t>ulna </a:t>
            </a:r>
            <a:r>
              <a:rPr sz="3200" spc="-145" dirty="0">
                <a:latin typeface="Arial"/>
                <a:cs typeface="Arial"/>
              </a:rPr>
              <a:t>and </a:t>
            </a:r>
            <a:r>
              <a:rPr sz="3200" spc="-135" dirty="0">
                <a:latin typeface="Arial"/>
                <a:cs typeface="Arial"/>
              </a:rPr>
              <a:t>radius </a:t>
            </a:r>
            <a:r>
              <a:rPr sz="3200" spc="-40" dirty="0">
                <a:latin typeface="Arial"/>
                <a:cs typeface="Arial"/>
              </a:rPr>
              <a:t>form</a:t>
            </a:r>
            <a:r>
              <a:rPr sz="3200" spc="-420" dirty="0">
                <a:latin typeface="Arial"/>
                <a:cs typeface="Arial"/>
              </a:rPr>
              <a:t> </a:t>
            </a:r>
            <a:r>
              <a:rPr sz="3200" spc="20" dirty="0">
                <a:latin typeface="Arial"/>
                <a:cs typeface="Arial"/>
              </a:rPr>
              <a:t>with  </a:t>
            </a:r>
            <a:r>
              <a:rPr sz="3200" spc="-135" dirty="0">
                <a:latin typeface="Arial"/>
                <a:cs typeface="Arial"/>
              </a:rPr>
              <a:t>carpal</a:t>
            </a:r>
            <a:r>
              <a:rPr sz="3200" spc="-170" dirty="0">
                <a:latin typeface="Arial"/>
                <a:cs typeface="Arial"/>
              </a:rPr>
              <a:t> </a:t>
            </a:r>
            <a:r>
              <a:rPr sz="3200" spc="-165" dirty="0">
                <a:latin typeface="Arial"/>
                <a:cs typeface="Arial"/>
              </a:rPr>
              <a:t>bones</a:t>
            </a:r>
            <a:endParaRPr sz="32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495"/>
              </a:spcBef>
              <a:buChar char="•"/>
              <a:tabLst>
                <a:tab pos="241300" algn="l"/>
              </a:tabLst>
            </a:pPr>
            <a:r>
              <a:rPr sz="3600" spc="-215" dirty="0">
                <a:latin typeface="Arial"/>
                <a:cs typeface="Arial"/>
              </a:rPr>
              <a:t>Carpal </a:t>
            </a:r>
            <a:r>
              <a:rPr sz="3600" spc="-175" dirty="0">
                <a:latin typeface="Arial"/>
                <a:cs typeface="Arial"/>
              </a:rPr>
              <a:t>bones- </a:t>
            </a:r>
            <a:r>
              <a:rPr sz="3600" spc="-235" dirty="0">
                <a:latin typeface="Arial"/>
                <a:cs typeface="Arial"/>
              </a:rPr>
              <a:t>Closest </a:t>
            </a:r>
            <a:r>
              <a:rPr sz="3600" spc="30" dirty="0">
                <a:latin typeface="Arial"/>
                <a:cs typeface="Arial"/>
              </a:rPr>
              <a:t>to</a:t>
            </a:r>
            <a:r>
              <a:rPr sz="3600" spc="-170" dirty="0">
                <a:latin typeface="Arial"/>
                <a:cs typeface="Arial"/>
              </a:rPr>
              <a:t> </a:t>
            </a:r>
            <a:r>
              <a:rPr sz="3600" spc="-35" dirty="0">
                <a:latin typeface="Arial"/>
                <a:cs typeface="Arial"/>
              </a:rPr>
              <a:t>wrist</a:t>
            </a:r>
            <a:endParaRPr sz="3600">
              <a:latin typeface="Arial"/>
              <a:cs typeface="Arial"/>
            </a:endParaRPr>
          </a:p>
          <a:p>
            <a:pPr marL="241300" marR="264795" indent="-228600">
              <a:lnSpc>
                <a:spcPts val="3890"/>
              </a:lnSpc>
              <a:spcBef>
                <a:spcPts val="1055"/>
              </a:spcBef>
              <a:buFont typeface="Arial"/>
              <a:buChar char="•"/>
              <a:tabLst>
                <a:tab pos="241300" algn="l"/>
              </a:tabLst>
            </a:pPr>
            <a:r>
              <a:rPr sz="3600" b="1" spc="-215" dirty="0">
                <a:latin typeface="Arial"/>
                <a:cs typeface="Arial"/>
              </a:rPr>
              <a:t>Metacarpals </a:t>
            </a:r>
            <a:r>
              <a:rPr sz="3600" spc="-60" dirty="0">
                <a:latin typeface="Arial"/>
                <a:cs typeface="Arial"/>
              </a:rPr>
              <a:t>then </a:t>
            </a:r>
            <a:r>
              <a:rPr sz="3600" spc="-75" dirty="0">
                <a:latin typeface="Arial"/>
                <a:cs typeface="Arial"/>
              </a:rPr>
              <a:t>articulate </a:t>
            </a:r>
            <a:r>
              <a:rPr sz="3600" spc="20" dirty="0">
                <a:latin typeface="Arial"/>
                <a:cs typeface="Arial"/>
              </a:rPr>
              <a:t>with</a:t>
            </a:r>
            <a:r>
              <a:rPr sz="3600" spc="-470" dirty="0">
                <a:latin typeface="Arial"/>
                <a:cs typeface="Arial"/>
              </a:rPr>
              <a:t> </a:t>
            </a:r>
            <a:r>
              <a:rPr sz="3600" spc="-40" dirty="0">
                <a:latin typeface="Arial"/>
                <a:cs typeface="Arial"/>
              </a:rPr>
              <a:t>the  </a:t>
            </a:r>
            <a:r>
              <a:rPr sz="3600" spc="-190" dirty="0">
                <a:latin typeface="Arial"/>
                <a:cs typeface="Arial"/>
              </a:rPr>
              <a:t>phalanges.</a:t>
            </a:r>
            <a:endParaRPr sz="3600">
              <a:latin typeface="Arial"/>
              <a:cs typeface="Arial"/>
            </a:endParaRPr>
          </a:p>
          <a:p>
            <a:pPr marL="241300" marR="56515" indent="-228600">
              <a:lnSpc>
                <a:spcPts val="3890"/>
              </a:lnSpc>
              <a:spcBef>
                <a:spcPts val="990"/>
              </a:spcBef>
              <a:buChar char="•"/>
              <a:tabLst>
                <a:tab pos="241300" algn="l"/>
              </a:tabLst>
            </a:pPr>
            <a:r>
              <a:rPr sz="3600" spc="-345" dirty="0">
                <a:latin typeface="Arial"/>
                <a:cs typeface="Arial"/>
              </a:rPr>
              <a:t>Each </a:t>
            </a:r>
            <a:r>
              <a:rPr sz="3600" spc="-85" dirty="0">
                <a:latin typeface="Arial"/>
                <a:cs typeface="Arial"/>
              </a:rPr>
              <a:t>finger </a:t>
            </a:r>
            <a:r>
              <a:rPr sz="3600" spc="-265" dirty="0">
                <a:latin typeface="Arial"/>
                <a:cs typeface="Arial"/>
              </a:rPr>
              <a:t>has </a:t>
            </a:r>
            <a:r>
              <a:rPr sz="3600" spc="-65" dirty="0">
                <a:latin typeface="Arial"/>
                <a:cs typeface="Arial"/>
              </a:rPr>
              <a:t>three </a:t>
            </a:r>
            <a:r>
              <a:rPr sz="3600" b="1" spc="-300" dirty="0">
                <a:latin typeface="Arial"/>
                <a:cs typeface="Arial"/>
              </a:rPr>
              <a:t>phalanges </a:t>
            </a:r>
            <a:r>
              <a:rPr sz="3600" spc="-60" dirty="0">
                <a:latin typeface="Arial"/>
                <a:cs typeface="Arial"/>
              </a:rPr>
              <a:t>while  </a:t>
            </a:r>
            <a:r>
              <a:rPr sz="3600" spc="-40" dirty="0">
                <a:latin typeface="Arial"/>
                <a:cs typeface="Arial"/>
              </a:rPr>
              <a:t>the </a:t>
            </a:r>
            <a:r>
              <a:rPr sz="3600" spc="-50" dirty="0">
                <a:latin typeface="Arial"/>
                <a:cs typeface="Arial"/>
              </a:rPr>
              <a:t>thumb </a:t>
            </a:r>
            <a:r>
              <a:rPr sz="3600" spc="-265" dirty="0">
                <a:latin typeface="Arial"/>
                <a:cs typeface="Arial"/>
              </a:rPr>
              <a:t>has </a:t>
            </a:r>
            <a:r>
              <a:rPr sz="3600" spc="10" dirty="0">
                <a:latin typeface="Arial"/>
                <a:cs typeface="Arial"/>
              </a:rPr>
              <a:t>two</a:t>
            </a:r>
            <a:r>
              <a:rPr sz="3600" spc="-450" dirty="0">
                <a:latin typeface="Arial"/>
                <a:cs typeface="Arial"/>
              </a:rPr>
              <a:t> </a:t>
            </a:r>
            <a:r>
              <a:rPr sz="3600" spc="-120" dirty="0">
                <a:latin typeface="Arial"/>
                <a:cs typeface="Arial"/>
              </a:rPr>
              <a:t>(shorties).</a:t>
            </a:r>
            <a:endParaRPr sz="36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94859" y="25907"/>
            <a:ext cx="2705099" cy="14935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121395" y="467868"/>
            <a:ext cx="3614928" cy="22722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819190" y="2956560"/>
            <a:ext cx="2917133" cy="39014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8340" y="0"/>
            <a:ext cx="4537710" cy="1416050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12700" marR="5080">
              <a:lnSpc>
                <a:spcPts val="5190"/>
              </a:lnSpc>
              <a:spcBef>
                <a:spcPts val="750"/>
              </a:spcBef>
            </a:pPr>
            <a:r>
              <a:rPr sz="4800" spc="-285" dirty="0"/>
              <a:t>Lower </a:t>
            </a:r>
            <a:r>
              <a:rPr sz="4800" spc="-310" dirty="0"/>
              <a:t>Body-</a:t>
            </a:r>
            <a:r>
              <a:rPr sz="4800" spc="-415" dirty="0"/>
              <a:t> </a:t>
            </a:r>
            <a:r>
              <a:rPr sz="4800" spc="-335" dirty="0"/>
              <a:t>Pelvic  </a:t>
            </a:r>
            <a:r>
              <a:rPr sz="4800" spc="-235" dirty="0"/>
              <a:t>Girdle</a:t>
            </a:r>
            <a:endParaRPr sz="4800"/>
          </a:p>
        </p:txBody>
      </p:sp>
      <p:sp>
        <p:nvSpPr>
          <p:cNvPr id="3" name="object 3"/>
          <p:cNvSpPr/>
          <p:nvPr/>
        </p:nvSpPr>
        <p:spPr>
          <a:xfrm>
            <a:off x="838961" y="1460753"/>
            <a:ext cx="5654040" cy="5215255"/>
          </a:xfrm>
          <a:custGeom>
            <a:avLst/>
            <a:gdLst/>
            <a:ahLst/>
            <a:cxnLst/>
            <a:rect l="l" t="t" r="r" b="b"/>
            <a:pathLst>
              <a:path w="5654040" h="5215255">
                <a:moveTo>
                  <a:pt x="0" y="5215128"/>
                </a:moveTo>
                <a:lnTo>
                  <a:pt x="5654040" y="5215128"/>
                </a:lnTo>
                <a:lnTo>
                  <a:pt x="5654040" y="0"/>
                </a:lnTo>
                <a:lnTo>
                  <a:pt x="0" y="0"/>
                </a:lnTo>
                <a:lnTo>
                  <a:pt x="0" y="5215128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38961" y="1460753"/>
            <a:ext cx="5654040" cy="5215255"/>
          </a:xfrm>
          <a:custGeom>
            <a:avLst/>
            <a:gdLst/>
            <a:ahLst/>
            <a:cxnLst/>
            <a:rect l="l" t="t" r="r" b="b"/>
            <a:pathLst>
              <a:path w="5654040" h="5215255">
                <a:moveTo>
                  <a:pt x="0" y="5215128"/>
                </a:moveTo>
                <a:lnTo>
                  <a:pt x="5654040" y="5215128"/>
                </a:lnTo>
                <a:lnTo>
                  <a:pt x="5654040" y="0"/>
                </a:lnTo>
                <a:lnTo>
                  <a:pt x="0" y="0"/>
                </a:lnTo>
                <a:lnTo>
                  <a:pt x="0" y="5215128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16939" y="1418336"/>
            <a:ext cx="5327650" cy="478218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41300" marR="88900" indent="-228600" algn="just">
              <a:lnSpc>
                <a:spcPts val="3460"/>
              </a:lnSpc>
              <a:spcBef>
                <a:spcPts val="535"/>
              </a:spcBef>
              <a:buFont typeface="Arial"/>
              <a:buChar char="•"/>
              <a:tabLst>
                <a:tab pos="241300" algn="l"/>
              </a:tabLst>
            </a:pPr>
            <a:r>
              <a:rPr sz="3200" b="1" spc="-245" dirty="0">
                <a:latin typeface="Arial"/>
                <a:cs typeface="Arial"/>
              </a:rPr>
              <a:t>Pelvis- </a:t>
            </a:r>
            <a:r>
              <a:rPr sz="3200" spc="-170" dirty="0">
                <a:latin typeface="Arial"/>
                <a:cs typeface="Arial"/>
              </a:rPr>
              <a:t>consists </a:t>
            </a:r>
            <a:r>
              <a:rPr sz="3200" dirty="0">
                <a:latin typeface="Arial"/>
                <a:cs typeface="Arial"/>
              </a:rPr>
              <a:t>of </a:t>
            </a:r>
            <a:r>
              <a:rPr sz="3200" spc="-60" dirty="0">
                <a:latin typeface="Arial"/>
                <a:cs typeface="Arial"/>
              </a:rPr>
              <a:t>three</a:t>
            </a:r>
            <a:r>
              <a:rPr sz="3200" spc="-360" dirty="0">
                <a:latin typeface="Arial"/>
                <a:cs typeface="Arial"/>
              </a:rPr>
              <a:t> </a:t>
            </a:r>
            <a:r>
              <a:rPr sz="3200" spc="-170" dirty="0">
                <a:latin typeface="Arial"/>
                <a:cs typeface="Arial"/>
              </a:rPr>
              <a:t>bones  </a:t>
            </a:r>
            <a:r>
              <a:rPr sz="3200" spc="-135" dirty="0">
                <a:latin typeface="Arial"/>
                <a:cs typeface="Arial"/>
              </a:rPr>
              <a:t>fused </a:t>
            </a:r>
            <a:r>
              <a:rPr sz="3200" spc="-65" dirty="0">
                <a:latin typeface="Arial"/>
                <a:cs typeface="Arial"/>
              </a:rPr>
              <a:t>together </a:t>
            </a:r>
            <a:r>
              <a:rPr sz="3200" spc="-50" dirty="0">
                <a:latin typeface="Arial"/>
                <a:cs typeface="Arial"/>
              </a:rPr>
              <a:t>(ilium, </a:t>
            </a:r>
            <a:r>
              <a:rPr sz="3200" spc="-125" dirty="0">
                <a:latin typeface="Arial"/>
                <a:cs typeface="Arial"/>
              </a:rPr>
              <a:t>ischium  </a:t>
            </a:r>
            <a:r>
              <a:rPr sz="3200" spc="-145" dirty="0">
                <a:latin typeface="Arial"/>
                <a:cs typeface="Arial"/>
              </a:rPr>
              <a:t>and</a:t>
            </a:r>
            <a:r>
              <a:rPr sz="3200" spc="-155" dirty="0">
                <a:latin typeface="Arial"/>
                <a:cs typeface="Arial"/>
              </a:rPr>
              <a:t> </a:t>
            </a:r>
            <a:r>
              <a:rPr sz="3200" spc="-125" dirty="0">
                <a:latin typeface="Arial"/>
                <a:cs typeface="Arial"/>
              </a:rPr>
              <a:t>pubis)</a:t>
            </a:r>
            <a:endParaRPr sz="3200">
              <a:latin typeface="Arial"/>
              <a:cs typeface="Arial"/>
            </a:endParaRPr>
          </a:p>
          <a:p>
            <a:pPr marL="984885" lvl="1" indent="-514984">
              <a:lnSpc>
                <a:spcPct val="100000"/>
              </a:lnSpc>
              <a:spcBef>
                <a:spcPts val="50"/>
              </a:spcBef>
              <a:buAutoNum type="arabicParenR"/>
              <a:tabLst>
                <a:tab pos="984885" algn="l"/>
                <a:tab pos="985519" algn="l"/>
              </a:tabLst>
            </a:pPr>
            <a:r>
              <a:rPr sz="3200" spc="-50" dirty="0">
                <a:latin typeface="Arial"/>
                <a:cs typeface="Arial"/>
              </a:rPr>
              <a:t>Illium- </a:t>
            </a:r>
            <a:r>
              <a:rPr sz="3200" spc="-95" dirty="0">
                <a:latin typeface="Arial"/>
                <a:cs typeface="Arial"/>
              </a:rPr>
              <a:t>elephant</a:t>
            </a:r>
            <a:r>
              <a:rPr sz="3200" spc="-245" dirty="0">
                <a:latin typeface="Arial"/>
                <a:cs typeface="Arial"/>
              </a:rPr>
              <a:t> </a:t>
            </a:r>
            <a:r>
              <a:rPr sz="3200" spc="-200" dirty="0">
                <a:latin typeface="Arial"/>
                <a:cs typeface="Arial"/>
              </a:rPr>
              <a:t>ears</a:t>
            </a:r>
            <a:endParaRPr sz="3200">
              <a:latin typeface="Arial"/>
              <a:cs typeface="Arial"/>
            </a:endParaRPr>
          </a:p>
          <a:p>
            <a:pPr marL="984885" lvl="1" indent="-514984">
              <a:lnSpc>
                <a:spcPct val="100000"/>
              </a:lnSpc>
              <a:spcBef>
                <a:spcPts val="120"/>
              </a:spcBef>
              <a:buAutoNum type="arabicParenR"/>
              <a:tabLst>
                <a:tab pos="984885" algn="l"/>
                <a:tab pos="985519" algn="l"/>
              </a:tabLst>
            </a:pPr>
            <a:r>
              <a:rPr sz="3200" spc="-140" dirty="0">
                <a:latin typeface="Arial"/>
                <a:cs typeface="Arial"/>
              </a:rPr>
              <a:t>Iscium- </a:t>
            </a:r>
            <a:r>
              <a:rPr sz="3200" spc="-130" dirty="0">
                <a:latin typeface="Arial"/>
                <a:cs typeface="Arial"/>
              </a:rPr>
              <a:t>ear</a:t>
            </a:r>
            <a:r>
              <a:rPr sz="3200" spc="-195" dirty="0">
                <a:latin typeface="Arial"/>
                <a:cs typeface="Arial"/>
              </a:rPr>
              <a:t> </a:t>
            </a:r>
            <a:r>
              <a:rPr sz="3200" spc="-140" dirty="0">
                <a:latin typeface="Arial"/>
                <a:cs typeface="Arial"/>
              </a:rPr>
              <a:t>lobes</a:t>
            </a:r>
            <a:endParaRPr sz="3200">
              <a:latin typeface="Arial"/>
              <a:cs typeface="Arial"/>
            </a:endParaRPr>
          </a:p>
          <a:p>
            <a:pPr marL="984885" lvl="1" indent="-514984">
              <a:lnSpc>
                <a:spcPct val="100000"/>
              </a:lnSpc>
              <a:spcBef>
                <a:spcPts val="120"/>
              </a:spcBef>
              <a:buAutoNum type="arabicParenR"/>
              <a:tabLst>
                <a:tab pos="984885" algn="l"/>
                <a:tab pos="985519" algn="l"/>
              </a:tabLst>
            </a:pPr>
            <a:r>
              <a:rPr sz="3200" spc="-185" dirty="0">
                <a:latin typeface="Arial"/>
                <a:cs typeface="Arial"/>
              </a:rPr>
              <a:t>Pubis-</a:t>
            </a:r>
            <a:r>
              <a:rPr sz="3200" spc="-160" dirty="0">
                <a:latin typeface="Arial"/>
                <a:cs typeface="Arial"/>
              </a:rPr>
              <a:t> </a:t>
            </a:r>
            <a:r>
              <a:rPr sz="3200" spc="-100" dirty="0">
                <a:latin typeface="Arial"/>
                <a:cs typeface="Arial"/>
              </a:rPr>
              <a:t>mid-section</a:t>
            </a:r>
            <a:endParaRPr sz="3200">
              <a:latin typeface="Arial"/>
              <a:cs typeface="Arial"/>
            </a:endParaRPr>
          </a:p>
          <a:p>
            <a:pPr marL="241300" marR="5080" indent="-228600">
              <a:lnSpc>
                <a:spcPct val="90000"/>
              </a:lnSpc>
              <a:spcBef>
                <a:spcPts val="1000"/>
              </a:spcBef>
              <a:buChar char="•"/>
              <a:tabLst>
                <a:tab pos="241300" algn="l"/>
              </a:tabLst>
            </a:pPr>
            <a:r>
              <a:rPr sz="3200" spc="-95" dirty="0">
                <a:latin typeface="Arial"/>
                <a:cs typeface="Arial"/>
              </a:rPr>
              <a:t>Articulates </a:t>
            </a:r>
            <a:r>
              <a:rPr sz="3200" spc="20" dirty="0">
                <a:latin typeface="Arial"/>
                <a:cs typeface="Arial"/>
              </a:rPr>
              <a:t>with </a:t>
            </a:r>
            <a:r>
              <a:rPr sz="3200" spc="-35" dirty="0">
                <a:latin typeface="Arial"/>
                <a:cs typeface="Arial"/>
              </a:rPr>
              <a:t>the </a:t>
            </a:r>
            <a:r>
              <a:rPr sz="3200" b="1" spc="-290" dirty="0">
                <a:latin typeface="Arial"/>
                <a:cs typeface="Arial"/>
              </a:rPr>
              <a:t>sacrum  </a:t>
            </a:r>
            <a:r>
              <a:rPr sz="3200" spc="-145" dirty="0">
                <a:latin typeface="Arial"/>
                <a:cs typeface="Arial"/>
              </a:rPr>
              <a:t>and </a:t>
            </a:r>
            <a:r>
              <a:rPr sz="3200" spc="-125" dirty="0">
                <a:latin typeface="Arial"/>
                <a:cs typeface="Arial"/>
              </a:rPr>
              <a:t>provides </a:t>
            </a:r>
            <a:r>
              <a:rPr sz="3200" spc="-35" dirty="0">
                <a:latin typeface="Arial"/>
                <a:cs typeface="Arial"/>
              </a:rPr>
              <a:t>the </a:t>
            </a:r>
            <a:r>
              <a:rPr sz="3200" spc="-50" dirty="0">
                <a:latin typeface="Arial"/>
                <a:cs typeface="Arial"/>
              </a:rPr>
              <a:t>link </a:t>
            </a:r>
            <a:r>
              <a:rPr sz="3200" spc="-95" dirty="0">
                <a:latin typeface="Arial"/>
                <a:cs typeface="Arial"/>
              </a:rPr>
              <a:t>between  </a:t>
            </a:r>
            <a:r>
              <a:rPr sz="3200" spc="20" dirty="0">
                <a:latin typeface="Arial"/>
                <a:cs typeface="Arial"/>
              </a:rPr>
              <a:t>with </a:t>
            </a:r>
            <a:r>
              <a:rPr sz="3200" spc="-55" dirty="0">
                <a:latin typeface="Arial"/>
                <a:cs typeface="Arial"/>
              </a:rPr>
              <a:t>lower </a:t>
            </a:r>
            <a:r>
              <a:rPr sz="3200" spc="-80" dirty="0">
                <a:latin typeface="Arial"/>
                <a:cs typeface="Arial"/>
              </a:rPr>
              <a:t>extremities </a:t>
            </a:r>
            <a:r>
              <a:rPr sz="3200" spc="-150" dirty="0">
                <a:latin typeface="Arial"/>
                <a:cs typeface="Arial"/>
              </a:rPr>
              <a:t>and</a:t>
            </a:r>
            <a:r>
              <a:rPr sz="3200" spc="-605" dirty="0">
                <a:latin typeface="Arial"/>
                <a:cs typeface="Arial"/>
              </a:rPr>
              <a:t> </a:t>
            </a:r>
            <a:r>
              <a:rPr sz="3200" spc="-35" dirty="0">
                <a:latin typeface="Arial"/>
                <a:cs typeface="Arial"/>
              </a:rPr>
              <a:t>the  </a:t>
            </a:r>
            <a:r>
              <a:rPr sz="3200" spc="-140" dirty="0">
                <a:latin typeface="Arial"/>
                <a:cs typeface="Arial"/>
              </a:rPr>
              <a:t>axial</a:t>
            </a:r>
            <a:r>
              <a:rPr sz="3200" spc="-175" dirty="0">
                <a:latin typeface="Arial"/>
                <a:cs typeface="Arial"/>
              </a:rPr>
              <a:t> </a:t>
            </a:r>
            <a:r>
              <a:rPr sz="3200" spc="-125" dirty="0">
                <a:latin typeface="Arial"/>
                <a:cs typeface="Arial"/>
              </a:rPr>
              <a:t>skeleton.</a:t>
            </a:r>
            <a:endParaRPr sz="3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229600" y="3745151"/>
            <a:ext cx="3445764" cy="29299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027164" y="156971"/>
            <a:ext cx="4954524" cy="35722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307924"/>
            <a:ext cx="8089265" cy="1301115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 marR="5080">
              <a:lnSpc>
                <a:spcPts val="4750"/>
              </a:lnSpc>
              <a:spcBef>
                <a:spcPts val="705"/>
              </a:spcBef>
            </a:pPr>
            <a:r>
              <a:rPr spc="-195" dirty="0"/>
              <a:t>1.1 </a:t>
            </a:r>
            <a:r>
              <a:rPr spc="-335" dirty="0"/>
              <a:t>The </a:t>
            </a:r>
            <a:r>
              <a:rPr spc="-220" dirty="0"/>
              <a:t>skeletal </a:t>
            </a:r>
            <a:r>
              <a:rPr spc="-254" dirty="0"/>
              <a:t>system: </a:t>
            </a:r>
            <a:r>
              <a:rPr spc="-320" dirty="0"/>
              <a:t>Assessment  </a:t>
            </a:r>
            <a:r>
              <a:rPr spc="-190" dirty="0"/>
              <a:t>statements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76019" y="2326004"/>
            <a:ext cx="10596245" cy="224155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1034415" lvl="2">
              <a:lnSpc>
                <a:spcPts val="3020"/>
              </a:lnSpc>
              <a:spcBef>
                <a:spcPts val="480"/>
              </a:spcBef>
              <a:buAutoNum type="arabicPeriod"/>
              <a:tabLst>
                <a:tab pos="817880" algn="l"/>
              </a:tabLst>
            </a:pPr>
            <a:r>
              <a:rPr sz="2800" spc="-120" dirty="0">
                <a:latin typeface="Arial"/>
                <a:cs typeface="Arial"/>
              </a:rPr>
              <a:t>Distinguish </a:t>
            </a:r>
            <a:r>
              <a:rPr sz="2800" spc="-100" dirty="0">
                <a:latin typeface="Arial"/>
                <a:cs typeface="Arial"/>
              </a:rPr>
              <a:t>anatomically </a:t>
            </a:r>
            <a:r>
              <a:rPr sz="2800" spc="-85" dirty="0">
                <a:latin typeface="Arial"/>
                <a:cs typeface="Arial"/>
              </a:rPr>
              <a:t>between </a:t>
            </a:r>
            <a:r>
              <a:rPr sz="2800" spc="-35" dirty="0">
                <a:latin typeface="Arial"/>
                <a:cs typeface="Arial"/>
              </a:rPr>
              <a:t>the </a:t>
            </a:r>
            <a:r>
              <a:rPr sz="2800" spc="-125" dirty="0">
                <a:latin typeface="Arial"/>
                <a:cs typeface="Arial"/>
              </a:rPr>
              <a:t>axial </a:t>
            </a:r>
            <a:r>
              <a:rPr sz="2800" spc="-135" dirty="0">
                <a:latin typeface="Arial"/>
                <a:cs typeface="Arial"/>
              </a:rPr>
              <a:t>and</a:t>
            </a:r>
            <a:r>
              <a:rPr sz="2800" spc="-305" dirty="0">
                <a:latin typeface="Arial"/>
                <a:cs typeface="Arial"/>
              </a:rPr>
              <a:t> </a:t>
            </a:r>
            <a:r>
              <a:rPr sz="2800" spc="-105" dirty="0">
                <a:latin typeface="Arial"/>
                <a:cs typeface="Arial"/>
              </a:rPr>
              <a:t>appendicular  </a:t>
            </a:r>
            <a:r>
              <a:rPr sz="2800" spc="-110" dirty="0">
                <a:latin typeface="Arial"/>
                <a:cs typeface="Arial"/>
              </a:rPr>
              <a:t>skeleton.</a:t>
            </a:r>
            <a:endParaRPr sz="2800">
              <a:latin typeface="Arial"/>
              <a:cs typeface="Arial"/>
            </a:endParaRPr>
          </a:p>
          <a:p>
            <a:pPr marL="12700" marR="5080" lvl="2">
              <a:lnSpc>
                <a:spcPts val="3030"/>
              </a:lnSpc>
              <a:spcBef>
                <a:spcPts val="994"/>
              </a:spcBef>
              <a:buAutoNum type="arabicPeriod"/>
              <a:tabLst>
                <a:tab pos="817880" algn="l"/>
              </a:tabLst>
            </a:pPr>
            <a:r>
              <a:rPr sz="2800" spc="-120" dirty="0">
                <a:latin typeface="Arial"/>
                <a:cs typeface="Arial"/>
              </a:rPr>
              <a:t>Distinguish </a:t>
            </a:r>
            <a:r>
              <a:rPr sz="2800" spc="-85" dirty="0">
                <a:latin typeface="Arial"/>
                <a:cs typeface="Arial"/>
              </a:rPr>
              <a:t>between </a:t>
            </a:r>
            <a:r>
              <a:rPr sz="2800" spc="-35" dirty="0">
                <a:latin typeface="Arial"/>
                <a:cs typeface="Arial"/>
              </a:rPr>
              <a:t>the </a:t>
            </a:r>
            <a:r>
              <a:rPr sz="2800" spc="-125" dirty="0">
                <a:latin typeface="Arial"/>
                <a:cs typeface="Arial"/>
              </a:rPr>
              <a:t>axial </a:t>
            </a:r>
            <a:r>
              <a:rPr sz="2800" spc="-135" dirty="0">
                <a:latin typeface="Arial"/>
                <a:cs typeface="Arial"/>
              </a:rPr>
              <a:t>and </a:t>
            </a:r>
            <a:r>
              <a:rPr sz="2800" spc="-105" dirty="0">
                <a:latin typeface="Arial"/>
                <a:cs typeface="Arial"/>
              </a:rPr>
              <a:t>appendicular </a:t>
            </a:r>
            <a:r>
              <a:rPr sz="2800" spc="-114" dirty="0">
                <a:latin typeface="Arial"/>
                <a:cs typeface="Arial"/>
              </a:rPr>
              <a:t>skeleton </a:t>
            </a:r>
            <a:r>
              <a:rPr sz="2800" spc="-35" dirty="0">
                <a:latin typeface="Arial"/>
                <a:cs typeface="Arial"/>
              </a:rPr>
              <a:t>in </a:t>
            </a:r>
            <a:r>
              <a:rPr sz="2800" spc="-85" dirty="0">
                <a:latin typeface="Arial"/>
                <a:cs typeface="Arial"/>
              </a:rPr>
              <a:t>terms</a:t>
            </a:r>
            <a:r>
              <a:rPr sz="2800" spc="-42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of  </a:t>
            </a:r>
            <a:r>
              <a:rPr sz="2800" spc="-50" dirty="0">
                <a:latin typeface="Arial"/>
                <a:cs typeface="Arial"/>
              </a:rPr>
              <a:t>function.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2800" spc="-114" dirty="0">
                <a:latin typeface="Arial"/>
                <a:cs typeface="Arial"/>
              </a:rPr>
              <a:t>1.1.5</a:t>
            </a:r>
            <a:r>
              <a:rPr sz="2800" spc="-110" dirty="0">
                <a:latin typeface="Arial"/>
                <a:cs typeface="Arial"/>
              </a:rPr>
              <a:t> Apply</a:t>
            </a:r>
            <a:r>
              <a:rPr sz="2800" spc="-125" dirty="0">
                <a:latin typeface="Arial"/>
                <a:cs typeface="Arial"/>
              </a:rPr>
              <a:t> </a:t>
            </a:r>
            <a:r>
              <a:rPr sz="2800" spc="-105" dirty="0">
                <a:latin typeface="Arial"/>
                <a:cs typeface="Arial"/>
              </a:rPr>
              <a:t>anatomical</a:t>
            </a:r>
            <a:r>
              <a:rPr sz="2800" spc="-150" dirty="0">
                <a:latin typeface="Arial"/>
                <a:cs typeface="Arial"/>
              </a:rPr>
              <a:t> </a:t>
            </a:r>
            <a:r>
              <a:rPr sz="2800" spc="-65" dirty="0">
                <a:latin typeface="Arial"/>
                <a:cs typeface="Arial"/>
              </a:rPr>
              <a:t>terminology</a:t>
            </a:r>
            <a:r>
              <a:rPr sz="2800" spc="-150" dirty="0">
                <a:latin typeface="Arial"/>
                <a:cs typeface="Arial"/>
              </a:rPr>
              <a:t> </a:t>
            </a:r>
            <a:r>
              <a:rPr sz="2800" spc="25" dirty="0">
                <a:latin typeface="Arial"/>
                <a:cs typeface="Arial"/>
              </a:rPr>
              <a:t>to</a:t>
            </a:r>
            <a:r>
              <a:rPr sz="2800" spc="-145" dirty="0">
                <a:latin typeface="Arial"/>
                <a:cs typeface="Arial"/>
              </a:rPr>
              <a:t> </a:t>
            </a:r>
            <a:r>
              <a:rPr sz="2800" spc="-35" dirty="0">
                <a:latin typeface="Arial"/>
                <a:cs typeface="Arial"/>
              </a:rPr>
              <a:t>the</a:t>
            </a:r>
            <a:r>
              <a:rPr sz="2800" spc="-135" dirty="0">
                <a:latin typeface="Arial"/>
                <a:cs typeface="Arial"/>
              </a:rPr>
              <a:t> </a:t>
            </a:r>
            <a:r>
              <a:rPr sz="2800" spc="-70" dirty="0">
                <a:latin typeface="Arial"/>
                <a:cs typeface="Arial"/>
              </a:rPr>
              <a:t>location</a:t>
            </a:r>
            <a:r>
              <a:rPr sz="2800" spc="-14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of</a:t>
            </a:r>
            <a:r>
              <a:rPr sz="2800" spc="-150" dirty="0">
                <a:latin typeface="Arial"/>
                <a:cs typeface="Arial"/>
              </a:rPr>
              <a:t> </a:t>
            </a:r>
            <a:r>
              <a:rPr sz="2800" spc="-140" dirty="0">
                <a:latin typeface="Arial"/>
                <a:cs typeface="Arial"/>
              </a:rPr>
              <a:t>bones.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2579" y="207975"/>
            <a:ext cx="422910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285" dirty="0"/>
              <a:t>Lower </a:t>
            </a:r>
            <a:r>
              <a:rPr sz="4800" spc="-310" dirty="0"/>
              <a:t>Body-</a:t>
            </a:r>
            <a:r>
              <a:rPr sz="4800" spc="-434" dirty="0"/>
              <a:t> </a:t>
            </a:r>
            <a:r>
              <a:rPr sz="4800" spc="-505" dirty="0"/>
              <a:t>Legs</a:t>
            </a:r>
            <a:endParaRPr sz="4800"/>
          </a:p>
        </p:txBody>
      </p:sp>
      <p:sp>
        <p:nvSpPr>
          <p:cNvPr id="3" name="object 3"/>
          <p:cNvSpPr/>
          <p:nvPr/>
        </p:nvSpPr>
        <p:spPr>
          <a:xfrm>
            <a:off x="243840" y="1303019"/>
            <a:ext cx="5585460" cy="5234940"/>
          </a:xfrm>
          <a:custGeom>
            <a:avLst/>
            <a:gdLst/>
            <a:ahLst/>
            <a:cxnLst/>
            <a:rect l="l" t="t" r="r" b="b"/>
            <a:pathLst>
              <a:path w="5585460" h="5234940">
                <a:moveTo>
                  <a:pt x="0" y="5234940"/>
                </a:moveTo>
                <a:lnTo>
                  <a:pt x="5585460" y="5234940"/>
                </a:lnTo>
                <a:lnTo>
                  <a:pt x="5585460" y="0"/>
                </a:lnTo>
                <a:lnTo>
                  <a:pt x="0" y="0"/>
                </a:lnTo>
                <a:lnTo>
                  <a:pt x="0" y="5234940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3840" y="1303019"/>
            <a:ext cx="5585460" cy="5234940"/>
          </a:xfrm>
          <a:custGeom>
            <a:avLst/>
            <a:gdLst/>
            <a:ahLst/>
            <a:cxnLst/>
            <a:rect l="l" t="t" r="r" b="b"/>
            <a:pathLst>
              <a:path w="5585460" h="5234940">
                <a:moveTo>
                  <a:pt x="0" y="5234940"/>
                </a:moveTo>
                <a:lnTo>
                  <a:pt x="5585460" y="5234940"/>
                </a:lnTo>
                <a:lnTo>
                  <a:pt x="5585460" y="0"/>
                </a:lnTo>
                <a:lnTo>
                  <a:pt x="0" y="0"/>
                </a:lnTo>
                <a:lnTo>
                  <a:pt x="0" y="523494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22579" y="1279652"/>
            <a:ext cx="5379720" cy="464947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241300" marR="47625" indent="-228600">
              <a:lnSpc>
                <a:spcPct val="90000"/>
              </a:lnSpc>
              <a:spcBef>
                <a:spcPts val="385"/>
              </a:spcBef>
              <a:buChar char="•"/>
              <a:tabLst>
                <a:tab pos="241300" algn="l"/>
              </a:tabLst>
            </a:pPr>
            <a:r>
              <a:rPr sz="2400" spc="-175" dirty="0">
                <a:latin typeface="Arial"/>
                <a:cs typeface="Arial"/>
              </a:rPr>
              <a:t>The </a:t>
            </a:r>
            <a:r>
              <a:rPr sz="2400" b="1" spc="-130" dirty="0">
                <a:latin typeface="Arial"/>
                <a:cs typeface="Arial"/>
              </a:rPr>
              <a:t>femur </a:t>
            </a:r>
            <a:r>
              <a:rPr sz="2400" spc="-125" dirty="0">
                <a:latin typeface="Arial"/>
                <a:cs typeface="Arial"/>
              </a:rPr>
              <a:t>is </a:t>
            </a:r>
            <a:r>
              <a:rPr sz="2400" spc="-190" dirty="0">
                <a:latin typeface="Arial"/>
                <a:cs typeface="Arial"/>
              </a:rPr>
              <a:t>a </a:t>
            </a:r>
            <a:r>
              <a:rPr sz="2400" spc="-90" dirty="0">
                <a:latin typeface="Arial"/>
                <a:cs typeface="Arial"/>
              </a:rPr>
              <a:t>long bone. </a:t>
            </a:r>
            <a:r>
              <a:rPr sz="2400" spc="35" dirty="0">
                <a:latin typeface="Arial"/>
                <a:cs typeface="Arial"/>
              </a:rPr>
              <a:t>It </a:t>
            </a:r>
            <a:r>
              <a:rPr sz="2400" spc="-70" dirty="0">
                <a:latin typeface="Arial"/>
                <a:cs typeface="Arial"/>
              </a:rPr>
              <a:t>articulates  </a:t>
            </a:r>
            <a:r>
              <a:rPr sz="2400" spc="15" dirty="0">
                <a:latin typeface="Arial"/>
                <a:cs typeface="Arial"/>
              </a:rPr>
              <a:t>with </a:t>
            </a:r>
            <a:r>
              <a:rPr sz="2400" spc="-30" dirty="0">
                <a:latin typeface="Arial"/>
                <a:cs typeface="Arial"/>
              </a:rPr>
              <a:t>the </a:t>
            </a:r>
            <a:r>
              <a:rPr sz="2400" b="1" spc="-175" dirty="0">
                <a:latin typeface="Arial"/>
                <a:cs typeface="Arial"/>
              </a:rPr>
              <a:t>pelvis </a:t>
            </a:r>
            <a:r>
              <a:rPr sz="2400" spc="20" dirty="0">
                <a:latin typeface="Arial"/>
                <a:cs typeface="Arial"/>
              </a:rPr>
              <a:t>to </a:t>
            </a:r>
            <a:r>
              <a:rPr sz="2400" spc="-30" dirty="0">
                <a:latin typeface="Arial"/>
                <a:cs typeface="Arial"/>
              </a:rPr>
              <a:t>form the </a:t>
            </a:r>
            <a:r>
              <a:rPr sz="2400" spc="-50" dirty="0">
                <a:latin typeface="Arial"/>
                <a:cs typeface="Arial"/>
              </a:rPr>
              <a:t>hip </a:t>
            </a:r>
            <a:r>
              <a:rPr sz="2400" spc="-10" dirty="0">
                <a:latin typeface="Arial"/>
                <a:cs typeface="Arial"/>
              </a:rPr>
              <a:t>joint.  </a:t>
            </a:r>
            <a:r>
              <a:rPr sz="2400" spc="-105" dirty="0">
                <a:latin typeface="Arial"/>
                <a:cs typeface="Arial"/>
              </a:rPr>
              <a:t>Distally, </a:t>
            </a:r>
            <a:r>
              <a:rPr sz="2400" spc="-30" dirty="0">
                <a:latin typeface="Arial"/>
                <a:cs typeface="Arial"/>
              </a:rPr>
              <a:t>the </a:t>
            </a:r>
            <a:r>
              <a:rPr sz="2400" spc="-55" dirty="0">
                <a:latin typeface="Arial"/>
                <a:cs typeface="Arial"/>
              </a:rPr>
              <a:t>femur </a:t>
            </a:r>
            <a:r>
              <a:rPr sz="2400" spc="-70" dirty="0">
                <a:latin typeface="Arial"/>
                <a:cs typeface="Arial"/>
              </a:rPr>
              <a:t>articulates </a:t>
            </a:r>
            <a:r>
              <a:rPr sz="2400" spc="15" dirty="0">
                <a:latin typeface="Arial"/>
                <a:cs typeface="Arial"/>
              </a:rPr>
              <a:t>with </a:t>
            </a:r>
            <a:r>
              <a:rPr sz="2400" spc="-30" dirty="0">
                <a:latin typeface="Arial"/>
                <a:cs typeface="Arial"/>
              </a:rPr>
              <a:t>the  </a:t>
            </a:r>
            <a:r>
              <a:rPr sz="2400" b="1" spc="-95" dirty="0">
                <a:latin typeface="Arial"/>
                <a:cs typeface="Arial"/>
              </a:rPr>
              <a:t>tibia </a:t>
            </a:r>
            <a:r>
              <a:rPr sz="2400" spc="20" dirty="0">
                <a:latin typeface="Arial"/>
                <a:cs typeface="Arial"/>
              </a:rPr>
              <a:t>to </a:t>
            </a:r>
            <a:r>
              <a:rPr sz="2400" spc="-30" dirty="0">
                <a:latin typeface="Arial"/>
                <a:cs typeface="Arial"/>
              </a:rPr>
              <a:t>form the </a:t>
            </a:r>
            <a:r>
              <a:rPr sz="2400" spc="-120" dirty="0">
                <a:latin typeface="Arial"/>
                <a:cs typeface="Arial"/>
              </a:rPr>
              <a:t>knee </a:t>
            </a:r>
            <a:r>
              <a:rPr sz="2400" spc="-10" dirty="0">
                <a:latin typeface="Arial"/>
                <a:cs typeface="Arial"/>
              </a:rPr>
              <a:t>joint. </a:t>
            </a:r>
            <a:r>
              <a:rPr sz="2400" spc="-180" dirty="0">
                <a:latin typeface="Arial"/>
                <a:cs typeface="Arial"/>
              </a:rPr>
              <a:t>The </a:t>
            </a:r>
            <a:r>
              <a:rPr sz="2400" spc="-20" dirty="0">
                <a:latin typeface="Arial"/>
                <a:cs typeface="Arial"/>
              </a:rPr>
              <a:t>tibia </a:t>
            </a:r>
            <a:r>
              <a:rPr sz="2400" spc="-125" dirty="0">
                <a:latin typeface="Arial"/>
                <a:cs typeface="Arial"/>
              </a:rPr>
              <a:t>is  </a:t>
            </a:r>
            <a:r>
              <a:rPr sz="2400" spc="-25" dirty="0">
                <a:latin typeface="Arial"/>
                <a:cs typeface="Arial"/>
              </a:rPr>
              <a:t>the</a:t>
            </a:r>
            <a:r>
              <a:rPr sz="2400" spc="-135" dirty="0">
                <a:latin typeface="Arial"/>
                <a:cs typeface="Arial"/>
              </a:rPr>
              <a:t> </a:t>
            </a:r>
            <a:r>
              <a:rPr sz="2400" u="heavy" spc="-5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prominent</a:t>
            </a:r>
            <a:r>
              <a:rPr sz="2400" spc="-135" dirty="0">
                <a:latin typeface="Arial"/>
                <a:cs typeface="Arial"/>
              </a:rPr>
              <a:t> </a:t>
            </a:r>
            <a:r>
              <a:rPr sz="2400" spc="-95" dirty="0">
                <a:latin typeface="Arial"/>
                <a:cs typeface="Arial"/>
              </a:rPr>
              <a:t>bone</a:t>
            </a:r>
            <a:r>
              <a:rPr sz="2400" spc="-130" dirty="0">
                <a:latin typeface="Arial"/>
                <a:cs typeface="Arial"/>
              </a:rPr>
              <a:t> </a:t>
            </a:r>
            <a:r>
              <a:rPr sz="2400" spc="-30" dirty="0">
                <a:latin typeface="Arial"/>
                <a:cs typeface="Arial"/>
              </a:rPr>
              <a:t>in</a:t>
            </a:r>
            <a:r>
              <a:rPr sz="2400" spc="-130" dirty="0">
                <a:latin typeface="Arial"/>
                <a:cs typeface="Arial"/>
              </a:rPr>
              <a:t> </a:t>
            </a:r>
            <a:r>
              <a:rPr sz="2400" spc="-30" dirty="0">
                <a:latin typeface="Arial"/>
                <a:cs typeface="Arial"/>
              </a:rPr>
              <a:t>the</a:t>
            </a:r>
            <a:r>
              <a:rPr sz="2400" spc="-125" dirty="0">
                <a:latin typeface="Arial"/>
                <a:cs typeface="Arial"/>
              </a:rPr>
              <a:t> </a:t>
            </a:r>
            <a:r>
              <a:rPr sz="2400" spc="-45" dirty="0">
                <a:latin typeface="Arial"/>
                <a:cs typeface="Arial"/>
              </a:rPr>
              <a:t>lower</a:t>
            </a:r>
            <a:r>
              <a:rPr sz="2400" spc="-125" dirty="0">
                <a:latin typeface="Arial"/>
                <a:cs typeface="Arial"/>
              </a:rPr>
              <a:t> </a:t>
            </a:r>
            <a:r>
              <a:rPr sz="2400" spc="-100" dirty="0">
                <a:latin typeface="Arial"/>
                <a:cs typeface="Arial"/>
              </a:rPr>
              <a:t>leg.</a:t>
            </a:r>
            <a:r>
              <a:rPr sz="2400" spc="-150" dirty="0">
                <a:latin typeface="Arial"/>
                <a:cs typeface="Arial"/>
              </a:rPr>
              <a:t> </a:t>
            </a:r>
            <a:r>
              <a:rPr sz="2400" spc="-175" dirty="0">
                <a:latin typeface="Arial"/>
                <a:cs typeface="Arial"/>
              </a:rPr>
              <a:t>The  </a:t>
            </a:r>
            <a:r>
              <a:rPr sz="2400" spc="-45" dirty="0">
                <a:latin typeface="Arial"/>
                <a:cs typeface="Arial"/>
              </a:rPr>
              <a:t>fibula </a:t>
            </a:r>
            <a:r>
              <a:rPr sz="2400" spc="-95" dirty="0">
                <a:latin typeface="Arial"/>
                <a:cs typeface="Arial"/>
              </a:rPr>
              <a:t>runs </a:t>
            </a:r>
            <a:r>
              <a:rPr sz="2400" u="heavy" spc="-7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parallel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spc="-114" dirty="0">
                <a:latin typeface="Arial"/>
                <a:cs typeface="Arial"/>
              </a:rPr>
              <a:t>and </a:t>
            </a:r>
            <a:r>
              <a:rPr sz="2400" spc="-60" dirty="0">
                <a:latin typeface="Arial"/>
                <a:cs typeface="Arial"/>
              </a:rPr>
              <a:t>lateral </a:t>
            </a:r>
            <a:r>
              <a:rPr sz="2400" spc="20" dirty="0">
                <a:latin typeface="Arial"/>
                <a:cs typeface="Arial"/>
              </a:rPr>
              <a:t>to </a:t>
            </a:r>
            <a:r>
              <a:rPr sz="2400" spc="-30" dirty="0">
                <a:latin typeface="Arial"/>
                <a:cs typeface="Arial"/>
              </a:rPr>
              <a:t>the  </a:t>
            </a:r>
            <a:r>
              <a:rPr sz="2400" spc="-25" dirty="0">
                <a:latin typeface="Arial"/>
                <a:cs typeface="Arial"/>
              </a:rPr>
              <a:t>tibia.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4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1550"/>
              </a:spcBef>
              <a:buChar char="•"/>
              <a:tabLst>
                <a:tab pos="241300" algn="l"/>
              </a:tabLst>
            </a:pPr>
            <a:r>
              <a:rPr sz="2400" spc="-120" dirty="0">
                <a:latin typeface="Arial"/>
                <a:cs typeface="Arial"/>
              </a:rPr>
              <a:t>Femur- </a:t>
            </a:r>
            <a:r>
              <a:rPr sz="2400" spc="-100" dirty="0">
                <a:latin typeface="Arial"/>
                <a:cs typeface="Arial"/>
              </a:rPr>
              <a:t>singular </a:t>
            </a:r>
            <a:r>
              <a:rPr sz="2400" spc="-90" dirty="0">
                <a:latin typeface="Arial"/>
                <a:cs typeface="Arial"/>
              </a:rPr>
              <a:t>long</a:t>
            </a:r>
            <a:r>
              <a:rPr sz="2400" spc="-185" dirty="0">
                <a:latin typeface="Arial"/>
                <a:cs typeface="Arial"/>
              </a:rPr>
              <a:t> </a:t>
            </a:r>
            <a:r>
              <a:rPr sz="2400" spc="-100" dirty="0">
                <a:latin typeface="Arial"/>
                <a:cs typeface="Arial"/>
              </a:rPr>
              <a:t>bone</a:t>
            </a:r>
            <a:endParaRPr sz="24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710"/>
              </a:spcBef>
              <a:buChar char="•"/>
              <a:tabLst>
                <a:tab pos="241300" algn="l"/>
              </a:tabLst>
            </a:pPr>
            <a:r>
              <a:rPr sz="2400" spc="-110" dirty="0">
                <a:latin typeface="Arial"/>
                <a:cs typeface="Arial"/>
              </a:rPr>
              <a:t>Tibia </a:t>
            </a:r>
            <a:r>
              <a:rPr sz="2400" spc="-95" dirty="0">
                <a:latin typeface="Arial"/>
                <a:cs typeface="Arial"/>
              </a:rPr>
              <a:t>(Inside-large;</a:t>
            </a:r>
            <a:r>
              <a:rPr sz="2400" spc="-160" dirty="0">
                <a:latin typeface="Arial"/>
                <a:cs typeface="Arial"/>
              </a:rPr>
              <a:t> </a:t>
            </a:r>
            <a:r>
              <a:rPr sz="2400" spc="-130" dirty="0">
                <a:latin typeface="Arial"/>
                <a:cs typeface="Arial"/>
              </a:rPr>
              <a:t>shins)</a:t>
            </a:r>
            <a:endParaRPr sz="24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720"/>
              </a:spcBef>
              <a:buChar char="•"/>
              <a:tabLst>
                <a:tab pos="241300" algn="l"/>
              </a:tabLst>
            </a:pPr>
            <a:r>
              <a:rPr sz="2400" spc="-114" dirty="0">
                <a:latin typeface="Arial"/>
                <a:cs typeface="Arial"/>
              </a:rPr>
              <a:t>Fibula</a:t>
            </a:r>
            <a:r>
              <a:rPr sz="2400" spc="-150" dirty="0">
                <a:latin typeface="Arial"/>
                <a:cs typeface="Arial"/>
              </a:rPr>
              <a:t> </a:t>
            </a:r>
            <a:r>
              <a:rPr sz="2400" spc="-95" dirty="0">
                <a:latin typeface="Arial"/>
                <a:cs typeface="Arial"/>
              </a:rPr>
              <a:t>(Outside-small)</a:t>
            </a:r>
            <a:endParaRPr sz="24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710"/>
              </a:spcBef>
              <a:buChar char="•"/>
              <a:tabLst>
                <a:tab pos="241300" algn="l"/>
              </a:tabLst>
            </a:pPr>
            <a:r>
              <a:rPr sz="2400" spc="-114" dirty="0">
                <a:latin typeface="Arial"/>
                <a:cs typeface="Arial"/>
              </a:rPr>
              <a:t>Patella </a:t>
            </a:r>
            <a:r>
              <a:rPr sz="2400" spc="-120" dirty="0">
                <a:latin typeface="Arial"/>
                <a:cs typeface="Arial"/>
              </a:rPr>
              <a:t>(kneecap) </a:t>
            </a:r>
            <a:r>
              <a:rPr sz="2400" spc="-65" dirty="0">
                <a:latin typeface="Arial"/>
                <a:cs typeface="Arial"/>
              </a:rPr>
              <a:t>- </a:t>
            </a:r>
            <a:r>
              <a:rPr sz="2400" spc="-100" dirty="0">
                <a:latin typeface="Arial"/>
                <a:cs typeface="Arial"/>
              </a:rPr>
              <a:t>small, </a:t>
            </a:r>
            <a:r>
              <a:rPr sz="2400" spc="-50" dirty="0">
                <a:latin typeface="Arial"/>
                <a:cs typeface="Arial"/>
              </a:rPr>
              <a:t>triangular</a:t>
            </a:r>
            <a:r>
              <a:rPr sz="2400" spc="-340" dirty="0">
                <a:latin typeface="Arial"/>
                <a:cs typeface="Arial"/>
              </a:rPr>
              <a:t> </a:t>
            </a:r>
            <a:r>
              <a:rPr sz="2400" spc="-90" dirty="0">
                <a:latin typeface="Arial"/>
                <a:cs typeface="Arial"/>
              </a:rPr>
              <a:t>bone.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572500" y="4622949"/>
            <a:ext cx="3619499" cy="21068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926835" y="1325880"/>
            <a:ext cx="3092195" cy="41239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144000" y="329184"/>
            <a:ext cx="2862072" cy="19461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55594" y="285750"/>
            <a:ext cx="459359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285" dirty="0"/>
              <a:t>Lower </a:t>
            </a:r>
            <a:r>
              <a:rPr sz="4800" spc="-310" dirty="0"/>
              <a:t>Body-</a:t>
            </a:r>
            <a:r>
              <a:rPr sz="4800" spc="-420" dirty="0"/>
              <a:t> </a:t>
            </a:r>
            <a:r>
              <a:rPr sz="4800" spc="-475" dirty="0"/>
              <a:t>Knees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205740" y="1281683"/>
            <a:ext cx="11841480" cy="1937385"/>
          </a:xfrm>
          <a:prstGeom prst="rect">
            <a:avLst/>
          </a:prstGeom>
          <a:solidFill>
            <a:srgbClr val="FFCCFF"/>
          </a:solidFill>
          <a:ln w="12192">
            <a:solidFill>
              <a:srgbClr val="000000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 marL="90805" marR="144780">
              <a:lnSpc>
                <a:spcPct val="106900"/>
              </a:lnSpc>
              <a:spcBef>
                <a:spcPts val="35"/>
              </a:spcBef>
            </a:pPr>
            <a:r>
              <a:rPr sz="2800" spc="-204" dirty="0">
                <a:latin typeface="Arial"/>
                <a:cs typeface="Arial"/>
              </a:rPr>
              <a:t>The </a:t>
            </a:r>
            <a:r>
              <a:rPr sz="2800" b="1" spc="-140" dirty="0">
                <a:latin typeface="Arial"/>
                <a:cs typeface="Arial"/>
              </a:rPr>
              <a:t>patella </a:t>
            </a:r>
            <a:r>
              <a:rPr sz="2800" spc="-135" dirty="0">
                <a:latin typeface="Arial"/>
                <a:cs typeface="Arial"/>
              </a:rPr>
              <a:t>(knee </a:t>
            </a:r>
            <a:r>
              <a:rPr sz="2800" spc="-160" dirty="0">
                <a:latin typeface="Arial"/>
                <a:cs typeface="Arial"/>
              </a:rPr>
              <a:t>cap) </a:t>
            </a:r>
            <a:r>
              <a:rPr sz="2800" spc="-145" dirty="0">
                <a:latin typeface="Arial"/>
                <a:cs typeface="Arial"/>
              </a:rPr>
              <a:t>is </a:t>
            </a:r>
            <a:r>
              <a:rPr sz="2800" spc="-220" dirty="0">
                <a:latin typeface="Arial"/>
                <a:cs typeface="Arial"/>
              </a:rPr>
              <a:t>a </a:t>
            </a:r>
            <a:r>
              <a:rPr sz="2800" spc="-114" dirty="0">
                <a:latin typeface="Arial"/>
                <a:cs typeface="Arial"/>
              </a:rPr>
              <a:t>small, </a:t>
            </a:r>
            <a:r>
              <a:rPr sz="2800" spc="-60" dirty="0">
                <a:latin typeface="Arial"/>
                <a:cs typeface="Arial"/>
              </a:rPr>
              <a:t>triangular </a:t>
            </a:r>
            <a:r>
              <a:rPr sz="2800" spc="-114" dirty="0">
                <a:latin typeface="Arial"/>
                <a:cs typeface="Arial"/>
              </a:rPr>
              <a:t>bone </a:t>
            </a:r>
            <a:r>
              <a:rPr sz="2800" spc="-100" dirty="0">
                <a:latin typeface="Arial"/>
                <a:cs typeface="Arial"/>
              </a:rPr>
              <a:t>located </a:t>
            </a:r>
            <a:r>
              <a:rPr sz="2800" spc="-40" dirty="0">
                <a:latin typeface="Arial"/>
                <a:cs typeface="Arial"/>
              </a:rPr>
              <a:t>at </a:t>
            </a:r>
            <a:r>
              <a:rPr sz="2800" spc="-35" dirty="0">
                <a:latin typeface="Arial"/>
                <a:cs typeface="Arial"/>
              </a:rPr>
              <a:t>the </a:t>
            </a:r>
            <a:r>
              <a:rPr sz="2800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front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of </a:t>
            </a:r>
            <a:r>
              <a:rPr sz="2800" spc="-35" dirty="0">
                <a:latin typeface="Arial"/>
                <a:cs typeface="Arial"/>
              </a:rPr>
              <a:t>the</a:t>
            </a:r>
            <a:r>
              <a:rPr sz="2800" spc="-480" dirty="0">
                <a:latin typeface="Arial"/>
                <a:cs typeface="Arial"/>
              </a:rPr>
              <a:t> </a:t>
            </a:r>
            <a:r>
              <a:rPr sz="2800" spc="-140" dirty="0">
                <a:latin typeface="Arial"/>
                <a:cs typeface="Arial"/>
              </a:rPr>
              <a:t>knee  </a:t>
            </a:r>
            <a:r>
              <a:rPr sz="2800" spc="-15" dirty="0">
                <a:latin typeface="Arial"/>
                <a:cs typeface="Arial"/>
              </a:rPr>
              <a:t>joint. </a:t>
            </a:r>
            <a:r>
              <a:rPr sz="2800" spc="-204" dirty="0">
                <a:latin typeface="Arial"/>
                <a:cs typeface="Arial"/>
              </a:rPr>
              <a:t>The </a:t>
            </a:r>
            <a:r>
              <a:rPr sz="2800" spc="-80" dirty="0">
                <a:latin typeface="Arial"/>
                <a:cs typeface="Arial"/>
              </a:rPr>
              <a:t>patella </a:t>
            </a:r>
            <a:r>
              <a:rPr sz="2800" spc="-165" dirty="0">
                <a:latin typeface="Arial"/>
                <a:cs typeface="Arial"/>
              </a:rPr>
              <a:t>increases </a:t>
            </a:r>
            <a:r>
              <a:rPr sz="2800" spc="-35" dirty="0">
                <a:latin typeface="Arial"/>
                <a:cs typeface="Arial"/>
              </a:rPr>
              <a:t>the </a:t>
            </a:r>
            <a:r>
              <a:rPr sz="2800" spc="-150" dirty="0">
                <a:latin typeface="Arial"/>
                <a:cs typeface="Arial"/>
              </a:rPr>
              <a:t>leverage </a:t>
            </a:r>
            <a:r>
              <a:rPr sz="2800" spc="-10" dirty="0">
                <a:latin typeface="Arial"/>
                <a:cs typeface="Arial"/>
              </a:rPr>
              <a:t>of </a:t>
            </a:r>
            <a:r>
              <a:rPr sz="2800" spc="-35" dirty="0">
                <a:latin typeface="Arial"/>
                <a:cs typeface="Arial"/>
              </a:rPr>
              <a:t>the </a:t>
            </a:r>
            <a:r>
              <a:rPr sz="2800" u="heavy" spc="-7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tendon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of </a:t>
            </a:r>
            <a:r>
              <a:rPr sz="2800" spc="-35" dirty="0">
                <a:latin typeface="Arial"/>
                <a:cs typeface="Arial"/>
              </a:rPr>
              <a:t>the </a:t>
            </a:r>
            <a:r>
              <a:rPr sz="2800" spc="-125" dirty="0">
                <a:latin typeface="Arial"/>
                <a:cs typeface="Arial"/>
              </a:rPr>
              <a:t>quadriceps </a:t>
            </a:r>
            <a:r>
              <a:rPr sz="2800" spc="-135" dirty="0">
                <a:latin typeface="Arial"/>
                <a:cs typeface="Arial"/>
              </a:rPr>
              <a:t>and  </a:t>
            </a:r>
            <a:r>
              <a:rPr sz="2800" spc="-150" dirty="0">
                <a:latin typeface="Arial"/>
                <a:cs typeface="Arial"/>
              </a:rPr>
              <a:t>also </a:t>
            </a:r>
            <a:r>
              <a:rPr sz="2800" spc="-100" dirty="0">
                <a:latin typeface="Arial"/>
                <a:cs typeface="Arial"/>
              </a:rPr>
              <a:t>maintains </a:t>
            </a:r>
            <a:r>
              <a:rPr sz="2800" spc="-35" dirty="0">
                <a:latin typeface="Arial"/>
                <a:cs typeface="Arial"/>
              </a:rPr>
              <a:t>the </a:t>
            </a:r>
            <a:r>
              <a:rPr sz="2800" u="heavy" spc="-6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position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of </a:t>
            </a:r>
            <a:r>
              <a:rPr sz="2800" spc="-35" dirty="0">
                <a:latin typeface="Arial"/>
                <a:cs typeface="Arial"/>
              </a:rPr>
              <a:t>the </a:t>
            </a:r>
            <a:r>
              <a:rPr sz="2800" spc="-65" dirty="0">
                <a:latin typeface="Arial"/>
                <a:cs typeface="Arial"/>
              </a:rPr>
              <a:t>tendon </a:t>
            </a:r>
            <a:r>
              <a:rPr sz="2800" spc="-95" dirty="0">
                <a:latin typeface="Arial"/>
                <a:cs typeface="Arial"/>
              </a:rPr>
              <a:t>when </a:t>
            </a:r>
            <a:r>
              <a:rPr sz="2800" spc="-35" dirty="0">
                <a:latin typeface="Arial"/>
                <a:cs typeface="Arial"/>
              </a:rPr>
              <a:t>the </a:t>
            </a:r>
            <a:r>
              <a:rPr sz="2800" spc="-140" dirty="0">
                <a:latin typeface="Arial"/>
                <a:cs typeface="Arial"/>
              </a:rPr>
              <a:t>knee </a:t>
            </a:r>
            <a:r>
              <a:rPr sz="2800" dirty="0">
                <a:latin typeface="Arial"/>
                <a:cs typeface="Arial"/>
              </a:rPr>
              <a:t>joint </a:t>
            </a:r>
            <a:r>
              <a:rPr sz="2800" spc="-145" dirty="0">
                <a:latin typeface="Arial"/>
                <a:cs typeface="Arial"/>
              </a:rPr>
              <a:t>is </a:t>
            </a:r>
            <a:r>
              <a:rPr sz="2800" u="heavy" spc="-6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bent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spc="-135" dirty="0">
                <a:latin typeface="Arial"/>
                <a:cs typeface="Arial"/>
              </a:rPr>
              <a:t>and  </a:t>
            </a:r>
            <a:r>
              <a:rPr sz="2800" spc="-75" dirty="0">
                <a:latin typeface="Arial"/>
                <a:cs typeface="Arial"/>
              </a:rPr>
              <a:t>protects </a:t>
            </a:r>
            <a:r>
              <a:rPr sz="2800" spc="-35" dirty="0">
                <a:latin typeface="Arial"/>
                <a:cs typeface="Arial"/>
              </a:rPr>
              <a:t>the </a:t>
            </a:r>
            <a:r>
              <a:rPr sz="2800" spc="-140" dirty="0">
                <a:latin typeface="Arial"/>
                <a:cs typeface="Arial"/>
              </a:rPr>
              <a:t>knee</a:t>
            </a:r>
            <a:r>
              <a:rPr sz="2800" spc="-305" dirty="0">
                <a:latin typeface="Arial"/>
                <a:cs typeface="Arial"/>
              </a:rPr>
              <a:t> </a:t>
            </a:r>
            <a:r>
              <a:rPr sz="2800" spc="-15" dirty="0">
                <a:latin typeface="Arial"/>
                <a:cs typeface="Arial"/>
              </a:rPr>
              <a:t>joint.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957059" y="3852671"/>
            <a:ext cx="4130040" cy="28666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04087" y="3572255"/>
            <a:ext cx="5410200" cy="28514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9720" y="0"/>
            <a:ext cx="457454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325" dirty="0"/>
              <a:t>Lower </a:t>
            </a:r>
            <a:r>
              <a:rPr sz="5400" spc="-490" dirty="0"/>
              <a:t>Legs-</a:t>
            </a:r>
            <a:r>
              <a:rPr sz="5400" spc="-475" dirty="0"/>
              <a:t> </a:t>
            </a:r>
            <a:r>
              <a:rPr sz="5400" spc="-365" dirty="0"/>
              <a:t>Feet</a:t>
            </a:r>
            <a:endParaRPr sz="5400"/>
          </a:p>
        </p:txBody>
      </p:sp>
      <p:sp>
        <p:nvSpPr>
          <p:cNvPr id="3" name="object 3"/>
          <p:cNvSpPr/>
          <p:nvPr/>
        </p:nvSpPr>
        <p:spPr>
          <a:xfrm>
            <a:off x="220979" y="868680"/>
            <a:ext cx="7018020" cy="5760720"/>
          </a:xfrm>
          <a:custGeom>
            <a:avLst/>
            <a:gdLst/>
            <a:ahLst/>
            <a:cxnLst/>
            <a:rect l="l" t="t" r="r" b="b"/>
            <a:pathLst>
              <a:path w="7018020" h="5760720">
                <a:moveTo>
                  <a:pt x="0" y="5760720"/>
                </a:moveTo>
                <a:lnTo>
                  <a:pt x="7018020" y="5760720"/>
                </a:lnTo>
                <a:lnTo>
                  <a:pt x="7018020" y="0"/>
                </a:lnTo>
                <a:lnTo>
                  <a:pt x="0" y="0"/>
                </a:lnTo>
                <a:lnTo>
                  <a:pt x="0" y="5760720"/>
                </a:lnTo>
                <a:close/>
              </a:path>
            </a:pathLst>
          </a:custGeom>
          <a:solidFill>
            <a:srgbClr val="CC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0979" y="868680"/>
            <a:ext cx="7018020" cy="5760720"/>
          </a:xfrm>
          <a:custGeom>
            <a:avLst/>
            <a:gdLst/>
            <a:ahLst/>
            <a:cxnLst/>
            <a:rect l="l" t="t" r="r" b="b"/>
            <a:pathLst>
              <a:path w="7018020" h="5760720">
                <a:moveTo>
                  <a:pt x="0" y="5760720"/>
                </a:moveTo>
                <a:lnTo>
                  <a:pt x="7018020" y="5760720"/>
                </a:lnTo>
                <a:lnTo>
                  <a:pt x="7018020" y="0"/>
                </a:lnTo>
                <a:lnTo>
                  <a:pt x="0" y="0"/>
                </a:lnTo>
                <a:lnTo>
                  <a:pt x="0" y="576072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99720" y="808989"/>
            <a:ext cx="6839584" cy="5511165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241300" marR="5080" indent="-228600">
              <a:lnSpc>
                <a:spcPct val="80000"/>
              </a:lnSpc>
              <a:spcBef>
                <a:spcPts val="725"/>
              </a:spcBef>
              <a:buChar char="•"/>
              <a:tabLst>
                <a:tab pos="241300" algn="l"/>
              </a:tabLst>
            </a:pPr>
            <a:r>
              <a:rPr sz="2600" spc="-70" dirty="0">
                <a:latin typeface="Arial"/>
                <a:cs typeface="Arial"/>
              </a:rPr>
              <a:t>At </a:t>
            </a:r>
            <a:r>
              <a:rPr sz="2600" spc="-30" dirty="0">
                <a:latin typeface="Arial"/>
                <a:cs typeface="Arial"/>
              </a:rPr>
              <a:t>the </a:t>
            </a:r>
            <a:r>
              <a:rPr sz="2600" spc="-100" dirty="0">
                <a:latin typeface="Arial"/>
                <a:cs typeface="Arial"/>
              </a:rPr>
              <a:t>ankle, </a:t>
            </a:r>
            <a:r>
              <a:rPr sz="2600" spc="-30" dirty="0">
                <a:latin typeface="Arial"/>
                <a:cs typeface="Arial"/>
              </a:rPr>
              <a:t>the </a:t>
            </a:r>
            <a:r>
              <a:rPr sz="2600" spc="-20" dirty="0">
                <a:latin typeface="Arial"/>
                <a:cs typeface="Arial"/>
              </a:rPr>
              <a:t>tibia </a:t>
            </a:r>
            <a:r>
              <a:rPr sz="2600" spc="-120" dirty="0">
                <a:latin typeface="Arial"/>
                <a:cs typeface="Arial"/>
              </a:rPr>
              <a:t>and </a:t>
            </a:r>
            <a:r>
              <a:rPr sz="2600" spc="-45" dirty="0">
                <a:latin typeface="Arial"/>
                <a:cs typeface="Arial"/>
              </a:rPr>
              <a:t>fibula </a:t>
            </a:r>
            <a:r>
              <a:rPr sz="2600" spc="-50" dirty="0">
                <a:latin typeface="Arial"/>
                <a:cs typeface="Arial"/>
              </a:rPr>
              <a:t>articulate </a:t>
            </a:r>
            <a:r>
              <a:rPr sz="2600" spc="15" dirty="0">
                <a:latin typeface="Arial"/>
                <a:cs typeface="Arial"/>
              </a:rPr>
              <a:t>with  </a:t>
            </a:r>
            <a:r>
              <a:rPr sz="2600" spc="-30" dirty="0">
                <a:latin typeface="Arial"/>
                <a:cs typeface="Arial"/>
              </a:rPr>
              <a:t>the </a:t>
            </a:r>
            <a:r>
              <a:rPr sz="2600" b="1" spc="-170" dirty="0">
                <a:latin typeface="Arial"/>
                <a:cs typeface="Arial"/>
              </a:rPr>
              <a:t>talus </a:t>
            </a:r>
            <a:r>
              <a:rPr sz="2600" spc="-125" dirty="0">
                <a:latin typeface="Arial"/>
                <a:cs typeface="Arial"/>
              </a:rPr>
              <a:t>bones. </a:t>
            </a:r>
            <a:r>
              <a:rPr sz="2600" spc="-190" dirty="0">
                <a:latin typeface="Arial"/>
                <a:cs typeface="Arial"/>
              </a:rPr>
              <a:t>The </a:t>
            </a:r>
            <a:r>
              <a:rPr sz="2600" spc="-75" dirty="0">
                <a:latin typeface="Arial"/>
                <a:cs typeface="Arial"/>
              </a:rPr>
              <a:t>distal </a:t>
            </a:r>
            <a:r>
              <a:rPr sz="2600" spc="-35" dirty="0">
                <a:latin typeface="Arial"/>
                <a:cs typeface="Arial"/>
              </a:rPr>
              <a:t>row </a:t>
            </a:r>
            <a:r>
              <a:rPr sz="2600" spc="-5" dirty="0">
                <a:latin typeface="Arial"/>
                <a:cs typeface="Arial"/>
              </a:rPr>
              <a:t>of </a:t>
            </a:r>
            <a:r>
              <a:rPr sz="2600" spc="-125" dirty="0">
                <a:latin typeface="Arial"/>
                <a:cs typeface="Arial"/>
              </a:rPr>
              <a:t>tarsals  </a:t>
            </a:r>
            <a:r>
              <a:rPr sz="2600" spc="-70" dirty="0">
                <a:latin typeface="Arial"/>
                <a:cs typeface="Arial"/>
              </a:rPr>
              <a:t>articulates </a:t>
            </a:r>
            <a:r>
              <a:rPr sz="2600" spc="20" dirty="0">
                <a:latin typeface="Arial"/>
                <a:cs typeface="Arial"/>
              </a:rPr>
              <a:t>with </a:t>
            </a:r>
            <a:r>
              <a:rPr sz="2600" spc="-25" dirty="0">
                <a:latin typeface="Arial"/>
                <a:cs typeface="Arial"/>
              </a:rPr>
              <a:t>the </a:t>
            </a:r>
            <a:r>
              <a:rPr sz="2600" b="1" spc="-165" dirty="0">
                <a:latin typeface="Arial"/>
                <a:cs typeface="Arial"/>
              </a:rPr>
              <a:t>metatarsals</a:t>
            </a:r>
            <a:r>
              <a:rPr sz="2600" spc="-165" dirty="0">
                <a:latin typeface="Arial"/>
                <a:cs typeface="Arial"/>
              </a:rPr>
              <a:t>, </a:t>
            </a:r>
            <a:r>
              <a:rPr sz="2600" spc="-70" dirty="0">
                <a:latin typeface="Arial"/>
                <a:cs typeface="Arial"/>
              </a:rPr>
              <a:t>which</a:t>
            </a:r>
            <a:r>
              <a:rPr sz="2600" spc="-540" dirty="0">
                <a:latin typeface="Arial"/>
                <a:cs typeface="Arial"/>
              </a:rPr>
              <a:t> </a:t>
            </a:r>
            <a:r>
              <a:rPr sz="2600" spc="-50" dirty="0">
                <a:latin typeface="Arial"/>
                <a:cs typeface="Arial"/>
              </a:rPr>
              <a:t>articulate  </a:t>
            </a:r>
            <a:r>
              <a:rPr sz="2600" spc="15" dirty="0">
                <a:latin typeface="Arial"/>
                <a:cs typeface="Arial"/>
              </a:rPr>
              <a:t>with </a:t>
            </a:r>
            <a:r>
              <a:rPr sz="2600" spc="-25" dirty="0">
                <a:latin typeface="Arial"/>
                <a:cs typeface="Arial"/>
              </a:rPr>
              <a:t>the </a:t>
            </a:r>
            <a:r>
              <a:rPr sz="2600" b="1" spc="-200" dirty="0">
                <a:latin typeface="Arial"/>
                <a:cs typeface="Arial"/>
              </a:rPr>
              <a:t>phalanges</a:t>
            </a:r>
            <a:r>
              <a:rPr sz="2600" spc="-200" dirty="0">
                <a:latin typeface="Arial"/>
                <a:cs typeface="Arial"/>
              </a:rPr>
              <a:t>. </a:t>
            </a:r>
            <a:r>
              <a:rPr sz="2600" spc="-250" dirty="0">
                <a:latin typeface="Arial"/>
                <a:cs typeface="Arial"/>
              </a:rPr>
              <a:t>Each </a:t>
            </a:r>
            <a:r>
              <a:rPr sz="2600" spc="-35" dirty="0">
                <a:latin typeface="Arial"/>
                <a:cs typeface="Arial"/>
              </a:rPr>
              <a:t>toe </a:t>
            </a:r>
            <a:r>
              <a:rPr sz="2600" spc="-190" dirty="0">
                <a:latin typeface="Arial"/>
                <a:cs typeface="Arial"/>
              </a:rPr>
              <a:t>has </a:t>
            </a:r>
            <a:r>
              <a:rPr sz="2600" u="heavy" spc="-4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three </a:t>
            </a:r>
            <a:r>
              <a:rPr sz="2600" spc="-45" dirty="0">
                <a:latin typeface="Arial"/>
                <a:cs typeface="Arial"/>
              </a:rPr>
              <a:t> </a:t>
            </a:r>
            <a:r>
              <a:rPr sz="2600" spc="-150" dirty="0">
                <a:latin typeface="Arial"/>
                <a:cs typeface="Arial"/>
              </a:rPr>
              <a:t>phalanges </a:t>
            </a:r>
            <a:r>
              <a:rPr sz="2600" spc="15" dirty="0">
                <a:latin typeface="Arial"/>
                <a:cs typeface="Arial"/>
              </a:rPr>
              <a:t>with </a:t>
            </a:r>
            <a:r>
              <a:rPr sz="2600" spc="-25" dirty="0">
                <a:latin typeface="Arial"/>
                <a:cs typeface="Arial"/>
              </a:rPr>
              <a:t>the </a:t>
            </a:r>
            <a:r>
              <a:rPr sz="2600" spc="-95" dirty="0">
                <a:latin typeface="Arial"/>
                <a:cs typeface="Arial"/>
              </a:rPr>
              <a:t>exception </a:t>
            </a:r>
            <a:r>
              <a:rPr sz="2600" spc="-5" dirty="0">
                <a:latin typeface="Arial"/>
                <a:cs typeface="Arial"/>
              </a:rPr>
              <a:t>of </a:t>
            </a:r>
            <a:r>
              <a:rPr sz="2600" spc="-30" dirty="0">
                <a:latin typeface="Arial"/>
                <a:cs typeface="Arial"/>
              </a:rPr>
              <a:t>the </a:t>
            </a:r>
            <a:r>
              <a:rPr sz="2600" spc="-100" dirty="0">
                <a:latin typeface="Arial"/>
                <a:cs typeface="Arial"/>
              </a:rPr>
              <a:t>big </a:t>
            </a:r>
            <a:r>
              <a:rPr sz="2600" spc="-40" dirty="0">
                <a:latin typeface="Arial"/>
                <a:cs typeface="Arial"/>
              </a:rPr>
              <a:t>toe  </a:t>
            </a:r>
            <a:r>
              <a:rPr sz="2600" spc="-75" dirty="0">
                <a:latin typeface="Arial"/>
                <a:cs typeface="Arial"/>
              </a:rPr>
              <a:t>which </a:t>
            </a:r>
            <a:r>
              <a:rPr sz="2600" spc="-190" dirty="0">
                <a:latin typeface="Arial"/>
                <a:cs typeface="Arial"/>
              </a:rPr>
              <a:t>has</a:t>
            </a:r>
            <a:r>
              <a:rPr sz="2600" spc="-220" dirty="0">
                <a:latin typeface="Arial"/>
                <a:cs typeface="Arial"/>
              </a:rPr>
              <a:t> </a:t>
            </a:r>
            <a:r>
              <a:rPr sz="2600" spc="-10" dirty="0">
                <a:latin typeface="Arial"/>
                <a:cs typeface="Arial"/>
              </a:rPr>
              <a:t>two.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600">
              <a:latin typeface="Times New Roman"/>
              <a:cs typeface="Times New Roman"/>
            </a:endParaRPr>
          </a:p>
          <a:p>
            <a:pPr marL="241300" marR="549910" indent="-228600">
              <a:lnSpc>
                <a:spcPct val="80000"/>
              </a:lnSpc>
              <a:spcBef>
                <a:spcPts val="1515"/>
              </a:spcBef>
              <a:buFont typeface="Arial"/>
              <a:buChar char="•"/>
              <a:tabLst>
                <a:tab pos="241300" algn="l"/>
              </a:tabLst>
            </a:pPr>
            <a:r>
              <a:rPr sz="2600" b="1" spc="-240" dirty="0">
                <a:latin typeface="Arial"/>
                <a:cs typeface="Arial"/>
              </a:rPr>
              <a:t>Tarsals- </a:t>
            </a:r>
            <a:r>
              <a:rPr sz="2600" spc="-65" dirty="0">
                <a:latin typeface="Arial"/>
                <a:cs typeface="Arial"/>
              </a:rPr>
              <a:t>found </a:t>
            </a:r>
            <a:r>
              <a:rPr sz="2600" spc="-30" dirty="0">
                <a:latin typeface="Arial"/>
                <a:cs typeface="Arial"/>
              </a:rPr>
              <a:t>in hindfoot </a:t>
            </a:r>
            <a:r>
              <a:rPr sz="2600" spc="-120" dirty="0">
                <a:latin typeface="Arial"/>
                <a:cs typeface="Arial"/>
              </a:rPr>
              <a:t>and </a:t>
            </a:r>
            <a:r>
              <a:rPr sz="2600" spc="-130" dirty="0">
                <a:latin typeface="Arial"/>
                <a:cs typeface="Arial"/>
              </a:rPr>
              <a:t>organized </a:t>
            </a:r>
            <a:r>
              <a:rPr sz="2600" spc="-10" dirty="0">
                <a:latin typeface="Arial"/>
                <a:cs typeface="Arial"/>
              </a:rPr>
              <a:t>into  </a:t>
            </a:r>
            <a:r>
              <a:rPr sz="2600" spc="-45" dirty="0">
                <a:latin typeface="Arial"/>
                <a:cs typeface="Arial"/>
              </a:rPr>
              <a:t>three </a:t>
            </a:r>
            <a:r>
              <a:rPr sz="2600" spc="-90" dirty="0">
                <a:latin typeface="Arial"/>
                <a:cs typeface="Arial"/>
              </a:rPr>
              <a:t>rows: </a:t>
            </a:r>
            <a:r>
              <a:rPr sz="2600" spc="-80" dirty="0">
                <a:latin typeface="Arial"/>
                <a:cs typeface="Arial"/>
              </a:rPr>
              <a:t>proximal, </a:t>
            </a:r>
            <a:r>
              <a:rPr sz="2600" spc="-55" dirty="0">
                <a:latin typeface="Arial"/>
                <a:cs typeface="Arial"/>
              </a:rPr>
              <a:t>intermediate </a:t>
            </a:r>
            <a:r>
              <a:rPr sz="2600" spc="-120" dirty="0">
                <a:latin typeface="Arial"/>
                <a:cs typeface="Arial"/>
              </a:rPr>
              <a:t>and</a:t>
            </a:r>
            <a:r>
              <a:rPr sz="2600" spc="-509" dirty="0">
                <a:latin typeface="Arial"/>
                <a:cs typeface="Arial"/>
              </a:rPr>
              <a:t> </a:t>
            </a:r>
            <a:r>
              <a:rPr sz="2600" spc="-75" dirty="0">
                <a:latin typeface="Arial"/>
                <a:cs typeface="Arial"/>
              </a:rPr>
              <a:t>distal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3100">
              <a:latin typeface="Times New Roman"/>
              <a:cs typeface="Times New Roman"/>
            </a:endParaRPr>
          </a:p>
          <a:p>
            <a:pPr marL="241300" marR="244475" indent="-228600">
              <a:lnSpc>
                <a:spcPts val="2500"/>
              </a:lnSpc>
              <a:buFont typeface="Arial"/>
              <a:buChar char="•"/>
              <a:tabLst>
                <a:tab pos="241300" algn="l"/>
              </a:tabLst>
            </a:pPr>
            <a:r>
              <a:rPr sz="2600" b="1" spc="-145" dirty="0">
                <a:latin typeface="Arial"/>
                <a:cs typeface="Arial"/>
              </a:rPr>
              <a:t>Metatarsals </a:t>
            </a:r>
            <a:r>
              <a:rPr sz="2600" spc="-90" dirty="0">
                <a:latin typeface="Arial"/>
                <a:cs typeface="Arial"/>
              </a:rPr>
              <a:t>located </a:t>
            </a:r>
            <a:r>
              <a:rPr sz="2600" spc="-30" dirty="0">
                <a:latin typeface="Arial"/>
                <a:cs typeface="Arial"/>
              </a:rPr>
              <a:t>in </a:t>
            </a:r>
            <a:r>
              <a:rPr sz="2600" spc="-25" dirty="0">
                <a:latin typeface="Arial"/>
                <a:cs typeface="Arial"/>
              </a:rPr>
              <a:t>midfoot </a:t>
            </a:r>
            <a:r>
              <a:rPr sz="2600" spc="-75" dirty="0">
                <a:latin typeface="Arial"/>
                <a:cs typeface="Arial"/>
              </a:rPr>
              <a:t>between</a:t>
            </a:r>
            <a:r>
              <a:rPr sz="2600" spc="-420" dirty="0">
                <a:latin typeface="Arial"/>
                <a:cs typeface="Arial"/>
              </a:rPr>
              <a:t> </a:t>
            </a:r>
            <a:r>
              <a:rPr sz="2600" spc="-125" dirty="0">
                <a:latin typeface="Arial"/>
                <a:cs typeface="Arial"/>
              </a:rPr>
              <a:t>tarsals  </a:t>
            </a:r>
            <a:r>
              <a:rPr sz="2600" spc="-120" dirty="0">
                <a:latin typeface="Arial"/>
                <a:cs typeface="Arial"/>
              </a:rPr>
              <a:t>and</a:t>
            </a:r>
            <a:r>
              <a:rPr sz="2600" spc="-150" dirty="0">
                <a:latin typeface="Arial"/>
                <a:cs typeface="Arial"/>
              </a:rPr>
              <a:t> phalanges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600">
              <a:latin typeface="Times New Roman"/>
              <a:cs typeface="Times New Roman"/>
            </a:endParaRPr>
          </a:p>
          <a:p>
            <a:pPr marL="241300" marR="887730" indent="-228600">
              <a:lnSpc>
                <a:spcPct val="80000"/>
              </a:lnSpc>
              <a:spcBef>
                <a:spcPts val="1515"/>
              </a:spcBef>
              <a:buFont typeface="Arial"/>
              <a:buChar char="•"/>
              <a:tabLst>
                <a:tab pos="241300" algn="l"/>
              </a:tabLst>
            </a:pPr>
            <a:r>
              <a:rPr sz="2600" b="1" spc="-220" dirty="0">
                <a:latin typeface="Arial"/>
                <a:cs typeface="Arial"/>
              </a:rPr>
              <a:t>Phalanges- </a:t>
            </a:r>
            <a:r>
              <a:rPr sz="2600" spc="-65" dirty="0">
                <a:latin typeface="Arial"/>
                <a:cs typeface="Arial"/>
              </a:rPr>
              <a:t>found </a:t>
            </a:r>
            <a:r>
              <a:rPr sz="2600" spc="-30" dirty="0">
                <a:latin typeface="Arial"/>
                <a:cs typeface="Arial"/>
              </a:rPr>
              <a:t>in </a:t>
            </a:r>
            <a:r>
              <a:rPr sz="2600" spc="-35" dirty="0">
                <a:latin typeface="Arial"/>
                <a:cs typeface="Arial"/>
              </a:rPr>
              <a:t>forefoot </a:t>
            </a:r>
            <a:r>
              <a:rPr sz="2600" spc="-120" dirty="0">
                <a:latin typeface="Arial"/>
                <a:cs typeface="Arial"/>
              </a:rPr>
              <a:t>and</a:t>
            </a:r>
            <a:r>
              <a:rPr sz="2600" spc="-305" dirty="0">
                <a:latin typeface="Arial"/>
                <a:cs typeface="Arial"/>
              </a:rPr>
              <a:t> </a:t>
            </a:r>
            <a:r>
              <a:rPr sz="2600" spc="-125" dirty="0">
                <a:latin typeface="Arial"/>
                <a:cs typeface="Arial"/>
              </a:rPr>
              <a:t>connects  </a:t>
            </a:r>
            <a:r>
              <a:rPr sz="2600" spc="-110" dirty="0">
                <a:latin typeface="Arial"/>
                <a:cs typeface="Arial"/>
              </a:rPr>
              <a:t>metatarsals </a:t>
            </a:r>
            <a:r>
              <a:rPr sz="2600" spc="-90" dirty="0">
                <a:latin typeface="Arial"/>
                <a:cs typeface="Arial"/>
              </a:rPr>
              <a:t>(long</a:t>
            </a:r>
            <a:r>
              <a:rPr sz="2600" spc="-175" dirty="0">
                <a:latin typeface="Arial"/>
                <a:cs typeface="Arial"/>
              </a:rPr>
              <a:t> </a:t>
            </a:r>
            <a:r>
              <a:rPr sz="2600" spc="-130" dirty="0">
                <a:latin typeface="Arial"/>
                <a:cs typeface="Arial"/>
              </a:rPr>
              <a:t>bones)</a:t>
            </a:r>
            <a:endParaRPr sz="26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190233" y="4411979"/>
            <a:ext cx="3469363" cy="22174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648956" y="387095"/>
            <a:ext cx="4543044" cy="39349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7680" y="147904"/>
            <a:ext cx="9740900" cy="1590040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3362325" marR="5080" indent="-3350260">
              <a:lnSpc>
                <a:spcPts val="5830"/>
              </a:lnSpc>
              <a:spcBef>
                <a:spcPts val="835"/>
              </a:spcBef>
            </a:pPr>
            <a:r>
              <a:rPr sz="5400" spc="-250" dirty="0"/>
              <a:t>1.1 </a:t>
            </a:r>
            <a:r>
              <a:rPr sz="5400" spc="-430" dirty="0"/>
              <a:t>The </a:t>
            </a:r>
            <a:r>
              <a:rPr sz="5400" spc="-300" dirty="0"/>
              <a:t>skeletal </a:t>
            </a:r>
            <a:r>
              <a:rPr sz="5400" spc="-360" dirty="0"/>
              <a:t>system:</a:t>
            </a:r>
            <a:r>
              <a:rPr sz="5400" spc="-540" dirty="0"/>
              <a:t> </a:t>
            </a:r>
            <a:r>
              <a:rPr sz="5400" spc="-434" dirty="0"/>
              <a:t>Assessment  </a:t>
            </a:r>
            <a:r>
              <a:rPr sz="5400" spc="-270" dirty="0"/>
              <a:t>statements</a:t>
            </a:r>
            <a:endParaRPr sz="5400"/>
          </a:p>
        </p:txBody>
      </p:sp>
      <p:sp>
        <p:nvSpPr>
          <p:cNvPr id="3" name="object 3"/>
          <p:cNvSpPr txBox="1"/>
          <p:nvPr/>
        </p:nvSpPr>
        <p:spPr>
          <a:xfrm>
            <a:off x="916939" y="2482745"/>
            <a:ext cx="8087359" cy="156019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292100" indent="-279400">
              <a:lnSpc>
                <a:spcPct val="100000"/>
              </a:lnSpc>
              <a:spcBef>
                <a:spcPts val="770"/>
              </a:spcBef>
              <a:buSzPct val="96428"/>
              <a:buFont typeface="Wingdings"/>
              <a:buChar char=""/>
              <a:tabLst>
                <a:tab pos="292735" algn="l"/>
              </a:tabLst>
            </a:pPr>
            <a:r>
              <a:rPr sz="2800" spc="-114" dirty="0">
                <a:latin typeface="Arial"/>
                <a:cs typeface="Arial"/>
              </a:rPr>
              <a:t>1.1.3 </a:t>
            </a:r>
            <a:r>
              <a:rPr sz="2800" spc="-150" dirty="0">
                <a:latin typeface="Arial"/>
                <a:cs typeface="Arial"/>
              </a:rPr>
              <a:t>State </a:t>
            </a:r>
            <a:r>
              <a:rPr sz="2800" spc="-35" dirty="0">
                <a:latin typeface="Arial"/>
                <a:cs typeface="Arial"/>
              </a:rPr>
              <a:t>the four </a:t>
            </a:r>
            <a:r>
              <a:rPr sz="2800" spc="-110" dirty="0">
                <a:latin typeface="Arial"/>
                <a:cs typeface="Arial"/>
              </a:rPr>
              <a:t>types </a:t>
            </a:r>
            <a:r>
              <a:rPr sz="2800" spc="-10" dirty="0">
                <a:latin typeface="Arial"/>
                <a:cs typeface="Arial"/>
              </a:rPr>
              <a:t>of</a:t>
            </a:r>
            <a:r>
              <a:rPr sz="2800" spc="-360" dirty="0">
                <a:latin typeface="Arial"/>
                <a:cs typeface="Arial"/>
              </a:rPr>
              <a:t> </a:t>
            </a:r>
            <a:r>
              <a:rPr sz="2800" spc="-105" dirty="0">
                <a:latin typeface="Arial"/>
                <a:cs typeface="Arial"/>
              </a:rPr>
              <a:t>bone.</a:t>
            </a:r>
            <a:endParaRPr sz="2800">
              <a:latin typeface="Arial"/>
              <a:cs typeface="Arial"/>
            </a:endParaRPr>
          </a:p>
          <a:p>
            <a:pPr marL="292100" indent="-279400">
              <a:lnSpc>
                <a:spcPct val="100000"/>
              </a:lnSpc>
              <a:spcBef>
                <a:spcPts val="670"/>
              </a:spcBef>
              <a:buSzPct val="96428"/>
              <a:buFont typeface="Wingdings"/>
              <a:buChar char=""/>
              <a:tabLst>
                <a:tab pos="292735" algn="l"/>
              </a:tabLst>
            </a:pPr>
            <a:r>
              <a:rPr sz="2800" spc="-114" dirty="0">
                <a:latin typeface="Arial"/>
                <a:cs typeface="Arial"/>
              </a:rPr>
              <a:t>1.1.4 </a:t>
            </a:r>
            <a:r>
              <a:rPr sz="2800" spc="-150" dirty="0">
                <a:latin typeface="Arial"/>
                <a:cs typeface="Arial"/>
              </a:rPr>
              <a:t>Draw </a:t>
            </a:r>
            <a:r>
              <a:rPr sz="2800" spc="-135" dirty="0">
                <a:latin typeface="Arial"/>
                <a:cs typeface="Arial"/>
              </a:rPr>
              <a:t>and </a:t>
            </a:r>
            <a:r>
              <a:rPr sz="2800" spc="-80" dirty="0">
                <a:latin typeface="Arial"/>
                <a:cs typeface="Arial"/>
              </a:rPr>
              <a:t>annotate </a:t>
            </a:r>
            <a:r>
              <a:rPr sz="2800" spc="-35" dirty="0">
                <a:latin typeface="Arial"/>
                <a:cs typeface="Arial"/>
              </a:rPr>
              <a:t>the </a:t>
            </a:r>
            <a:r>
              <a:rPr sz="2800" spc="-65" dirty="0">
                <a:latin typeface="Arial"/>
                <a:cs typeface="Arial"/>
              </a:rPr>
              <a:t>structure </a:t>
            </a:r>
            <a:r>
              <a:rPr sz="2800" spc="-10" dirty="0">
                <a:latin typeface="Arial"/>
                <a:cs typeface="Arial"/>
              </a:rPr>
              <a:t>of </a:t>
            </a:r>
            <a:r>
              <a:rPr sz="2800" spc="-220" dirty="0">
                <a:latin typeface="Arial"/>
                <a:cs typeface="Arial"/>
              </a:rPr>
              <a:t>a </a:t>
            </a:r>
            <a:r>
              <a:rPr sz="2800" spc="-100" dirty="0">
                <a:latin typeface="Arial"/>
                <a:cs typeface="Arial"/>
              </a:rPr>
              <a:t>long</a:t>
            </a:r>
            <a:r>
              <a:rPr sz="2800" spc="-330" dirty="0">
                <a:latin typeface="Arial"/>
                <a:cs typeface="Arial"/>
              </a:rPr>
              <a:t> </a:t>
            </a:r>
            <a:r>
              <a:rPr sz="2800" spc="-105" dirty="0">
                <a:latin typeface="Arial"/>
                <a:cs typeface="Arial"/>
              </a:rPr>
              <a:t>bone.</a:t>
            </a:r>
            <a:endParaRPr sz="2800">
              <a:latin typeface="Arial"/>
              <a:cs typeface="Arial"/>
            </a:endParaRPr>
          </a:p>
          <a:p>
            <a:pPr marL="292100" indent="-279400">
              <a:lnSpc>
                <a:spcPct val="100000"/>
              </a:lnSpc>
              <a:spcBef>
                <a:spcPts val="665"/>
              </a:spcBef>
              <a:buSzPct val="96428"/>
              <a:buFont typeface="Wingdings"/>
              <a:buChar char=""/>
              <a:tabLst>
                <a:tab pos="292735" algn="l"/>
              </a:tabLst>
            </a:pPr>
            <a:r>
              <a:rPr sz="2800" spc="-114" dirty="0">
                <a:latin typeface="Arial"/>
                <a:cs typeface="Arial"/>
              </a:rPr>
              <a:t>1.1.6 </a:t>
            </a:r>
            <a:r>
              <a:rPr sz="2800" spc="-75" dirty="0">
                <a:latin typeface="Arial"/>
                <a:cs typeface="Arial"/>
              </a:rPr>
              <a:t>Outline </a:t>
            </a:r>
            <a:r>
              <a:rPr sz="2800" spc="-35" dirty="0">
                <a:latin typeface="Arial"/>
                <a:cs typeface="Arial"/>
              </a:rPr>
              <a:t>the </a:t>
            </a:r>
            <a:r>
              <a:rPr sz="2800" spc="-75" dirty="0">
                <a:latin typeface="Arial"/>
                <a:cs typeface="Arial"/>
              </a:rPr>
              <a:t>functions </a:t>
            </a:r>
            <a:r>
              <a:rPr sz="2800" spc="-10" dirty="0">
                <a:latin typeface="Arial"/>
                <a:cs typeface="Arial"/>
              </a:rPr>
              <a:t>of </a:t>
            </a:r>
            <a:r>
              <a:rPr sz="2800" spc="-110" dirty="0">
                <a:latin typeface="Arial"/>
                <a:cs typeface="Arial"/>
              </a:rPr>
              <a:t>connective</a:t>
            </a:r>
            <a:r>
              <a:rPr sz="2800" spc="-430" dirty="0">
                <a:latin typeface="Arial"/>
                <a:cs typeface="Arial"/>
              </a:rPr>
              <a:t> </a:t>
            </a:r>
            <a:r>
              <a:rPr sz="2800" spc="-114" dirty="0">
                <a:latin typeface="Arial"/>
                <a:cs typeface="Arial"/>
              </a:rPr>
              <a:t>tissue.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90971" y="156971"/>
            <a:ext cx="2330450" cy="923925"/>
          </a:xfrm>
          <a:prstGeom prst="rect">
            <a:avLst/>
          </a:prstGeom>
          <a:solidFill>
            <a:srgbClr val="FFFFCC"/>
          </a:solidFill>
          <a:ln w="12192">
            <a:solidFill>
              <a:srgbClr val="00AFEF"/>
            </a:solidFill>
          </a:ln>
        </p:spPr>
        <p:txBody>
          <a:bodyPr vert="horz" wrap="square" lIns="0" tIns="1905" rIns="0" bIns="0" rtlCol="0">
            <a:spAutoFit/>
          </a:bodyPr>
          <a:lstStyle/>
          <a:p>
            <a:pPr marL="295275">
              <a:lnSpc>
                <a:spcPct val="100000"/>
              </a:lnSpc>
              <a:spcBef>
                <a:spcPts val="15"/>
              </a:spcBef>
            </a:pPr>
            <a:r>
              <a:rPr sz="5400" b="1" spc="-565" dirty="0">
                <a:latin typeface="Arial"/>
                <a:cs typeface="Arial"/>
                <a:hlinkClick r:id="rId2"/>
              </a:rPr>
              <a:t>Bones</a:t>
            </a:r>
            <a:endParaRPr sz="5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5071" y="1894332"/>
            <a:ext cx="2596896" cy="4952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5071" y="1894332"/>
            <a:ext cx="2597150" cy="4953000"/>
          </a:xfrm>
          <a:custGeom>
            <a:avLst/>
            <a:gdLst/>
            <a:ahLst/>
            <a:cxnLst/>
            <a:rect l="l" t="t" r="r" b="b"/>
            <a:pathLst>
              <a:path w="2597150" h="4953000">
                <a:moveTo>
                  <a:pt x="0" y="432815"/>
                </a:moveTo>
                <a:lnTo>
                  <a:pt x="2539" y="385660"/>
                </a:lnTo>
                <a:lnTo>
                  <a:pt x="9982" y="339973"/>
                </a:lnTo>
                <a:lnTo>
                  <a:pt x="22065" y="296021"/>
                </a:lnTo>
                <a:lnTo>
                  <a:pt x="38522" y="254067"/>
                </a:lnTo>
                <a:lnTo>
                  <a:pt x="59092" y="214375"/>
                </a:lnTo>
                <a:lnTo>
                  <a:pt x="83508" y="177210"/>
                </a:lnTo>
                <a:lnTo>
                  <a:pt x="111508" y="142836"/>
                </a:lnTo>
                <a:lnTo>
                  <a:pt x="142827" y="111516"/>
                </a:lnTo>
                <a:lnTo>
                  <a:pt x="177202" y="83515"/>
                </a:lnTo>
                <a:lnTo>
                  <a:pt x="214368" y="59097"/>
                </a:lnTo>
                <a:lnTo>
                  <a:pt x="254061" y="38526"/>
                </a:lnTo>
                <a:lnTo>
                  <a:pt x="296018" y="22067"/>
                </a:lnTo>
                <a:lnTo>
                  <a:pt x="339974" y="9983"/>
                </a:lnTo>
                <a:lnTo>
                  <a:pt x="385665" y="2539"/>
                </a:lnTo>
                <a:lnTo>
                  <a:pt x="432828" y="0"/>
                </a:lnTo>
                <a:lnTo>
                  <a:pt x="2164079" y="0"/>
                </a:lnTo>
                <a:lnTo>
                  <a:pt x="2211235" y="2539"/>
                </a:lnTo>
                <a:lnTo>
                  <a:pt x="2256922" y="9983"/>
                </a:lnTo>
                <a:lnTo>
                  <a:pt x="2300874" y="22067"/>
                </a:lnTo>
                <a:lnTo>
                  <a:pt x="2342828" y="38526"/>
                </a:lnTo>
                <a:lnTo>
                  <a:pt x="2382520" y="59097"/>
                </a:lnTo>
                <a:lnTo>
                  <a:pt x="2419685" y="83515"/>
                </a:lnTo>
                <a:lnTo>
                  <a:pt x="2454059" y="111516"/>
                </a:lnTo>
                <a:lnTo>
                  <a:pt x="2485379" y="142836"/>
                </a:lnTo>
                <a:lnTo>
                  <a:pt x="2513380" y="177210"/>
                </a:lnTo>
                <a:lnTo>
                  <a:pt x="2537798" y="214375"/>
                </a:lnTo>
                <a:lnTo>
                  <a:pt x="2558369" y="254067"/>
                </a:lnTo>
                <a:lnTo>
                  <a:pt x="2574828" y="296021"/>
                </a:lnTo>
                <a:lnTo>
                  <a:pt x="2586912" y="339973"/>
                </a:lnTo>
                <a:lnTo>
                  <a:pt x="2594356" y="385660"/>
                </a:lnTo>
                <a:lnTo>
                  <a:pt x="2596896" y="432815"/>
                </a:lnTo>
                <a:lnTo>
                  <a:pt x="2596896" y="4520171"/>
                </a:lnTo>
                <a:lnTo>
                  <a:pt x="2594356" y="4567334"/>
                </a:lnTo>
                <a:lnTo>
                  <a:pt x="2586912" y="4613025"/>
                </a:lnTo>
                <a:lnTo>
                  <a:pt x="2574828" y="4656981"/>
                </a:lnTo>
                <a:lnTo>
                  <a:pt x="2558369" y="4698938"/>
                </a:lnTo>
                <a:lnTo>
                  <a:pt x="2537798" y="4738631"/>
                </a:lnTo>
                <a:lnTo>
                  <a:pt x="2513380" y="4775797"/>
                </a:lnTo>
                <a:lnTo>
                  <a:pt x="2485379" y="4810171"/>
                </a:lnTo>
                <a:lnTo>
                  <a:pt x="2454059" y="4841491"/>
                </a:lnTo>
                <a:lnTo>
                  <a:pt x="2419685" y="4869491"/>
                </a:lnTo>
                <a:lnTo>
                  <a:pt x="2382520" y="4893907"/>
                </a:lnTo>
                <a:lnTo>
                  <a:pt x="2342828" y="4914476"/>
                </a:lnTo>
                <a:lnTo>
                  <a:pt x="2300874" y="4930934"/>
                </a:lnTo>
                <a:lnTo>
                  <a:pt x="2256922" y="4943016"/>
                </a:lnTo>
                <a:lnTo>
                  <a:pt x="2211235" y="4950459"/>
                </a:lnTo>
                <a:lnTo>
                  <a:pt x="2164079" y="4952999"/>
                </a:lnTo>
                <a:lnTo>
                  <a:pt x="432828" y="4952999"/>
                </a:lnTo>
                <a:lnTo>
                  <a:pt x="385665" y="4950459"/>
                </a:lnTo>
                <a:lnTo>
                  <a:pt x="339974" y="4943016"/>
                </a:lnTo>
                <a:lnTo>
                  <a:pt x="296018" y="4930934"/>
                </a:lnTo>
                <a:lnTo>
                  <a:pt x="254061" y="4914476"/>
                </a:lnTo>
                <a:lnTo>
                  <a:pt x="214368" y="4893907"/>
                </a:lnTo>
                <a:lnTo>
                  <a:pt x="177202" y="4869491"/>
                </a:lnTo>
                <a:lnTo>
                  <a:pt x="142827" y="4841491"/>
                </a:lnTo>
                <a:lnTo>
                  <a:pt x="111508" y="4810171"/>
                </a:lnTo>
                <a:lnTo>
                  <a:pt x="83508" y="4775797"/>
                </a:lnTo>
                <a:lnTo>
                  <a:pt x="59092" y="4738631"/>
                </a:lnTo>
                <a:lnTo>
                  <a:pt x="38522" y="4698938"/>
                </a:lnTo>
                <a:lnTo>
                  <a:pt x="22065" y="4656981"/>
                </a:lnTo>
                <a:lnTo>
                  <a:pt x="9982" y="4613025"/>
                </a:lnTo>
                <a:lnTo>
                  <a:pt x="2539" y="4567334"/>
                </a:lnTo>
                <a:lnTo>
                  <a:pt x="0" y="4520171"/>
                </a:lnTo>
                <a:lnTo>
                  <a:pt x="0" y="432815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96996" y="1888235"/>
            <a:ext cx="2584704" cy="49453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396996" y="1888235"/>
            <a:ext cx="2585085" cy="4945380"/>
          </a:xfrm>
          <a:custGeom>
            <a:avLst/>
            <a:gdLst/>
            <a:ahLst/>
            <a:cxnLst/>
            <a:rect l="l" t="t" r="r" b="b"/>
            <a:pathLst>
              <a:path w="2585085" h="4945380">
                <a:moveTo>
                  <a:pt x="0" y="430784"/>
                </a:moveTo>
                <a:lnTo>
                  <a:pt x="2528" y="383853"/>
                </a:lnTo>
                <a:lnTo>
                  <a:pt x="9937" y="338384"/>
                </a:lnTo>
                <a:lnTo>
                  <a:pt x="21965" y="294640"/>
                </a:lnTo>
                <a:lnTo>
                  <a:pt x="38349" y="252883"/>
                </a:lnTo>
                <a:lnTo>
                  <a:pt x="58824" y="213378"/>
                </a:lnTo>
                <a:lnTo>
                  <a:pt x="83129" y="176387"/>
                </a:lnTo>
                <a:lnTo>
                  <a:pt x="110999" y="142173"/>
                </a:lnTo>
                <a:lnTo>
                  <a:pt x="142173" y="110999"/>
                </a:lnTo>
                <a:lnTo>
                  <a:pt x="176387" y="83129"/>
                </a:lnTo>
                <a:lnTo>
                  <a:pt x="213378" y="58824"/>
                </a:lnTo>
                <a:lnTo>
                  <a:pt x="252883" y="38349"/>
                </a:lnTo>
                <a:lnTo>
                  <a:pt x="294639" y="21965"/>
                </a:lnTo>
                <a:lnTo>
                  <a:pt x="338384" y="9937"/>
                </a:lnTo>
                <a:lnTo>
                  <a:pt x="383853" y="2528"/>
                </a:lnTo>
                <a:lnTo>
                  <a:pt x="430783" y="0"/>
                </a:lnTo>
                <a:lnTo>
                  <a:pt x="2153919" y="0"/>
                </a:lnTo>
                <a:lnTo>
                  <a:pt x="2200850" y="2528"/>
                </a:lnTo>
                <a:lnTo>
                  <a:pt x="2246319" y="9937"/>
                </a:lnTo>
                <a:lnTo>
                  <a:pt x="2290063" y="21965"/>
                </a:lnTo>
                <a:lnTo>
                  <a:pt x="2331820" y="38349"/>
                </a:lnTo>
                <a:lnTo>
                  <a:pt x="2371325" y="58824"/>
                </a:lnTo>
                <a:lnTo>
                  <a:pt x="2408316" y="83129"/>
                </a:lnTo>
                <a:lnTo>
                  <a:pt x="2442530" y="110999"/>
                </a:lnTo>
                <a:lnTo>
                  <a:pt x="2473704" y="142173"/>
                </a:lnTo>
                <a:lnTo>
                  <a:pt x="2501574" y="176387"/>
                </a:lnTo>
                <a:lnTo>
                  <a:pt x="2525879" y="213378"/>
                </a:lnTo>
                <a:lnTo>
                  <a:pt x="2546354" y="252883"/>
                </a:lnTo>
                <a:lnTo>
                  <a:pt x="2562738" y="294639"/>
                </a:lnTo>
                <a:lnTo>
                  <a:pt x="2574766" y="338384"/>
                </a:lnTo>
                <a:lnTo>
                  <a:pt x="2582175" y="383853"/>
                </a:lnTo>
                <a:lnTo>
                  <a:pt x="2584704" y="430784"/>
                </a:lnTo>
                <a:lnTo>
                  <a:pt x="2584704" y="4514583"/>
                </a:lnTo>
                <a:lnTo>
                  <a:pt x="2582175" y="4561523"/>
                </a:lnTo>
                <a:lnTo>
                  <a:pt x="2574766" y="4606999"/>
                </a:lnTo>
                <a:lnTo>
                  <a:pt x="2562738" y="4650748"/>
                </a:lnTo>
                <a:lnTo>
                  <a:pt x="2546354" y="4692507"/>
                </a:lnTo>
                <a:lnTo>
                  <a:pt x="2525879" y="4732014"/>
                </a:lnTo>
                <a:lnTo>
                  <a:pt x="2501574" y="4769005"/>
                </a:lnTo>
                <a:lnTo>
                  <a:pt x="2473704" y="4803219"/>
                </a:lnTo>
                <a:lnTo>
                  <a:pt x="2442530" y="4834392"/>
                </a:lnTo>
                <a:lnTo>
                  <a:pt x="2408316" y="4862261"/>
                </a:lnTo>
                <a:lnTo>
                  <a:pt x="2371325" y="4886563"/>
                </a:lnTo>
                <a:lnTo>
                  <a:pt x="2331820" y="4907036"/>
                </a:lnTo>
                <a:lnTo>
                  <a:pt x="2290064" y="4923417"/>
                </a:lnTo>
                <a:lnTo>
                  <a:pt x="2246319" y="4935443"/>
                </a:lnTo>
                <a:lnTo>
                  <a:pt x="2200850" y="4942852"/>
                </a:lnTo>
                <a:lnTo>
                  <a:pt x="2153919" y="4945380"/>
                </a:lnTo>
                <a:lnTo>
                  <a:pt x="430783" y="4945380"/>
                </a:lnTo>
                <a:lnTo>
                  <a:pt x="383853" y="4942852"/>
                </a:lnTo>
                <a:lnTo>
                  <a:pt x="338384" y="4935443"/>
                </a:lnTo>
                <a:lnTo>
                  <a:pt x="294639" y="4923417"/>
                </a:lnTo>
                <a:lnTo>
                  <a:pt x="252883" y="4907036"/>
                </a:lnTo>
                <a:lnTo>
                  <a:pt x="213378" y="4886563"/>
                </a:lnTo>
                <a:lnTo>
                  <a:pt x="176387" y="4862261"/>
                </a:lnTo>
                <a:lnTo>
                  <a:pt x="142173" y="4834392"/>
                </a:lnTo>
                <a:lnTo>
                  <a:pt x="110999" y="4803219"/>
                </a:lnTo>
                <a:lnTo>
                  <a:pt x="83129" y="4769005"/>
                </a:lnTo>
                <a:lnTo>
                  <a:pt x="58824" y="4732014"/>
                </a:lnTo>
                <a:lnTo>
                  <a:pt x="38349" y="4692507"/>
                </a:lnTo>
                <a:lnTo>
                  <a:pt x="21965" y="4650748"/>
                </a:lnTo>
                <a:lnTo>
                  <a:pt x="9937" y="4606999"/>
                </a:lnTo>
                <a:lnTo>
                  <a:pt x="2528" y="4561523"/>
                </a:lnTo>
                <a:lnTo>
                  <a:pt x="0" y="4514583"/>
                </a:lnTo>
                <a:lnTo>
                  <a:pt x="0" y="430784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523476" y="1886711"/>
            <a:ext cx="2526792" cy="48767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523476" y="1886711"/>
            <a:ext cx="2527300" cy="4876800"/>
          </a:xfrm>
          <a:custGeom>
            <a:avLst/>
            <a:gdLst/>
            <a:ahLst/>
            <a:cxnLst/>
            <a:rect l="l" t="t" r="r" b="b"/>
            <a:pathLst>
              <a:path w="2527300" h="4876800">
                <a:moveTo>
                  <a:pt x="0" y="421132"/>
                </a:moveTo>
                <a:lnTo>
                  <a:pt x="2833" y="372027"/>
                </a:lnTo>
                <a:lnTo>
                  <a:pt x="11124" y="324585"/>
                </a:lnTo>
                <a:lnTo>
                  <a:pt x="24556" y="279120"/>
                </a:lnTo>
                <a:lnTo>
                  <a:pt x="42812" y="235949"/>
                </a:lnTo>
                <a:lnTo>
                  <a:pt x="65576" y="195389"/>
                </a:lnTo>
                <a:lnTo>
                  <a:pt x="92533" y="157755"/>
                </a:lnTo>
                <a:lnTo>
                  <a:pt x="123364" y="123364"/>
                </a:lnTo>
                <a:lnTo>
                  <a:pt x="157755" y="92533"/>
                </a:lnTo>
                <a:lnTo>
                  <a:pt x="195389" y="65576"/>
                </a:lnTo>
                <a:lnTo>
                  <a:pt x="235949" y="42812"/>
                </a:lnTo>
                <a:lnTo>
                  <a:pt x="279120" y="24556"/>
                </a:lnTo>
                <a:lnTo>
                  <a:pt x="324585" y="11124"/>
                </a:lnTo>
                <a:lnTo>
                  <a:pt x="372027" y="2833"/>
                </a:lnTo>
                <a:lnTo>
                  <a:pt x="421131" y="0"/>
                </a:lnTo>
                <a:lnTo>
                  <a:pt x="2105659" y="0"/>
                </a:lnTo>
                <a:lnTo>
                  <a:pt x="2154764" y="2833"/>
                </a:lnTo>
                <a:lnTo>
                  <a:pt x="2202206" y="11124"/>
                </a:lnTo>
                <a:lnTo>
                  <a:pt x="2247671" y="24556"/>
                </a:lnTo>
                <a:lnTo>
                  <a:pt x="2290842" y="42812"/>
                </a:lnTo>
                <a:lnTo>
                  <a:pt x="2331402" y="65576"/>
                </a:lnTo>
                <a:lnTo>
                  <a:pt x="2369036" y="92533"/>
                </a:lnTo>
                <a:lnTo>
                  <a:pt x="2403427" y="123364"/>
                </a:lnTo>
                <a:lnTo>
                  <a:pt x="2434258" y="157755"/>
                </a:lnTo>
                <a:lnTo>
                  <a:pt x="2461215" y="195389"/>
                </a:lnTo>
                <a:lnTo>
                  <a:pt x="2483979" y="235949"/>
                </a:lnTo>
                <a:lnTo>
                  <a:pt x="2502235" y="279120"/>
                </a:lnTo>
                <a:lnTo>
                  <a:pt x="2515667" y="324585"/>
                </a:lnTo>
                <a:lnTo>
                  <a:pt x="2523958" y="372027"/>
                </a:lnTo>
                <a:lnTo>
                  <a:pt x="2526792" y="421132"/>
                </a:lnTo>
                <a:lnTo>
                  <a:pt x="2526792" y="4455655"/>
                </a:lnTo>
                <a:lnTo>
                  <a:pt x="2523958" y="4504768"/>
                </a:lnTo>
                <a:lnTo>
                  <a:pt x="2515667" y="4552218"/>
                </a:lnTo>
                <a:lnTo>
                  <a:pt x="2502235" y="4597688"/>
                </a:lnTo>
                <a:lnTo>
                  <a:pt x="2483979" y="4640862"/>
                </a:lnTo>
                <a:lnTo>
                  <a:pt x="2461215" y="4681423"/>
                </a:lnTo>
                <a:lnTo>
                  <a:pt x="2434258" y="4719057"/>
                </a:lnTo>
                <a:lnTo>
                  <a:pt x="2403427" y="4753447"/>
                </a:lnTo>
                <a:lnTo>
                  <a:pt x="2369036" y="4784277"/>
                </a:lnTo>
                <a:lnTo>
                  <a:pt x="2331402" y="4811230"/>
                </a:lnTo>
                <a:lnTo>
                  <a:pt x="2290842" y="4833992"/>
                </a:lnTo>
                <a:lnTo>
                  <a:pt x="2247671" y="4852246"/>
                </a:lnTo>
                <a:lnTo>
                  <a:pt x="2202206" y="4865675"/>
                </a:lnTo>
                <a:lnTo>
                  <a:pt x="2154764" y="4873965"/>
                </a:lnTo>
                <a:lnTo>
                  <a:pt x="2105659" y="4876798"/>
                </a:lnTo>
                <a:lnTo>
                  <a:pt x="421131" y="4876798"/>
                </a:lnTo>
                <a:lnTo>
                  <a:pt x="372027" y="4873965"/>
                </a:lnTo>
                <a:lnTo>
                  <a:pt x="324585" y="4865675"/>
                </a:lnTo>
                <a:lnTo>
                  <a:pt x="279120" y="4852246"/>
                </a:lnTo>
                <a:lnTo>
                  <a:pt x="235949" y="4833992"/>
                </a:lnTo>
                <a:lnTo>
                  <a:pt x="195389" y="4811230"/>
                </a:lnTo>
                <a:lnTo>
                  <a:pt x="157755" y="4784277"/>
                </a:lnTo>
                <a:lnTo>
                  <a:pt x="123364" y="4753447"/>
                </a:lnTo>
                <a:lnTo>
                  <a:pt x="92533" y="4719057"/>
                </a:lnTo>
                <a:lnTo>
                  <a:pt x="65576" y="4681423"/>
                </a:lnTo>
                <a:lnTo>
                  <a:pt x="42812" y="4640862"/>
                </a:lnTo>
                <a:lnTo>
                  <a:pt x="24556" y="4597688"/>
                </a:lnTo>
                <a:lnTo>
                  <a:pt x="11124" y="4552218"/>
                </a:lnTo>
                <a:lnTo>
                  <a:pt x="2833" y="4504768"/>
                </a:lnTo>
                <a:lnTo>
                  <a:pt x="0" y="4455655"/>
                </a:lnTo>
                <a:lnTo>
                  <a:pt x="0" y="421132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473952" y="1915667"/>
            <a:ext cx="2569464" cy="49179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473952" y="1915667"/>
            <a:ext cx="2569845" cy="4918075"/>
          </a:xfrm>
          <a:custGeom>
            <a:avLst/>
            <a:gdLst/>
            <a:ahLst/>
            <a:cxnLst/>
            <a:rect l="l" t="t" r="r" b="b"/>
            <a:pathLst>
              <a:path w="2569845" h="4918075">
                <a:moveTo>
                  <a:pt x="0" y="428244"/>
                </a:moveTo>
                <a:lnTo>
                  <a:pt x="2513" y="381588"/>
                </a:lnTo>
                <a:lnTo>
                  <a:pt x="9879" y="336387"/>
                </a:lnTo>
                <a:lnTo>
                  <a:pt x="21835" y="292900"/>
                </a:lnTo>
                <a:lnTo>
                  <a:pt x="38122" y="251390"/>
                </a:lnTo>
                <a:lnTo>
                  <a:pt x="58476" y="212118"/>
                </a:lnTo>
                <a:lnTo>
                  <a:pt x="82637" y="175345"/>
                </a:lnTo>
                <a:lnTo>
                  <a:pt x="110343" y="141333"/>
                </a:lnTo>
                <a:lnTo>
                  <a:pt x="141333" y="110343"/>
                </a:lnTo>
                <a:lnTo>
                  <a:pt x="175345" y="82637"/>
                </a:lnTo>
                <a:lnTo>
                  <a:pt x="212118" y="58476"/>
                </a:lnTo>
                <a:lnTo>
                  <a:pt x="251390" y="38122"/>
                </a:lnTo>
                <a:lnTo>
                  <a:pt x="292900" y="21835"/>
                </a:lnTo>
                <a:lnTo>
                  <a:pt x="336387" y="9879"/>
                </a:lnTo>
                <a:lnTo>
                  <a:pt x="381588" y="2513"/>
                </a:lnTo>
                <a:lnTo>
                  <a:pt x="428244" y="0"/>
                </a:lnTo>
                <a:lnTo>
                  <a:pt x="2141220" y="0"/>
                </a:lnTo>
                <a:lnTo>
                  <a:pt x="2187875" y="2513"/>
                </a:lnTo>
                <a:lnTo>
                  <a:pt x="2233076" y="9879"/>
                </a:lnTo>
                <a:lnTo>
                  <a:pt x="2276563" y="21835"/>
                </a:lnTo>
                <a:lnTo>
                  <a:pt x="2318073" y="38122"/>
                </a:lnTo>
                <a:lnTo>
                  <a:pt x="2357345" y="58476"/>
                </a:lnTo>
                <a:lnTo>
                  <a:pt x="2394118" y="82637"/>
                </a:lnTo>
                <a:lnTo>
                  <a:pt x="2428130" y="110343"/>
                </a:lnTo>
                <a:lnTo>
                  <a:pt x="2459120" y="141333"/>
                </a:lnTo>
                <a:lnTo>
                  <a:pt x="2486826" y="175345"/>
                </a:lnTo>
                <a:lnTo>
                  <a:pt x="2510987" y="212118"/>
                </a:lnTo>
                <a:lnTo>
                  <a:pt x="2531341" y="251390"/>
                </a:lnTo>
                <a:lnTo>
                  <a:pt x="2547628" y="292900"/>
                </a:lnTo>
                <a:lnTo>
                  <a:pt x="2559584" y="336387"/>
                </a:lnTo>
                <a:lnTo>
                  <a:pt x="2566950" y="381588"/>
                </a:lnTo>
                <a:lnTo>
                  <a:pt x="2569464" y="428244"/>
                </a:lnTo>
                <a:lnTo>
                  <a:pt x="2569464" y="4489704"/>
                </a:lnTo>
                <a:lnTo>
                  <a:pt x="2566950" y="4536365"/>
                </a:lnTo>
                <a:lnTo>
                  <a:pt x="2559584" y="4581572"/>
                </a:lnTo>
                <a:lnTo>
                  <a:pt x="2547628" y="4625062"/>
                </a:lnTo>
                <a:lnTo>
                  <a:pt x="2531341" y="4666573"/>
                </a:lnTo>
                <a:lnTo>
                  <a:pt x="2510987" y="4705846"/>
                </a:lnTo>
                <a:lnTo>
                  <a:pt x="2486826" y="4742619"/>
                </a:lnTo>
                <a:lnTo>
                  <a:pt x="2459120" y="4776629"/>
                </a:lnTo>
                <a:lnTo>
                  <a:pt x="2428130" y="4807617"/>
                </a:lnTo>
                <a:lnTo>
                  <a:pt x="2394118" y="4835321"/>
                </a:lnTo>
                <a:lnTo>
                  <a:pt x="2357345" y="4859480"/>
                </a:lnTo>
                <a:lnTo>
                  <a:pt x="2318073" y="4879831"/>
                </a:lnTo>
                <a:lnTo>
                  <a:pt x="2276563" y="4896115"/>
                </a:lnTo>
                <a:lnTo>
                  <a:pt x="2233076" y="4908070"/>
                </a:lnTo>
                <a:lnTo>
                  <a:pt x="2187875" y="4915435"/>
                </a:lnTo>
                <a:lnTo>
                  <a:pt x="2141220" y="4917948"/>
                </a:lnTo>
                <a:lnTo>
                  <a:pt x="428244" y="4917948"/>
                </a:lnTo>
                <a:lnTo>
                  <a:pt x="381588" y="4915435"/>
                </a:lnTo>
                <a:lnTo>
                  <a:pt x="336387" y="4908070"/>
                </a:lnTo>
                <a:lnTo>
                  <a:pt x="292900" y="4896115"/>
                </a:lnTo>
                <a:lnTo>
                  <a:pt x="251390" y="4879831"/>
                </a:lnTo>
                <a:lnTo>
                  <a:pt x="212118" y="4859480"/>
                </a:lnTo>
                <a:lnTo>
                  <a:pt x="175345" y="4835321"/>
                </a:lnTo>
                <a:lnTo>
                  <a:pt x="141333" y="4807617"/>
                </a:lnTo>
                <a:lnTo>
                  <a:pt x="110343" y="4776629"/>
                </a:lnTo>
                <a:lnTo>
                  <a:pt x="82637" y="4742619"/>
                </a:lnTo>
                <a:lnTo>
                  <a:pt x="58476" y="4705846"/>
                </a:lnTo>
                <a:lnTo>
                  <a:pt x="38122" y="4666573"/>
                </a:lnTo>
                <a:lnTo>
                  <a:pt x="21835" y="4625062"/>
                </a:lnTo>
                <a:lnTo>
                  <a:pt x="9879" y="4581572"/>
                </a:lnTo>
                <a:lnTo>
                  <a:pt x="2513" y="4536365"/>
                </a:lnTo>
                <a:lnTo>
                  <a:pt x="0" y="4489704"/>
                </a:lnTo>
                <a:lnTo>
                  <a:pt x="0" y="428244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99312" y="1283970"/>
            <a:ext cx="14611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85" dirty="0">
                <a:solidFill>
                  <a:srgbClr val="006FC0"/>
                </a:solidFill>
                <a:latin typeface="Arial"/>
                <a:cs typeface="Arial"/>
              </a:rPr>
              <a:t>Long</a:t>
            </a:r>
            <a:r>
              <a:rPr sz="2400" b="1" spc="-204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spc="-210" dirty="0">
                <a:solidFill>
                  <a:srgbClr val="006FC0"/>
                </a:solidFill>
                <a:latin typeface="Arial"/>
                <a:cs typeface="Arial"/>
              </a:rPr>
              <a:t>bones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89375" y="1290573"/>
            <a:ext cx="15468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75" dirty="0">
                <a:solidFill>
                  <a:srgbClr val="006FC0"/>
                </a:solidFill>
                <a:latin typeface="Arial"/>
                <a:cs typeface="Arial"/>
              </a:rPr>
              <a:t>Short</a:t>
            </a:r>
            <a:r>
              <a:rPr sz="2400" b="1" spc="-20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spc="-210" dirty="0">
                <a:solidFill>
                  <a:srgbClr val="006FC0"/>
                </a:solidFill>
                <a:latin typeface="Arial"/>
                <a:cs typeface="Arial"/>
              </a:rPr>
              <a:t>bones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013575" y="1355216"/>
            <a:ext cx="13284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50" dirty="0">
                <a:solidFill>
                  <a:srgbClr val="006FC0"/>
                </a:solidFill>
                <a:latin typeface="Arial"/>
                <a:cs typeface="Arial"/>
              </a:rPr>
              <a:t>Flat</a:t>
            </a:r>
            <a:r>
              <a:rPr sz="2400" b="1" spc="-19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spc="-210" dirty="0">
                <a:solidFill>
                  <a:srgbClr val="006FC0"/>
                </a:solidFill>
                <a:latin typeface="Arial"/>
                <a:cs typeface="Arial"/>
              </a:rPr>
              <a:t>bones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784206" y="1326007"/>
            <a:ext cx="19494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35" dirty="0">
                <a:solidFill>
                  <a:srgbClr val="006FC0"/>
                </a:solidFill>
                <a:latin typeface="Arial"/>
                <a:cs typeface="Arial"/>
              </a:rPr>
              <a:t>Irregular</a:t>
            </a:r>
            <a:r>
              <a:rPr sz="2400" b="1" spc="-17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spc="-210" dirty="0">
                <a:solidFill>
                  <a:srgbClr val="006FC0"/>
                </a:solidFill>
                <a:latin typeface="Arial"/>
                <a:cs typeface="Arial"/>
              </a:rPr>
              <a:t>bones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95096" y="1988566"/>
            <a:ext cx="1920239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 b="1" spc="-170" dirty="0">
                <a:latin typeface="Arial"/>
                <a:cs typeface="Arial"/>
              </a:rPr>
              <a:t>-Longer </a:t>
            </a:r>
            <a:r>
              <a:rPr sz="2000" b="1" spc="-100" dirty="0">
                <a:latin typeface="Arial"/>
                <a:cs typeface="Arial"/>
              </a:rPr>
              <a:t>than </a:t>
            </a:r>
            <a:r>
              <a:rPr sz="2000" b="1" spc="-105" dirty="0">
                <a:latin typeface="Arial"/>
                <a:cs typeface="Arial"/>
              </a:rPr>
              <a:t>they  </a:t>
            </a:r>
            <a:r>
              <a:rPr sz="2000" b="1" spc="-110" dirty="0">
                <a:latin typeface="Arial"/>
                <a:cs typeface="Arial"/>
              </a:rPr>
              <a:t>are </a:t>
            </a:r>
            <a:r>
              <a:rPr sz="2000" b="1" spc="-105" dirty="0">
                <a:latin typeface="Arial"/>
                <a:cs typeface="Arial"/>
              </a:rPr>
              <a:t>wide; </a:t>
            </a:r>
            <a:r>
              <a:rPr sz="2000" b="1" spc="-120" dirty="0">
                <a:latin typeface="Arial"/>
                <a:cs typeface="Arial"/>
              </a:rPr>
              <a:t>length</a:t>
            </a:r>
            <a:r>
              <a:rPr sz="2000" b="1" spc="-204" dirty="0">
                <a:latin typeface="Arial"/>
                <a:cs typeface="Arial"/>
              </a:rPr>
              <a:t> </a:t>
            </a:r>
            <a:r>
              <a:rPr sz="2000" b="1" spc="-170" dirty="0">
                <a:latin typeface="Arial"/>
                <a:cs typeface="Arial"/>
              </a:rPr>
              <a:t>&gt;  </a:t>
            </a:r>
            <a:r>
              <a:rPr sz="2000" b="1" spc="-100" dirty="0">
                <a:latin typeface="Arial"/>
                <a:cs typeface="Arial"/>
              </a:rPr>
              <a:t>diameter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95096" y="3208147"/>
            <a:ext cx="212979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85" dirty="0">
                <a:latin typeface="Arial"/>
                <a:cs typeface="Arial"/>
              </a:rPr>
              <a:t>-Most </a:t>
            </a:r>
            <a:r>
              <a:rPr sz="2000" b="1" spc="-95" dirty="0">
                <a:latin typeface="Arial"/>
                <a:cs typeface="Arial"/>
              </a:rPr>
              <a:t>important</a:t>
            </a:r>
            <a:r>
              <a:rPr sz="2000" b="1" spc="-235" dirty="0">
                <a:latin typeface="Arial"/>
                <a:cs typeface="Arial"/>
              </a:rPr>
              <a:t> </a:t>
            </a:r>
            <a:r>
              <a:rPr sz="2000" b="1" spc="-95" dirty="0">
                <a:latin typeface="Arial"/>
                <a:cs typeface="Arial"/>
              </a:rPr>
              <a:t>for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spc="-125" dirty="0">
                <a:latin typeface="Arial"/>
                <a:cs typeface="Arial"/>
              </a:rPr>
              <a:t>movement</a:t>
            </a:r>
            <a:endParaRPr sz="2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698240" y="1988566"/>
            <a:ext cx="1809114" cy="1550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b="1" spc="-145" dirty="0">
                <a:latin typeface="Arial"/>
                <a:cs typeface="Arial"/>
              </a:rPr>
              <a:t>-Small </a:t>
            </a:r>
            <a:r>
              <a:rPr sz="2000" b="1" spc="-140" dirty="0">
                <a:latin typeface="Arial"/>
                <a:cs typeface="Arial"/>
              </a:rPr>
              <a:t>and </a:t>
            </a:r>
            <a:r>
              <a:rPr sz="2000" b="1" spc="-150" dirty="0">
                <a:latin typeface="Arial"/>
                <a:cs typeface="Arial"/>
              </a:rPr>
              <a:t>cube-  </a:t>
            </a:r>
            <a:r>
              <a:rPr sz="2000" b="1" spc="-155" dirty="0">
                <a:latin typeface="Arial"/>
                <a:cs typeface="Arial"/>
              </a:rPr>
              <a:t>shaped; </a:t>
            </a:r>
            <a:r>
              <a:rPr sz="2000" b="1" spc="-120" dirty="0">
                <a:latin typeface="Arial"/>
                <a:cs typeface="Arial"/>
              </a:rPr>
              <a:t>length</a:t>
            </a:r>
            <a:r>
              <a:rPr sz="2000" b="1" spc="-185" dirty="0">
                <a:latin typeface="Arial"/>
                <a:cs typeface="Arial"/>
              </a:rPr>
              <a:t> </a:t>
            </a:r>
            <a:r>
              <a:rPr sz="2000" b="1" spc="-190" dirty="0">
                <a:latin typeface="Arial"/>
                <a:cs typeface="Arial"/>
              </a:rPr>
              <a:t>is  </a:t>
            </a:r>
            <a:r>
              <a:rPr sz="2000" b="1" spc="-125" dirty="0">
                <a:latin typeface="Arial"/>
                <a:cs typeface="Arial"/>
              </a:rPr>
              <a:t>similar </a:t>
            </a:r>
            <a:r>
              <a:rPr sz="2000" b="1" spc="-75" dirty="0">
                <a:latin typeface="Arial"/>
                <a:cs typeface="Arial"/>
              </a:rPr>
              <a:t>to  </a:t>
            </a:r>
            <a:r>
              <a:rPr sz="2000" b="1" spc="-60" dirty="0">
                <a:latin typeface="Arial"/>
                <a:cs typeface="Arial"/>
              </a:rPr>
              <a:t>width/depth  </a:t>
            </a:r>
            <a:r>
              <a:rPr sz="2000" b="1" spc="-100" dirty="0">
                <a:latin typeface="Arial"/>
                <a:cs typeface="Arial"/>
              </a:rPr>
              <a:t>diameter</a:t>
            </a:r>
            <a:endParaRPr sz="2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683502" y="2032507"/>
            <a:ext cx="223139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60" dirty="0">
                <a:latin typeface="Arial"/>
                <a:cs typeface="Arial"/>
              </a:rPr>
              <a:t>-Curved </a:t>
            </a:r>
            <a:r>
              <a:rPr sz="2000" b="1" spc="-180" dirty="0">
                <a:latin typeface="Arial"/>
                <a:cs typeface="Arial"/>
              </a:rPr>
              <a:t>surfaces</a:t>
            </a:r>
            <a:r>
              <a:rPr sz="2000" b="1" spc="-80" dirty="0">
                <a:latin typeface="Arial"/>
                <a:cs typeface="Arial"/>
              </a:rPr>
              <a:t> </a:t>
            </a:r>
            <a:r>
              <a:rPr sz="2000" b="1" spc="-140" dirty="0">
                <a:latin typeface="Arial"/>
                <a:cs typeface="Arial"/>
              </a:rPr>
              <a:t>and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spc="-140" dirty="0">
                <a:latin typeface="Arial"/>
                <a:cs typeface="Arial"/>
              </a:rPr>
              <a:t>vary </a:t>
            </a:r>
            <a:r>
              <a:rPr sz="2000" b="1" spc="-105" dirty="0">
                <a:latin typeface="Arial"/>
                <a:cs typeface="Arial"/>
              </a:rPr>
              <a:t>in </a:t>
            </a:r>
            <a:r>
              <a:rPr sz="2000" b="1" spc="-165" dirty="0">
                <a:latin typeface="Arial"/>
                <a:cs typeface="Arial"/>
              </a:rPr>
              <a:t>thickness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737597" y="2165350"/>
            <a:ext cx="1893570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b="1" spc="-150" dirty="0">
                <a:latin typeface="Arial"/>
                <a:cs typeface="Arial"/>
              </a:rPr>
              <a:t>-“Specialized”  </a:t>
            </a:r>
            <a:r>
              <a:rPr sz="2000" b="1" spc="-140" dirty="0">
                <a:latin typeface="Arial"/>
                <a:cs typeface="Arial"/>
              </a:rPr>
              <a:t>functions </a:t>
            </a:r>
            <a:r>
              <a:rPr sz="2000" b="1" spc="-75" dirty="0">
                <a:latin typeface="Arial"/>
                <a:cs typeface="Arial"/>
              </a:rPr>
              <a:t>to</a:t>
            </a:r>
            <a:r>
              <a:rPr sz="2000" b="1" spc="-160" dirty="0">
                <a:latin typeface="Arial"/>
                <a:cs typeface="Arial"/>
              </a:rPr>
              <a:t> </a:t>
            </a:r>
            <a:r>
              <a:rPr sz="2000" b="1" spc="-70" dirty="0">
                <a:latin typeface="Arial"/>
                <a:cs typeface="Arial"/>
              </a:rPr>
              <a:t>fulfill  </a:t>
            </a:r>
            <a:r>
              <a:rPr sz="2000" b="1" spc="-135" dirty="0">
                <a:latin typeface="Arial"/>
                <a:cs typeface="Arial"/>
              </a:rPr>
              <a:t>support </a:t>
            </a:r>
            <a:r>
              <a:rPr sz="2000" b="1" spc="-95" dirty="0">
                <a:latin typeface="Arial"/>
                <a:cs typeface="Arial"/>
              </a:rPr>
              <a:t>for </a:t>
            </a:r>
            <a:r>
              <a:rPr sz="2000" b="1" spc="-150" dirty="0">
                <a:latin typeface="Arial"/>
                <a:cs typeface="Arial"/>
              </a:rPr>
              <a:t>body  </a:t>
            </a:r>
            <a:r>
              <a:rPr sz="2000" b="1" spc="-140" dirty="0">
                <a:latin typeface="Arial"/>
                <a:cs typeface="Arial"/>
              </a:rPr>
              <a:t>and</a:t>
            </a:r>
            <a:r>
              <a:rPr sz="2000" b="1" spc="-120" dirty="0">
                <a:latin typeface="Arial"/>
                <a:cs typeface="Arial"/>
              </a:rPr>
              <a:t> </a:t>
            </a:r>
            <a:r>
              <a:rPr sz="2000" b="1" spc="-114" dirty="0">
                <a:latin typeface="Arial"/>
                <a:cs typeface="Arial"/>
              </a:rPr>
              <a:t>protection</a:t>
            </a:r>
            <a:endParaRPr sz="2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76504" y="4121911"/>
            <a:ext cx="217868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10" dirty="0">
                <a:latin typeface="Arial"/>
                <a:cs typeface="Arial"/>
              </a:rPr>
              <a:t>(Femur, </a:t>
            </a:r>
            <a:r>
              <a:rPr sz="1800" spc="-70" dirty="0">
                <a:latin typeface="Arial"/>
                <a:cs typeface="Arial"/>
              </a:rPr>
              <a:t>humerus,</a:t>
            </a:r>
            <a:r>
              <a:rPr sz="1800" spc="-130" dirty="0">
                <a:latin typeface="Arial"/>
                <a:cs typeface="Arial"/>
              </a:rPr>
              <a:t> </a:t>
            </a:r>
            <a:r>
              <a:rPr sz="1800" spc="-65" dirty="0">
                <a:latin typeface="Arial"/>
                <a:cs typeface="Arial"/>
              </a:rPr>
              <a:t>ulna,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spc="-25" dirty="0">
                <a:latin typeface="Arial"/>
                <a:cs typeface="Arial"/>
              </a:rPr>
              <a:t>tibia)</a:t>
            </a:r>
            <a:endParaRPr sz="18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698240" y="3818001"/>
            <a:ext cx="2226310" cy="1530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spc="-105" dirty="0">
                <a:latin typeface="Arial"/>
                <a:cs typeface="Arial"/>
              </a:rPr>
              <a:t>-Articulate </a:t>
            </a:r>
            <a:r>
              <a:rPr sz="2000" b="1" spc="-70" dirty="0">
                <a:latin typeface="Arial"/>
                <a:cs typeface="Arial"/>
              </a:rPr>
              <a:t>with  </a:t>
            </a:r>
            <a:r>
              <a:rPr sz="2000" b="1" spc="-125" dirty="0">
                <a:latin typeface="Arial"/>
                <a:cs typeface="Arial"/>
              </a:rPr>
              <a:t>more </a:t>
            </a:r>
            <a:r>
              <a:rPr sz="2000" b="1" spc="-100" dirty="0">
                <a:latin typeface="Arial"/>
                <a:cs typeface="Arial"/>
              </a:rPr>
              <a:t>than </a:t>
            </a:r>
            <a:r>
              <a:rPr sz="2000" b="1" spc="-135" dirty="0">
                <a:latin typeface="Arial"/>
                <a:cs typeface="Arial"/>
              </a:rPr>
              <a:t>one </a:t>
            </a:r>
            <a:r>
              <a:rPr sz="2000" b="1" spc="-90" dirty="0">
                <a:latin typeface="Arial"/>
                <a:cs typeface="Arial"/>
              </a:rPr>
              <a:t>other  </a:t>
            </a:r>
            <a:r>
              <a:rPr sz="2000" b="1" spc="-135" dirty="0">
                <a:latin typeface="Arial"/>
                <a:cs typeface="Arial"/>
              </a:rPr>
              <a:t>bone</a:t>
            </a:r>
            <a:endParaRPr sz="2000">
              <a:latin typeface="Arial"/>
              <a:cs typeface="Arial"/>
            </a:endParaRPr>
          </a:p>
          <a:p>
            <a:pPr marL="413384" marR="38100">
              <a:lnSpc>
                <a:spcPct val="100000"/>
              </a:lnSpc>
              <a:spcBef>
                <a:spcPts val="325"/>
              </a:spcBef>
            </a:pPr>
            <a:r>
              <a:rPr sz="1800" spc="-140" dirty="0">
                <a:latin typeface="Arial"/>
                <a:cs typeface="Arial"/>
              </a:rPr>
              <a:t>(Tarsals </a:t>
            </a:r>
            <a:r>
              <a:rPr sz="1800" spc="-5" dirty="0">
                <a:latin typeface="Arial"/>
                <a:cs typeface="Arial"/>
              </a:rPr>
              <a:t>of </a:t>
            </a:r>
            <a:r>
              <a:rPr sz="1800" dirty="0">
                <a:latin typeface="Arial"/>
                <a:cs typeface="Arial"/>
              </a:rPr>
              <a:t>foot</a:t>
            </a:r>
            <a:r>
              <a:rPr sz="1800" spc="-200" dirty="0">
                <a:latin typeface="Arial"/>
                <a:cs typeface="Arial"/>
              </a:rPr>
              <a:t> </a:t>
            </a:r>
            <a:r>
              <a:rPr sz="1800" spc="-85" dirty="0">
                <a:latin typeface="Arial"/>
                <a:cs typeface="Arial"/>
              </a:rPr>
              <a:t>and  </a:t>
            </a:r>
            <a:r>
              <a:rPr sz="1800" spc="-95" dirty="0">
                <a:latin typeface="Arial"/>
                <a:cs typeface="Arial"/>
              </a:rPr>
              <a:t>carpals </a:t>
            </a:r>
            <a:r>
              <a:rPr sz="1800" spc="-5" dirty="0">
                <a:latin typeface="Arial"/>
                <a:cs typeface="Arial"/>
              </a:rPr>
              <a:t>of</a:t>
            </a:r>
            <a:r>
              <a:rPr sz="1800" spc="-100" dirty="0">
                <a:latin typeface="Arial"/>
                <a:cs typeface="Arial"/>
              </a:rPr>
              <a:t> </a:t>
            </a:r>
            <a:r>
              <a:rPr sz="1800" spc="-80" dirty="0">
                <a:latin typeface="Arial"/>
                <a:cs typeface="Arial"/>
              </a:rPr>
              <a:t>hand)</a:t>
            </a:r>
            <a:endParaRPr sz="18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637401" y="2947162"/>
            <a:ext cx="2117725" cy="1648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8419" marR="5080">
              <a:lnSpc>
                <a:spcPct val="100000"/>
              </a:lnSpc>
              <a:spcBef>
                <a:spcPts val="105"/>
              </a:spcBef>
            </a:pPr>
            <a:r>
              <a:rPr sz="2000" b="1" spc="-135" dirty="0">
                <a:latin typeface="Arial"/>
                <a:cs typeface="Arial"/>
              </a:rPr>
              <a:t>-Provide </a:t>
            </a:r>
            <a:r>
              <a:rPr sz="2000" b="1" spc="-114" dirty="0">
                <a:latin typeface="Arial"/>
                <a:cs typeface="Arial"/>
              </a:rPr>
              <a:t>protection  </a:t>
            </a:r>
            <a:r>
              <a:rPr sz="2000" b="1" spc="-140" dirty="0">
                <a:latin typeface="Arial"/>
                <a:cs typeface="Arial"/>
              </a:rPr>
              <a:t>and </a:t>
            </a:r>
            <a:r>
              <a:rPr sz="2000" b="1" spc="-180" dirty="0">
                <a:latin typeface="Arial"/>
                <a:cs typeface="Arial"/>
              </a:rPr>
              <a:t>muscle  </a:t>
            </a:r>
            <a:r>
              <a:rPr sz="2000" b="1" spc="-114" dirty="0">
                <a:latin typeface="Arial"/>
                <a:cs typeface="Arial"/>
              </a:rPr>
              <a:t>attachment</a:t>
            </a:r>
            <a:endParaRPr sz="2000">
              <a:latin typeface="Arial"/>
              <a:cs typeface="Arial"/>
            </a:endParaRPr>
          </a:p>
          <a:p>
            <a:pPr marL="12700" marR="46990">
              <a:lnSpc>
                <a:spcPct val="100000"/>
              </a:lnSpc>
              <a:spcBef>
                <a:spcPts val="1250"/>
              </a:spcBef>
            </a:pPr>
            <a:r>
              <a:rPr sz="1800" spc="-80" dirty="0">
                <a:latin typeface="Arial"/>
                <a:cs typeface="Arial"/>
              </a:rPr>
              <a:t>Sternum, </a:t>
            </a:r>
            <a:r>
              <a:rPr sz="1800" spc="-100" dirty="0">
                <a:latin typeface="Arial"/>
                <a:cs typeface="Arial"/>
              </a:rPr>
              <a:t>scapula,</a:t>
            </a:r>
            <a:r>
              <a:rPr sz="1800" spc="-140" dirty="0">
                <a:latin typeface="Arial"/>
                <a:cs typeface="Arial"/>
              </a:rPr>
              <a:t> </a:t>
            </a:r>
            <a:r>
              <a:rPr sz="1800" spc="-60" dirty="0">
                <a:latin typeface="Arial"/>
                <a:cs typeface="Arial"/>
              </a:rPr>
              <a:t>ribs  </a:t>
            </a:r>
            <a:r>
              <a:rPr sz="1800" spc="-85" dirty="0">
                <a:latin typeface="Arial"/>
                <a:cs typeface="Arial"/>
              </a:rPr>
              <a:t>and </a:t>
            </a:r>
            <a:r>
              <a:rPr sz="1800" spc="-75" dirty="0">
                <a:latin typeface="Arial"/>
                <a:cs typeface="Arial"/>
              </a:rPr>
              <a:t>pelvis</a:t>
            </a:r>
            <a:endParaRPr sz="18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737597" y="3878071"/>
            <a:ext cx="22047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75" dirty="0">
                <a:latin typeface="Arial"/>
                <a:cs typeface="Arial"/>
              </a:rPr>
              <a:t>(Vertebrae, </a:t>
            </a:r>
            <a:r>
              <a:rPr sz="1800" spc="-100" dirty="0">
                <a:latin typeface="Arial"/>
                <a:cs typeface="Arial"/>
              </a:rPr>
              <a:t>sacrum </a:t>
            </a:r>
            <a:r>
              <a:rPr sz="1800" spc="-85" dirty="0">
                <a:latin typeface="Arial"/>
                <a:cs typeface="Arial"/>
              </a:rPr>
              <a:t>and  </a:t>
            </a:r>
            <a:r>
              <a:rPr sz="1800" spc="-114" dirty="0">
                <a:latin typeface="Arial"/>
                <a:cs typeface="Arial"/>
              </a:rPr>
              <a:t>coccyx)</a:t>
            </a:r>
            <a:endParaRPr sz="18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73023" y="5210555"/>
            <a:ext cx="2048256" cy="14478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602735" y="5433059"/>
            <a:ext cx="2215895" cy="13197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737347" y="4553711"/>
            <a:ext cx="1039368" cy="218236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033759" y="4399788"/>
            <a:ext cx="890016" cy="241401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0679" y="1198880"/>
            <a:ext cx="5685790" cy="440563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14"/>
              </a:spcBef>
            </a:pPr>
            <a:r>
              <a:rPr sz="3200" spc="-5" dirty="0">
                <a:latin typeface="Arial"/>
                <a:cs typeface="Arial"/>
              </a:rPr>
              <a:t>Bones </a:t>
            </a:r>
            <a:r>
              <a:rPr sz="3200" dirty="0">
                <a:latin typeface="Arial"/>
                <a:cs typeface="Arial"/>
              </a:rPr>
              <a:t>are </a:t>
            </a:r>
            <a:r>
              <a:rPr sz="3200" spc="-5" dirty="0">
                <a:latin typeface="Arial"/>
                <a:cs typeface="Arial"/>
              </a:rPr>
              <a:t>arranged </a:t>
            </a:r>
            <a:r>
              <a:rPr sz="3200" dirty="0">
                <a:latin typeface="Arial"/>
                <a:cs typeface="Arial"/>
              </a:rPr>
              <a:t>in a </a:t>
            </a:r>
            <a:r>
              <a:rPr sz="3200" spc="-5" dirty="0">
                <a:latin typeface="Arial"/>
                <a:cs typeface="Arial"/>
              </a:rPr>
              <a:t>matrix  </a:t>
            </a:r>
            <a:r>
              <a:rPr sz="3200" dirty="0">
                <a:latin typeface="Arial"/>
                <a:cs typeface="Arial"/>
              </a:rPr>
              <a:t>of </a:t>
            </a:r>
            <a:r>
              <a:rPr sz="3200" spc="-5" dirty="0">
                <a:latin typeface="Arial"/>
                <a:cs typeface="Arial"/>
              </a:rPr>
              <a:t>protein (collagen) fibers  along </a:t>
            </a:r>
            <a:r>
              <a:rPr sz="3200" dirty="0">
                <a:latin typeface="Arial"/>
                <a:cs typeface="Arial"/>
              </a:rPr>
              <a:t>with </a:t>
            </a:r>
            <a:r>
              <a:rPr sz="3200" spc="-5" dirty="0">
                <a:latin typeface="Arial"/>
                <a:cs typeface="Arial"/>
              </a:rPr>
              <a:t>water and mineral  </a:t>
            </a:r>
            <a:r>
              <a:rPr sz="3200" dirty="0">
                <a:latin typeface="Arial"/>
                <a:cs typeface="Arial"/>
              </a:rPr>
              <a:t>salts. </a:t>
            </a:r>
            <a:r>
              <a:rPr sz="3200" spc="-5" dirty="0">
                <a:latin typeface="Arial"/>
                <a:cs typeface="Arial"/>
              </a:rPr>
              <a:t>When the mineral salts  </a:t>
            </a:r>
            <a:r>
              <a:rPr sz="3200" dirty="0">
                <a:latin typeface="Arial"/>
                <a:cs typeface="Arial"/>
              </a:rPr>
              <a:t>accumulate </a:t>
            </a:r>
            <a:r>
              <a:rPr sz="3200" spc="-5" dirty="0">
                <a:latin typeface="Arial"/>
                <a:cs typeface="Arial"/>
              </a:rPr>
              <a:t>in-between and  around </a:t>
            </a:r>
            <a:r>
              <a:rPr sz="3200" dirty="0">
                <a:latin typeface="Arial"/>
                <a:cs typeface="Arial"/>
              </a:rPr>
              <a:t>the </a:t>
            </a:r>
            <a:r>
              <a:rPr sz="3200" spc="-5" dirty="0">
                <a:latin typeface="Arial"/>
                <a:cs typeface="Arial"/>
              </a:rPr>
              <a:t>collagen fibers,</a:t>
            </a:r>
            <a:r>
              <a:rPr sz="3200" spc="-7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they  </a:t>
            </a:r>
            <a:r>
              <a:rPr sz="3200" dirty="0">
                <a:latin typeface="Arial"/>
                <a:cs typeface="Arial"/>
              </a:rPr>
              <a:t>crystallize </a:t>
            </a:r>
            <a:r>
              <a:rPr sz="3200" spc="-5" dirty="0">
                <a:latin typeface="Arial"/>
                <a:cs typeface="Arial"/>
              </a:rPr>
              <a:t>and </a:t>
            </a:r>
            <a:r>
              <a:rPr sz="3200" dirty="0">
                <a:latin typeface="Arial"/>
                <a:cs typeface="Arial"/>
              </a:rPr>
              <a:t>the tissue  </a:t>
            </a:r>
            <a:r>
              <a:rPr sz="3200" spc="-5" dirty="0">
                <a:latin typeface="Arial"/>
                <a:cs typeface="Arial"/>
              </a:rPr>
              <a:t>hardens (think rods </a:t>
            </a:r>
            <a:r>
              <a:rPr sz="3200" dirty="0">
                <a:latin typeface="Arial"/>
                <a:cs typeface="Arial"/>
              </a:rPr>
              <a:t>&amp; </a:t>
            </a:r>
            <a:r>
              <a:rPr sz="3200" spc="-5" dirty="0">
                <a:latin typeface="Arial"/>
                <a:cs typeface="Arial"/>
              </a:rPr>
              <a:t>harden  </a:t>
            </a:r>
            <a:r>
              <a:rPr sz="3200" dirty="0">
                <a:latin typeface="Arial"/>
                <a:cs typeface="Arial"/>
              </a:rPr>
              <a:t>concrete).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542433" y="1473708"/>
            <a:ext cx="5114692" cy="51160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757040" y="286003"/>
            <a:ext cx="38862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u="heavy" spc="-5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Arial"/>
                <a:cs typeface="Arial"/>
                <a:hlinkClick r:id="rId3"/>
              </a:rPr>
              <a:t>Structure </a:t>
            </a:r>
            <a:r>
              <a:rPr sz="3600" b="1" u="heavy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Arial"/>
                <a:cs typeface="Arial"/>
                <a:hlinkClick r:id="rId3"/>
              </a:rPr>
              <a:t>of</a:t>
            </a:r>
            <a:r>
              <a:rPr sz="3600" b="1" u="heavy" spc="-4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3600" b="1" u="heavy" spc="-5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Arial"/>
                <a:cs typeface="Arial"/>
                <a:hlinkClick r:id="rId3"/>
              </a:rPr>
              <a:t>Bone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5498" y="1413510"/>
            <a:ext cx="11257915" cy="4401820"/>
          </a:xfrm>
          <a:custGeom>
            <a:avLst/>
            <a:gdLst/>
            <a:ahLst/>
            <a:cxnLst/>
            <a:rect l="l" t="t" r="r" b="b"/>
            <a:pathLst>
              <a:path w="11257915" h="4401820">
                <a:moveTo>
                  <a:pt x="0" y="4401312"/>
                </a:moveTo>
                <a:lnTo>
                  <a:pt x="11257788" y="4401312"/>
                </a:lnTo>
                <a:lnTo>
                  <a:pt x="11257788" y="0"/>
                </a:lnTo>
                <a:lnTo>
                  <a:pt x="0" y="0"/>
                </a:lnTo>
                <a:lnTo>
                  <a:pt x="0" y="4401312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55498" y="1413510"/>
            <a:ext cx="11257915" cy="4401820"/>
          </a:xfrm>
          <a:custGeom>
            <a:avLst/>
            <a:gdLst/>
            <a:ahLst/>
            <a:cxnLst/>
            <a:rect l="l" t="t" r="r" b="b"/>
            <a:pathLst>
              <a:path w="11257915" h="4401820">
                <a:moveTo>
                  <a:pt x="0" y="4401312"/>
                </a:moveTo>
                <a:lnTo>
                  <a:pt x="11257788" y="4401312"/>
                </a:lnTo>
                <a:lnTo>
                  <a:pt x="11257788" y="0"/>
                </a:lnTo>
                <a:lnTo>
                  <a:pt x="0" y="0"/>
                </a:lnTo>
                <a:lnTo>
                  <a:pt x="0" y="4401312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33171" y="1670684"/>
            <a:ext cx="11035030" cy="40500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1006475" indent="-4572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2400" b="1" spc="-215" dirty="0">
                <a:latin typeface="Arial"/>
                <a:cs typeface="Arial"/>
              </a:rPr>
              <a:t>Diaphysis </a:t>
            </a:r>
            <a:r>
              <a:rPr sz="2400" spc="-95" dirty="0">
                <a:latin typeface="Arial"/>
                <a:cs typeface="Arial"/>
              </a:rPr>
              <a:t>(compact </a:t>
            </a:r>
            <a:r>
              <a:rPr sz="2400" spc="-90" dirty="0">
                <a:latin typeface="Arial"/>
                <a:cs typeface="Arial"/>
              </a:rPr>
              <a:t>bone) </a:t>
            </a:r>
            <a:r>
              <a:rPr sz="2400" spc="-180" dirty="0">
                <a:latin typeface="Arial"/>
                <a:cs typeface="Arial"/>
              </a:rPr>
              <a:t>has </a:t>
            </a:r>
            <a:r>
              <a:rPr sz="2400" spc="-190" dirty="0">
                <a:latin typeface="Arial"/>
                <a:cs typeface="Arial"/>
              </a:rPr>
              <a:t>a </a:t>
            </a:r>
            <a:r>
              <a:rPr sz="2400" spc="-85" dirty="0">
                <a:latin typeface="Arial"/>
                <a:cs typeface="Arial"/>
              </a:rPr>
              <a:t>long </a:t>
            </a:r>
            <a:r>
              <a:rPr sz="2400" spc="-70" dirty="0">
                <a:latin typeface="Arial"/>
                <a:cs typeface="Arial"/>
              </a:rPr>
              <a:t>shaft </a:t>
            </a:r>
            <a:r>
              <a:rPr sz="2400" spc="-114" dirty="0">
                <a:latin typeface="Arial"/>
                <a:cs typeface="Arial"/>
              </a:rPr>
              <a:t>covered </a:t>
            </a:r>
            <a:r>
              <a:rPr sz="2400" spc="-105" dirty="0">
                <a:latin typeface="Arial"/>
                <a:cs typeface="Arial"/>
              </a:rPr>
              <a:t>by </a:t>
            </a:r>
            <a:r>
              <a:rPr sz="2400" spc="-190" dirty="0">
                <a:latin typeface="Arial"/>
                <a:cs typeface="Arial"/>
              </a:rPr>
              <a:t>a </a:t>
            </a:r>
            <a:r>
              <a:rPr sz="2400" spc="-100" dirty="0">
                <a:latin typeface="Arial"/>
                <a:cs typeface="Arial"/>
              </a:rPr>
              <a:t>membrane </a:t>
            </a:r>
            <a:r>
              <a:rPr sz="2400" spc="-95" dirty="0">
                <a:latin typeface="Arial"/>
                <a:cs typeface="Arial"/>
              </a:rPr>
              <a:t>called </a:t>
            </a:r>
            <a:r>
              <a:rPr sz="2400" spc="-30" dirty="0">
                <a:latin typeface="Arial"/>
                <a:cs typeface="Arial"/>
              </a:rPr>
              <a:t>the  </a:t>
            </a:r>
            <a:r>
              <a:rPr sz="2400" spc="-70" dirty="0">
                <a:latin typeface="Arial"/>
                <a:cs typeface="Arial"/>
              </a:rPr>
              <a:t>periosteum.</a:t>
            </a:r>
            <a:endParaRPr sz="2400">
              <a:latin typeface="Arial"/>
              <a:cs typeface="Arial"/>
            </a:endParaRPr>
          </a:p>
          <a:p>
            <a:pPr marL="469900" marR="559435" indent="-457200">
              <a:lnSpc>
                <a:spcPct val="100000"/>
              </a:lnSpc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2400" b="1" spc="-240" dirty="0">
                <a:latin typeface="Arial"/>
                <a:cs typeface="Arial"/>
              </a:rPr>
              <a:t>Epiphysis </a:t>
            </a:r>
            <a:r>
              <a:rPr sz="2400" spc="-125" dirty="0">
                <a:latin typeface="Arial"/>
                <a:cs typeface="Arial"/>
              </a:rPr>
              <a:t>made </a:t>
            </a:r>
            <a:r>
              <a:rPr sz="2400" spc="-80" dirty="0">
                <a:latin typeface="Arial"/>
                <a:cs typeface="Arial"/>
              </a:rPr>
              <a:t>up </a:t>
            </a:r>
            <a:r>
              <a:rPr sz="2400" spc="-10" dirty="0">
                <a:latin typeface="Arial"/>
                <a:cs typeface="Arial"/>
              </a:rPr>
              <a:t>of </a:t>
            </a:r>
            <a:r>
              <a:rPr sz="2400" spc="-120" dirty="0">
                <a:latin typeface="Arial"/>
                <a:cs typeface="Arial"/>
              </a:rPr>
              <a:t>cancellous </a:t>
            </a:r>
            <a:r>
              <a:rPr sz="2400" spc="-130" dirty="0">
                <a:latin typeface="Arial"/>
                <a:cs typeface="Arial"/>
              </a:rPr>
              <a:t>(spongy </a:t>
            </a:r>
            <a:r>
              <a:rPr sz="2400" spc="-90" dirty="0">
                <a:latin typeface="Arial"/>
                <a:cs typeface="Arial"/>
              </a:rPr>
              <a:t>bone). </a:t>
            </a:r>
            <a:r>
              <a:rPr sz="2400" spc="-145" dirty="0">
                <a:latin typeface="Arial"/>
                <a:cs typeface="Arial"/>
              </a:rPr>
              <a:t>Found </a:t>
            </a:r>
            <a:r>
              <a:rPr sz="2400" spc="-30" dirty="0">
                <a:latin typeface="Arial"/>
                <a:cs typeface="Arial"/>
              </a:rPr>
              <a:t>in </a:t>
            </a:r>
            <a:r>
              <a:rPr sz="2400" spc="-55" dirty="0">
                <a:latin typeface="Arial"/>
                <a:cs typeface="Arial"/>
              </a:rPr>
              <a:t>short, </a:t>
            </a:r>
            <a:r>
              <a:rPr sz="2400" dirty="0">
                <a:latin typeface="Arial"/>
                <a:cs typeface="Arial"/>
              </a:rPr>
              <a:t>flat </a:t>
            </a:r>
            <a:r>
              <a:rPr sz="2400" spc="-114" dirty="0">
                <a:latin typeface="Arial"/>
                <a:cs typeface="Arial"/>
              </a:rPr>
              <a:t>and</a:t>
            </a:r>
            <a:r>
              <a:rPr sz="2400" spc="-459" dirty="0">
                <a:latin typeface="Arial"/>
                <a:cs typeface="Arial"/>
              </a:rPr>
              <a:t> </a:t>
            </a:r>
            <a:r>
              <a:rPr sz="2400" spc="-55" dirty="0">
                <a:latin typeface="Arial"/>
                <a:cs typeface="Arial"/>
              </a:rPr>
              <a:t>irregular  </a:t>
            </a:r>
            <a:r>
              <a:rPr sz="2400" spc="-120" dirty="0">
                <a:latin typeface="Arial"/>
                <a:cs typeface="Arial"/>
              </a:rPr>
              <a:t>bones. </a:t>
            </a:r>
            <a:r>
              <a:rPr sz="2400" spc="-229" dirty="0">
                <a:latin typeface="Arial"/>
                <a:cs typeface="Arial"/>
              </a:rPr>
              <a:t>Red </a:t>
            </a:r>
            <a:r>
              <a:rPr sz="2400" spc="-55" dirty="0">
                <a:latin typeface="Arial"/>
                <a:cs typeface="Arial"/>
              </a:rPr>
              <a:t>marrow </a:t>
            </a:r>
            <a:r>
              <a:rPr sz="2400" spc="-125" dirty="0">
                <a:latin typeface="Arial"/>
                <a:cs typeface="Arial"/>
              </a:rPr>
              <a:t>is </a:t>
            </a:r>
            <a:r>
              <a:rPr sz="2400" spc="-80" dirty="0">
                <a:latin typeface="Arial"/>
                <a:cs typeface="Arial"/>
              </a:rPr>
              <a:t>stored </a:t>
            </a:r>
            <a:r>
              <a:rPr sz="2400" spc="-45" dirty="0">
                <a:latin typeface="Arial"/>
                <a:cs typeface="Arial"/>
              </a:rPr>
              <a:t>there </a:t>
            </a:r>
            <a:r>
              <a:rPr sz="2400" spc="-65" dirty="0">
                <a:latin typeface="Arial"/>
                <a:cs typeface="Arial"/>
              </a:rPr>
              <a:t>(blood </a:t>
            </a:r>
            <a:r>
              <a:rPr sz="2400" spc="-75" dirty="0">
                <a:latin typeface="Arial"/>
                <a:cs typeface="Arial"/>
              </a:rPr>
              <a:t>cell </a:t>
            </a:r>
            <a:r>
              <a:rPr sz="2400" spc="-55" dirty="0">
                <a:latin typeface="Arial"/>
                <a:cs typeface="Arial"/>
              </a:rPr>
              <a:t>production</a:t>
            </a:r>
            <a:r>
              <a:rPr sz="2400" spc="-409" dirty="0">
                <a:latin typeface="Arial"/>
                <a:cs typeface="Arial"/>
              </a:rPr>
              <a:t> </a:t>
            </a:r>
            <a:r>
              <a:rPr sz="2400" spc="-125" dirty="0">
                <a:latin typeface="Arial"/>
                <a:cs typeface="Arial"/>
              </a:rPr>
              <a:t>occurs)</a:t>
            </a:r>
            <a:endParaRPr sz="24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2400" b="1" spc="-195" dirty="0">
                <a:latin typeface="Arial"/>
                <a:cs typeface="Arial"/>
              </a:rPr>
              <a:t>Cancellous/spongy </a:t>
            </a:r>
            <a:r>
              <a:rPr sz="2400" b="1" spc="-165" dirty="0">
                <a:latin typeface="Arial"/>
                <a:cs typeface="Arial"/>
              </a:rPr>
              <a:t>bone </a:t>
            </a:r>
            <a:r>
              <a:rPr sz="2400" spc="-180" dirty="0">
                <a:latin typeface="Arial"/>
                <a:cs typeface="Arial"/>
              </a:rPr>
              <a:t>has </a:t>
            </a:r>
            <a:r>
              <a:rPr sz="2400" spc="-130" dirty="0">
                <a:latin typeface="Arial"/>
                <a:cs typeface="Arial"/>
              </a:rPr>
              <a:t>an </a:t>
            </a:r>
            <a:r>
              <a:rPr sz="2400" spc="-55" dirty="0">
                <a:latin typeface="Arial"/>
                <a:cs typeface="Arial"/>
              </a:rPr>
              <a:t>irregular </a:t>
            </a:r>
            <a:r>
              <a:rPr sz="2400" spc="-45" dirty="0">
                <a:latin typeface="Arial"/>
                <a:cs typeface="Arial"/>
              </a:rPr>
              <a:t>latticework </a:t>
            </a:r>
            <a:r>
              <a:rPr sz="2400" spc="-55" dirty="0">
                <a:latin typeface="Arial"/>
                <a:cs typeface="Arial"/>
              </a:rPr>
              <a:t>structure</a:t>
            </a:r>
            <a:r>
              <a:rPr sz="2400" spc="-175" dirty="0">
                <a:latin typeface="Arial"/>
                <a:cs typeface="Arial"/>
              </a:rPr>
              <a:t> </a:t>
            </a:r>
            <a:r>
              <a:rPr sz="2400" spc="-105" dirty="0">
                <a:latin typeface="Arial"/>
                <a:cs typeface="Arial"/>
              </a:rPr>
              <a:t>(honeycomb)</a:t>
            </a:r>
            <a:endParaRPr sz="24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2400" b="1" spc="-140" dirty="0">
                <a:latin typeface="Arial"/>
                <a:cs typeface="Arial"/>
              </a:rPr>
              <a:t>Articular </a:t>
            </a:r>
            <a:r>
              <a:rPr sz="2400" b="1" spc="-150" dirty="0">
                <a:latin typeface="Arial"/>
                <a:cs typeface="Arial"/>
              </a:rPr>
              <a:t>cartilage </a:t>
            </a:r>
            <a:r>
              <a:rPr sz="2400" spc="-125" dirty="0">
                <a:latin typeface="Arial"/>
                <a:cs typeface="Arial"/>
              </a:rPr>
              <a:t>reduces </a:t>
            </a:r>
            <a:r>
              <a:rPr sz="2400" spc="-15" dirty="0">
                <a:latin typeface="Arial"/>
                <a:cs typeface="Arial"/>
              </a:rPr>
              <a:t>friction </a:t>
            </a:r>
            <a:r>
              <a:rPr sz="2400" spc="-114" dirty="0">
                <a:latin typeface="Arial"/>
                <a:cs typeface="Arial"/>
              </a:rPr>
              <a:t>and </a:t>
            </a:r>
            <a:r>
              <a:rPr sz="2400" spc="-110" dirty="0">
                <a:latin typeface="Arial"/>
                <a:cs typeface="Arial"/>
              </a:rPr>
              <a:t>absorb</a:t>
            </a:r>
            <a:r>
              <a:rPr sz="2400" spc="-225" dirty="0">
                <a:latin typeface="Arial"/>
                <a:cs typeface="Arial"/>
              </a:rPr>
              <a:t> </a:t>
            </a:r>
            <a:r>
              <a:rPr sz="2400" spc="-135" dirty="0">
                <a:latin typeface="Arial"/>
                <a:cs typeface="Arial"/>
              </a:rPr>
              <a:t>shock.</a:t>
            </a:r>
            <a:endParaRPr sz="24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2400" b="1" spc="-175" dirty="0">
                <a:latin typeface="Arial"/>
                <a:cs typeface="Arial"/>
              </a:rPr>
              <a:t>Periosteum </a:t>
            </a:r>
            <a:r>
              <a:rPr sz="2400" spc="-125" dirty="0">
                <a:latin typeface="Arial"/>
                <a:cs typeface="Arial"/>
              </a:rPr>
              <a:t>is </a:t>
            </a:r>
            <a:r>
              <a:rPr sz="2400" spc="-114" dirty="0">
                <a:latin typeface="Arial"/>
                <a:cs typeface="Arial"/>
              </a:rPr>
              <a:t>covered </a:t>
            </a:r>
            <a:r>
              <a:rPr sz="2400" spc="-105" dirty="0">
                <a:latin typeface="Arial"/>
                <a:cs typeface="Arial"/>
              </a:rPr>
              <a:t>by </a:t>
            </a:r>
            <a:r>
              <a:rPr sz="2400" spc="-185" dirty="0">
                <a:latin typeface="Arial"/>
                <a:cs typeface="Arial"/>
              </a:rPr>
              <a:t>a </a:t>
            </a:r>
            <a:r>
              <a:rPr sz="2400" spc="-15" dirty="0">
                <a:latin typeface="Arial"/>
                <a:cs typeface="Arial"/>
              </a:rPr>
              <a:t>thin, </a:t>
            </a:r>
            <a:r>
              <a:rPr sz="2400" spc="-114" dirty="0">
                <a:latin typeface="Arial"/>
                <a:cs typeface="Arial"/>
              </a:rPr>
              <a:t>shiny </a:t>
            </a:r>
            <a:r>
              <a:rPr sz="2400" spc="-25" dirty="0">
                <a:latin typeface="Arial"/>
                <a:cs typeface="Arial"/>
              </a:rPr>
              <a:t>white </a:t>
            </a:r>
            <a:r>
              <a:rPr sz="2400" spc="-95" dirty="0">
                <a:latin typeface="Arial"/>
                <a:cs typeface="Arial"/>
              </a:rPr>
              <a:t>membrane. </a:t>
            </a:r>
            <a:r>
              <a:rPr sz="2400" spc="-160" dirty="0">
                <a:latin typeface="Arial"/>
                <a:cs typeface="Arial"/>
              </a:rPr>
              <a:t>Forms </a:t>
            </a:r>
            <a:r>
              <a:rPr sz="2400" spc="-35" dirty="0">
                <a:latin typeface="Arial"/>
                <a:cs typeface="Arial"/>
              </a:rPr>
              <a:t>outer </a:t>
            </a:r>
            <a:r>
              <a:rPr sz="2400" spc="-50" dirty="0">
                <a:latin typeface="Arial"/>
                <a:cs typeface="Arial"/>
              </a:rPr>
              <a:t>lining </a:t>
            </a:r>
            <a:r>
              <a:rPr sz="2400" spc="-10" dirty="0">
                <a:latin typeface="Arial"/>
                <a:cs typeface="Arial"/>
              </a:rPr>
              <a:t>of</a:t>
            </a:r>
            <a:r>
              <a:rPr sz="2400" spc="-459" dirty="0">
                <a:latin typeface="Arial"/>
                <a:cs typeface="Arial"/>
              </a:rPr>
              <a:t> </a:t>
            </a:r>
            <a:r>
              <a:rPr sz="2400" spc="-100" dirty="0">
                <a:latin typeface="Arial"/>
                <a:cs typeface="Arial"/>
              </a:rPr>
              <a:t>bone</a:t>
            </a:r>
            <a:endParaRPr sz="2400">
              <a:latin typeface="Arial"/>
              <a:cs typeface="Arial"/>
            </a:endParaRPr>
          </a:p>
          <a:p>
            <a:pPr marL="469265">
              <a:lnSpc>
                <a:spcPct val="100000"/>
              </a:lnSpc>
              <a:spcBef>
                <a:spcPts val="5"/>
              </a:spcBef>
            </a:pPr>
            <a:r>
              <a:rPr sz="2400" spc="-114" dirty="0">
                <a:latin typeface="Arial"/>
                <a:cs typeface="Arial"/>
              </a:rPr>
              <a:t>and</a:t>
            </a:r>
            <a:r>
              <a:rPr sz="2400" spc="-120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important</a:t>
            </a:r>
            <a:r>
              <a:rPr sz="2400" spc="-14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for</a:t>
            </a:r>
            <a:r>
              <a:rPr sz="2400" spc="-120" dirty="0">
                <a:latin typeface="Arial"/>
                <a:cs typeface="Arial"/>
              </a:rPr>
              <a:t> </a:t>
            </a:r>
            <a:r>
              <a:rPr sz="2400" spc="-50" dirty="0">
                <a:latin typeface="Arial"/>
                <a:cs typeface="Arial"/>
              </a:rPr>
              <a:t>growth,</a:t>
            </a:r>
            <a:r>
              <a:rPr sz="2400" spc="-114" dirty="0">
                <a:latin typeface="Arial"/>
                <a:cs typeface="Arial"/>
              </a:rPr>
              <a:t> </a:t>
            </a:r>
            <a:r>
              <a:rPr sz="2400" spc="-90" dirty="0">
                <a:latin typeface="Arial"/>
                <a:cs typeface="Arial"/>
              </a:rPr>
              <a:t>repair,</a:t>
            </a:r>
            <a:r>
              <a:rPr sz="2400" spc="-1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nutrition</a:t>
            </a:r>
            <a:r>
              <a:rPr sz="2400" spc="-125" dirty="0">
                <a:latin typeface="Arial"/>
                <a:cs typeface="Arial"/>
              </a:rPr>
              <a:t> </a:t>
            </a:r>
            <a:r>
              <a:rPr sz="2400" spc="-114" dirty="0">
                <a:latin typeface="Arial"/>
                <a:cs typeface="Arial"/>
              </a:rPr>
              <a:t>and </a:t>
            </a:r>
            <a:r>
              <a:rPr sz="2400" spc="-65" dirty="0">
                <a:latin typeface="Arial"/>
                <a:cs typeface="Arial"/>
              </a:rPr>
              <a:t>attachment</a:t>
            </a:r>
            <a:r>
              <a:rPr sz="2400" spc="-15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of</a:t>
            </a:r>
            <a:r>
              <a:rPr sz="2400" spc="-120" dirty="0">
                <a:latin typeface="Arial"/>
                <a:cs typeface="Arial"/>
              </a:rPr>
              <a:t> </a:t>
            </a:r>
            <a:r>
              <a:rPr sz="2400" spc="-95" dirty="0">
                <a:latin typeface="Arial"/>
                <a:cs typeface="Arial"/>
              </a:rPr>
              <a:t>ligaments</a:t>
            </a:r>
            <a:r>
              <a:rPr sz="2400" spc="-140" dirty="0">
                <a:latin typeface="Arial"/>
                <a:cs typeface="Arial"/>
              </a:rPr>
              <a:t> </a:t>
            </a:r>
            <a:r>
              <a:rPr sz="2400" spc="-114" dirty="0">
                <a:latin typeface="Arial"/>
                <a:cs typeface="Arial"/>
              </a:rPr>
              <a:t>and </a:t>
            </a:r>
            <a:r>
              <a:rPr sz="2400" spc="-85" dirty="0">
                <a:latin typeface="Arial"/>
                <a:cs typeface="Arial"/>
              </a:rPr>
              <a:t>tendons.</a:t>
            </a:r>
            <a:endParaRPr sz="2400">
              <a:latin typeface="Arial"/>
              <a:cs typeface="Arial"/>
            </a:endParaRPr>
          </a:p>
          <a:p>
            <a:pPr marL="469900" marR="172085" indent="-457200">
              <a:lnSpc>
                <a:spcPct val="100000"/>
              </a:lnSpc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2400" b="1" spc="-114" dirty="0">
                <a:latin typeface="Arial"/>
                <a:cs typeface="Arial"/>
              </a:rPr>
              <a:t>Medullary </a:t>
            </a:r>
            <a:r>
              <a:rPr sz="2400" b="1" spc="-120" dirty="0">
                <a:latin typeface="Arial"/>
                <a:cs typeface="Arial"/>
              </a:rPr>
              <a:t>(marrow </a:t>
            </a:r>
            <a:r>
              <a:rPr sz="2400" b="1" spc="-150" dirty="0">
                <a:latin typeface="Arial"/>
                <a:cs typeface="Arial"/>
              </a:rPr>
              <a:t>cavity) </a:t>
            </a:r>
            <a:r>
              <a:rPr sz="2400" spc="-125" dirty="0">
                <a:latin typeface="Arial"/>
                <a:cs typeface="Arial"/>
              </a:rPr>
              <a:t>is </a:t>
            </a:r>
            <a:r>
              <a:rPr sz="2400" spc="-85" dirty="0">
                <a:latin typeface="Arial"/>
                <a:cs typeface="Arial"/>
              </a:rPr>
              <a:t>located </a:t>
            </a:r>
            <a:r>
              <a:rPr sz="2400" dirty="0">
                <a:latin typeface="Arial"/>
                <a:cs typeface="Arial"/>
              </a:rPr>
              <a:t>within </a:t>
            </a:r>
            <a:r>
              <a:rPr sz="2400" spc="-125" dirty="0">
                <a:latin typeface="Arial"/>
                <a:cs typeface="Arial"/>
              </a:rPr>
              <a:t>diaphysis </a:t>
            </a:r>
            <a:r>
              <a:rPr sz="2400" spc="-75" dirty="0">
                <a:latin typeface="Arial"/>
                <a:cs typeface="Arial"/>
              </a:rPr>
              <a:t>where </a:t>
            </a:r>
            <a:r>
              <a:rPr sz="2400" spc="-60" dirty="0">
                <a:latin typeface="Arial"/>
                <a:cs typeface="Arial"/>
              </a:rPr>
              <a:t>yellow </a:t>
            </a:r>
            <a:r>
              <a:rPr sz="2400" spc="-95" dirty="0">
                <a:latin typeface="Arial"/>
                <a:cs typeface="Arial"/>
              </a:rPr>
              <a:t>bone </a:t>
            </a:r>
            <a:r>
              <a:rPr sz="2400" spc="-55" dirty="0">
                <a:latin typeface="Arial"/>
                <a:cs typeface="Arial"/>
              </a:rPr>
              <a:t>marrow</a:t>
            </a:r>
            <a:r>
              <a:rPr sz="2400" spc="-470" dirty="0">
                <a:latin typeface="Arial"/>
                <a:cs typeface="Arial"/>
              </a:rPr>
              <a:t> </a:t>
            </a:r>
            <a:r>
              <a:rPr sz="2400" spc="-125" dirty="0">
                <a:latin typeface="Arial"/>
                <a:cs typeface="Arial"/>
              </a:rPr>
              <a:t>is  </a:t>
            </a:r>
            <a:r>
              <a:rPr sz="2400" spc="-80" dirty="0">
                <a:latin typeface="Arial"/>
                <a:cs typeface="Arial"/>
              </a:rPr>
              <a:t>stored.</a:t>
            </a:r>
            <a:endParaRPr sz="24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2400" b="1" spc="-200" dirty="0">
                <a:latin typeface="Arial"/>
                <a:cs typeface="Arial"/>
              </a:rPr>
              <a:t>Blood </a:t>
            </a:r>
            <a:r>
              <a:rPr sz="2400" b="1" spc="-220" dirty="0">
                <a:latin typeface="Arial"/>
                <a:cs typeface="Arial"/>
              </a:rPr>
              <a:t>vessel </a:t>
            </a:r>
            <a:r>
              <a:rPr sz="2400" spc="-114" dirty="0">
                <a:latin typeface="Arial"/>
                <a:cs typeface="Arial"/>
              </a:rPr>
              <a:t>supplies </a:t>
            </a:r>
            <a:r>
              <a:rPr sz="2400" spc="-120" dirty="0">
                <a:latin typeface="Arial"/>
                <a:cs typeface="Arial"/>
              </a:rPr>
              <a:t>oxygenated </a:t>
            </a:r>
            <a:r>
              <a:rPr sz="2400" spc="-60" dirty="0">
                <a:latin typeface="Arial"/>
                <a:cs typeface="Arial"/>
              </a:rPr>
              <a:t>blood </a:t>
            </a:r>
            <a:r>
              <a:rPr sz="2400" spc="-95" dirty="0">
                <a:latin typeface="Arial"/>
                <a:cs typeface="Arial"/>
              </a:rPr>
              <a:t>via </a:t>
            </a:r>
            <a:r>
              <a:rPr sz="2400" spc="-15" dirty="0">
                <a:latin typeface="Arial"/>
                <a:cs typeface="Arial"/>
              </a:rPr>
              <a:t>nutrient</a:t>
            </a:r>
            <a:r>
              <a:rPr sz="2400" spc="-95" dirty="0">
                <a:latin typeface="Arial"/>
                <a:cs typeface="Arial"/>
              </a:rPr>
              <a:t> </a:t>
            </a:r>
            <a:r>
              <a:rPr sz="2400" spc="-80" dirty="0">
                <a:latin typeface="Arial"/>
                <a:cs typeface="Arial"/>
              </a:rPr>
              <a:t>foramen.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80260" y="68580"/>
            <a:ext cx="8269605" cy="707390"/>
          </a:xfrm>
          <a:prstGeom prst="rect">
            <a:avLst/>
          </a:prstGeom>
          <a:solidFill>
            <a:srgbClr val="FFFFCC"/>
          </a:solidFill>
          <a:ln w="12192">
            <a:solidFill>
              <a:srgbClr val="000000"/>
            </a:solidFill>
          </a:ln>
        </p:spPr>
        <p:txBody>
          <a:bodyPr vert="horz" wrap="square" lIns="0" tIns="1714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135"/>
              </a:spcBef>
            </a:pPr>
            <a:r>
              <a:rPr sz="4000" b="1" spc="-5" dirty="0">
                <a:latin typeface="Arial"/>
                <a:cs typeface="Arial"/>
                <a:hlinkClick r:id="rId2"/>
              </a:rPr>
              <a:t>Structure of the </a:t>
            </a:r>
            <a:r>
              <a:rPr sz="4000" b="1" spc="-10" dirty="0">
                <a:latin typeface="Arial"/>
                <a:cs typeface="Arial"/>
                <a:hlinkClick r:id="rId2"/>
              </a:rPr>
              <a:t>bone</a:t>
            </a:r>
            <a:r>
              <a:rPr sz="4000" b="1" spc="25" dirty="0">
                <a:latin typeface="Arial"/>
                <a:cs typeface="Arial"/>
                <a:hlinkClick r:id="rId2"/>
              </a:rPr>
              <a:t> </a:t>
            </a:r>
            <a:r>
              <a:rPr sz="4000" b="1" spc="-5" dirty="0">
                <a:latin typeface="Arial"/>
                <a:cs typeface="Arial"/>
                <a:hlinkClick r:id="rId2"/>
              </a:rPr>
              <a:t>includes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14288" y="106679"/>
            <a:ext cx="4553712" cy="63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39823" y="30480"/>
            <a:ext cx="2037588" cy="7909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39823" y="185927"/>
            <a:ext cx="8700516" cy="66720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784730" y="3741877"/>
            <a:ext cx="112268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200" dirty="0">
                <a:solidFill>
                  <a:srgbClr val="2E5496"/>
                </a:solidFill>
                <a:latin typeface="Arial"/>
                <a:cs typeface="Arial"/>
              </a:rPr>
              <a:t>Diaphysis</a:t>
            </a:r>
            <a:endParaRPr sz="22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827134" y="917574"/>
            <a:ext cx="104902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27329" marR="5080" indent="-215265">
              <a:lnSpc>
                <a:spcPct val="100000"/>
              </a:lnSpc>
              <a:spcBef>
                <a:spcPts val="95"/>
              </a:spcBef>
            </a:pPr>
            <a:r>
              <a:rPr sz="2200" b="1" spc="-229" dirty="0">
                <a:solidFill>
                  <a:srgbClr val="2E5496"/>
                </a:solidFill>
                <a:latin typeface="Arial"/>
                <a:cs typeface="Arial"/>
              </a:rPr>
              <a:t>Comp</a:t>
            </a:r>
            <a:r>
              <a:rPr sz="2200" b="1" spc="-185" dirty="0">
                <a:solidFill>
                  <a:srgbClr val="2E5496"/>
                </a:solidFill>
                <a:latin typeface="Arial"/>
                <a:cs typeface="Arial"/>
              </a:rPr>
              <a:t>a</a:t>
            </a:r>
            <a:r>
              <a:rPr sz="2200" b="1" spc="-120" dirty="0">
                <a:solidFill>
                  <a:srgbClr val="2E5496"/>
                </a:solidFill>
                <a:latin typeface="Arial"/>
                <a:cs typeface="Arial"/>
              </a:rPr>
              <a:t>ct  </a:t>
            </a:r>
            <a:r>
              <a:rPr sz="2200" b="1" spc="-204" dirty="0">
                <a:solidFill>
                  <a:srgbClr val="2E5496"/>
                </a:solidFill>
                <a:latin typeface="Arial"/>
                <a:cs typeface="Arial"/>
              </a:rPr>
              <a:t>Bone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98497" y="1395475"/>
            <a:ext cx="294005" cy="294005"/>
          </a:xfrm>
          <a:custGeom>
            <a:avLst/>
            <a:gdLst/>
            <a:ahLst/>
            <a:cxnLst/>
            <a:rect l="l" t="t" r="r" b="b"/>
            <a:pathLst>
              <a:path w="294005" h="294005">
                <a:moveTo>
                  <a:pt x="254888" y="0"/>
                </a:moveTo>
                <a:lnTo>
                  <a:pt x="0" y="0"/>
                </a:lnTo>
                <a:lnTo>
                  <a:pt x="0" y="254888"/>
                </a:lnTo>
                <a:lnTo>
                  <a:pt x="39115" y="294004"/>
                </a:lnTo>
                <a:lnTo>
                  <a:pt x="294004" y="294004"/>
                </a:lnTo>
                <a:lnTo>
                  <a:pt x="294004" y="235203"/>
                </a:lnTo>
                <a:lnTo>
                  <a:pt x="19684" y="235203"/>
                </a:lnTo>
                <a:lnTo>
                  <a:pt x="19684" y="19558"/>
                </a:lnTo>
                <a:lnTo>
                  <a:pt x="274383" y="19558"/>
                </a:lnTo>
                <a:lnTo>
                  <a:pt x="254888" y="0"/>
                </a:lnTo>
                <a:close/>
              </a:path>
              <a:path w="294005" h="294005">
                <a:moveTo>
                  <a:pt x="274383" y="19558"/>
                </a:moveTo>
                <a:lnTo>
                  <a:pt x="235203" y="19558"/>
                </a:lnTo>
                <a:lnTo>
                  <a:pt x="235203" y="235203"/>
                </a:lnTo>
                <a:lnTo>
                  <a:pt x="294004" y="235203"/>
                </a:lnTo>
                <a:lnTo>
                  <a:pt x="294004" y="39243"/>
                </a:lnTo>
                <a:lnTo>
                  <a:pt x="274383" y="19558"/>
                </a:lnTo>
                <a:close/>
              </a:path>
            </a:pathLst>
          </a:custGeom>
          <a:solidFill>
            <a:srgbClr val="C5DF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18182" y="1415033"/>
            <a:ext cx="215900" cy="215900"/>
          </a:xfrm>
          <a:custGeom>
            <a:avLst/>
            <a:gdLst/>
            <a:ahLst/>
            <a:cxnLst/>
            <a:rect l="l" t="t" r="r" b="b"/>
            <a:pathLst>
              <a:path w="215900" h="215900">
                <a:moveTo>
                  <a:pt x="0" y="0"/>
                </a:moveTo>
                <a:lnTo>
                  <a:pt x="0" y="215645"/>
                </a:lnTo>
                <a:lnTo>
                  <a:pt x="215519" y="215645"/>
                </a:lnTo>
                <a:lnTo>
                  <a:pt x="215519" y="0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9DC3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98497" y="1395475"/>
            <a:ext cx="294005" cy="294005"/>
          </a:xfrm>
          <a:custGeom>
            <a:avLst/>
            <a:gdLst/>
            <a:ahLst/>
            <a:cxnLst/>
            <a:rect l="l" t="t" r="r" b="b"/>
            <a:pathLst>
              <a:path w="294005" h="294005">
                <a:moveTo>
                  <a:pt x="0" y="0"/>
                </a:moveTo>
                <a:lnTo>
                  <a:pt x="254888" y="0"/>
                </a:lnTo>
                <a:lnTo>
                  <a:pt x="294004" y="39243"/>
                </a:lnTo>
                <a:lnTo>
                  <a:pt x="294004" y="294004"/>
                </a:lnTo>
                <a:lnTo>
                  <a:pt x="39115" y="294004"/>
                </a:lnTo>
                <a:lnTo>
                  <a:pt x="0" y="254888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9DC3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29026" y="1403730"/>
            <a:ext cx="6147689" cy="3867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31058" y="1891410"/>
            <a:ext cx="6619367" cy="3867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36773" y="2388997"/>
            <a:ext cx="1062228" cy="2852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98497" y="3390138"/>
            <a:ext cx="294005" cy="294005"/>
          </a:xfrm>
          <a:custGeom>
            <a:avLst/>
            <a:gdLst/>
            <a:ahLst/>
            <a:cxnLst/>
            <a:rect l="l" t="t" r="r" b="b"/>
            <a:pathLst>
              <a:path w="294005" h="294004">
                <a:moveTo>
                  <a:pt x="254888" y="0"/>
                </a:moveTo>
                <a:lnTo>
                  <a:pt x="0" y="0"/>
                </a:lnTo>
                <a:lnTo>
                  <a:pt x="0" y="254888"/>
                </a:lnTo>
                <a:lnTo>
                  <a:pt x="39115" y="294005"/>
                </a:lnTo>
                <a:lnTo>
                  <a:pt x="294004" y="294005"/>
                </a:lnTo>
                <a:lnTo>
                  <a:pt x="294004" y="235204"/>
                </a:lnTo>
                <a:lnTo>
                  <a:pt x="19684" y="235204"/>
                </a:lnTo>
                <a:lnTo>
                  <a:pt x="19684" y="19685"/>
                </a:lnTo>
                <a:lnTo>
                  <a:pt x="274446" y="19685"/>
                </a:lnTo>
                <a:lnTo>
                  <a:pt x="254888" y="0"/>
                </a:lnTo>
                <a:close/>
              </a:path>
              <a:path w="294005" h="294004">
                <a:moveTo>
                  <a:pt x="274446" y="19685"/>
                </a:moveTo>
                <a:lnTo>
                  <a:pt x="235203" y="19685"/>
                </a:lnTo>
                <a:lnTo>
                  <a:pt x="235203" y="235204"/>
                </a:lnTo>
                <a:lnTo>
                  <a:pt x="294004" y="235204"/>
                </a:lnTo>
                <a:lnTo>
                  <a:pt x="294004" y="39370"/>
                </a:lnTo>
                <a:lnTo>
                  <a:pt x="274446" y="19685"/>
                </a:lnTo>
                <a:close/>
              </a:path>
            </a:pathLst>
          </a:custGeom>
          <a:solidFill>
            <a:srgbClr val="C5DF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18182" y="3409822"/>
            <a:ext cx="215900" cy="215900"/>
          </a:xfrm>
          <a:custGeom>
            <a:avLst/>
            <a:gdLst/>
            <a:ahLst/>
            <a:cxnLst/>
            <a:rect l="l" t="t" r="r" b="b"/>
            <a:pathLst>
              <a:path w="215900" h="215900">
                <a:moveTo>
                  <a:pt x="0" y="0"/>
                </a:moveTo>
                <a:lnTo>
                  <a:pt x="0" y="215519"/>
                </a:lnTo>
                <a:lnTo>
                  <a:pt x="215519" y="215519"/>
                </a:lnTo>
                <a:lnTo>
                  <a:pt x="215519" y="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9DC3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98497" y="3390138"/>
            <a:ext cx="294005" cy="294005"/>
          </a:xfrm>
          <a:custGeom>
            <a:avLst/>
            <a:gdLst/>
            <a:ahLst/>
            <a:cxnLst/>
            <a:rect l="l" t="t" r="r" b="b"/>
            <a:pathLst>
              <a:path w="294005" h="294004">
                <a:moveTo>
                  <a:pt x="0" y="0"/>
                </a:moveTo>
                <a:lnTo>
                  <a:pt x="254888" y="0"/>
                </a:lnTo>
                <a:lnTo>
                  <a:pt x="294004" y="39370"/>
                </a:lnTo>
                <a:lnTo>
                  <a:pt x="294004" y="294005"/>
                </a:lnTo>
                <a:lnTo>
                  <a:pt x="39115" y="294005"/>
                </a:lnTo>
                <a:lnTo>
                  <a:pt x="0" y="254888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9DC3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633598" y="3403600"/>
            <a:ext cx="2787269" cy="3764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541264" y="3405251"/>
            <a:ext cx="3963669" cy="3798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631058" y="3896105"/>
            <a:ext cx="1224915" cy="2851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198497" y="4892421"/>
            <a:ext cx="294005" cy="294005"/>
          </a:xfrm>
          <a:custGeom>
            <a:avLst/>
            <a:gdLst/>
            <a:ahLst/>
            <a:cxnLst/>
            <a:rect l="l" t="t" r="r" b="b"/>
            <a:pathLst>
              <a:path w="294005" h="294004">
                <a:moveTo>
                  <a:pt x="254888" y="0"/>
                </a:moveTo>
                <a:lnTo>
                  <a:pt x="0" y="0"/>
                </a:lnTo>
                <a:lnTo>
                  <a:pt x="0" y="254888"/>
                </a:lnTo>
                <a:lnTo>
                  <a:pt x="39115" y="294004"/>
                </a:lnTo>
                <a:lnTo>
                  <a:pt x="294004" y="294004"/>
                </a:lnTo>
                <a:lnTo>
                  <a:pt x="294004" y="235203"/>
                </a:lnTo>
                <a:lnTo>
                  <a:pt x="19684" y="235203"/>
                </a:lnTo>
                <a:lnTo>
                  <a:pt x="19684" y="19684"/>
                </a:lnTo>
                <a:lnTo>
                  <a:pt x="274446" y="19684"/>
                </a:lnTo>
                <a:lnTo>
                  <a:pt x="254888" y="0"/>
                </a:lnTo>
                <a:close/>
              </a:path>
              <a:path w="294005" h="294004">
                <a:moveTo>
                  <a:pt x="274446" y="19684"/>
                </a:moveTo>
                <a:lnTo>
                  <a:pt x="235203" y="19684"/>
                </a:lnTo>
                <a:lnTo>
                  <a:pt x="235203" y="235203"/>
                </a:lnTo>
                <a:lnTo>
                  <a:pt x="294004" y="235203"/>
                </a:lnTo>
                <a:lnTo>
                  <a:pt x="294004" y="39369"/>
                </a:lnTo>
                <a:lnTo>
                  <a:pt x="274446" y="19684"/>
                </a:lnTo>
                <a:close/>
              </a:path>
            </a:pathLst>
          </a:custGeom>
          <a:solidFill>
            <a:srgbClr val="C5DF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218182" y="4912105"/>
            <a:ext cx="215900" cy="215900"/>
          </a:xfrm>
          <a:custGeom>
            <a:avLst/>
            <a:gdLst/>
            <a:ahLst/>
            <a:cxnLst/>
            <a:rect l="l" t="t" r="r" b="b"/>
            <a:pathLst>
              <a:path w="215900" h="215900">
                <a:moveTo>
                  <a:pt x="0" y="0"/>
                </a:moveTo>
                <a:lnTo>
                  <a:pt x="0" y="215519"/>
                </a:lnTo>
                <a:lnTo>
                  <a:pt x="215519" y="215519"/>
                </a:lnTo>
                <a:lnTo>
                  <a:pt x="215519" y="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9DC3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198497" y="4892421"/>
            <a:ext cx="294005" cy="294005"/>
          </a:xfrm>
          <a:custGeom>
            <a:avLst/>
            <a:gdLst/>
            <a:ahLst/>
            <a:cxnLst/>
            <a:rect l="l" t="t" r="r" b="b"/>
            <a:pathLst>
              <a:path w="294005" h="294004">
                <a:moveTo>
                  <a:pt x="0" y="0"/>
                </a:moveTo>
                <a:lnTo>
                  <a:pt x="254888" y="0"/>
                </a:lnTo>
                <a:lnTo>
                  <a:pt x="294004" y="39369"/>
                </a:lnTo>
                <a:lnTo>
                  <a:pt x="294004" y="294004"/>
                </a:lnTo>
                <a:lnTo>
                  <a:pt x="39115" y="294004"/>
                </a:lnTo>
                <a:lnTo>
                  <a:pt x="0" y="254888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9DC3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640583" y="4900803"/>
            <a:ext cx="6709791" cy="38150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628264" y="5388483"/>
            <a:ext cx="6628257" cy="38661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631058" y="5876137"/>
            <a:ext cx="1738503" cy="29504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14288" y="106679"/>
            <a:ext cx="4553712" cy="63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39823" y="30480"/>
            <a:ext cx="2037588" cy="7909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39823" y="185927"/>
            <a:ext cx="8700516" cy="66720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784730" y="3741877"/>
            <a:ext cx="112268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200" dirty="0">
                <a:solidFill>
                  <a:srgbClr val="F5F5F5"/>
                </a:solidFill>
                <a:latin typeface="Arial"/>
                <a:cs typeface="Arial"/>
              </a:rPr>
              <a:t>Diaphysis</a:t>
            </a:r>
            <a:endParaRPr sz="2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35023" y="1135126"/>
            <a:ext cx="1002665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24130">
              <a:lnSpc>
                <a:spcPct val="100000"/>
              </a:lnSpc>
              <a:spcBef>
                <a:spcPts val="105"/>
              </a:spcBef>
            </a:pPr>
            <a:r>
              <a:rPr sz="2000" b="1" spc="-150" dirty="0">
                <a:solidFill>
                  <a:srgbClr val="2E5496"/>
                </a:solidFill>
                <a:latin typeface="Arial"/>
                <a:cs typeface="Arial"/>
              </a:rPr>
              <a:t>Proximal  </a:t>
            </a:r>
            <a:r>
              <a:rPr sz="2000" b="1" spc="-170" dirty="0">
                <a:solidFill>
                  <a:srgbClr val="2E5496"/>
                </a:solidFill>
                <a:latin typeface="Arial"/>
                <a:cs typeface="Arial"/>
              </a:rPr>
              <a:t>Epip</a:t>
            </a:r>
            <a:r>
              <a:rPr sz="2000" b="1" spc="-225" dirty="0">
                <a:solidFill>
                  <a:srgbClr val="2E5496"/>
                </a:solidFill>
                <a:latin typeface="Arial"/>
                <a:cs typeface="Arial"/>
              </a:rPr>
              <a:t>h</a:t>
            </a:r>
            <a:r>
              <a:rPr sz="2000" b="1" spc="-180" dirty="0">
                <a:solidFill>
                  <a:srgbClr val="2E5496"/>
                </a:solidFill>
                <a:latin typeface="Arial"/>
                <a:cs typeface="Arial"/>
              </a:rPr>
              <a:t>y</a:t>
            </a:r>
            <a:r>
              <a:rPr sz="2000" b="1" spc="-229" dirty="0">
                <a:solidFill>
                  <a:srgbClr val="2E5496"/>
                </a:solidFill>
                <a:latin typeface="Arial"/>
                <a:cs typeface="Arial"/>
              </a:rPr>
              <a:t>sis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77314" y="5995517"/>
            <a:ext cx="100266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91770">
              <a:lnSpc>
                <a:spcPct val="100000"/>
              </a:lnSpc>
              <a:spcBef>
                <a:spcPts val="100"/>
              </a:spcBef>
            </a:pPr>
            <a:r>
              <a:rPr sz="2000" b="1" spc="-130" dirty="0">
                <a:solidFill>
                  <a:srgbClr val="2E5496"/>
                </a:solidFill>
                <a:latin typeface="Arial"/>
                <a:cs typeface="Arial"/>
              </a:rPr>
              <a:t>Distal  </a:t>
            </a:r>
            <a:r>
              <a:rPr sz="2000" b="1" spc="-170" dirty="0">
                <a:solidFill>
                  <a:srgbClr val="2E5496"/>
                </a:solidFill>
                <a:latin typeface="Arial"/>
                <a:cs typeface="Arial"/>
              </a:rPr>
              <a:t>Epip</a:t>
            </a:r>
            <a:r>
              <a:rPr sz="2000" b="1" spc="-225" dirty="0">
                <a:solidFill>
                  <a:srgbClr val="2E5496"/>
                </a:solidFill>
                <a:latin typeface="Arial"/>
                <a:cs typeface="Arial"/>
              </a:rPr>
              <a:t>h</a:t>
            </a:r>
            <a:r>
              <a:rPr sz="2000" b="1" spc="-180" dirty="0">
                <a:solidFill>
                  <a:srgbClr val="2E5496"/>
                </a:solidFill>
                <a:latin typeface="Arial"/>
                <a:cs typeface="Arial"/>
              </a:rPr>
              <a:t>y</a:t>
            </a:r>
            <a:r>
              <a:rPr sz="2000" b="1" spc="-229" dirty="0">
                <a:solidFill>
                  <a:srgbClr val="2E5496"/>
                </a:solidFill>
                <a:latin typeface="Arial"/>
                <a:cs typeface="Arial"/>
              </a:rPr>
              <a:t>sis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132323" y="5908344"/>
            <a:ext cx="1193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10" dirty="0">
                <a:solidFill>
                  <a:srgbClr val="2E5496"/>
                </a:solidFill>
                <a:latin typeface="Arial"/>
                <a:cs typeface="Arial"/>
              </a:rPr>
              <a:t>Epi</a:t>
            </a:r>
            <a:r>
              <a:rPr sz="2400" b="1" spc="-254" dirty="0">
                <a:solidFill>
                  <a:srgbClr val="2E5496"/>
                </a:solidFill>
                <a:latin typeface="Arial"/>
                <a:cs typeface="Arial"/>
              </a:rPr>
              <a:t>p</a:t>
            </a:r>
            <a:r>
              <a:rPr sz="2400" b="1" spc="-235" dirty="0">
                <a:solidFill>
                  <a:srgbClr val="2E5496"/>
                </a:solidFill>
                <a:latin typeface="Arial"/>
                <a:cs typeface="Arial"/>
              </a:rPr>
              <a:t>h</a:t>
            </a:r>
            <a:r>
              <a:rPr sz="2400" b="1" spc="-210" dirty="0">
                <a:solidFill>
                  <a:srgbClr val="2E5496"/>
                </a:solidFill>
                <a:latin typeface="Arial"/>
                <a:cs typeface="Arial"/>
              </a:rPr>
              <a:t>y</a:t>
            </a:r>
            <a:r>
              <a:rPr sz="2400" b="1" spc="-280" dirty="0">
                <a:solidFill>
                  <a:srgbClr val="2E5496"/>
                </a:solidFill>
                <a:latin typeface="Arial"/>
                <a:cs typeface="Arial"/>
              </a:rPr>
              <a:t>sis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91253" y="1248536"/>
            <a:ext cx="119380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7160" marR="5080" indent="-125095">
              <a:lnSpc>
                <a:spcPct val="100000"/>
              </a:lnSpc>
              <a:spcBef>
                <a:spcPts val="95"/>
              </a:spcBef>
            </a:pPr>
            <a:r>
              <a:rPr sz="2200" b="1" spc="-235" dirty="0">
                <a:solidFill>
                  <a:srgbClr val="2E5496"/>
                </a:solidFill>
                <a:latin typeface="Arial"/>
                <a:cs typeface="Arial"/>
              </a:rPr>
              <a:t>Spo</a:t>
            </a:r>
            <a:r>
              <a:rPr sz="2200" b="1" spc="-240" dirty="0">
                <a:solidFill>
                  <a:srgbClr val="2E5496"/>
                </a:solidFill>
                <a:latin typeface="Arial"/>
                <a:cs typeface="Arial"/>
              </a:rPr>
              <a:t>n</a:t>
            </a:r>
            <a:r>
              <a:rPr sz="2200" b="1" spc="-185" dirty="0">
                <a:solidFill>
                  <a:srgbClr val="2E5496"/>
                </a:solidFill>
                <a:latin typeface="Arial"/>
                <a:cs typeface="Arial"/>
              </a:rPr>
              <a:t>gy  </a:t>
            </a:r>
            <a:r>
              <a:rPr sz="2200" b="1" spc="-204" dirty="0">
                <a:solidFill>
                  <a:srgbClr val="2E5496"/>
                </a:solidFill>
                <a:latin typeface="Arial"/>
                <a:cs typeface="Arial"/>
              </a:rPr>
              <a:t>Bone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809990" y="880617"/>
            <a:ext cx="104902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27329" marR="5080" indent="-215265">
              <a:lnSpc>
                <a:spcPct val="100000"/>
              </a:lnSpc>
              <a:spcBef>
                <a:spcPts val="95"/>
              </a:spcBef>
            </a:pPr>
            <a:r>
              <a:rPr sz="2200" b="1" spc="-229" dirty="0">
                <a:solidFill>
                  <a:srgbClr val="F5F5F5"/>
                </a:solidFill>
                <a:latin typeface="Arial"/>
                <a:cs typeface="Arial"/>
              </a:rPr>
              <a:t>Comp</a:t>
            </a:r>
            <a:r>
              <a:rPr sz="2200" b="1" spc="-185" dirty="0">
                <a:solidFill>
                  <a:srgbClr val="F5F5F5"/>
                </a:solidFill>
                <a:latin typeface="Arial"/>
                <a:cs typeface="Arial"/>
              </a:rPr>
              <a:t>a</a:t>
            </a:r>
            <a:r>
              <a:rPr sz="2200" b="1" spc="-120" dirty="0">
                <a:solidFill>
                  <a:srgbClr val="F5F5F5"/>
                </a:solidFill>
                <a:latin typeface="Arial"/>
                <a:cs typeface="Arial"/>
              </a:rPr>
              <a:t>ct  </a:t>
            </a:r>
            <a:r>
              <a:rPr sz="2200" b="1" spc="-204" dirty="0">
                <a:solidFill>
                  <a:srgbClr val="F5F5F5"/>
                </a:solidFill>
                <a:latin typeface="Arial"/>
                <a:cs typeface="Arial"/>
              </a:rPr>
              <a:t>Bone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290576"/>
            <a:ext cx="538099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285" dirty="0"/>
              <a:t>Anatomical</a:t>
            </a:r>
            <a:r>
              <a:rPr sz="5400" spc="-390" dirty="0"/>
              <a:t> </a:t>
            </a:r>
            <a:r>
              <a:rPr sz="5400" spc="-270" dirty="0"/>
              <a:t>Position</a:t>
            </a:r>
            <a:endParaRPr sz="5400"/>
          </a:p>
        </p:txBody>
      </p:sp>
      <p:sp>
        <p:nvSpPr>
          <p:cNvPr id="3" name="object 3"/>
          <p:cNvSpPr/>
          <p:nvPr/>
        </p:nvSpPr>
        <p:spPr>
          <a:xfrm>
            <a:off x="838961" y="1826514"/>
            <a:ext cx="5356860" cy="4826635"/>
          </a:xfrm>
          <a:custGeom>
            <a:avLst/>
            <a:gdLst/>
            <a:ahLst/>
            <a:cxnLst/>
            <a:rect l="l" t="t" r="r" b="b"/>
            <a:pathLst>
              <a:path w="5356860" h="4826634">
                <a:moveTo>
                  <a:pt x="0" y="4826508"/>
                </a:moveTo>
                <a:lnTo>
                  <a:pt x="5356860" y="4826508"/>
                </a:lnTo>
                <a:lnTo>
                  <a:pt x="5356860" y="0"/>
                </a:lnTo>
                <a:lnTo>
                  <a:pt x="0" y="0"/>
                </a:lnTo>
                <a:lnTo>
                  <a:pt x="0" y="4826508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38961" y="1826514"/>
            <a:ext cx="5356860" cy="4826635"/>
          </a:xfrm>
          <a:custGeom>
            <a:avLst/>
            <a:gdLst/>
            <a:ahLst/>
            <a:cxnLst/>
            <a:rect l="l" t="t" r="r" b="b"/>
            <a:pathLst>
              <a:path w="5356860" h="4826634">
                <a:moveTo>
                  <a:pt x="0" y="4826508"/>
                </a:moveTo>
                <a:lnTo>
                  <a:pt x="5356860" y="4826508"/>
                </a:lnTo>
                <a:lnTo>
                  <a:pt x="5356860" y="0"/>
                </a:lnTo>
                <a:lnTo>
                  <a:pt x="0" y="0"/>
                </a:lnTo>
                <a:lnTo>
                  <a:pt x="0" y="4826508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16939" y="1774901"/>
            <a:ext cx="5183505" cy="460248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55600" marR="5080" indent="-342900">
              <a:lnSpc>
                <a:spcPct val="90000"/>
              </a:lnSpc>
              <a:spcBef>
                <a:spcPts val="535"/>
              </a:spcBef>
              <a:buChar char="•"/>
              <a:tabLst>
                <a:tab pos="356235" algn="l"/>
              </a:tabLst>
            </a:pPr>
            <a:r>
              <a:rPr sz="3600" spc="-190" dirty="0">
                <a:latin typeface="Arial"/>
                <a:cs typeface="Arial"/>
              </a:rPr>
              <a:t>Standing </a:t>
            </a:r>
            <a:r>
              <a:rPr sz="3600" spc="-100" dirty="0">
                <a:latin typeface="Arial"/>
                <a:cs typeface="Arial"/>
              </a:rPr>
              <a:t>erect, </a:t>
            </a:r>
            <a:r>
              <a:rPr sz="3600" spc="-155" dirty="0">
                <a:latin typeface="Arial"/>
                <a:cs typeface="Arial"/>
              </a:rPr>
              <a:t>facing  </a:t>
            </a:r>
            <a:r>
              <a:rPr sz="3600" spc="-65" dirty="0">
                <a:latin typeface="Arial"/>
                <a:cs typeface="Arial"/>
              </a:rPr>
              <a:t>forward </a:t>
            </a:r>
            <a:r>
              <a:rPr sz="3600" spc="20" dirty="0">
                <a:latin typeface="Arial"/>
                <a:cs typeface="Arial"/>
              </a:rPr>
              <a:t>with </a:t>
            </a:r>
            <a:r>
              <a:rPr sz="3600" spc="-60" dirty="0">
                <a:latin typeface="Arial"/>
                <a:cs typeface="Arial"/>
              </a:rPr>
              <a:t>feet </a:t>
            </a:r>
            <a:r>
              <a:rPr sz="3600" spc="-105" dirty="0">
                <a:latin typeface="Arial"/>
                <a:cs typeface="Arial"/>
              </a:rPr>
              <a:t>parallel  </a:t>
            </a:r>
            <a:r>
              <a:rPr sz="3600" spc="-170" dirty="0">
                <a:latin typeface="Arial"/>
                <a:cs typeface="Arial"/>
              </a:rPr>
              <a:t>and </a:t>
            </a:r>
            <a:r>
              <a:rPr sz="3600" spc="-195" dirty="0">
                <a:latin typeface="Arial"/>
                <a:cs typeface="Arial"/>
              </a:rPr>
              <a:t>close </a:t>
            </a:r>
            <a:r>
              <a:rPr sz="3600" spc="-75" dirty="0">
                <a:latin typeface="Arial"/>
                <a:cs typeface="Arial"/>
              </a:rPr>
              <a:t>together </a:t>
            </a:r>
            <a:r>
              <a:rPr sz="3600" spc="-170" dirty="0">
                <a:latin typeface="Arial"/>
                <a:cs typeface="Arial"/>
              </a:rPr>
              <a:t>and  </a:t>
            </a:r>
            <a:r>
              <a:rPr sz="3600" spc="20" dirty="0">
                <a:latin typeface="Arial"/>
                <a:cs typeface="Arial"/>
              </a:rPr>
              <a:t>with </a:t>
            </a:r>
            <a:r>
              <a:rPr sz="3600" spc="-180" dirty="0">
                <a:latin typeface="Arial"/>
                <a:cs typeface="Arial"/>
              </a:rPr>
              <a:t>palms </a:t>
            </a:r>
            <a:r>
              <a:rPr sz="3600" spc="-155" dirty="0">
                <a:latin typeface="Arial"/>
                <a:cs typeface="Arial"/>
              </a:rPr>
              <a:t>facing</a:t>
            </a:r>
            <a:r>
              <a:rPr sz="3600" spc="-490" dirty="0">
                <a:latin typeface="Arial"/>
                <a:cs typeface="Arial"/>
              </a:rPr>
              <a:t> </a:t>
            </a:r>
            <a:r>
              <a:rPr sz="3600" spc="-65" dirty="0">
                <a:latin typeface="Arial"/>
                <a:cs typeface="Arial"/>
              </a:rPr>
              <a:t>forward</a:t>
            </a:r>
            <a:endParaRPr sz="3600">
              <a:latin typeface="Arial"/>
              <a:cs typeface="Arial"/>
            </a:endParaRPr>
          </a:p>
          <a:p>
            <a:pPr marL="355600" marR="188595" indent="-342900">
              <a:lnSpc>
                <a:spcPct val="90000"/>
              </a:lnSpc>
              <a:spcBef>
                <a:spcPts val="600"/>
              </a:spcBef>
              <a:buChar char="•"/>
              <a:tabLst>
                <a:tab pos="356235" algn="l"/>
              </a:tabLst>
            </a:pPr>
            <a:r>
              <a:rPr sz="3600" spc="-245" dirty="0">
                <a:latin typeface="Arial"/>
                <a:cs typeface="Arial"/>
              </a:rPr>
              <a:t>Is </a:t>
            </a:r>
            <a:r>
              <a:rPr sz="3600" spc="-40" dirty="0">
                <a:latin typeface="Arial"/>
                <a:cs typeface="Arial"/>
              </a:rPr>
              <a:t>the </a:t>
            </a:r>
            <a:r>
              <a:rPr sz="3600" spc="-145" dirty="0">
                <a:latin typeface="Arial"/>
                <a:cs typeface="Arial"/>
              </a:rPr>
              <a:t>standard</a:t>
            </a:r>
            <a:r>
              <a:rPr sz="3600" spc="-375" dirty="0">
                <a:latin typeface="Arial"/>
                <a:cs typeface="Arial"/>
              </a:rPr>
              <a:t> </a:t>
            </a:r>
            <a:r>
              <a:rPr sz="3600" spc="-140" dirty="0">
                <a:latin typeface="Arial"/>
                <a:cs typeface="Arial"/>
              </a:rPr>
              <a:t>reference  </a:t>
            </a:r>
            <a:r>
              <a:rPr sz="3600" spc="-30" dirty="0">
                <a:latin typeface="Arial"/>
                <a:cs typeface="Arial"/>
              </a:rPr>
              <a:t>point </a:t>
            </a:r>
            <a:r>
              <a:rPr sz="3600" spc="-45" dirty="0">
                <a:latin typeface="Arial"/>
                <a:cs typeface="Arial"/>
              </a:rPr>
              <a:t>in </a:t>
            </a:r>
            <a:r>
              <a:rPr sz="3600" spc="-100" dirty="0">
                <a:latin typeface="Arial"/>
                <a:cs typeface="Arial"/>
              </a:rPr>
              <a:t>which </a:t>
            </a:r>
            <a:r>
              <a:rPr sz="3600" spc="-75" dirty="0">
                <a:latin typeface="Arial"/>
                <a:cs typeface="Arial"/>
              </a:rPr>
              <a:t>all  </a:t>
            </a:r>
            <a:r>
              <a:rPr sz="3600" spc="-114" dirty="0">
                <a:latin typeface="Arial"/>
                <a:cs typeface="Arial"/>
              </a:rPr>
              <a:t>positions, </a:t>
            </a:r>
            <a:r>
              <a:rPr sz="3600" spc="-145" dirty="0">
                <a:latin typeface="Arial"/>
                <a:cs typeface="Arial"/>
              </a:rPr>
              <a:t>movements,  </a:t>
            </a:r>
            <a:r>
              <a:rPr sz="3600" spc="-170" dirty="0">
                <a:latin typeface="Arial"/>
                <a:cs typeface="Arial"/>
              </a:rPr>
              <a:t>and </a:t>
            </a:r>
            <a:r>
              <a:rPr sz="3600" spc="-180" dirty="0">
                <a:latin typeface="Arial"/>
                <a:cs typeface="Arial"/>
              </a:rPr>
              <a:t>planes </a:t>
            </a:r>
            <a:r>
              <a:rPr sz="3600" spc="-160" dirty="0">
                <a:latin typeface="Arial"/>
                <a:cs typeface="Arial"/>
              </a:rPr>
              <a:t>are</a:t>
            </a:r>
            <a:r>
              <a:rPr sz="3600" spc="-325" dirty="0">
                <a:latin typeface="Arial"/>
                <a:cs typeface="Arial"/>
              </a:rPr>
              <a:t> </a:t>
            </a:r>
            <a:r>
              <a:rPr sz="3600" spc="-155" dirty="0">
                <a:latin typeface="Arial"/>
                <a:cs typeface="Arial"/>
              </a:rPr>
              <a:t>described  </a:t>
            </a:r>
            <a:r>
              <a:rPr sz="3600" spc="-160" dirty="0">
                <a:latin typeface="Arial"/>
                <a:cs typeface="Arial"/>
              </a:rPr>
              <a:t>(especially</a:t>
            </a:r>
            <a:r>
              <a:rPr sz="3600" spc="-215" dirty="0">
                <a:latin typeface="Arial"/>
                <a:cs typeface="Arial"/>
              </a:rPr>
              <a:t> </a:t>
            </a:r>
            <a:r>
              <a:rPr sz="3600" spc="-40" dirty="0">
                <a:latin typeface="Arial"/>
                <a:cs typeface="Arial"/>
              </a:rPr>
              <a:t>joints!)</a:t>
            </a:r>
            <a:endParaRPr sz="36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178040" y="1690116"/>
            <a:ext cx="4739640" cy="48661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98497" y="1395475"/>
            <a:ext cx="294005" cy="294005"/>
          </a:xfrm>
          <a:custGeom>
            <a:avLst/>
            <a:gdLst/>
            <a:ahLst/>
            <a:cxnLst/>
            <a:rect l="l" t="t" r="r" b="b"/>
            <a:pathLst>
              <a:path w="294005" h="294005">
                <a:moveTo>
                  <a:pt x="254888" y="0"/>
                </a:moveTo>
                <a:lnTo>
                  <a:pt x="0" y="0"/>
                </a:lnTo>
                <a:lnTo>
                  <a:pt x="0" y="254888"/>
                </a:lnTo>
                <a:lnTo>
                  <a:pt x="39115" y="294004"/>
                </a:lnTo>
                <a:lnTo>
                  <a:pt x="294004" y="294004"/>
                </a:lnTo>
                <a:lnTo>
                  <a:pt x="294004" y="235203"/>
                </a:lnTo>
                <a:lnTo>
                  <a:pt x="19684" y="235203"/>
                </a:lnTo>
                <a:lnTo>
                  <a:pt x="19684" y="19558"/>
                </a:lnTo>
                <a:lnTo>
                  <a:pt x="274383" y="19558"/>
                </a:lnTo>
                <a:lnTo>
                  <a:pt x="254888" y="0"/>
                </a:lnTo>
                <a:close/>
              </a:path>
              <a:path w="294005" h="294005">
                <a:moveTo>
                  <a:pt x="274383" y="19558"/>
                </a:moveTo>
                <a:lnTo>
                  <a:pt x="235203" y="19558"/>
                </a:lnTo>
                <a:lnTo>
                  <a:pt x="235203" y="235203"/>
                </a:lnTo>
                <a:lnTo>
                  <a:pt x="294004" y="235203"/>
                </a:lnTo>
                <a:lnTo>
                  <a:pt x="294004" y="39243"/>
                </a:lnTo>
                <a:lnTo>
                  <a:pt x="274383" y="19558"/>
                </a:lnTo>
                <a:close/>
              </a:path>
            </a:pathLst>
          </a:custGeom>
          <a:solidFill>
            <a:srgbClr val="C5DF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18182" y="1415033"/>
            <a:ext cx="215900" cy="215900"/>
          </a:xfrm>
          <a:custGeom>
            <a:avLst/>
            <a:gdLst/>
            <a:ahLst/>
            <a:cxnLst/>
            <a:rect l="l" t="t" r="r" b="b"/>
            <a:pathLst>
              <a:path w="215900" h="215900">
                <a:moveTo>
                  <a:pt x="0" y="0"/>
                </a:moveTo>
                <a:lnTo>
                  <a:pt x="0" y="215645"/>
                </a:lnTo>
                <a:lnTo>
                  <a:pt x="215519" y="215645"/>
                </a:lnTo>
                <a:lnTo>
                  <a:pt x="215519" y="0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9DC3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98497" y="1395475"/>
            <a:ext cx="294005" cy="294005"/>
          </a:xfrm>
          <a:custGeom>
            <a:avLst/>
            <a:gdLst/>
            <a:ahLst/>
            <a:cxnLst/>
            <a:rect l="l" t="t" r="r" b="b"/>
            <a:pathLst>
              <a:path w="294005" h="294005">
                <a:moveTo>
                  <a:pt x="0" y="0"/>
                </a:moveTo>
                <a:lnTo>
                  <a:pt x="254888" y="0"/>
                </a:lnTo>
                <a:lnTo>
                  <a:pt x="294004" y="39243"/>
                </a:lnTo>
                <a:lnTo>
                  <a:pt x="294004" y="294004"/>
                </a:lnTo>
                <a:lnTo>
                  <a:pt x="39115" y="294004"/>
                </a:lnTo>
                <a:lnTo>
                  <a:pt x="0" y="254888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9DC3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35250" y="1403730"/>
            <a:ext cx="2178558" cy="3815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06390" y="1413763"/>
            <a:ext cx="1997075" cy="2851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021703" y="1413763"/>
            <a:ext cx="3094863" cy="3766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98497" y="2192782"/>
            <a:ext cx="294005" cy="294005"/>
          </a:xfrm>
          <a:custGeom>
            <a:avLst/>
            <a:gdLst/>
            <a:ahLst/>
            <a:cxnLst/>
            <a:rect l="l" t="t" r="r" b="b"/>
            <a:pathLst>
              <a:path w="294005" h="294005">
                <a:moveTo>
                  <a:pt x="254888" y="0"/>
                </a:moveTo>
                <a:lnTo>
                  <a:pt x="0" y="0"/>
                </a:lnTo>
                <a:lnTo>
                  <a:pt x="0" y="254888"/>
                </a:lnTo>
                <a:lnTo>
                  <a:pt x="39115" y="294004"/>
                </a:lnTo>
                <a:lnTo>
                  <a:pt x="294004" y="294004"/>
                </a:lnTo>
                <a:lnTo>
                  <a:pt x="294004" y="235203"/>
                </a:lnTo>
                <a:lnTo>
                  <a:pt x="19684" y="235203"/>
                </a:lnTo>
                <a:lnTo>
                  <a:pt x="19684" y="19557"/>
                </a:lnTo>
                <a:lnTo>
                  <a:pt x="274383" y="19557"/>
                </a:lnTo>
                <a:lnTo>
                  <a:pt x="254888" y="0"/>
                </a:lnTo>
                <a:close/>
              </a:path>
              <a:path w="294005" h="294005">
                <a:moveTo>
                  <a:pt x="274383" y="19557"/>
                </a:moveTo>
                <a:lnTo>
                  <a:pt x="235203" y="19557"/>
                </a:lnTo>
                <a:lnTo>
                  <a:pt x="235203" y="235203"/>
                </a:lnTo>
                <a:lnTo>
                  <a:pt x="294004" y="235203"/>
                </a:lnTo>
                <a:lnTo>
                  <a:pt x="294004" y="39242"/>
                </a:lnTo>
                <a:lnTo>
                  <a:pt x="274383" y="19557"/>
                </a:lnTo>
                <a:close/>
              </a:path>
            </a:pathLst>
          </a:custGeom>
          <a:solidFill>
            <a:srgbClr val="C5DF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18182" y="2212339"/>
            <a:ext cx="215900" cy="215900"/>
          </a:xfrm>
          <a:custGeom>
            <a:avLst/>
            <a:gdLst/>
            <a:ahLst/>
            <a:cxnLst/>
            <a:rect l="l" t="t" r="r" b="b"/>
            <a:pathLst>
              <a:path w="215900" h="215900">
                <a:moveTo>
                  <a:pt x="0" y="0"/>
                </a:moveTo>
                <a:lnTo>
                  <a:pt x="0" y="215646"/>
                </a:lnTo>
                <a:lnTo>
                  <a:pt x="215519" y="215646"/>
                </a:lnTo>
                <a:lnTo>
                  <a:pt x="215519" y="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9DC3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98497" y="2192782"/>
            <a:ext cx="294005" cy="294005"/>
          </a:xfrm>
          <a:custGeom>
            <a:avLst/>
            <a:gdLst/>
            <a:ahLst/>
            <a:cxnLst/>
            <a:rect l="l" t="t" r="r" b="b"/>
            <a:pathLst>
              <a:path w="294005" h="294005">
                <a:moveTo>
                  <a:pt x="0" y="0"/>
                </a:moveTo>
                <a:lnTo>
                  <a:pt x="254888" y="0"/>
                </a:lnTo>
                <a:lnTo>
                  <a:pt x="294004" y="39242"/>
                </a:lnTo>
                <a:lnTo>
                  <a:pt x="294004" y="294004"/>
                </a:lnTo>
                <a:lnTo>
                  <a:pt x="39115" y="294004"/>
                </a:lnTo>
                <a:lnTo>
                  <a:pt x="0" y="254888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9DC3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633598" y="2206244"/>
            <a:ext cx="4777613" cy="3815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33131" y="2211070"/>
            <a:ext cx="1228979" cy="2851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636520" y="2695448"/>
            <a:ext cx="6638544" cy="3799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36520" y="3186429"/>
            <a:ext cx="6773163" cy="37668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626867" y="3738371"/>
            <a:ext cx="1346454" cy="30721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198497" y="4361053"/>
            <a:ext cx="294005" cy="294640"/>
          </a:xfrm>
          <a:custGeom>
            <a:avLst/>
            <a:gdLst/>
            <a:ahLst/>
            <a:cxnLst/>
            <a:rect l="l" t="t" r="r" b="b"/>
            <a:pathLst>
              <a:path w="294005" h="294639">
                <a:moveTo>
                  <a:pt x="254888" y="0"/>
                </a:moveTo>
                <a:lnTo>
                  <a:pt x="0" y="0"/>
                </a:lnTo>
                <a:lnTo>
                  <a:pt x="0" y="255016"/>
                </a:lnTo>
                <a:lnTo>
                  <a:pt x="39115" y="294132"/>
                </a:lnTo>
                <a:lnTo>
                  <a:pt x="294004" y="294132"/>
                </a:lnTo>
                <a:lnTo>
                  <a:pt x="294004" y="235331"/>
                </a:lnTo>
                <a:lnTo>
                  <a:pt x="19684" y="235331"/>
                </a:lnTo>
                <a:lnTo>
                  <a:pt x="19684" y="19685"/>
                </a:lnTo>
                <a:lnTo>
                  <a:pt x="274446" y="19685"/>
                </a:lnTo>
                <a:lnTo>
                  <a:pt x="254888" y="0"/>
                </a:lnTo>
                <a:close/>
              </a:path>
              <a:path w="294005" h="294639">
                <a:moveTo>
                  <a:pt x="274446" y="19685"/>
                </a:moveTo>
                <a:lnTo>
                  <a:pt x="235203" y="19685"/>
                </a:lnTo>
                <a:lnTo>
                  <a:pt x="235203" y="235331"/>
                </a:lnTo>
                <a:lnTo>
                  <a:pt x="294004" y="235331"/>
                </a:lnTo>
                <a:lnTo>
                  <a:pt x="294004" y="39370"/>
                </a:lnTo>
                <a:lnTo>
                  <a:pt x="274446" y="19685"/>
                </a:lnTo>
                <a:close/>
              </a:path>
            </a:pathLst>
          </a:custGeom>
          <a:solidFill>
            <a:srgbClr val="C5DF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218182" y="4380738"/>
            <a:ext cx="215900" cy="215900"/>
          </a:xfrm>
          <a:custGeom>
            <a:avLst/>
            <a:gdLst/>
            <a:ahLst/>
            <a:cxnLst/>
            <a:rect l="l" t="t" r="r" b="b"/>
            <a:pathLst>
              <a:path w="215900" h="215900">
                <a:moveTo>
                  <a:pt x="0" y="0"/>
                </a:moveTo>
                <a:lnTo>
                  <a:pt x="0" y="215645"/>
                </a:lnTo>
                <a:lnTo>
                  <a:pt x="215519" y="215645"/>
                </a:lnTo>
                <a:lnTo>
                  <a:pt x="215519" y="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9DC3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198497" y="4361053"/>
            <a:ext cx="294005" cy="294640"/>
          </a:xfrm>
          <a:custGeom>
            <a:avLst/>
            <a:gdLst/>
            <a:ahLst/>
            <a:cxnLst/>
            <a:rect l="l" t="t" r="r" b="b"/>
            <a:pathLst>
              <a:path w="294005" h="294639">
                <a:moveTo>
                  <a:pt x="0" y="0"/>
                </a:moveTo>
                <a:lnTo>
                  <a:pt x="254888" y="0"/>
                </a:lnTo>
                <a:lnTo>
                  <a:pt x="294004" y="39370"/>
                </a:lnTo>
                <a:lnTo>
                  <a:pt x="294004" y="294132"/>
                </a:lnTo>
                <a:lnTo>
                  <a:pt x="39115" y="294132"/>
                </a:lnTo>
                <a:lnTo>
                  <a:pt x="0" y="255016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9DC3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640583" y="4369434"/>
            <a:ext cx="6006338" cy="3374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636520" y="4863846"/>
            <a:ext cx="2997962" cy="37998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198497" y="5544565"/>
            <a:ext cx="294005" cy="294640"/>
          </a:xfrm>
          <a:custGeom>
            <a:avLst/>
            <a:gdLst/>
            <a:ahLst/>
            <a:cxnLst/>
            <a:rect l="l" t="t" r="r" b="b"/>
            <a:pathLst>
              <a:path w="294005" h="294639">
                <a:moveTo>
                  <a:pt x="254888" y="0"/>
                </a:moveTo>
                <a:lnTo>
                  <a:pt x="0" y="0"/>
                </a:lnTo>
                <a:lnTo>
                  <a:pt x="0" y="254927"/>
                </a:lnTo>
                <a:lnTo>
                  <a:pt x="39115" y="294068"/>
                </a:lnTo>
                <a:lnTo>
                  <a:pt x="294004" y="294068"/>
                </a:lnTo>
                <a:lnTo>
                  <a:pt x="294004" y="235267"/>
                </a:lnTo>
                <a:lnTo>
                  <a:pt x="19684" y="235267"/>
                </a:lnTo>
                <a:lnTo>
                  <a:pt x="19684" y="19685"/>
                </a:lnTo>
                <a:lnTo>
                  <a:pt x="274446" y="19685"/>
                </a:lnTo>
                <a:lnTo>
                  <a:pt x="254888" y="0"/>
                </a:lnTo>
                <a:close/>
              </a:path>
              <a:path w="294005" h="294639">
                <a:moveTo>
                  <a:pt x="274446" y="19685"/>
                </a:moveTo>
                <a:lnTo>
                  <a:pt x="235203" y="19685"/>
                </a:lnTo>
                <a:lnTo>
                  <a:pt x="235203" y="235267"/>
                </a:lnTo>
                <a:lnTo>
                  <a:pt x="294004" y="235267"/>
                </a:lnTo>
                <a:lnTo>
                  <a:pt x="294004" y="39370"/>
                </a:lnTo>
                <a:lnTo>
                  <a:pt x="274446" y="19685"/>
                </a:lnTo>
                <a:close/>
              </a:path>
            </a:pathLst>
          </a:custGeom>
          <a:solidFill>
            <a:srgbClr val="C5DF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218182" y="5564251"/>
            <a:ext cx="215900" cy="215900"/>
          </a:xfrm>
          <a:custGeom>
            <a:avLst/>
            <a:gdLst/>
            <a:ahLst/>
            <a:cxnLst/>
            <a:rect l="l" t="t" r="r" b="b"/>
            <a:pathLst>
              <a:path w="215900" h="215900">
                <a:moveTo>
                  <a:pt x="0" y="0"/>
                </a:moveTo>
                <a:lnTo>
                  <a:pt x="0" y="215582"/>
                </a:lnTo>
                <a:lnTo>
                  <a:pt x="215519" y="215582"/>
                </a:lnTo>
                <a:lnTo>
                  <a:pt x="215519" y="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9DC3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198497" y="5544565"/>
            <a:ext cx="294005" cy="294640"/>
          </a:xfrm>
          <a:custGeom>
            <a:avLst/>
            <a:gdLst/>
            <a:ahLst/>
            <a:cxnLst/>
            <a:rect l="l" t="t" r="r" b="b"/>
            <a:pathLst>
              <a:path w="294005" h="294639">
                <a:moveTo>
                  <a:pt x="0" y="0"/>
                </a:moveTo>
                <a:lnTo>
                  <a:pt x="254888" y="0"/>
                </a:lnTo>
                <a:lnTo>
                  <a:pt x="294004" y="39370"/>
                </a:lnTo>
                <a:lnTo>
                  <a:pt x="294004" y="294068"/>
                </a:lnTo>
                <a:lnTo>
                  <a:pt x="39115" y="294068"/>
                </a:lnTo>
                <a:lnTo>
                  <a:pt x="0" y="254927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9DC3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639695" y="5559678"/>
            <a:ext cx="6485762" cy="33061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631058" y="6047359"/>
            <a:ext cx="5272659" cy="37472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84730" y="3741877"/>
            <a:ext cx="112268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200" dirty="0">
                <a:solidFill>
                  <a:srgbClr val="F5F5F5"/>
                </a:solidFill>
                <a:latin typeface="Arial"/>
                <a:cs typeface="Arial"/>
              </a:rPr>
              <a:t>Diaphysis</a:t>
            </a:r>
            <a:endParaRPr sz="2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35023" y="1135126"/>
            <a:ext cx="1002665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24130">
              <a:lnSpc>
                <a:spcPct val="100000"/>
              </a:lnSpc>
              <a:spcBef>
                <a:spcPts val="105"/>
              </a:spcBef>
            </a:pPr>
            <a:r>
              <a:rPr sz="2000" b="1" spc="-150" dirty="0">
                <a:solidFill>
                  <a:srgbClr val="F5F5F5"/>
                </a:solidFill>
                <a:latin typeface="Arial"/>
                <a:cs typeface="Arial"/>
              </a:rPr>
              <a:t>Proximal  </a:t>
            </a:r>
            <a:r>
              <a:rPr sz="2000" b="1" spc="-170" dirty="0">
                <a:solidFill>
                  <a:srgbClr val="F5F5F5"/>
                </a:solidFill>
                <a:latin typeface="Arial"/>
                <a:cs typeface="Arial"/>
              </a:rPr>
              <a:t>Epip</a:t>
            </a:r>
            <a:r>
              <a:rPr sz="2000" b="1" spc="-225" dirty="0">
                <a:solidFill>
                  <a:srgbClr val="F5F5F5"/>
                </a:solidFill>
                <a:latin typeface="Arial"/>
                <a:cs typeface="Arial"/>
              </a:rPr>
              <a:t>h</a:t>
            </a:r>
            <a:r>
              <a:rPr sz="2000" b="1" spc="-180" dirty="0">
                <a:solidFill>
                  <a:srgbClr val="F5F5F5"/>
                </a:solidFill>
                <a:latin typeface="Arial"/>
                <a:cs typeface="Arial"/>
              </a:rPr>
              <a:t>y</a:t>
            </a:r>
            <a:r>
              <a:rPr sz="2000" b="1" spc="-229" dirty="0">
                <a:solidFill>
                  <a:srgbClr val="F5F5F5"/>
                </a:solidFill>
                <a:latin typeface="Arial"/>
                <a:cs typeface="Arial"/>
              </a:rPr>
              <a:t>sis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77314" y="5995517"/>
            <a:ext cx="100266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91770">
              <a:lnSpc>
                <a:spcPct val="100000"/>
              </a:lnSpc>
              <a:spcBef>
                <a:spcPts val="100"/>
              </a:spcBef>
            </a:pPr>
            <a:r>
              <a:rPr sz="2000" b="1" spc="-130" dirty="0">
                <a:solidFill>
                  <a:srgbClr val="F5F5F5"/>
                </a:solidFill>
                <a:latin typeface="Arial"/>
                <a:cs typeface="Arial"/>
              </a:rPr>
              <a:t>Distal  </a:t>
            </a:r>
            <a:r>
              <a:rPr sz="2000" b="1" spc="-170" dirty="0">
                <a:solidFill>
                  <a:srgbClr val="F5F5F5"/>
                </a:solidFill>
                <a:latin typeface="Arial"/>
                <a:cs typeface="Arial"/>
              </a:rPr>
              <a:t>Epip</a:t>
            </a:r>
            <a:r>
              <a:rPr sz="2000" b="1" spc="-225" dirty="0">
                <a:solidFill>
                  <a:srgbClr val="F5F5F5"/>
                </a:solidFill>
                <a:latin typeface="Arial"/>
                <a:cs typeface="Arial"/>
              </a:rPr>
              <a:t>h</a:t>
            </a:r>
            <a:r>
              <a:rPr sz="2000" b="1" spc="-180" dirty="0">
                <a:solidFill>
                  <a:srgbClr val="F5F5F5"/>
                </a:solidFill>
                <a:latin typeface="Arial"/>
                <a:cs typeface="Arial"/>
              </a:rPr>
              <a:t>y</a:t>
            </a:r>
            <a:r>
              <a:rPr sz="2000" b="1" spc="-229" dirty="0">
                <a:solidFill>
                  <a:srgbClr val="F5F5F5"/>
                </a:solidFill>
                <a:latin typeface="Arial"/>
                <a:cs typeface="Arial"/>
              </a:rPr>
              <a:t>sis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32323" y="5908344"/>
            <a:ext cx="1193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10" dirty="0">
                <a:solidFill>
                  <a:srgbClr val="F5F5F5"/>
                </a:solidFill>
                <a:latin typeface="Arial"/>
                <a:cs typeface="Arial"/>
              </a:rPr>
              <a:t>Epi</a:t>
            </a:r>
            <a:r>
              <a:rPr sz="2400" b="1" spc="-254" dirty="0">
                <a:solidFill>
                  <a:srgbClr val="F5F5F5"/>
                </a:solidFill>
                <a:latin typeface="Arial"/>
                <a:cs typeface="Arial"/>
              </a:rPr>
              <a:t>p</a:t>
            </a:r>
            <a:r>
              <a:rPr sz="2400" b="1" spc="-235" dirty="0">
                <a:solidFill>
                  <a:srgbClr val="F5F5F5"/>
                </a:solidFill>
                <a:latin typeface="Arial"/>
                <a:cs typeface="Arial"/>
              </a:rPr>
              <a:t>h</a:t>
            </a:r>
            <a:r>
              <a:rPr sz="2400" b="1" spc="-210" dirty="0">
                <a:solidFill>
                  <a:srgbClr val="F5F5F5"/>
                </a:solidFill>
                <a:latin typeface="Arial"/>
                <a:cs typeface="Arial"/>
              </a:rPr>
              <a:t>y</a:t>
            </a:r>
            <a:r>
              <a:rPr sz="2400" b="1" spc="-280" dirty="0">
                <a:solidFill>
                  <a:srgbClr val="F5F5F5"/>
                </a:solidFill>
                <a:latin typeface="Arial"/>
                <a:cs typeface="Arial"/>
              </a:rPr>
              <a:t>sis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79975" y="164414"/>
            <a:ext cx="95758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1590">
              <a:lnSpc>
                <a:spcPct val="100000"/>
              </a:lnSpc>
              <a:spcBef>
                <a:spcPts val="105"/>
              </a:spcBef>
            </a:pPr>
            <a:r>
              <a:rPr sz="2000" b="1" spc="-114" dirty="0">
                <a:solidFill>
                  <a:srgbClr val="2E5496"/>
                </a:solidFill>
                <a:latin typeface="Arial"/>
                <a:cs typeface="Arial"/>
              </a:rPr>
              <a:t>Articular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spc="-295" dirty="0">
                <a:solidFill>
                  <a:srgbClr val="2E5496"/>
                </a:solidFill>
                <a:latin typeface="Arial"/>
                <a:cs typeface="Arial"/>
              </a:rPr>
              <a:t>C</a:t>
            </a:r>
            <a:r>
              <a:rPr sz="2000" b="1" spc="-240" dirty="0">
                <a:solidFill>
                  <a:srgbClr val="2E5496"/>
                </a:solidFill>
                <a:latin typeface="Arial"/>
                <a:cs typeface="Arial"/>
              </a:rPr>
              <a:t>a</a:t>
            </a:r>
            <a:r>
              <a:rPr sz="2000" b="1" spc="-55" dirty="0">
                <a:solidFill>
                  <a:srgbClr val="2E5496"/>
                </a:solidFill>
                <a:latin typeface="Arial"/>
                <a:cs typeface="Arial"/>
              </a:rPr>
              <a:t>rtil</a:t>
            </a:r>
            <a:r>
              <a:rPr sz="2000" b="1" spc="-105" dirty="0">
                <a:solidFill>
                  <a:srgbClr val="2E5496"/>
                </a:solidFill>
                <a:latin typeface="Arial"/>
                <a:cs typeface="Arial"/>
              </a:rPr>
              <a:t>a</a:t>
            </a:r>
            <a:r>
              <a:rPr sz="2000" b="1" spc="-305" dirty="0">
                <a:solidFill>
                  <a:srgbClr val="2E5496"/>
                </a:solidFill>
                <a:latin typeface="Arial"/>
                <a:cs typeface="Arial"/>
              </a:rPr>
              <a:t>g</a:t>
            </a:r>
            <a:r>
              <a:rPr sz="2000" b="1" spc="-105" dirty="0">
                <a:solidFill>
                  <a:srgbClr val="2E5496"/>
                </a:solidFill>
                <a:latin typeface="Arial"/>
                <a:cs typeface="Arial"/>
              </a:rPr>
              <a:t>e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757031" y="825500"/>
            <a:ext cx="114681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7015" marR="5080" indent="-234950">
              <a:lnSpc>
                <a:spcPct val="100000"/>
              </a:lnSpc>
              <a:spcBef>
                <a:spcPts val="100"/>
              </a:spcBef>
            </a:pPr>
            <a:r>
              <a:rPr sz="2400" b="1" spc="-355" dirty="0">
                <a:solidFill>
                  <a:srgbClr val="F5F5F5"/>
                </a:solidFill>
                <a:latin typeface="Arial"/>
                <a:cs typeface="Arial"/>
              </a:rPr>
              <a:t>C</a:t>
            </a:r>
            <a:r>
              <a:rPr sz="2400" b="1" spc="-295" dirty="0">
                <a:solidFill>
                  <a:srgbClr val="F5F5F5"/>
                </a:solidFill>
                <a:latin typeface="Arial"/>
                <a:cs typeface="Arial"/>
              </a:rPr>
              <a:t>o</a:t>
            </a:r>
            <a:r>
              <a:rPr sz="2400" b="1" spc="-229" dirty="0">
                <a:solidFill>
                  <a:srgbClr val="F5F5F5"/>
                </a:solidFill>
                <a:latin typeface="Arial"/>
                <a:cs typeface="Arial"/>
              </a:rPr>
              <a:t>mpa</a:t>
            </a:r>
            <a:r>
              <a:rPr sz="2400" b="1" spc="-180" dirty="0">
                <a:solidFill>
                  <a:srgbClr val="F5F5F5"/>
                </a:solidFill>
                <a:latin typeface="Arial"/>
                <a:cs typeface="Arial"/>
              </a:rPr>
              <a:t>c</a:t>
            </a:r>
            <a:r>
              <a:rPr sz="2400" b="1" spc="25" dirty="0">
                <a:solidFill>
                  <a:srgbClr val="F5F5F5"/>
                </a:solidFill>
                <a:latin typeface="Arial"/>
                <a:cs typeface="Arial"/>
              </a:rPr>
              <a:t>t  </a:t>
            </a:r>
            <a:r>
              <a:rPr sz="2400" b="1" spc="-220" dirty="0">
                <a:solidFill>
                  <a:srgbClr val="F5F5F5"/>
                </a:solidFill>
                <a:latin typeface="Arial"/>
                <a:cs typeface="Arial"/>
              </a:rPr>
              <a:t>Bone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67250" y="1243965"/>
            <a:ext cx="87058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7160" marR="5080" indent="-125095">
              <a:lnSpc>
                <a:spcPct val="100000"/>
              </a:lnSpc>
              <a:spcBef>
                <a:spcPts val="95"/>
              </a:spcBef>
            </a:pPr>
            <a:r>
              <a:rPr sz="2200" b="1" spc="-235" dirty="0">
                <a:solidFill>
                  <a:srgbClr val="F5F5F5"/>
                </a:solidFill>
                <a:latin typeface="Arial"/>
                <a:cs typeface="Arial"/>
              </a:rPr>
              <a:t>Spo</a:t>
            </a:r>
            <a:r>
              <a:rPr sz="2200" b="1" spc="-240" dirty="0">
                <a:solidFill>
                  <a:srgbClr val="F5F5F5"/>
                </a:solidFill>
                <a:latin typeface="Arial"/>
                <a:cs typeface="Arial"/>
              </a:rPr>
              <a:t>n</a:t>
            </a:r>
            <a:r>
              <a:rPr sz="2200" b="1" spc="-185" dirty="0">
                <a:solidFill>
                  <a:srgbClr val="F5F5F5"/>
                </a:solidFill>
                <a:latin typeface="Arial"/>
                <a:cs typeface="Arial"/>
              </a:rPr>
              <a:t>gy  </a:t>
            </a:r>
            <a:r>
              <a:rPr sz="2200" b="1" spc="-204" dirty="0">
                <a:solidFill>
                  <a:srgbClr val="F5F5F5"/>
                </a:solidFill>
                <a:latin typeface="Arial"/>
                <a:cs typeface="Arial"/>
              </a:rPr>
              <a:t>Bone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98497" y="1395475"/>
            <a:ext cx="294005" cy="294005"/>
          </a:xfrm>
          <a:custGeom>
            <a:avLst/>
            <a:gdLst/>
            <a:ahLst/>
            <a:cxnLst/>
            <a:rect l="l" t="t" r="r" b="b"/>
            <a:pathLst>
              <a:path w="294005" h="294005">
                <a:moveTo>
                  <a:pt x="254888" y="0"/>
                </a:moveTo>
                <a:lnTo>
                  <a:pt x="0" y="0"/>
                </a:lnTo>
                <a:lnTo>
                  <a:pt x="0" y="254888"/>
                </a:lnTo>
                <a:lnTo>
                  <a:pt x="39115" y="294004"/>
                </a:lnTo>
                <a:lnTo>
                  <a:pt x="294004" y="294004"/>
                </a:lnTo>
                <a:lnTo>
                  <a:pt x="294004" y="235203"/>
                </a:lnTo>
                <a:lnTo>
                  <a:pt x="19684" y="235203"/>
                </a:lnTo>
                <a:lnTo>
                  <a:pt x="19684" y="19558"/>
                </a:lnTo>
                <a:lnTo>
                  <a:pt x="274383" y="19558"/>
                </a:lnTo>
                <a:lnTo>
                  <a:pt x="254888" y="0"/>
                </a:lnTo>
                <a:close/>
              </a:path>
              <a:path w="294005" h="294005">
                <a:moveTo>
                  <a:pt x="274383" y="19558"/>
                </a:moveTo>
                <a:lnTo>
                  <a:pt x="235203" y="19558"/>
                </a:lnTo>
                <a:lnTo>
                  <a:pt x="235203" y="235203"/>
                </a:lnTo>
                <a:lnTo>
                  <a:pt x="294004" y="235203"/>
                </a:lnTo>
                <a:lnTo>
                  <a:pt x="294004" y="39243"/>
                </a:lnTo>
                <a:lnTo>
                  <a:pt x="274383" y="19558"/>
                </a:lnTo>
                <a:close/>
              </a:path>
            </a:pathLst>
          </a:custGeom>
          <a:solidFill>
            <a:srgbClr val="C5DF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18182" y="1415033"/>
            <a:ext cx="215900" cy="215900"/>
          </a:xfrm>
          <a:custGeom>
            <a:avLst/>
            <a:gdLst/>
            <a:ahLst/>
            <a:cxnLst/>
            <a:rect l="l" t="t" r="r" b="b"/>
            <a:pathLst>
              <a:path w="215900" h="215900">
                <a:moveTo>
                  <a:pt x="0" y="0"/>
                </a:moveTo>
                <a:lnTo>
                  <a:pt x="0" y="215645"/>
                </a:lnTo>
                <a:lnTo>
                  <a:pt x="215519" y="215645"/>
                </a:lnTo>
                <a:lnTo>
                  <a:pt x="215519" y="0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9DC3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98497" y="1395475"/>
            <a:ext cx="294005" cy="294005"/>
          </a:xfrm>
          <a:custGeom>
            <a:avLst/>
            <a:gdLst/>
            <a:ahLst/>
            <a:cxnLst/>
            <a:rect l="l" t="t" r="r" b="b"/>
            <a:pathLst>
              <a:path w="294005" h="294005">
                <a:moveTo>
                  <a:pt x="0" y="0"/>
                </a:moveTo>
                <a:lnTo>
                  <a:pt x="254888" y="0"/>
                </a:lnTo>
                <a:lnTo>
                  <a:pt x="294004" y="39243"/>
                </a:lnTo>
                <a:lnTo>
                  <a:pt x="294004" y="294004"/>
                </a:lnTo>
                <a:lnTo>
                  <a:pt x="39115" y="294004"/>
                </a:lnTo>
                <a:lnTo>
                  <a:pt x="0" y="254888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9DC3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24582" y="1403730"/>
            <a:ext cx="7330186" cy="3867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20264" y="1898142"/>
            <a:ext cx="7498842" cy="3799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28264" y="2379091"/>
            <a:ext cx="2652649" cy="3867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98497" y="3061716"/>
            <a:ext cx="294005" cy="294005"/>
          </a:xfrm>
          <a:custGeom>
            <a:avLst/>
            <a:gdLst/>
            <a:ahLst/>
            <a:cxnLst/>
            <a:rect l="l" t="t" r="r" b="b"/>
            <a:pathLst>
              <a:path w="294005" h="294004">
                <a:moveTo>
                  <a:pt x="254888" y="0"/>
                </a:moveTo>
                <a:lnTo>
                  <a:pt x="0" y="0"/>
                </a:lnTo>
                <a:lnTo>
                  <a:pt x="0" y="254888"/>
                </a:lnTo>
                <a:lnTo>
                  <a:pt x="39115" y="294005"/>
                </a:lnTo>
                <a:lnTo>
                  <a:pt x="294004" y="294005"/>
                </a:lnTo>
                <a:lnTo>
                  <a:pt x="294004" y="235204"/>
                </a:lnTo>
                <a:lnTo>
                  <a:pt x="19684" y="235204"/>
                </a:lnTo>
                <a:lnTo>
                  <a:pt x="19684" y="19685"/>
                </a:lnTo>
                <a:lnTo>
                  <a:pt x="274510" y="19685"/>
                </a:lnTo>
                <a:lnTo>
                  <a:pt x="254888" y="0"/>
                </a:lnTo>
                <a:close/>
              </a:path>
              <a:path w="294005" h="294004">
                <a:moveTo>
                  <a:pt x="274510" y="19685"/>
                </a:moveTo>
                <a:lnTo>
                  <a:pt x="235203" y="19685"/>
                </a:lnTo>
                <a:lnTo>
                  <a:pt x="235203" y="235204"/>
                </a:lnTo>
                <a:lnTo>
                  <a:pt x="294004" y="235204"/>
                </a:lnTo>
                <a:lnTo>
                  <a:pt x="294004" y="39243"/>
                </a:lnTo>
                <a:lnTo>
                  <a:pt x="274510" y="19685"/>
                </a:lnTo>
                <a:close/>
              </a:path>
            </a:pathLst>
          </a:custGeom>
          <a:solidFill>
            <a:srgbClr val="C5DF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18182" y="3081401"/>
            <a:ext cx="215900" cy="215900"/>
          </a:xfrm>
          <a:custGeom>
            <a:avLst/>
            <a:gdLst/>
            <a:ahLst/>
            <a:cxnLst/>
            <a:rect l="l" t="t" r="r" b="b"/>
            <a:pathLst>
              <a:path w="215900" h="215900">
                <a:moveTo>
                  <a:pt x="0" y="0"/>
                </a:moveTo>
                <a:lnTo>
                  <a:pt x="0" y="215519"/>
                </a:lnTo>
                <a:lnTo>
                  <a:pt x="215519" y="215519"/>
                </a:lnTo>
                <a:lnTo>
                  <a:pt x="215519" y="0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9DC3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98497" y="3061716"/>
            <a:ext cx="294005" cy="294005"/>
          </a:xfrm>
          <a:custGeom>
            <a:avLst/>
            <a:gdLst/>
            <a:ahLst/>
            <a:cxnLst/>
            <a:rect l="l" t="t" r="r" b="b"/>
            <a:pathLst>
              <a:path w="294005" h="294004">
                <a:moveTo>
                  <a:pt x="0" y="0"/>
                </a:moveTo>
                <a:lnTo>
                  <a:pt x="254888" y="0"/>
                </a:lnTo>
                <a:lnTo>
                  <a:pt x="294004" y="39243"/>
                </a:lnTo>
                <a:lnTo>
                  <a:pt x="294004" y="294005"/>
                </a:lnTo>
                <a:lnTo>
                  <a:pt x="39115" y="294005"/>
                </a:lnTo>
                <a:lnTo>
                  <a:pt x="0" y="254888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9DC3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635123" y="3069970"/>
            <a:ext cx="5487797" cy="2951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627629" y="3557651"/>
            <a:ext cx="6020816" cy="2951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624835" y="4055364"/>
            <a:ext cx="2617978" cy="2851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198497" y="4727955"/>
            <a:ext cx="294005" cy="294005"/>
          </a:xfrm>
          <a:custGeom>
            <a:avLst/>
            <a:gdLst/>
            <a:ahLst/>
            <a:cxnLst/>
            <a:rect l="l" t="t" r="r" b="b"/>
            <a:pathLst>
              <a:path w="294005" h="294004">
                <a:moveTo>
                  <a:pt x="254888" y="0"/>
                </a:moveTo>
                <a:lnTo>
                  <a:pt x="0" y="0"/>
                </a:lnTo>
                <a:lnTo>
                  <a:pt x="0" y="254889"/>
                </a:lnTo>
                <a:lnTo>
                  <a:pt x="39115" y="294005"/>
                </a:lnTo>
                <a:lnTo>
                  <a:pt x="294004" y="294005"/>
                </a:lnTo>
                <a:lnTo>
                  <a:pt x="294004" y="235204"/>
                </a:lnTo>
                <a:lnTo>
                  <a:pt x="19684" y="235204"/>
                </a:lnTo>
                <a:lnTo>
                  <a:pt x="19684" y="19685"/>
                </a:lnTo>
                <a:lnTo>
                  <a:pt x="274446" y="19685"/>
                </a:lnTo>
                <a:lnTo>
                  <a:pt x="254888" y="0"/>
                </a:lnTo>
                <a:close/>
              </a:path>
              <a:path w="294005" h="294004">
                <a:moveTo>
                  <a:pt x="274446" y="19685"/>
                </a:moveTo>
                <a:lnTo>
                  <a:pt x="235203" y="19685"/>
                </a:lnTo>
                <a:lnTo>
                  <a:pt x="235203" y="235204"/>
                </a:lnTo>
                <a:lnTo>
                  <a:pt x="294004" y="235204"/>
                </a:lnTo>
                <a:lnTo>
                  <a:pt x="294004" y="39370"/>
                </a:lnTo>
                <a:lnTo>
                  <a:pt x="274446" y="19685"/>
                </a:lnTo>
                <a:close/>
              </a:path>
            </a:pathLst>
          </a:custGeom>
          <a:solidFill>
            <a:srgbClr val="C5DF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218182" y="4747640"/>
            <a:ext cx="215900" cy="215900"/>
          </a:xfrm>
          <a:custGeom>
            <a:avLst/>
            <a:gdLst/>
            <a:ahLst/>
            <a:cxnLst/>
            <a:rect l="l" t="t" r="r" b="b"/>
            <a:pathLst>
              <a:path w="215900" h="215900">
                <a:moveTo>
                  <a:pt x="0" y="0"/>
                </a:moveTo>
                <a:lnTo>
                  <a:pt x="0" y="215518"/>
                </a:lnTo>
                <a:lnTo>
                  <a:pt x="215519" y="215518"/>
                </a:lnTo>
                <a:lnTo>
                  <a:pt x="215519" y="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9DC3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198497" y="4727955"/>
            <a:ext cx="294005" cy="294005"/>
          </a:xfrm>
          <a:custGeom>
            <a:avLst/>
            <a:gdLst/>
            <a:ahLst/>
            <a:cxnLst/>
            <a:rect l="l" t="t" r="r" b="b"/>
            <a:pathLst>
              <a:path w="294005" h="294004">
                <a:moveTo>
                  <a:pt x="0" y="0"/>
                </a:moveTo>
                <a:lnTo>
                  <a:pt x="254888" y="0"/>
                </a:lnTo>
                <a:lnTo>
                  <a:pt x="294004" y="39370"/>
                </a:lnTo>
                <a:lnTo>
                  <a:pt x="294004" y="294005"/>
                </a:lnTo>
                <a:lnTo>
                  <a:pt x="39115" y="294005"/>
                </a:lnTo>
                <a:lnTo>
                  <a:pt x="0" y="254889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9DC3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639695" y="4743069"/>
            <a:ext cx="6485762" cy="33058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631058" y="5230748"/>
            <a:ext cx="5272659" cy="37471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14288" y="106679"/>
            <a:ext cx="4553712" cy="63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39823" y="30480"/>
            <a:ext cx="2037588" cy="7909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39823" y="185927"/>
            <a:ext cx="8700516" cy="66720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784730" y="3741877"/>
            <a:ext cx="112268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200" dirty="0">
                <a:latin typeface="Arial"/>
                <a:cs typeface="Arial"/>
              </a:rPr>
              <a:t>Diaphysis</a:t>
            </a:r>
            <a:endParaRPr sz="2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35023" y="1135126"/>
            <a:ext cx="1002665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24130">
              <a:lnSpc>
                <a:spcPct val="100000"/>
              </a:lnSpc>
              <a:spcBef>
                <a:spcPts val="105"/>
              </a:spcBef>
            </a:pPr>
            <a:r>
              <a:rPr sz="2000" b="1" spc="-150" dirty="0">
                <a:latin typeface="Arial"/>
                <a:cs typeface="Arial"/>
              </a:rPr>
              <a:t>Proximal  </a:t>
            </a:r>
            <a:r>
              <a:rPr sz="2000" b="1" spc="-170" dirty="0">
                <a:latin typeface="Arial"/>
                <a:cs typeface="Arial"/>
              </a:rPr>
              <a:t>Epip</a:t>
            </a:r>
            <a:r>
              <a:rPr sz="2000" b="1" spc="-225" dirty="0">
                <a:latin typeface="Arial"/>
                <a:cs typeface="Arial"/>
              </a:rPr>
              <a:t>h</a:t>
            </a:r>
            <a:r>
              <a:rPr sz="2000" b="1" spc="-180" dirty="0">
                <a:latin typeface="Arial"/>
                <a:cs typeface="Arial"/>
              </a:rPr>
              <a:t>y</a:t>
            </a:r>
            <a:r>
              <a:rPr sz="2000" b="1" spc="-229" dirty="0">
                <a:latin typeface="Arial"/>
                <a:cs typeface="Arial"/>
              </a:rPr>
              <a:t>sis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77314" y="5995517"/>
            <a:ext cx="100266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91770">
              <a:lnSpc>
                <a:spcPct val="100000"/>
              </a:lnSpc>
              <a:spcBef>
                <a:spcPts val="100"/>
              </a:spcBef>
            </a:pPr>
            <a:r>
              <a:rPr sz="2000" b="1" spc="-130" dirty="0">
                <a:latin typeface="Arial"/>
                <a:cs typeface="Arial"/>
              </a:rPr>
              <a:t>Distal  </a:t>
            </a:r>
            <a:r>
              <a:rPr sz="2000" b="1" spc="-170" dirty="0">
                <a:latin typeface="Arial"/>
                <a:cs typeface="Arial"/>
              </a:rPr>
              <a:t>Epip</a:t>
            </a:r>
            <a:r>
              <a:rPr sz="2000" b="1" spc="-225" dirty="0">
                <a:latin typeface="Arial"/>
                <a:cs typeface="Arial"/>
              </a:rPr>
              <a:t>h</a:t>
            </a:r>
            <a:r>
              <a:rPr sz="2000" b="1" spc="-180" dirty="0">
                <a:latin typeface="Arial"/>
                <a:cs typeface="Arial"/>
              </a:rPr>
              <a:t>y</a:t>
            </a:r>
            <a:r>
              <a:rPr sz="2000" b="1" spc="-229" dirty="0">
                <a:latin typeface="Arial"/>
                <a:cs typeface="Arial"/>
              </a:rPr>
              <a:t>sis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132323" y="5908344"/>
            <a:ext cx="1193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10" dirty="0">
                <a:latin typeface="Arial"/>
                <a:cs typeface="Arial"/>
              </a:rPr>
              <a:t>Epi</a:t>
            </a:r>
            <a:r>
              <a:rPr sz="2400" b="1" spc="-254" dirty="0">
                <a:latin typeface="Arial"/>
                <a:cs typeface="Arial"/>
              </a:rPr>
              <a:t>p</a:t>
            </a:r>
            <a:r>
              <a:rPr sz="2400" b="1" spc="-235" dirty="0">
                <a:latin typeface="Arial"/>
                <a:cs typeface="Arial"/>
              </a:rPr>
              <a:t>h</a:t>
            </a:r>
            <a:r>
              <a:rPr sz="2400" b="1" spc="-210" dirty="0">
                <a:latin typeface="Arial"/>
                <a:cs typeface="Arial"/>
              </a:rPr>
              <a:t>y</a:t>
            </a:r>
            <a:r>
              <a:rPr sz="2400" b="1" spc="-280" dirty="0">
                <a:latin typeface="Arial"/>
                <a:cs typeface="Arial"/>
              </a:rPr>
              <a:t>sis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79975" y="164414"/>
            <a:ext cx="95758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1590">
              <a:lnSpc>
                <a:spcPct val="100000"/>
              </a:lnSpc>
              <a:spcBef>
                <a:spcPts val="105"/>
              </a:spcBef>
            </a:pPr>
            <a:r>
              <a:rPr sz="2000" b="1" spc="-114" dirty="0">
                <a:latin typeface="Arial"/>
                <a:cs typeface="Arial"/>
              </a:rPr>
              <a:t>Articular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spc="-295" dirty="0">
                <a:latin typeface="Arial"/>
                <a:cs typeface="Arial"/>
              </a:rPr>
              <a:t>C</a:t>
            </a:r>
            <a:r>
              <a:rPr sz="2000" b="1" spc="-240" dirty="0">
                <a:latin typeface="Arial"/>
                <a:cs typeface="Arial"/>
              </a:rPr>
              <a:t>a</a:t>
            </a:r>
            <a:r>
              <a:rPr sz="2000" b="1" spc="-55" dirty="0">
                <a:latin typeface="Arial"/>
                <a:cs typeface="Arial"/>
              </a:rPr>
              <a:t>rtil</a:t>
            </a:r>
            <a:r>
              <a:rPr sz="2000" b="1" spc="-105" dirty="0">
                <a:latin typeface="Arial"/>
                <a:cs typeface="Arial"/>
              </a:rPr>
              <a:t>a</a:t>
            </a:r>
            <a:r>
              <a:rPr sz="2000" b="1" spc="-305" dirty="0">
                <a:latin typeface="Arial"/>
                <a:cs typeface="Arial"/>
              </a:rPr>
              <a:t>g</a:t>
            </a:r>
            <a:r>
              <a:rPr sz="2000" b="1" spc="-105" dirty="0">
                <a:latin typeface="Arial"/>
                <a:cs typeface="Arial"/>
              </a:rPr>
              <a:t>e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843776" y="4495546"/>
            <a:ext cx="122936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305" dirty="0">
                <a:solidFill>
                  <a:srgbClr val="2E5496"/>
                </a:solidFill>
                <a:latin typeface="Arial"/>
                <a:cs typeface="Arial"/>
              </a:rPr>
              <a:t>P</a:t>
            </a:r>
            <a:r>
              <a:rPr sz="2000" b="1" spc="-140" dirty="0">
                <a:solidFill>
                  <a:srgbClr val="2E5496"/>
                </a:solidFill>
                <a:latin typeface="Arial"/>
                <a:cs typeface="Arial"/>
              </a:rPr>
              <a:t>erio</a:t>
            </a:r>
            <a:r>
              <a:rPr sz="2000" b="1" spc="-190" dirty="0">
                <a:solidFill>
                  <a:srgbClr val="2E5496"/>
                </a:solidFill>
                <a:latin typeface="Arial"/>
                <a:cs typeface="Arial"/>
              </a:rPr>
              <a:t>s</a:t>
            </a:r>
            <a:r>
              <a:rPr sz="2000" b="1" dirty="0">
                <a:solidFill>
                  <a:srgbClr val="2E5496"/>
                </a:solidFill>
                <a:latin typeface="Arial"/>
                <a:cs typeface="Arial"/>
              </a:rPr>
              <a:t>t</a:t>
            </a:r>
            <a:r>
              <a:rPr sz="2000" b="1" spc="-140" dirty="0">
                <a:solidFill>
                  <a:srgbClr val="2E5496"/>
                </a:solidFill>
                <a:latin typeface="Arial"/>
                <a:cs typeface="Arial"/>
              </a:rPr>
              <a:t>eum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67250" y="1283284"/>
            <a:ext cx="871855" cy="6965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200" b="1" spc="-260" dirty="0">
                <a:latin typeface="Arial"/>
                <a:cs typeface="Arial"/>
              </a:rPr>
              <a:t>Sp</a:t>
            </a:r>
            <a:r>
              <a:rPr sz="2200" b="1" spc="-254" dirty="0">
                <a:latin typeface="Arial"/>
                <a:cs typeface="Arial"/>
              </a:rPr>
              <a:t>o</a:t>
            </a:r>
            <a:r>
              <a:rPr sz="2200" b="1" spc="-220" dirty="0">
                <a:latin typeface="Arial"/>
                <a:cs typeface="Arial"/>
              </a:rPr>
              <a:t>ngy</a:t>
            </a:r>
            <a:endParaRPr sz="220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  <a:spcBef>
                <a:spcPts val="5"/>
              </a:spcBef>
            </a:pPr>
            <a:r>
              <a:rPr sz="2200" b="1" spc="-204" dirty="0">
                <a:latin typeface="Arial"/>
                <a:cs typeface="Arial"/>
              </a:rPr>
              <a:t>Bone</a:t>
            </a:r>
            <a:endParaRPr sz="22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94919" rIns="0" bIns="0" rtlCol="0">
            <a:spAutoFit/>
          </a:bodyPr>
          <a:lstStyle/>
          <a:p>
            <a:pPr marL="6470015" algn="ctr">
              <a:lnSpc>
                <a:spcPct val="100000"/>
              </a:lnSpc>
              <a:spcBef>
                <a:spcPts val="100"/>
              </a:spcBef>
            </a:pPr>
            <a:r>
              <a:rPr sz="2400" b="1" spc="-250" dirty="0">
                <a:latin typeface="Arial"/>
                <a:cs typeface="Arial"/>
              </a:rPr>
              <a:t>Co</a:t>
            </a:r>
            <a:r>
              <a:rPr sz="2400" b="1" spc="-330" dirty="0">
                <a:latin typeface="Arial"/>
                <a:cs typeface="Arial"/>
              </a:rPr>
              <a:t>m</a:t>
            </a:r>
            <a:r>
              <a:rPr sz="2400" b="1" spc="-160" dirty="0">
                <a:latin typeface="Arial"/>
                <a:cs typeface="Arial"/>
              </a:rPr>
              <a:t>pact</a:t>
            </a:r>
            <a:endParaRPr sz="2400">
              <a:latin typeface="Arial"/>
              <a:cs typeface="Arial"/>
            </a:endParaRPr>
          </a:p>
          <a:p>
            <a:pPr marL="6470015" algn="ctr">
              <a:lnSpc>
                <a:spcPct val="100000"/>
              </a:lnSpc>
              <a:spcBef>
                <a:spcPts val="5"/>
              </a:spcBef>
            </a:pPr>
            <a:r>
              <a:rPr sz="2400" b="1" spc="-220" dirty="0">
                <a:latin typeface="Arial"/>
                <a:cs typeface="Arial"/>
              </a:rPr>
              <a:t>Bone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98497" y="1395475"/>
            <a:ext cx="294005" cy="294005"/>
          </a:xfrm>
          <a:custGeom>
            <a:avLst/>
            <a:gdLst/>
            <a:ahLst/>
            <a:cxnLst/>
            <a:rect l="l" t="t" r="r" b="b"/>
            <a:pathLst>
              <a:path w="294005" h="294005">
                <a:moveTo>
                  <a:pt x="254888" y="0"/>
                </a:moveTo>
                <a:lnTo>
                  <a:pt x="0" y="0"/>
                </a:lnTo>
                <a:lnTo>
                  <a:pt x="0" y="254888"/>
                </a:lnTo>
                <a:lnTo>
                  <a:pt x="39115" y="294004"/>
                </a:lnTo>
                <a:lnTo>
                  <a:pt x="294004" y="294004"/>
                </a:lnTo>
                <a:lnTo>
                  <a:pt x="294004" y="235203"/>
                </a:lnTo>
                <a:lnTo>
                  <a:pt x="19684" y="235203"/>
                </a:lnTo>
                <a:lnTo>
                  <a:pt x="19684" y="19558"/>
                </a:lnTo>
                <a:lnTo>
                  <a:pt x="274383" y="19558"/>
                </a:lnTo>
                <a:lnTo>
                  <a:pt x="254888" y="0"/>
                </a:lnTo>
                <a:close/>
              </a:path>
              <a:path w="294005" h="294005">
                <a:moveTo>
                  <a:pt x="274383" y="19558"/>
                </a:moveTo>
                <a:lnTo>
                  <a:pt x="235203" y="19558"/>
                </a:lnTo>
                <a:lnTo>
                  <a:pt x="235203" y="235203"/>
                </a:lnTo>
                <a:lnTo>
                  <a:pt x="294004" y="235203"/>
                </a:lnTo>
                <a:lnTo>
                  <a:pt x="294004" y="39243"/>
                </a:lnTo>
                <a:lnTo>
                  <a:pt x="274383" y="19558"/>
                </a:lnTo>
                <a:close/>
              </a:path>
            </a:pathLst>
          </a:custGeom>
          <a:solidFill>
            <a:srgbClr val="C5DF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18182" y="1415033"/>
            <a:ext cx="215900" cy="215900"/>
          </a:xfrm>
          <a:custGeom>
            <a:avLst/>
            <a:gdLst/>
            <a:ahLst/>
            <a:cxnLst/>
            <a:rect l="l" t="t" r="r" b="b"/>
            <a:pathLst>
              <a:path w="215900" h="215900">
                <a:moveTo>
                  <a:pt x="0" y="0"/>
                </a:moveTo>
                <a:lnTo>
                  <a:pt x="0" y="215645"/>
                </a:lnTo>
                <a:lnTo>
                  <a:pt x="215519" y="215645"/>
                </a:lnTo>
                <a:lnTo>
                  <a:pt x="215519" y="0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9DC3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98497" y="1395475"/>
            <a:ext cx="294005" cy="294005"/>
          </a:xfrm>
          <a:custGeom>
            <a:avLst/>
            <a:gdLst/>
            <a:ahLst/>
            <a:cxnLst/>
            <a:rect l="l" t="t" r="r" b="b"/>
            <a:pathLst>
              <a:path w="294005" h="294005">
                <a:moveTo>
                  <a:pt x="0" y="0"/>
                </a:moveTo>
                <a:lnTo>
                  <a:pt x="254888" y="0"/>
                </a:lnTo>
                <a:lnTo>
                  <a:pt x="294004" y="39243"/>
                </a:lnTo>
                <a:lnTo>
                  <a:pt x="294004" y="294004"/>
                </a:lnTo>
                <a:lnTo>
                  <a:pt x="39115" y="294004"/>
                </a:lnTo>
                <a:lnTo>
                  <a:pt x="0" y="254888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9DC3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24582" y="1403730"/>
            <a:ext cx="6984746" cy="3867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31058" y="1898142"/>
            <a:ext cx="6959981" cy="3799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20264" y="2385822"/>
            <a:ext cx="3378454" cy="2884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98497" y="3514090"/>
            <a:ext cx="294005" cy="294005"/>
          </a:xfrm>
          <a:custGeom>
            <a:avLst/>
            <a:gdLst/>
            <a:ahLst/>
            <a:cxnLst/>
            <a:rect l="l" t="t" r="r" b="b"/>
            <a:pathLst>
              <a:path w="294005" h="294004">
                <a:moveTo>
                  <a:pt x="254888" y="0"/>
                </a:moveTo>
                <a:lnTo>
                  <a:pt x="0" y="0"/>
                </a:lnTo>
                <a:lnTo>
                  <a:pt x="0" y="254889"/>
                </a:lnTo>
                <a:lnTo>
                  <a:pt x="39115" y="294005"/>
                </a:lnTo>
                <a:lnTo>
                  <a:pt x="294004" y="294005"/>
                </a:lnTo>
                <a:lnTo>
                  <a:pt x="294004" y="235204"/>
                </a:lnTo>
                <a:lnTo>
                  <a:pt x="19684" y="235204"/>
                </a:lnTo>
                <a:lnTo>
                  <a:pt x="19684" y="19685"/>
                </a:lnTo>
                <a:lnTo>
                  <a:pt x="274446" y="19685"/>
                </a:lnTo>
                <a:lnTo>
                  <a:pt x="254888" y="0"/>
                </a:lnTo>
                <a:close/>
              </a:path>
              <a:path w="294005" h="294004">
                <a:moveTo>
                  <a:pt x="274446" y="19685"/>
                </a:moveTo>
                <a:lnTo>
                  <a:pt x="235203" y="19685"/>
                </a:lnTo>
                <a:lnTo>
                  <a:pt x="235203" y="235204"/>
                </a:lnTo>
                <a:lnTo>
                  <a:pt x="294004" y="235204"/>
                </a:lnTo>
                <a:lnTo>
                  <a:pt x="294004" y="39370"/>
                </a:lnTo>
                <a:lnTo>
                  <a:pt x="274446" y="19685"/>
                </a:lnTo>
                <a:close/>
              </a:path>
            </a:pathLst>
          </a:custGeom>
          <a:solidFill>
            <a:srgbClr val="C5DF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18182" y="3533775"/>
            <a:ext cx="215900" cy="215900"/>
          </a:xfrm>
          <a:custGeom>
            <a:avLst/>
            <a:gdLst/>
            <a:ahLst/>
            <a:cxnLst/>
            <a:rect l="l" t="t" r="r" b="b"/>
            <a:pathLst>
              <a:path w="215900" h="215900">
                <a:moveTo>
                  <a:pt x="0" y="0"/>
                </a:moveTo>
                <a:lnTo>
                  <a:pt x="0" y="215519"/>
                </a:lnTo>
                <a:lnTo>
                  <a:pt x="215519" y="215519"/>
                </a:lnTo>
                <a:lnTo>
                  <a:pt x="215519" y="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9DC3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98497" y="3514090"/>
            <a:ext cx="294005" cy="294005"/>
          </a:xfrm>
          <a:custGeom>
            <a:avLst/>
            <a:gdLst/>
            <a:ahLst/>
            <a:cxnLst/>
            <a:rect l="l" t="t" r="r" b="b"/>
            <a:pathLst>
              <a:path w="294005" h="294004">
                <a:moveTo>
                  <a:pt x="0" y="0"/>
                </a:moveTo>
                <a:lnTo>
                  <a:pt x="254888" y="0"/>
                </a:lnTo>
                <a:lnTo>
                  <a:pt x="294004" y="39370"/>
                </a:lnTo>
                <a:lnTo>
                  <a:pt x="294004" y="294005"/>
                </a:lnTo>
                <a:lnTo>
                  <a:pt x="39115" y="294005"/>
                </a:lnTo>
                <a:lnTo>
                  <a:pt x="0" y="254889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9DC3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624582" y="3522471"/>
            <a:ext cx="6286246" cy="3865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636773" y="4010152"/>
            <a:ext cx="5973826" cy="38138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631058" y="4504563"/>
            <a:ext cx="5500751" cy="3798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24835" y="4985511"/>
            <a:ext cx="5532882" cy="3865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628264" y="5483097"/>
            <a:ext cx="1662049" cy="2850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14288" y="106679"/>
            <a:ext cx="4553712" cy="63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39823" y="30480"/>
            <a:ext cx="2037588" cy="7909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39823" y="185927"/>
            <a:ext cx="8700516" cy="66720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784730" y="3741877"/>
            <a:ext cx="112268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200" dirty="0">
                <a:latin typeface="Arial"/>
                <a:cs typeface="Arial"/>
              </a:rPr>
              <a:t>Diaphysis</a:t>
            </a:r>
            <a:endParaRPr sz="2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35023" y="1135126"/>
            <a:ext cx="1002665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24130">
              <a:lnSpc>
                <a:spcPct val="100000"/>
              </a:lnSpc>
              <a:spcBef>
                <a:spcPts val="105"/>
              </a:spcBef>
            </a:pPr>
            <a:r>
              <a:rPr sz="2000" b="1" spc="-150" dirty="0">
                <a:latin typeface="Arial"/>
                <a:cs typeface="Arial"/>
              </a:rPr>
              <a:t>Proximal  </a:t>
            </a:r>
            <a:r>
              <a:rPr sz="2000" b="1" spc="-170" dirty="0">
                <a:latin typeface="Arial"/>
                <a:cs typeface="Arial"/>
              </a:rPr>
              <a:t>Epip</a:t>
            </a:r>
            <a:r>
              <a:rPr sz="2000" b="1" spc="-225" dirty="0">
                <a:latin typeface="Arial"/>
                <a:cs typeface="Arial"/>
              </a:rPr>
              <a:t>h</a:t>
            </a:r>
            <a:r>
              <a:rPr sz="2000" b="1" spc="-180" dirty="0">
                <a:latin typeface="Arial"/>
                <a:cs typeface="Arial"/>
              </a:rPr>
              <a:t>y</a:t>
            </a:r>
            <a:r>
              <a:rPr sz="2000" b="1" spc="-229" dirty="0">
                <a:latin typeface="Arial"/>
                <a:cs typeface="Arial"/>
              </a:rPr>
              <a:t>sis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77314" y="5995517"/>
            <a:ext cx="100266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91770">
              <a:lnSpc>
                <a:spcPct val="100000"/>
              </a:lnSpc>
              <a:spcBef>
                <a:spcPts val="100"/>
              </a:spcBef>
            </a:pPr>
            <a:r>
              <a:rPr sz="2000" b="1" spc="-130" dirty="0">
                <a:latin typeface="Arial"/>
                <a:cs typeface="Arial"/>
              </a:rPr>
              <a:t>Distal  </a:t>
            </a:r>
            <a:r>
              <a:rPr sz="2000" b="1" spc="-170" dirty="0">
                <a:latin typeface="Arial"/>
                <a:cs typeface="Arial"/>
              </a:rPr>
              <a:t>Epip</a:t>
            </a:r>
            <a:r>
              <a:rPr sz="2000" b="1" spc="-225" dirty="0">
                <a:latin typeface="Arial"/>
                <a:cs typeface="Arial"/>
              </a:rPr>
              <a:t>h</a:t>
            </a:r>
            <a:r>
              <a:rPr sz="2000" b="1" spc="-180" dirty="0">
                <a:latin typeface="Arial"/>
                <a:cs typeface="Arial"/>
              </a:rPr>
              <a:t>y</a:t>
            </a:r>
            <a:r>
              <a:rPr sz="2000" b="1" spc="-229" dirty="0">
                <a:latin typeface="Arial"/>
                <a:cs typeface="Arial"/>
              </a:rPr>
              <a:t>sis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132323" y="5908344"/>
            <a:ext cx="1193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10" dirty="0">
                <a:latin typeface="Arial"/>
                <a:cs typeface="Arial"/>
              </a:rPr>
              <a:t>Epi</a:t>
            </a:r>
            <a:r>
              <a:rPr sz="2400" b="1" spc="-254" dirty="0">
                <a:latin typeface="Arial"/>
                <a:cs typeface="Arial"/>
              </a:rPr>
              <a:t>p</a:t>
            </a:r>
            <a:r>
              <a:rPr sz="2400" b="1" spc="-235" dirty="0">
                <a:latin typeface="Arial"/>
                <a:cs typeface="Arial"/>
              </a:rPr>
              <a:t>h</a:t>
            </a:r>
            <a:r>
              <a:rPr sz="2400" b="1" spc="-210" dirty="0">
                <a:latin typeface="Arial"/>
                <a:cs typeface="Arial"/>
              </a:rPr>
              <a:t>y</a:t>
            </a:r>
            <a:r>
              <a:rPr sz="2400" b="1" spc="-280" dirty="0">
                <a:latin typeface="Arial"/>
                <a:cs typeface="Arial"/>
              </a:rPr>
              <a:t>sis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79975" y="164414"/>
            <a:ext cx="95758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1590">
              <a:lnSpc>
                <a:spcPct val="100000"/>
              </a:lnSpc>
              <a:spcBef>
                <a:spcPts val="105"/>
              </a:spcBef>
            </a:pPr>
            <a:r>
              <a:rPr sz="2000" b="1" spc="-114" dirty="0">
                <a:latin typeface="Arial"/>
                <a:cs typeface="Arial"/>
              </a:rPr>
              <a:t>Articular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spc="-295" dirty="0">
                <a:latin typeface="Arial"/>
                <a:cs typeface="Arial"/>
              </a:rPr>
              <a:t>C</a:t>
            </a:r>
            <a:r>
              <a:rPr sz="2000" b="1" spc="-240" dirty="0">
                <a:latin typeface="Arial"/>
                <a:cs typeface="Arial"/>
              </a:rPr>
              <a:t>a</a:t>
            </a:r>
            <a:r>
              <a:rPr sz="2000" b="1" spc="-55" dirty="0">
                <a:latin typeface="Arial"/>
                <a:cs typeface="Arial"/>
              </a:rPr>
              <a:t>rtil</a:t>
            </a:r>
            <a:r>
              <a:rPr sz="2000" b="1" spc="-105" dirty="0">
                <a:latin typeface="Arial"/>
                <a:cs typeface="Arial"/>
              </a:rPr>
              <a:t>a</a:t>
            </a:r>
            <a:r>
              <a:rPr sz="2000" b="1" spc="-305" dirty="0">
                <a:latin typeface="Arial"/>
                <a:cs typeface="Arial"/>
              </a:rPr>
              <a:t>g</a:t>
            </a:r>
            <a:r>
              <a:rPr sz="2000" b="1" spc="-105" dirty="0">
                <a:latin typeface="Arial"/>
                <a:cs typeface="Arial"/>
              </a:rPr>
              <a:t>e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843776" y="4495546"/>
            <a:ext cx="122936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305" dirty="0">
                <a:latin typeface="Arial"/>
                <a:cs typeface="Arial"/>
              </a:rPr>
              <a:t>P</a:t>
            </a:r>
            <a:r>
              <a:rPr sz="2000" b="1" spc="-140" dirty="0">
                <a:latin typeface="Arial"/>
                <a:cs typeface="Arial"/>
              </a:rPr>
              <a:t>erio</a:t>
            </a:r>
            <a:r>
              <a:rPr sz="2000" b="1" spc="-190" dirty="0">
                <a:latin typeface="Arial"/>
                <a:cs typeface="Arial"/>
              </a:rPr>
              <a:t>s</a:t>
            </a:r>
            <a:r>
              <a:rPr sz="2000" b="1" dirty="0">
                <a:latin typeface="Arial"/>
                <a:cs typeface="Arial"/>
              </a:rPr>
              <a:t>t</a:t>
            </a:r>
            <a:r>
              <a:rPr sz="2000" b="1" spc="-140" dirty="0">
                <a:latin typeface="Arial"/>
                <a:cs typeface="Arial"/>
              </a:rPr>
              <a:t>eum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504690" y="2925902"/>
            <a:ext cx="1111885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sz="2000" b="1" spc="-80" dirty="0">
                <a:solidFill>
                  <a:srgbClr val="2E5496"/>
                </a:solidFill>
                <a:latin typeface="Arial"/>
                <a:cs typeface="Arial"/>
              </a:rPr>
              <a:t>Medull</a:t>
            </a:r>
            <a:r>
              <a:rPr sz="2000" b="1" spc="-95" dirty="0">
                <a:solidFill>
                  <a:srgbClr val="2E5496"/>
                </a:solidFill>
                <a:latin typeface="Arial"/>
                <a:cs typeface="Arial"/>
              </a:rPr>
              <a:t>a</a:t>
            </a:r>
            <a:r>
              <a:rPr sz="2000" b="1" spc="-65" dirty="0">
                <a:solidFill>
                  <a:srgbClr val="2E5496"/>
                </a:solidFill>
                <a:latin typeface="Arial"/>
                <a:cs typeface="Arial"/>
              </a:rPr>
              <a:t>r</a:t>
            </a:r>
            <a:r>
              <a:rPr sz="2000" b="1" spc="-110" dirty="0">
                <a:solidFill>
                  <a:srgbClr val="2E5496"/>
                </a:solidFill>
                <a:latin typeface="Arial"/>
                <a:cs typeface="Arial"/>
              </a:rPr>
              <a:t>y  </a:t>
            </a:r>
            <a:r>
              <a:rPr sz="2000" b="1" spc="-65" dirty="0">
                <a:solidFill>
                  <a:srgbClr val="2E5496"/>
                </a:solidFill>
                <a:latin typeface="Arial"/>
                <a:cs typeface="Arial"/>
              </a:rPr>
              <a:t>(Marrow)  </a:t>
            </a:r>
            <a:r>
              <a:rPr sz="2000" b="1" spc="-155" dirty="0">
                <a:solidFill>
                  <a:srgbClr val="2E5496"/>
                </a:solidFill>
                <a:latin typeface="Arial"/>
                <a:cs typeface="Arial"/>
              </a:rPr>
              <a:t>Cavity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781927" y="3588258"/>
            <a:ext cx="144272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4635" marR="5080" indent="-242570">
              <a:lnSpc>
                <a:spcPct val="100000"/>
              </a:lnSpc>
              <a:spcBef>
                <a:spcPts val="95"/>
              </a:spcBef>
            </a:pPr>
            <a:r>
              <a:rPr sz="2200" b="1" spc="-175" dirty="0">
                <a:solidFill>
                  <a:srgbClr val="2E5496"/>
                </a:solidFill>
                <a:latin typeface="Arial"/>
                <a:cs typeface="Arial"/>
              </a:rPr>
              <a:t>Yellow </a:t>
            </a:r>
            <a:r>
              <a:rPr sz="2200" b="1" spc="-204" dirty="0">
                <a:solidFill>
                  <a:srgbClr val="2E5496"/>
                </a:solidFill>
                <a:latin typeface="Arial"/>
                <a:cs typeface="Arial"/>
              </a:rPr>
              <a:t>Bone  </a:t>
            </a:r>
            <a:r>
              <a:rPr sz="2200" b="1" spc="-85" dirty="0">
                <a:solidFill>
                  <a:srgbClr val="2E5496"/>
                </a:solidFill>
                <a:latin typeface="Arial"/>
                <a:cs typeface="Arial"/>
              </a:rPr>
              <a:t>Marrow</a:t>
            </a:r>
            <a:endParaRPr sz="2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354061" y="5910783"/>
            <a:ext cx="85915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200" b="1" spc="-190" dirty="0">
                <a:solidFill>
                  <a:srgbClr val="2E5496"/>
                </a:solidFill>
                <a:latin typeface="Arial"/>
                <a:cs typeface="Arial"/>
              </a:rPr>
              <a:t>Blood</a:t>
            </a:r>
            <a:endParaRPr sz="22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2200" b="1" spc="-285" dirty="0">
                <a:solidFill>
                  <a:srgbClr val="2E5496"/>
                </a:solidFill>
                <a:latin typeface="Arial"/>
                <a:cs typeface="Arial"/>
              </a:rPr>
              <a:t>V</a:t>
            </a:r>
            <a:r>
              <a:rPr sz="2200" b="1" spc="-235" dirty="0">
                <a:solidFill>
                  <a:srgbClr val="2E5496"/>
                </a:solidFill>
                <a:latin typeface="Arial"/>
                <a:cs typeface="Arial"/>
              </a:rPr>
              <a:t>essels</a:t>
            </a:r>
            <a:endParaRPr sz="22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586978" y="5894070"/>
            <a:ext cx="118110" cy="384810"/>
          </a:xfrm>
          <a:custGeom>
            <a:avLst/>
            <a:gdLst/>
            <a:ahLst/>
            <a:cxnLst/>
            <a:rect l="l" t="t" r="r" b="b"/>
            <a:pathLst>
              <a:path w="118109" h="384810">
                <a:moveTo>
                  <a:pt x="0" y="384721"/>
                </a:moveTo>
                <a:lnTo>
                  <a:pt x="117601" y="0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585454" y="5947409"/>
            <a:ext cx="298450" cy="331470"/>
          </a:xfrm>
          <a:custGeom>
            <a:avLst/>
            <a:gdLst/>
            <a:ahLst/>
            <a:cxnLst/>
            <a:rect l="l" t="t" r="r" b="b"/>
            <a:pathLst>
              <a:path w="298450" h="331470">
                <a:moveTo>
                  <a:pt x="0" y="331241"/>
                </a:moveTo>
                <a:lnTo>
                  <a:pt x="297942" y="0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667250" y="1265300"/>
            <a:ext cx="87058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7160" marR="5080" indent="-125095">
              <a:lnSpc>
                <a:spcPct val="100000"/>
              </a:lnSpc>
              <a:spcBef>
                <a:spcPts val="95"/>
              </a:spcBef>
            </a:pPr>
            <a:r>
              <a:rPr sz="2200" b="1" spc="-235" dirty="0">
                <a:latin typeface="Arial"/>
                <a:cs typeface="Arial"/>
              </a:rPr>
              <a:t>Spo</a:t>
            </a:r>
            <a:r>
              <a:rPr sz="2200" b="1" spc="-240" dirty="0">
                <a:latin typeface="Arial"/>
                <a:cs typeface="Arial"/>
              </a:rPr>
              <a:t>n</a:t>
            </a:r>
            <a:r>
              <a:rPr sz="2200" b="1" spc="-185" dirty="0">
                <a:latin typeface="Arial"/>
                <a:cs typeface="Arial"/>
              </a:rPr>
              <a:t>gy  </a:t>
            </a:r>
            <a:r>
              <a:rPr sz="2200" b="1" spc="-204" dirty="0">
                <a:latin typeface="Arial"/>
                <a:cs typeface="Arial"/>
              </a:rPr>
              <a:t>Bone</a:t>
            </a:r>
            <a:endParaRPr sz="2200"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94919" rIns="0" bIns="0" rtlCol="0">
            <a:spAutoFit/>
          </a:bodyPr>
          <a:lstStyle/>
          <a:p>
            <a:pPr marL="6470015" algn="ctr">
              <a:lnSpc>
                <a:spcPct val="100000"/>
              </a:lnSpc>
              <a:spcBef>
                <a:spcPts val="100"/>
              </a:spcBef>
            </a:pPr>
            <a:r>
              <a:rPr sz="2400" b="1" spc="-250" dirty="0">
                <a:latin typeface="Arial"/>
                <a:cs typeface="Arial"/>
              </a:rPr>
              <a:t>Co</a:t>
            </a:r>
            <a:r>
              <a:rPr sz="2400" b="1" spc="-330" dirty="0">
                <a:latin typeface="Arial"/>
                <a:cs typeface="Arial"/>
              </a:rPr>
              <a:t>m</a:t>
            </a:r>
            <a:r>
              <a:rPr sz="2400" b="1" spc="-160" dirty="0">
                <a:latin typeface="Arial"/>
                <a:cs typeface="Arial"/>
              </a:rPr>
              <a:t>pact</a:t>
            </a:r>
            <a:endParaRPr sz="2400">
              <a:latin typeface="Arial"/>
              <a:cs typeface="Arial"/>
            </a:endParaRPr>
          </a:p>
          <a:p>
            <a:pPr marL="6470015" algn="ctr">
              <a:lnSpc>
                <a:spcPct val="100000"/>
              </a:lnSpc>
              <a:spcBef>
                <a:spcPts val="5"/>
              </a:spcBef>
            </a:pPr>
            <a:r>
              <a:rPr sz="2400" b="1" spc="-220" dirty="0">
                <a:latin typeface="Arial"/>
                <a:cs typeface="Arial"/>
              </a:rPr>
              <a:t>Bone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98497" y="1395475"/>
            <a:ext cx="294005" cy="294005"/>
          </a:xfrm>
          <a:custGeom>
            <a:avLst/>
            <a:gdLst/>
            <a:ahLst/>
            <a:cxnLst/>
            <a:rect l="l" t="t" r="r" b="b"/>
            <a:pathLst>
              <a:path w="294005" h="294005">
                <a:moveTo>
                  <a:pt x="254888" y="0"/>
                </a:moveTo>
                <a:lnTo>
                  <a:pt x="0" y="0"/>
                </a:lnTo>
                <a:lnTo>
                  <a:pt x="0" y="254888"/>
                </a:lnTo>
                <a:lnTo>
                  <a:pt x="39115" y="294004"/>
                </a:lnTo>
                <a:lnTo>
                  <a:pt x="294004" y="294004"/>
                </a:lnTo>
                <a:lnTo>
                  <a:pt x="294004" y="235203"/>
                </a:lnTo>
                <a:lnTo>
                  <a:pt x="19684" y="235203"/>
                </a:lnTo>
                <a:lnTo>
                  <a:pt x="19684" y="19558"/>
                </a:lnTo>
                <a:lnTo>
                  <a:pt x="274383" y="19558"/>
                </a:lnTo>
                <a:lnTo>
                  <a:pt x="254888" y="0"/>
                </a:lnTo>
                <a:close/>
              </a:path>
              <a:path w="294005" h="294005">
                <a:moveTo>
                  <a:pt x="274383" y="19558"/>
                </a:moveTo>
                <a:lnTo>
                  <a:pt x="235203" y="19558"/>
                </a:lnTo>
                <a:lnTo>
                  <a:pt x="235203" y="235203"/>
                </a:lnTo>
                <a:lnTo>
                  <a:pt x="294004" y="235203"/>
                </a:lnTo>
                <a:lnTo>
                  <a:pt x="294004" y="39243"/>
                </a:lnTo>
                <a:lnTo>
                  <a:pt x="274383" y="19558"/>
                </a:lnTo>
                <a:close/>
              </a:path>
            </a:pathLst>
          </a:custGeom>
          <a:solidFill>
            <a:srgbClr val="C5DF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18182" y="1415033"/>
            <a:ext cx="215900" cy="215900"/>
          </a:xfrm>
          <a:custGeom>
            <a:avLst/>
            <a:gdLst/>
            <a:ahLst/>
            <a:cxnLst/>
            <a:rect l="l" t="t" r="r" b="b"/>
            <a:pathLst>
              <a:path w="215900" h="215900">
                <a:moveTo>
                  <a:pt x="0" y="0"/>
                </a:moveTo>
                <a:lnTo>
                  <a:pt x="0" y="215645"/>
                </a:lnTo>
                <a:lnTo>
                  <a:pt x="215519" y="215645"/>
                </a:lnTo>
                <a:lnTo>
                  <a:pt x="215519" y="0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9DC3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98497" y="1395475"/>
            <a:ext cx="294005" cy="294005"/>
          </a:xfrm>
          <a:custGeom>
            <a:avLst/>
            <a:gdLst/>
            <a:ahLst/>
            <a:cxnLst/>
            <a:rect l="l" t="t" r="r" b="b"/>
            <a:pathLst>
              <a:path w="294005" h="294005">
                <a:moveTo>
                  <a:pt x="0" y="0"/>
                </a:moveTo>
                <a:lnTo>
                  <a:pt x="254888" y="0"/>
                </a:lnTo>
                <a:lnTo>
                  <a:pt x="294004" y="39243"/>
                </a:lnTo>
                <a:lnTo>
                  <a:pt x="294004" y="294004"/>
                </a:lnTo>
                <a:lnTo>
                  <a:pt x="39115" y="294004"/>
                </a:lnTo>
                <a:lnTo>
                  <a:pt x="0" y="254888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9DC3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29026" y="1408938"/>
            <a:ext cx="6414389" cy="3815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06039" y="1901317"/>
            <a:ext cx="4006977" cy="3768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14743" y="1898142"/>
            <a:ext cx="1678177" cy="2884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94051" y="4638547"/>
            <a:ext cx="257175" cy="257175"/>
          </a:xfrm>
          <a:custGeom>
            <a:avLst/>
            <a:gdLst/>
            <a:ahLst/>
            <a:cxnLst/>
            <a:rect l="l" t="t" r="r" b="b"/>
            <a:pathLst>
              <a:path w="257175" h="257175">
                <a:moveTo>
                  <a:pt x="222504" y="0"/>
                </a:moveTo>
                <a:lnTo>
                  <a:pt x="0" y="0"/>
                </a:lnTo>
                <a:lnTo>
                  <a:pt x="0" y="222503"/>
                </a:lnTo>
                <a:lnTo>
                  <a:pt x="34162" y="256666"/>
                </a:lnTo>
                <a:lnTo>
                  <a:pt x="256667" y="256666"/>
                </a:lnTo>
                <a:lnTo>
                  <a:pt x="256667" y="205358"/>
                </a:lnTo>
                <a:lnTo>
                  <a:pt x="17145" y="205358"/>
                </a:lnTo>
                <a:lnTo>
                  <a:pt x="17145" y="17144"/>
                </a:lnTo>
                <a:lnTo>
                  <a:pt x="239585" y="17144"/>
                </a:lnTo>
                <a:lnTo>
                  <a:pt x="222504" y="0"/>
                </a:lnTo>
                <a:close/>
              </a:path>
              <a:path w="257175" h="257175">
                <a:moveTo>
                  <a:pt x="239585" y="17144"/>
                </a:moveTo>
                <a:lnTo>
                  <a:pt x="205359" y="17144"/>
                </a:lnTo>
                <a:lnTo>
                  <a:pt x="205359" y="205358"/>
                </a:lnTo>
                <a:lnTo>
                  <a:pt x="256667" y="205358"/>
                </a:lnTo>
                <a:lnTo>
                  <a:pt x="256667" y="34289"/>
                </a:lnTo>
                <a:lnTo>
                  <a:pt x="239585" y="17144"/>
                </a:lnTo>
                <a:close/>
              </a:path>
            </a:pathLst>
          </a:custGeom>
          <a:solidFill>
            <a:srgbClr val="C5DF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11197" y="4655692"/>
            <a:ext cx="188595" cy="188595"/>
          </a:xfrm>
          <a:custGeom>
            <a:avLst/>
            <a:gdLst/>
            <a:ahLst/>
            <a:cxnLst/>
            <a:rect l="l" t="t" r="r" b="b"/>
            <a:pathLst>
              <a:path w="188594" h="188595">
                <a:moveTo>
                  <a:pt x="0" y="0"/>
                </a:moveTo>
                <a:lnTo>
                  <a:pt x="0" y="188213"/>
                </a:lnTo>
                <a:lnTo>
                  <a:pt x="188213" y="188213"/>
                </a:lnTo>
                <a:lnTo>
                  <a:pt x="188213" y="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9DC3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94051" y="4638547"/>
            <a:ext cx="257175" cy="257175"/>
          </a:xfrm>
          <a:custGeom>
            <a:avLst/>
            <a:gdLst/>
            <a:ahLst/>
            <a:cxnLst/>
            <a:rect l="l" t="t" r="r" b="b"/>
            <a:pathLst>
              <a:path w="257175" h="257175">
                <a:moveTo>
                  <a:pt x="0" y="0"/>
                </a:moveTo>
                <a:lnTo>
                  <a:pt x="222504" y="0"/>
                </a:lnTo>
                <a:lnTo>
                  <a:pt x="256667" y="34289"/>
                </a:lnTo>
                <a:lnTo>
                  <a:pt x="256667" y="256666"/>
                </a:lnTo>
                <a:lnTo>
                  <a:pt x="34162" y="256666"/>
                </a:lnTo>
                <a:lnTo>
                  <a:pt x="0" y="222503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9DC3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637535" y="4653279"/>
            <a:ext cx="2200275" cy="2505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946141" y="4653915"/>
            <a:ext cx="2191004" cy="3299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634107" y="5077840"/>
            <a:ext cx="5334254" cy="3327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23820" y="5504560"/>
            <a:ext cx="4816221" cy="32820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629154" y="5931306"/>
            <a:ext cx="5030343" cy="32818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632836" y="6358026"/>
            <a:ext cx="1590929" cy="25275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198497" y="2720975"/>
            <a:ext cx="294005" cy="294005"/>
          </a:xfrm>
          <a:custGeom>
            <a:avLst/>
            <a:gdLst/>
            <a:ahLst/>
            <a:cxnLst/>
            <a:rect l="l" t="t" r="r" b="b"/>
            <a:pathLst>
              <a:path w="294005" h="294005">
                <a:moveTo>
                  <a:pt x="254888" y="0"/>
                </a:moveTo>
                <a:lnTo>
                  <a:pt x="0" y="0"/>
                </a:lnTo>
                <a:lnTo>
                  <a:pt x="0" y="254888"/>
                </a:lnTo>
                <a:lnTo>
                  <a:pt x="39115" y="294004"/>
                </a:lnTo>
                <a:lnTo>
                  <a:pt x="294004" y="294004"/>
                </a:lnTo>
                <a:lnTo>
                  <a:pt x="294004" y="235203"/>
                </a:lnTo>
                <a:lnTo>
                  <a:pt x="19684" y="235203"/>
                </a:lnTo>
                <a:lnTo>
                  <a:pt x="19684" y="19685"/>
                </a:lnTo>
                <a:lnTo>
                  <a:pt x="274446" y="19685"/>
                </a:lnTo>
                <a:lnTo>
                  <a:pt x="254888" y="0"/>
                </a:lnTo>
                <a:close/>
              </a:path>
              <a:path w="294005" h="294005">
                <a:moveTo>
                  <a:pt x="274446" y="19685"/>
                </a:moveTo>
                <a:lnTo>
                  <a:pt x="235203" y="19685"/>
                </a:lnTo>
                <a:lnTo>
                  <a:pt x="235203" y="235203"/>
                </a:lnTo>
                <a:lnTo>
                  <a:pt x="294004" y="235203"/>
                </a:lnTo>
                <a:lnTo>
                  <a:pt x="294004" y="39370"/>
                </a:lnTo>
                <a:lnTo>
                  <a:pt x="274446" y="19685"/>
                </a:lnTo>
                <a:close/>
              </a:path>
            </a:pathLst>
          </a:custGeom>
          <a:solidFill>
            <a:srgbClr val="C5DF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218182" y="2740660"/>
            <a:ext cx="215900" cy="215900"/>
          </a:xfrm>
          <a:custGeom>
            <a:avLst/>
            <a:gdLst/>
            <a:ahLst/>
            <a:cxnLst/>
            <a:rect l="l" t="t" r="r" b="b"/>
            <a:pathLst>
              <a:path w="215900" h="215900">
                <a:moveTo>
                  <a:pt x="0" y="0"/>
                </a:moveTo>
                <a:lnTo>
                  <a:pt x="0" y="215518"/>
                </a:lnTo>
                <a:lnTo>
                  <a:pt x="215519" y="215518"/>
                </a:lnTo>
                <a:lnTo>
                  <a:pt x="215519" y="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9DC3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198497" y="2720975"/>
            <a:ext cx="294005" cy="294005"/>
          </a:xfrm>
          <a:custGeom>
            <a:avLst/>
            <a:gdLst/>
            <a:ahLst/>
            <a:cxnLst/>
            <a:rect l="l" t="t" r="r" b="b"/>
            <a:pathLst>
              <a:path w="294005" h="294005">
                <a:moveTo>
                  <a:pt x="0" y="0"/>
                </a:moveTo>
                <a:lnTo>
                  <a:pt x="254888" y="0"/>
                </a:lnTo>
                <a:lnTo>
                  <a:pt x="294004" y="39370"/>
                </a:lnTo>
                <a:lnTo>
                  <a:pt x="294004" y="294004"/>
                </a:lnTo>
                <a:lnTo>
                  <a:pt x="39115" y="294004"/>
                </a:lnTo>
                <a:lnTo>
                  <a:pt x="0" y="254888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9DC3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624582" y="2736088"/>
            <a:ext cx="5085969" cy="37985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628264" y="3223767"/>
            <a:ext cx="4490339" cy="37985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635250" y="3704716"/>
            <a:ext cx="3375660" cy="29502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148703" y="3529584"/>
            <a:ext cx="2113915" cy="1372235"/>
          </a:xfrm>
          <a:custGeom>
            <a:avLst/>
            <a:gdLst/>
            <a:ahLst/>
            <a:cxnLst/>
            <a:rect l="l" t="t" r="r" b="b"/>
            <a:pathLst>
              <a:path w="2113915" h="1372235">
                <a:moveTo>
                  <a:pt x="1952123" y="1302351"/>
                </a:moveTo>
                <a:lnTo>
                  <a:pt x="1920748" y="1351152"/>
                </a:lnTo>
                <a:lnTo>
                  <a:pt x="2113915" y="1371980"/>
                </a:lnTo>
                <a:lnTo>
                  <a:pt x="2081858" y="1318005"/>
                </a:lnTo>
                <a:lnTo>
                  <a:pt x="1976501" y="1318005"/>
                </a:lnTo>
                <a:lnTo>
                  <a:pt x="1952123" y="1302351"/>
                </a:lnTo>
                <a:close/>
              </a:path>
              <a:path w="2113915" h="1372235">
                <a:moveTo>
                  <a:pt x="1983387" y="1253723"/>
                </a:moveTo>
                <a:lnTo>
                  <a:pt x="1952123" y="1302351"/>
                </a:lnTo>
                <a:lnTo>
                  <a:pt x="1976501" y="1318005"/>
                </a:lnTo>
                <a:lnTo>
                  <a:pt x="2007743" y="1269364"/>
                </a:lnTo>
                <a:lnTo>
                  <a:pt x="1983387" y="1253723"/>
                </a:lnTo>
                <a:close/>
              </a:path>
              <a:path w="2113915" h="1372235">
                <a:moveTo>
                  <a:pt x="2014727" y="1204976"/>
                </a:moveTo>
                <a:lnTo>
                  <a:pt x="1983387" y="1253723"/>
                </a:lnTo>
                <a:lnTo>
                  <a:pt x="2007743" y="1269364"/>
                </a:lnTo>
                <a:lnTo>
                  <a:pt x="1976501" y="1318005"/>
                </a:lnTo>
                <a:lnTo>
                  <a:pt x="2081858" y="1318005"/>
                </a:lnTo>
                <a:lnTo>
                  <a:pt x="2014727" y="1204976"/>
                </a:lnTo>
                <a:close/>
              </a:path>
              <a:path w="2113915" h="1372235">
                <a:moveTo>
                  <a:pt x="31242" y="0"/>
                </a:moveTo>
                <a:lnTo>
                  <a:pt x="0" y="48767"/>
                </a:lnTo>
                <a:lnTo>
                  <a:pt x="1952123" y="1302351"/>
                </a:lnTo>
                <a:lnTo>
                  <a:pt x="1983387" y="1253723"/>
                </a:lnTo>
                <a:lnTo>
                  <a:pt x="3124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153143" y="4791455"/>
            <a:ext cx="240791" cy="24079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14288" y="106679"/>
            <a:ext cx="4553712" cy="63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39823" y="30480"/>
            <a:ext cx="2037588" cy="7909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39823" y="185927"/>
            <a:ext cx="8700516" cy="66720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784730" y="3741877"/>
            <a:ext cx="112268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200" dirty="0">
                <a:solidFill>
                  <a:srgbClr val="2E5496"/>
                </a:solidFill>
                <a:latin typeface="Arial"/>
                <a:cs typeface="Arial"/>
              </a:rPr>
              <a:t>Diaphysis</a:t>
            </a:r>
            <a:endParaRPr sz="2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35023" y="1135126"/>
            <a:ext cx="1002665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24130">
              <a:lnSpc>
                <a:spcPct val="100000"/>
              </a:lnSpc>
              <a:spcBef>
                <a:spcPts val="105"/>
              </a:spcBef>
            </a:pPr>
            <a:r>
              <a:rPr sz="2000" b="1" spc="-150" dirty="0">
                <a:solidFill>
                  <a:srgbClr val="2E5496"/>
                </a:solidFill>
                <a:latin typeface="Arial"/>
                <a:cs typeface="Arial"/>
              </a:rPr>
              <a:t>Proximal  </a:t>
            </a:r>
            <a:r>
              <a:rPr sz="2000" b="1" spc="-170" dirty="0">
                <a:solidFill>
                  <a:srgbClr val="2E5496"/>
                </a:solidFill>
                <a:latin typeface="Arial"/>
                <a:cs typeface="Arial"/>
              </a:rPr>
              <a:t>Epip</a:t>
            </a:r>
            <a:r>
              <a:rPr sz="2000" b="1" spc="-225" dirty="0">
                <a:solidFill>
                  <a:srgbClr val="2E5496"/>
                </a:solidFill>
                <a:latin typeface="Arial"/>
                <a:cs typeface="Arial"/>
              </a:rPr>
              <a:t>h</a:t>
            </a:r>
            <a:r>
              <a:rPr sz="2000" b="1" spc="-180" dirty="0">
                <a:solidFill>
                  <a:srgbClr val="2E5496"/>
                </a:solidFill>
                <a:latin typeface="Arial"/>
                <a:cs typeface="Arial"/>
              </a:rPr>
              <a:t>y</a:t>
            </a:r>
            <a:r>
              <a:rPr sz="2000" b="1" spc="-229" dirty="0">
                <a:solidFill>
                  <a:srgbClr val="2E5496"/>
                </a:solidFill>
                <a:latin typeface="Arial"/>
                <a:cs typeface="Arial"/>
              </a:rPr>
              <a:t>sis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77314" y="5995517"/>
            <a:ext cx="100266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91770">
              <a:lnSpc>
                <a:spcPct val="100000"/>
              </a:lnSpc>
              <a:spcBef>
                <a:spcPts val="100"/>
              </a:spcBef>
            </a:pPr>
            <a:r>
              <a:rPr sz="2000" b="1" spc="-130" dirty="0">
                <a:solidFill>
                  <a:srgbClr val="2E5496"/>
                </a:solidFill>
                <a:latin typeface="Arial"/>
                <a:cs typeface="Arial"/>
              </a:rPr>
              <a:t>Distal  </a:t>
            </a:r>
            <a:r>
              <a:rPr sz="2000" b="1" spc="-170" dirty="0">
                <a:solidFill>
                  <a:srgbClr val="2E5496"/>
                </a:solidFill>
                <a:latin typeface="Arial"/>
                <a:cs typeface="Arial"/>
              </a:rPr>
              <a:t>Epip</a:t>
            </a:r>
            <a:r>
              <a:rPr sz="2000" b="1" spc="-225" dirty="0">
                <a:solidFill>
                  <a:srgbClr val="2E5496"/>
                </a:solidFill>
                <a:latin typeface="Arial"/>
                <a:cs typeface="Arial"/>
              </a:rPr>
              <a:t>h</a:t>
            </a:r>
            <a:r>
              <a:rPr sz="2000" b="1" spc="-180" dirty="0">
                <a:solidFill>
                  <a:srgbClr val="2E5496"/>
                </a:solidFill>
                <a:latin typeface="Arial"/>
                <a:cs typeface="Arial"/>
              </a:rPr>
              <a:t>y</a:t>
            </a:r>
            <a:r>
              <a:rPr sz="2000" b="1" spc="-229" dirty="0">
                <a:solidFill>
                  <a:srgbClr val="2E5496"/>
                </a:solidFill>
                <a:latin typeface="Arial"/>
                <a:cs typeface="Arial"/>
              </a:rPr>
              <a:t>sis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132323" y="5908344"/>
            <a:ext cx="1193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10" dirty="0">
                <a:solidFill>
                  <a:srgbClr val="2E5496"/>
                </a:solidFill>
                <a:latin typeface="Arial"/>
                <a:cs typeface="Arial"/>
              </a:rPr>
              <a:t>Epi</a:t>
            </a:r>
            <a:r>
              <a:rPr sz="2400" b="1" spc="-254" dirty="0">
                <a:solidFill>
                  <a:srgbClr val="2E5496"/>
                </a:solidFill>
                <a:latin typeface="Arial"/>
                <a:cs typeface="Arial"/>
              </a:rPr>
              <a:t>p</a:t>
            </a:r>
            <a:r>
              <a:rPr sz="2400" b="1" spc="-235" dirty="0">
                <a:solidFill>
                  <a:srgbClr val="2E5496"/>
                </a:solidFill>
                <a:latin typeface="Arial"/>
                <a:cs typeface="Arial"/>
              </a:rPr>
              <a:t>h</a:t>
            </a:r>
            <a:r>
              <a:rPr sz="2400" b="1" spc="-210" dirty="0">
                <a:solidFill>
                  <a:srgbClr val="2E5496"/>
                </a:solidFill>
                <a:latin typeface="Arial"/>
                <a:cs typeface="Arial"/>
              </a:rPr>
              <a:t>y</a:t>
            </a:r>
            <a:r>
              <a:rPr sz="2400" b="1" spc="-280" dirty="0">
                <a:solidFill>
                  <a:srgbClr val="2E5496"/>
                </a:solidFill>
                <a:latin typeface="Arial"/>
                <a:cs typeface="Arial"/>
              </a:rPr>
              <a:t>sis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79975" y="164414"/>
            <a:ext cx="95758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1590">
              <a:lnSpc>
                <a:spcPct val="100000"/>
              </a:lnSpc>
              <a:spcBef>
                <a:spcPts val="105"/>
              </a:spcBef>
            </a:pPr>
            <a:r>
              <a:rPr sz="2000" b="1" spc="-114" dirty="0">
                <a:solidFill>
                  <a:srgbClr val="2E5496"/>
                </a:solidFill>
                <a:latin typeface="Arial"/>
                <a:cs typeface="Arial"/>
              </a:rPr>
              <a:t>Articular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spc="-295" dirty="0">
                <a:solidFill>
                  <a:srgbClr val="2E5496"/>
                </a:solidFill>
                <a:latin typeface="Arial"/>
                <a:cs typeface="Arial"/>
              </a:rPr>
              <a:t>C</a:t>
            </a:r>
            <a:r>
              <a:rPr sz="2000" b="1" spc="-240" dirty="0">
                <a:solidFill>
                  <a:srgbClr val="2E5496"/>
                </a:solidFill>
                <a:latin typeface="Arial"/>
                <a:cs typeface="Arial"/>
              </a:rPr>
              <a:t>a</a:t>
            </a:r>
            <a:r>
              <a:rPr sz="2000" b="1" spc="-55" dirty="0">
                <a:solidFill>
                  <a:srgbClr val="2E5496"/>
                </a:solidFill>
                <a:latin typeface="Arial"/>
                <a:cs typeface="Arial"/>
              </a:rPr>
              <a:t>rtil</a:t>
            </a:r>
            <a:r>
              <a:rPr sz="2000" b="1" spc="-105" dirty="0">
                <a:solidFill>
                  <a:srgbClr val="2E5496"/>
                </a:solidFill>
                <a:latin typeface="Arial"/>
                <a:cs typeface="Arial"/>
              </a:rPr>
              <a:t>a</a:t>
            </a:r>
            <a:r>
              <a:rPr sz="2000" b="1" spc="-305" dirty="0">
                <a:solidFill>
                  <a:srgbClr val="2E5496"/>
                </a:solidFill>
                <a:latin typeface="Arial"/>
                <a:cs typeface="Arial"/>
              </a:rPr>
              <a:t>g</a:t>
            </a:r>
            <a:r>
              <a:rPr sz="2000" b="1" spc="-105" dirty="0">
                <a:solidFill>
                  <a:srgbClr val="2E5496"/>
                </a:solidFill>
                <a:latin typeface="Arial"/>
                <a:cs typeface="Arial"/>
              </a:rPr>
              <a:t>e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04690" y="2925902"/>
            <a:ext cx="1111885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sz="2000" b="1" spc="-80" dirty="0">
                <a:solidFill>
                  <a:srgbClr val="2E5496"/>
                </a:solidFill>
                <a:latin typeface="Arial"/>
                <a:cs typeface="Arial"/>
              </a:rPr>
              <a:t>Medull</a:t>
            </a:r>
            <a:r>
              <a:rPr sz="2000" b="1" spc="-95" dirty="0">
                <a:solidFill>
                  <a:srgbClr val="2E5496"/>
                </a:solidFill>
                <a:latin typeface="Arial"/>
                <a:cs typeface="Arial"/>
              </a:rPr>
              <a:t>a</a:t>
            </a:r>
            <a:r>
              <a:rPr sz="2000" b="1" spc="-65" dirty="0">
                <a:solidFill>
                  <a:srgbClr val="2E5496"/>
                </a:solidFill>
                <a:latin typeface="Arial"/>
                <a:cs typeface="Arial"/>
              </a:rPr>
              <a:t>r</a:t>
            </a:r>
            <a:r>
              <a:rPr sz="2000" b="1" spc="-110" dirty="0">
                <a:solidFill>
                  <a:srgbClr val="2E5496"/>
                </a:solidFill>
                <a:latin typeface="Arial"/>
                <a:cs typeface="Arial"/>
              </a:rPr>
              <a:t>y  </a:t>
            </a:r>
            <a:r>
              <a:rPr sz="2000" b="1" spc="-65" dirty="0">
                <a:solidFill>
                  <a:srgbClr val="2E5496"/>
                </a:solidFill>
                <a:latin typeface="Arial"/>
                <a:cs typeface="Arial"/>
              </a:rPr>
              <a:t>(Marrow)  </a:t>
            </a:r>
            <a:r>
              <a:rPr sz="2000" b="1" spc="-155" dirty="0">
                <a:solidFill>
                  <a:srgbClr val="2E5496"/>
                </a:solidFill>
                <a:latin typeface="Arial"/>
                <a:cs typeface="Arial"/>
              </a:rPr>
              <a:t>Cavity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82688" y="5908344"/>
            <a:ext cx="9372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8265">
              <a:lnSpc>
                <a:spcPct val="100000"/>
              </a:lnSpc>
              <a:spcBef>
                <a:spcPts val="100"/>
              </a:spcBef>
            </a:pPr>
            <a:r>
              <a:rPr sz="2400" b="1" spc="-200" dirty="0">
                <a:solidFill>
                  <a:srgbClr val="2E5496"/>
                </a:solidFill>
                <a:latin typeface="Arial"/>
                <a:cs typeface="Arial"/>
              </a:rPr>
              <a:t>Blood  </a:t>
            </a:r>
            <a:r>
              <a:rPr sz="2400" b="1" spc="-310" dirty="0">
                <a:solidFill>
                  <a:srgbClr val="2E5496"/>
                </a:solidFill>
                <a:latin typeface="Arial"/>
                <a:cs typeface="Arial"/>
              </a:rPr>
              <a:t>V</a:t>
            </a:r>
            <a:r>
              <a:rPr sz="2400" b="1" spc="-300" dirty="0">
                <a:solidFill>
                  <a:srgbClr val="2E5496"/>
                </a:solidFill>
                <a:latin typeface="Arial"/>
                <a:cs typeface="Arial"/>
              </a:rPr>
              <a:t>es</a:t>
            </a:r>
            <a:r>
              <a:rPr sz="2400" b="1" spc="-290" dirty="0">
                <a:solidFill>
                  <a:srgbClr val="2E5496"/>
                </a:solidFill>
                <a:latin typeface="Arial"/>
                <a:cs typeface="Arial"/>
              </a:rPr>
              <a:t>s</a:t>
            </a:r>
            <a:r>
              <a:rPr sz="2400" b="1" spc="-200" dirty="0">
                <a:solidFill>
                  <a:srgbClr val="2E5496"/>
                </a:solidFill>
                <a:latin typeface="Arial"/>
                <a:cs typeface="Arial"/>
              </a:rPr>
              <a:t>els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715506" y="3569589"/>
            <a:ext cx="1572895" cy="1257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400" b="1" spc="-185" dirty="0">
                <a:solidFill>
                  <a:srgbClr val="2E5496"/>
                </a:solidFill>
                <a:latin typeface="Arial"/>
                <a:cs typeface="Arial"/>
              </a:rPr>
              <a:t>Yellow</a:t>
            </a:r>
            <a:r>
              <a:rPr sz="2400" b="1" spc="-220" dirty="0">
                <a:solidFill>
                  <a:srgbClr val="2E5496"/>
                </a:solidFill>
                <a:latin typeface="Arial"/>
                <a:cs typeface="Arial"/>
              </a:rPr>
              <a:t> Bone  </a:t>
            </a:r>
            <a:r>
              <a:rPr sz="2400" b="1" spc="-85" dirty="0">
                <a:solidFill>
                  <a:srgbClr val="2E5496"/>
                </a:solidFill>
                <a:latin typeface="Arial"/>
                <a:cs typeface="Arial"/>
              </a:rPr>
              <a:t>Marrow</a:t>
            </a:r>
            <a:endParaRPr sz="2400">
              <a:latin typeface="Arial"/>
              <a:cs typeface="Arial"/>
            </a:endParaRPr>
          </a:p>
          <a:p>
            <a:pPr marR="78740" algn="ctr">
              <a:lnSpc>
                <a:spcPct val="100000"/>
              </a:lnSpc>
              <a:spcBef>
                <a:spcPts val="1535"/>
              </a:spcBef>
            </a:pPr>
            <a:r>
              <a:rPr sz="2000" b="1" spc="-145" dirty="0">
                <a:solidFill>
                  <a:srgbClr val="2E5496"/>
                </a:solidFill>
                <a:latin typeface="Arial"/>
                <a:cs typeface="Arial"/>
              </a:rPr>
              <a:t>Periosteum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829547" y="808101"/>
            <a:ext cx="114681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7015" marR="5080" indent="-234950">
              <a:lnSpc>
                <a:spcPct val="100000"/>
              </a:lnSpc>
              <a:spcBef>
                <a:spcPts val="100"/>
              </a:spcBef>
            </a:pPr>
            <a:r>
              <a:rPr sz="2400" b="1" spc="-355" dirty="0">
                <a:solidFill>
                  <a:srgbClr val="2E5496"/>
                </a:solidFill>
                <a:latin typeface="Arial"/>
                <a:cs typeface="Arial"/>
              </a:rPr>
              <a:t>C</a:t>
            </a:r>
            <a:r>
              <a:rPr sz="2400" b="1" spc="-295" dirty="0">
                <a:solidFill>
                  <a:srgbClr val="2E5496"/>
                </a:solidFill>
                <a:latin typeface="Arial"/>
                <a:cs typeface="Arial"/>
              </a:rPr>
              <a:t>o</a:t>
            </a:r>
            <a:r>
              <a:rPr sz="2400" b="1" spc="-229" dirty="0">
                <a:solidFill>
                  <a:srgbClr val="2E5496"/>
                </a:solidFill>
                <a:latin typeface="Arial"/>
                <a:cs typeface="Arial"/>
              </a:rPr>
              <a:t>mpa</a:t>
            </a:r>
            <a:r>
              <a:rPr sz="2400" b="1" spc="-180" dirty="0">
                <a:solidFill>
                  <a:srgbClr val="2E5496"/>
                </a:solidFill>
                <a:latin typeface="Arial"/>
                <a:cs typeface="Arial"/>
              </a:rPr>
              <a:t>c</a:t>
            </a:r>
            <a:r>
              <a:rPr sz="2400" b="1" spc="25" dirty="0">
                <a:solidFill>
                  <a:srgbClr val="2E5496"/>
                </a:solidFill>
                <a:latin typeface="Arial"/>
                <a:cs typeface="Arial"/>
              </a:rPr>
              <a:t>t  </a:t>
            </a:r>
            <a:r>
              <a:rPr sz="2400" b="1" spc="-220" dirty="0">
                <a:solidFill>
                  <a:srgbClr val="2E5496"/>
                </a:solidFill>
                <a:latin typeface="Arial"/>
                <a:cs typeface="Arial"/>
              </a:rPr>
              <a:t>Bone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627626" y="1223898"/>
            <a:ext cx="9499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9860" marR="5080" indent="-137160">
              <a:lnSpc>
                <a:spcPct val="100000"/>
              </a:lnSpc>
              <a:spcBef>
                <a:spcPts val="100"/>
              </a:spcBef>
            </a:pPr>
            <a:r>
              <a:rPr sz="2400" b="1" spc="-220" dirty="0">
                <a:solidFill>
                  <a:srgbClr val="2E5496"/>
                </a:solidFill>
                <a:latin typeface="Arial"/>
                <a:cs typeface="Arial"/>
              </a:rPr>
              <a:t>Spongy  Bone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16355" y="410717"/>
            <a:ext cx="488315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320" dirty="0"/>
              <a:t>Connective</a:t>
            </a:r>
            <a:r>
              <a:rPr sz="5400" spc="-465" dirty="0"/>
              <a:t> </a:t>
            </a:r>
            <a:r>
              <a:rPr sz="5400" spc="-440" dirty="0"/>
              <a:t>Tissue</a:t>
            </a:r>
            <a:endParaRPr sz="5400"/>
          </a:p>
        </p:txBody>
      </p:sp>
      <p:sp>
        <p:nvSpPr>
          <p:cNvPr id="3" name="object 3"/>
          <p:cNvSpPr txBox="1"/>
          <p:nvPr/>
        </p:nvSpPr>
        <p:spPr>
          <a:xfrm>
            <a:off x="916939" y="1787093"/>
            <a:ext cx="4307205" cy="470662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241300" marR="5080" indent="-228600">
              <a:lnSpc>
                <a:spcPct val="90000"/>
              </a:lnSpc>
              <a:spcBef>
                <a:spcPts val="470"/>
              </a:spcBef>
              <a:buChar char="•"/>
              <a:tabLst>
                <a:tab pos="241300" algn="l"/>
              </a:tabLst>
            </a:pPr>
            <a:r>
              <a:rPr sz="3100" spc="-210" dirty="0">
                <a:latin typeface="Arial"/>
                <a:cs typeface="Arial"/>
              </a:rPr>
              <a:t>Consists </a:t>
            </a:r>
            <a:r>
              <a:rPr sz="3100" spc="-10" dirty="0">
                <a:latin typeface="Arial"/>
                <a:cs typeface="Arial"/>
              </a:rPr>
              <a:t>of </a:t>
            </a:r>
            <a:r>
              <a:rPr sz="3100" spc="-90" dirty="0">
                <a:latin typeface="Arial"/>
                <a:cs typeface="Arial"/>
              </a:rPr>
              <a:t>fibers </a:t>
            </a:r>
            <a:r>
              <a:rPr sz="3100" spc="-5" dirty="0">
                <a:latin typeface="Arial"/>
                <a:cs typeface="Arial"/>
              </a:rPr>
              <a:t>that  </a:t>
            </a:r>
            <a:r>
              <a:rPr sz="3100" spc="-125" dirty="0">
                <a:latin typeface="Arial"/>
                <a:cs typeface="Arial"/>
              </a:rPr>
              <a:t>binds </a:t>
            </a:r>
            <a:r>
              <a:rPr sz="3100" spc="-165" dirty="0">
                <a:latin typeface="Arial"/>
                <a:cs typeface="Arial"/>
              </a:rPr>
              <a:t>bones </a:t>
            </a:r>
            <a:r>
              <a:rPr sz="3100" spc="-150" dirty="0">
                <a:latin typeface="Arial"/>
                <a:cs typeface="Arial"/>
              </a:rPr>
              <a:t>and</a:t>
            </a:r>
            <a:r>
              <a:rPr sz="3100" spc="-265" dirty="0">
                <a:latin typeface="Arial"/>
                <a:cs typeface="Arial"/>
              </a:rPr>
              <a:t> </a:t>
            </a:r>
            <a:r>
              <a:rPr sz="3100" spc="-140" dirty="0">
                <a:latin typeface="Arial"/>
                <a:cs typeface="Arial"/>
              </a:rPr>
              <a:t>attaches  </a:t>
            </a:r>
            <a:r>
              <a:rPr sz="3100" spc="-190" dirty="0">
                <a:latin typeface="Arial"/>
                <a:cs typeface="Arial"/>
              </a:rPr>
              <a:t>muscles </a:t>
            </a:r>
            <a:r>
              <a:rPr sz="3100" spc="20" dirty="0">
                <a:latin typeface="Arial"/>
                <a:cs typeface="Arial"/>
              </a:rPr>
              <a:t>to</a:t>
            </a:r>
            <a:r>
              <a:rPr sz="3100" spc="-135" dirty="0">
                <a:latin typeface="Arial"/>
                <a:cs typeface="Arial"/>
              </a:rPr>
              <a:t> </a:t>
            </a:r>
            <a:r>
              <a:rPr sz="3100" spc="-155" dirty="0">
                <a:latin typeface="Arial"/>
                <a:cs typeface="Arial"/>
              </a:rPr>
              <a:t>bones.</a:t>
            </a:r>
            <a:endParaRPr sz="3100">
              <a:latin typeface="Arial"/>
              <a:cs typeface="Arial"/>
            </a:endParaRPr>
          </a:p>
          <a:p>
            <a:pPr marL="241300" marR="363220" indent="-228600">
              <a:lnSpc>
                <a:spcPts val="3350"/>
              </a:lnSpc>
              <a:spcBef>
                <a:spcPts val="1045"/>
              </a:spcBef>
              <a:buChar char="•"/>
              <a:tabLst>
                <a:tab pos="241300" algn="l"/>
              </a:tabLst>
            </a:pPr>
            <a:r>
              <a:rPr sz="3100" spc="-175" dirty="0">
                <a:latin typeface="Arial"/>
                <a:cs typeface="Arial"/>
              </a:rPr>
              <a:t>Located </a:t>
            </a:r>
            <a:r>
              <a:rPr sz="3100" spc="-40" dirty="0">
                <a:latin typeface="Arial"/>
                <a:cs typeface="Arial"/>
              </a:rPr>
              <a:t>in </a:t>
            </a:r>
            <a:r>
              <a:rPr sz="3100" spc="-110" dirty="0">
                <a:latin typeface="Arial"/>
                <a:cs typeface="Arial"/>
              </a:rPr>
              <a:t>tendons,  cartilage </a:t>
            </a:r>
            <a:r>
              <a:rPr sz="3100" spc="-145" dirty="0">
                <a:latin typeface="Arial"/>
                <a:cs typeface="Arial"/>
              </a:rPr>
              <a:t>and</a:t>
            </a:r>
            <a:r>
              <a:rPr sz="3100" spc="-250" dirty="0">
                <a:latin typeface="Arial"/>
                <a:cs typeface="Arial"/>
              </a:rPr>
              <a:t> </a:t>
            </a:r>
            <a:r>
              <a:rPr sz="3100" spc="-125" dirty="0">
                <a:latin typeface="Arial"/>
                <a:cs typeface="Arial"/>
              </a:rPr>
              <a:t>ligaments</a:t>
            </a:r>
            <a:endParaRPr sz="3100">
              <a:latin typeface="Arial"/>
              <a:cs typeface="Arial"/>
            </a:endParaRPr>
          </a:p>
          <a:p>
            <a:pPr marL="241300" marR="807720" indent="-228600">
              <a:lnSpc>
                <a:spcPts val="3350"/>
              </a:lnSpc>
              <a:spcBef>
                <a:spcPts val="990"/>
              </a:spcBef>
              <a:buChar char="•"/>
              <a:tabLst>
                <a:tab pos="241300" algn="l"/>
              </a:tabLst>
            </a:pPr>
            <a:r>
              <a:rPr sz="3100" spc="-170" dirty="0">
                <a:latin typeface="Arial"/>
                <a:cs typeface="Arial"/>
              </a:rPr>
              <a:t>Provides </a:t>
            </a:r>
            <a:r>
              <a:rPr sz="3100" spc="-75" dirty="0">
                <a:latin typeface="Arial"/>
                <a:cs typeface="Arial"/>
              </a:rPr>
              <a:t>support</a:t>
            </a:r>
            <a:r>
              <a:rPr sz="3100" spc="-215" dirty="0">
                <a:latin typeface="Arial"/>
                <a:cs typeface="Arial"/>
              </a:rPr>
              <a:t> </a:t>
            </a:r>
            <a:r>
              <a:rPr sz="3100" spc="-10" dirty="0">
                <a:latin typeface="Arial"/>
                <a:cs typeface="Arial"/>
              </a:rPr>
              <a:t>for  </a:t>
            </a:r>
            <a:r>
              <a:rPr sz="3100" spc="-185" dirty="0">
                <a:latin typeface="Arial"/>
                <a:cs typeface="Arial"/>
              </a:rPr>
              <a:t>organs</a:t>
            </a:r>
            <a:endParaRPr sz="3100">
              <a:latin typeface="Arial"/>
              <a:cs typeface="Arial"/>
            </a:endParaRPr>
          </a:p>
          <a:p>
            <a:pPr marL="241300" marR="235585" indent="-228600">
              <a:lnSpc>
                <a:spcPct val="90000"/>
              </a:lnSpc>
              <a:spcBef>
                <a:spcPts val="960"/>
              </a:spcBef>
              <a:buChar char="•"/>
              <a:tabLst>
                <a:tab pos="241300" algn="l"/>
              </a:tabLst>
            </a:pPr>
            <a:r>
              <a:rPr sz="3100" spc="-190" dirty="0">
                <a:latin typeface="Arial"/>
                <a:cs typeface="Arial"/>
              </a:rPr>
              <a:t>Stores </a:t>
            </a:r>
            <a:r>
              <a:rPr sz="3100" spc="-40" dirty="0">
                <a:latin typeface="Arial"/>
                <a:cs typeface="Arial"/>
              </a:rPr>
              <a:t>fat, </a:t>
            </a:r>
            <a:r>
              <a:rPr sz="3100" spc="-120" dirty="0">
                <a:latin typeface="Arial"/>
                <a:cs typeface="Arial"/>
              </a:rPr>
              <a:t>repairs</a:t>
            </a:r>
            <a:r>
              <a:rPr sz="3100" spc="-330" dirty="0">
                <a:latin typeface="Arial"/>
                <a:cs typeface="Arial"/>
              </a:rPr>
              <a:t> </a:t>
            </a:r>
            <a:r>
              <a:rPr sz="3100" spc="-130" dirty="0">
                <a:latin typeface="Arial"/>
                <a:cs typeface="Arial"/>
              </a:rPr>
              <a:t>tissue  </a:t>
            </a:r>
            <a:r>
              <a:rPr sz="3100" spc="-195" dirty="0">
                <a:latin typeface="Arial"/>
                <a:cs typeface="Arial"/>
              </a:rPr>
              <a:t>damage </a:t>
            </a:r>
            <a:r>
              <a:rPr sz="3100" spc="-145" dirty="0">
                <a:latin typeface="Arial"/>
                <a:cs typeface="Arial"/>
              </a:rPr>
              <a:t>and </a:t>
            </a:r>
            <a:r>
              <a:rPr sz="3100" spc="-85" dirty="0">
                <a:latin typeface="Arial"/>
                <a:cs typeface="Arial"/>
              </a:rPr>
              <a:t>protects  </a:t>
            </a:r>
            <a:r>
              <a:rPr sz="3100" spc="-155" dirty="0">
                <a:latin typeface="Arial"/>
                <a:cs typeface="Arial"/>
              </a:rPr>
              <a:t>against </a:t>
            </a:r>
            <a:r>
              <a:rPr sz="3100" spc="-200" dirty="0">
                <a:latin typeface="Arial"/>
                <a:cs typeface="Arial"/>
              </a:rPr>
              <a:t>disease</a:t>
            </a:r>
            <a:endParaRPr sz="31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995485" y="257556"/>
            <a:ext cx="3251890" cy="3354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302752" y="3982211"/>
            <a:ext cx="3889246" cy="28757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2820" y="38557"/>
            <a:ext cx="242633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045" dirty="0"/>
              <a:t>C</a:t>
            </a:r>
            <a:r>
              <a:rPr sz="5400" spc="-505" dirty="0"/>
              <a:t>a</a:t>
            </a:r>
            <a:r>
              <a:rPr sz="5400" spc="30" dirty="0"/>
              <a:t>r</a:t>
            </a:r>
            <a:r>
              <a:rPr sz="5400" spc="235" dirty="0"/>
              <a:t>t</a:t>
            </a:r>
            <a:r>
              <a:rPr sz="5400" spc="-25" dirty="0"/>
              <a:t>i</a:t>
            </a:r>
            <a:r>
              <a:rPr sz="5400" spc="-45" dirty="0"/>
              <a:t>l</a:t>
            </a:r>
            <a:r>
              <a:rPr sz="5400" spc="-505" dirty="0"/>
              <a:t>a</a:t>
            </a:r>
            <a:r>
              <a:rPr sz="5400" spc="-565" dirty="0"/>
              <a:t>g</a:t>
            </a:r>
            <a:r>
              <a:rPr sz="5400" spc="-335" dirty="0"/>
              <a:t>e</a:t>
            </a:r>
            <a:endParaRPr sz="5400"/>
          </a:p>
        </p:txBody>
      </p:sp>
      <p:sp>
        <p:nvSpPr>
          <p:cNvPr id="3" name="object 3"/>
          <p:cNvSpPr txBox="1"/>
          <p:nvPr/>
        </p:nvSpPr>
        <p:spPr>
          <a:xfrm>
            <a:off x="239979" y="998600"/>
            <a:ext cx="4986655" cy="55892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ts val="2855"/>
              </a:lnSpc>
              <a:spcBef>
                <a:spcPts val="95"/>
              </a:spcBef>
              <a:buChar char="•"/>
              <a:tabLst>
                <a:tab pos="241300" algn="l"/>
              </a:tabLst>
            </a:pPr>
            <a:r>
              <a:rPr sz="2800" spc="-130" dirty="0">
                <a:latin typeface="Arial"/>
                <a:cs typeface="Arial"/>
              </a:rPr>
              <a:t>Functions </a:t>
            </a:r>
            <a:r>
              <a:rPr sz="2800" spc="20" dirty="0">
                <a:latin typeface="Arial"/>
                <a:cs typeface="Arial"/>
              </a:rPr>
              <a:t>to </a:t>
            </a:r>
            <a:r>
              <a:rPr sz="2800" spc="-130" dirty="0">
                <a:latin typeface="Arial"/>
                <a:cs typeface="Arial"/>
              </a:rPr>
              <a:t>absorb</a:t>
            </a:r>
            <a:r>
              <a:rPr sz="2800" spc="-290" dirty="0">
                <a:latin typeface="Arial"/>
                <a:cs typeface="Arial"/>
              </a:rPr>
              <a:t> </a:t>
            </a:r>
            <a:r>
              <a:rPr sz="2800" spc="-160" dirty="0">
                <a:latin typeface="Arial"/>
                <a:cs typeface="Arial"/>
              </a:rPr>
              <a:t>shock,</a:t>
            </a:r>
            <a:endParaRPr sz="2800">
              <a:latin typeface="Arial"/>
              <a:cs typeface="Arial"/>
            </a:endParaRPr>
          </a:p>
          <a:p>
            <a:pPr marL="241300" marR="743585">
              <a:lnSpc>
                <a:spcPct val="70000"/>
              </a:lnSpc>
              <a:spcBef>
                <a:spcPts val="505"/>
              </a:spcBef>
            </a:pPr>
            <a:r>
              <a:rPr sz="2800" spc="-75" dirty="0">
                <a:latin typeface="Arial"/>
                <a:cs typeface="Arial"/>
              </a:rPr>
              <a:t>protects </a:t>
            </a:r>
            <a:r>
              <a:rPr sz="2800" spc="-150" dirty="0">
                <a:latin typeface="Arial"/>
                <a:cs typeface="Arial"/>
              </a:rPr>
              <a:t>bones </a:t>
            </a:r>
            <a:r>
              <a:rPr sz="2800" spc="-135" dirty="0">
                <a:latin typeface="Arial"/>
                <a:cs typeface="Arial"/>
              </a:rPr>
              <a:t>and</a:t>
            </a:r>
            <a:r>
              <a:rPr sz="2800" spc="-225" dirty="0">
                <a:latin typeface="Arial"/>
                <a:cs typeface="Arial"/>
              </a:rPr>
              <a:t> </a:t>
            </a:r>
            <a:r>
              <a:rPr sz="2800" spc="-150" dirty="0">
                <a:latin typeface="Arial"/>
                <a:cs typeface="Arial"/>
              </a:rPr>
              <a:t>reduces  </a:t>
            </a:r>
            <a:r>
              <a:rPr sz="2800" spc="-15" dirty="0">
                <a:latin typeface="Arial"/>
                <a:cs typeface="Arial"/>
              </a:rPr>
              <a:t>friction</a:t>
            </a:r>
            <a:r>
              <a:rPr sz="2800" spc="-145" dirty="0">
                <a:latin typeface="Arial"/>
                <a:cs typeface="Arial"/>
              </a:rPr>
              <a:t> </a:t>
            </a:r>
            <a:r>
              <a:rPr sz="2800" spc="-85" dirty="0">
                <a:latin typeface="Arial"/>
                <a:cs typeface="Arial"/>
              </a:rPr>
              <a:t>(rubbing).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ts val="3350"/>
              </a:lnSpc>
              <a:buChar char="•"/>
              <a:tabLst>
                <a:tab pos="241300" algn="l"/>
              </a:tabLst>
            </a:pPr>
            <a:r>
              <a:rPr sz="2800" spc="-60" dirty="0">
                <a:latin typeface="Arial"/>
                <a:cs typeface="Arial"/>
              </a:rPr>
              <a:t>“Gel-like” </a:t>
            </a:r>
            <a:r>
              <a:rPr sz="2800" spc="-120" dirty="0">
                <a:latin typeface="Arial"/>
                <a:cs typeface="Arial"/>
              </a:rPr>
              <a:t>padding </a:t>
            </a:r>
            <a:r>
              <a:rPr sz="2800" spc="-135" dirty="0">
                <a:latin typeface="Arial"/>
                <a:cs typeface="Arial"/>
              </a:rPr>
              <a:t>and</a:t>
            </a:r>
            <a:r>
              <a:rPr sz="2800" spc="-225" dirty="0">
                <a:latin typeface="Arial"/>
                <a:cs typeface="Arial"/>
              </a:rPr>
              <a:t> </a:t>
            </a:r>
            <a:r>
              <a:rPr sz="2800" spc="-45" dirty="0">
                <a:latin typeface="Arial"/>
                <a:cs typeface="Arial"/>
              </a:rPr>
              <a:t>soft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ts val="3175"/>
              </a:lnSpc>
              <a:buChar char="•"/>
              <a:tabLst>
                <a:tab pos="241300" algn="l"/>
              </a:tabLst>
            </a:pPr>
            <a:r>
              <a:rPr sz="2800" spc="-160" dirty="0">
                <a:latin typeface="Arial"/>
                <a:cs typeface="Arial"/>
              </a:rPr>
              <a:t>Three</a:t>
            </a:r>
            <a:r>
              <a:rPr sz="2800" spc="-150" dirty="0">
                <a:latin typeface="Arial"/>
                <a:cs typeface="Arial"/>
              </a:rPr>
              <a:t> </a:t>
            </a:r>
            <a:r>
              <a:rPr sz="2800" spc="-100" dirty="0">
                <a:latin typeface="Arial"/>
                <a:cs typeface="Arial"/>
              </a:rPr>
              <a:t>types:</a:t>
            </a:r>
            <a:endParaRPr sz="2800">
              <a:latin typeface="Arial"/>
              <a:cs typeface="Arial"/>
            </a:endParaRPr>
          </a:p>
          <a:p>
            <a:pPr marL="698500" lvl="1" indent="-228600">
              <a:lnSpc>
                <a:spcPts val="2515"/>
              </a:lnSpc>
              <a:buChar char="•"/>
              <a:tabLst>
                <a:tab pos="699135" algn="l"/>
              </a:tabLst>
            </a:pPr>
            <a:r>
              <a:rPr sz="2400" spc="-135" dirty="0">
                <a:latin typeface="Arial"/>
                <a:cs typeface="Arial"/>
              </a:rPr>
              <a:t>Elastic</a:t>
            </a:r>
            <a:r>
              <a:rPr sz="2400" spc="-150" dirty="0">
                <a:latin typeface="Arial"/>
                <a:cs typeface="Arial"/>
              </a:rPr>
              <a:t> </a:t>
            </a:r>
            <a:r>
              <a:rPr sz="2400" spc="-85" dirty="0">
                <a:latin typeface="Arial"/>
                <a:cs typeface="Arial"/>
              </a:rPr>
              <a:t>cartilage</a:t>
            </a:r>
            <a:endParaRPr sz="2400">
              <a:latin typeface="Arial"/>
              <a:cs typeface="Arial"/>
            </a:endParaRPr>
          </a:p>
          <a:p>
            <a:pPr marL="698500" lvl="1" indent="-228600">
              <a:lnSpc>
                <a:spcPts val="2520"/>
              </a:lnSpc>
              <a:buChar char="•"/>
              <a:tabLst>
                <a:tab pos="699135" algn="l"/>
              </a:tabLst>
            </a:pPr>
            <a:r>
              <a:rPr sz="2400" spc="-90" dirty="0">
                <a:latin typeface="Arial"/>
                <a:cs typeface="Arial"/>
              </a:rPr>
              <a:t>Fibrocartilage</a:t>
            </a:r>
            <a:endParaRPr sz="2400">
              <a:latin typeface="Arial"/>
              <a:cs typeface="Arial"/>
            </a:endParaRPr>
          </a:p>
          <a:p>
            <a:pPr marL="698500" lvl="1" indent="-228600">
              <a:lnSpc>
                <a:spcPts val="2700"/>
              </a:lnSpc>
              <a:buChar char="•"/>
              <a:tabLst>
                <a:tab pos="699135" algn="l"/>
              </a:tabLst>
            </a:pPr>
            <a:r>
              <a:rPr sz="2400" spc="-110" dirty="0">
                <a:latin typeface="Arial"/>
                <a:cs typeface="Arial"/>
              </a:rPr>
              <a:t>Hyaline</a:t>
            </a:r>
            <a:r>
              <a:rPr sz="2400" spc="-135" dirty="0">
                <a:latin typeface="Arial"/>
                <a:cs typeface="Arial"/>
              </a:rPr>
              <a:t> </a:t>
            </a:r>
            <a:r>
              <a:rPr sz="2400" spc="-85" dirty="0">
                <a:latin typeface="Arial"/>
                <a:cs typeface="Arial"/>
              </a:rPr>
              <a:t>cartilage</a:t>
            </a:r>
            <a:endParaRPr sz="24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30"/>
              </a:spcBef>
              <a:buFont typeface="Arial"/>
              <a:buChar char="•"/>
            </a:pPr>
            <a:endParaRPr sz="2150">
              <a:latin typeface="Times New Roman"/>
              <a:cs typeface="Times New Roman"/>
            </a:endParaRPr>
          </a:p>
          <a:p>
            <a:pPr marL="241300" indent="-228600">
              <a:lnSpc>
                <a:spcPts val="3175"/>
              </a:lnSpc>
              <a:buChar char="•"/>
              <a:tabLst>
                <a:tab pos="241300" algn="l"/>
              </a:tabLst>
            </a:pPr>
            <a:r>
              <a:rPr sz="2800" spc="-170" dirty="0">
                <a:latin typeface="Arial"/>
                <a:cs typeface="Arial"/>
              </a:rPr>
              <a:t>Common</a:t>
            </a:r>
            <a:r>
              <a:rPr sz="2800" spc="-135" dirty="0">
                <a:latin typeface="Arial"/>
                <a:cs typeface="Arial"/>
              </a:rPr>
              <a:t> </a:t>
            </a:r>
            <a:r>
              <a:rPr sz="2800" spc="-120" dirty="0">
                <a:latin typeface="Arial"/>
                <a:cs typeface="Arial"/>
              </a:rPr>
              <a:t>procedures:</a:t>
            </a:r>
            <a:endParaRPr sz="2800">
              <a:latin typeface="Arial"/>
              <a:cs typeface="Arial"/>
            </a:endParaRPr>
          </a:p>
          <a:p>
            <a:pPr marL="698500" marR="299720" lvl="1" indent="-228600">
              <a:lnSpc>
                <a:spcPct val="70000"/>
              </a:lnSpc>
              <a:spcBef>
                <a:spcPts val="680"/>
              </a:spcBef>
              <a:buChar char="•"/>
              <a:tabLst>
                <a:tab pos="699135" algn="l"/>
              </a:tabLst>
            </a:pPr>
            <a:r>
              <a:rPr sz="2400" spc="-95" dirty="0">
                <a:latin typeface="Arial"/>
                <a:cs typeface="Arial"/>
              </a:rPr>
              <a:t>Joint </a:t>
            </a:r>
            <a:r>
              <a:rPr sz="2400" spc="-80" dirty="0">
                <a:latin typeface="Arial"/>
                <a:cs typeface="Arial"/>
              </a:rPr>
              <a:t>replacement </a:t>
            </a:r>
            <a:r>
              <a:rPr sz="2400" spc="-40" dirty="0">
                <a:latin typeface="Arial"/>
                <a:cs typeface="Arial"/>
              </a:rPr>
              <a:t>(artifical</a:t>
            </a:r>
            <a:r>
              <a:rPr sz="2400" spc="-275" dirty="0">
                <a:latin typeface="Arial"/>
                <a:cs typeface="Arial"/>
              </a:rPr>
              <a:t> </a:t>
            </a:r>
            <a:r>
              <a:rPr sz="2400" spc="-120" dirty="0">
                <a:latin typeface="Arial"/>
                <a:cs typeface="Arial"/>
              </a:rPr>
              <a:t>knee  </a:t>
            </a:r>
            <a:r>
              <a:rPr sz="2400" spc="-20" dirty="0">
                <a:latin typeface="Arial"/>
                <a:cs typeface="Arial"/>
              </a:rPr>
              <a:t>or</a:t>
            </a:r>
            <a:r>
              <a:rPr sz="2400" spc="-135" dirty="0">
                <a:latin typeface="Arial"/>
                <a:cs typeface="Arial"/>
              </a:rPr>
              <a:t> </a:t>
            </a:r>
            <a:r>
              <a:rPr sz="2400" spc="-60" dirty="0">
                <a:latin typeface="Arial"/>
                <a:cs typeface="Arial"/>
              </a:rPr>
              <a:t>hip)</a:t>
            </a:r>
            <a:endParaRPr sz="2400">
              <a:latin typeface="Arial"/>
              <a:cs typeface="Arial"/>
            </a:endParaRPr>
          </a:p>
          <a:p>
            <a:pPr marL="698500" marR="1823085" lvl="1" indent="-228600">
              <a:lnSpc>
                <a:spcPct val="70000"/>
              </a:lnSpc>
              <a:spcBef>
                <a:spcPts val="505"/>
              </a:spcBef>
              <a:buChar char="•"/>
              <a:tabLst>
                <a:tab pos="699135" algn="l"/>
              </a:tabLst>
            </a:pPr>
            <a:r>
              <a:rPr sz="2400" spc="-35" dirty="0">
                <a:latin typeface="Arial"/>
                <a:cs typeface="Arial"/>
              </a:rPr>
              <a:t>Marrow</a:t>
            </a:r>
            <a:r>
              <a:rPr sz="2400" spc="-195" dirty="0">
                <a:latin typeface="Arial"/>
                <a:cs typeface="Arial"/>
              </a:rPr>
              <a:t> </a:t>
            </a:r>
            <a:r>
              <a:rPr sz="2400" spc="-45" dirty="0">
                <a:latin typeface="Arial"/>
                <a:cs typeface="Arial"/>
              </a:rPr>
              <a:t>stimulation  </a:t>
            </a:r>
            <a:r>
              <a:rPr sz="2400" spc="-60" dirty="0">
                <a:latin typeface="Arial"/>
                <a:cs typeface="Arial"/>
              </a:rPr>
              <a:t>(microfracture)</a:t>
            </a:r>
            <a:endParaRPr sz="2400">
              <a:latin typeface="Arial"/>
              <a:cs typeface="Arial"/>
            </a:endParaRPr>
          </a:p>
          <a:p>
            <a:pPr marL="698500" marR="5080" lvl="1" indent="-228600">
              <a:lnSpc>
                <a:spcPct val="70000"/>
              </a:lnSpc>
              <a:spcBef>
                <a:spcPts val="509"/>
              </a:spcBef>
              <a:buChar char="•"/>
              <a:tabLst>
                <a:tab pos="699135" algn="l"/>
              </a:tabLst>
            </a:pPr>
            <a:r>
              <a:rPr sz="2400" spc="-100" dirty="0">
                <a:latin typeface="Arial"/>
                <a:cs typeface="Arial"/>
              </a:rPr>
              <a:t>Osteotomy- </a:t>
            </a:r>
            <a:r>
              <a:rPr sz="2400" spc="-70" dirty="0">
                <a:latin typeface="Arial"/>
                <a:cs typeface="Arial"/>
              </a:rPr>
              <a:t>alignment </a:t>
            </a:r>
            <a:r>
              <a:rPr sz="2400" spc="-5" dirty="0">
                <a:latin typeface="Arial"/>
                <a:cs typeface="Arial"/>
              </a:rPr>
              <a:t>of </a:t>
            </a:r>
            <a:r>
              <a:rPr sz="2400" spc="-110" dirty="0">
                <a:latin typeface="Arial"/>
                <a:cs typeface="Arial"/>
              </a:rPr>
              <a:t>leg </a:t>
            </a:r>
            <a:r>
              <a:rPr sz="2400" spc="-125" dirty="0">
                <a:latin typeface="Arial"/>
                <a:cs typeface="Arial"/>
              </a:rPr>
              <a:t>is  </a:t>
            </a:r>
            <a:r>
              <a:rPr sz="2400" spc="-60" dirty="0">
                <a:latin typeface="Arial"/>
                <a:cs typeface="Arial"/>
              </a:rPr>
              <a:t>altered </a:t>
            </a:r>
            <a:r>
              <a:rPr sz="2400" spc="20" dirty="0">
                <a:latin typeface="Arial"/>
                <a:cs typeface="Arial"/>
              </a:rPr>
              <a:t>to </a:t>
            </a:r>
            <a:r>
              <a:rPr sz="2400" spc="-105" dirty="0">
                <a:latin typeface="Arial"/>
                <a:cs typeface="Arial"/>
              </a:rPr>
              <a:t>reduce </a:t>
            </a:r>
            <a:r>
              <a:rPr sz="2400" spc="-120" dirty="0">
                <a:latin typeface="Arial"/>
                <a:cs typeface="Arial"/>
              </a:rPr>
              <a:t>pressure </a:t>
            </a:r>
            <a:r>
              <a:rPr sz="2400" spc="-100" dirty="0">
                <a:latin typeface="Arial"/>
                <a:cs typeface="Arial"/>
              </a:rPr>
              <a:t>(shin</a:t>
            </a:r>
            <a:r>
              <a:rPr sz="2400" spc="-409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or  </a:t>
            </a:r>
            <a:r>
              <a:rPr sz="2400" spc="-45" dirty="0">
                <a:latin typeface="Arial"/>
                <a:cs typeface="Arial"/>
              </a:rPr>
              <a:t>thigh)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353043" y="429768"/>
            <a:ext cx="3520480" cy="28468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74123" y="4178807"/>
            <a:ext cx="2490215" cy="26218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68111" y="548640"/>
            <a:ext cx="2751897" cy="33589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593079" y="3986784"/>
            <a:ext cx="2855976" cy="15331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9911" y="341375"/>
            <a:ext cx="10511790" cy="62690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99285" y="412826"/>
            <a:ext cx="277368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370" dirty="0"/>
              <a:t>Ligaments</a:t>
            </a:r>
            <a:endParaRPr sz="5400"/>
          </a:p>
        </p:txBody>
      </p:sp>
      <p:sp>
        <p:nvSpPr>
          <p:cNvPr id="3" name="object 3"/>
          <p:cNvSpPr txBox="1"/>
          <p:nvPr/>
        </p:nvSpPr>
        <p:spPr>
          <a:xfrm>
            <a:off x="394512" y="1408937"/>
            <a:ext cx="3727450" cy="467423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241300" marR="5080" indent="-228600">
              <a:lnSpc>
                <a:spcPts val="3030"/>
              </a:lnSpc>
              <a:spcBef>
                <a:spcPts val="470"/>
              </a:spcBef>
              <a:buChar char="•"/>
              <a:tabLst>
                <a:tab pos="241300" algn="l"/>
              </a:tabLst>
            </a:pPr>
            <a:r>
              <a:rPr sz="2800" spc="-140" dirty="0">
                <a:latin typeface="Arial"/>
                <a:cs typeface="Arial"/>
              </a:rPr>
              <a:t>Connective </a:t>
            </a:r>
            <a:r>
              <a:rPr sz="2800" spc="-120" dirty="0">
                <a:latin typeface="Arial"/>
                <a:cs typeface="Arial"/>
              </a:rPr>
              <a:t>tissue</a:t>
            </a:r>
            <a:r>
              <a:rPr sz="2800" spc="-185" dirty="0">
                <a:latin typeface="Arial"/>
                <a:cs typeface="Arial"/>
              </a:rPr>
              <a:t> </a:t>
            </a:r>
            <a:r>
              <a:rPr sz="2800" spc="-80" dirty="0">
                <a:latin typeface="Arial"/>
                <a:cs typeface="Arial"/>
              </a:rPr>
              <a:t>which  </a:t>
            </a:r>
            <a:r>
              <a:rPr sz="2800" spc="-125" dirty="0">
                <a:latin typeface="Arial"/>
                <a:cs typeface="Arial"/>
              </a:rPr>
              <a:t>attaches </a:t>
            </a:r>
            <a:r>
              <a:rPr sz="2800" spc="-110" dirty="0">
                <a:latin typeface="Arial"/>
                <a:cs typeface="Arial"/>
              </a:rPr>
              <a:t>bone </a:t>
            </a:r>
            <a:r>
              <a:rPr sz="2800" spc="20" dirty="0">
                <a:latin typeface="Arial"/>
                <a:cs typeface="Arial"/>
              </a:rPr>
              <a:t>to </a:t>
            </a:r>
            <a:r>
              <a:rPr sz="2800" spc="-114" dirty="0">
                <a:latin typeface="Arial"/>
                <a:cs typeface="Arial"/>
              </a:rPr>
              <a:t>bone  </a:t>
            </a:r>
            <a:r>
              <a:rPr sz="2800" spc="-45" dirty="0">
                <a:latin typeface="Arial"/>
                <a:cs typeface="Arial"/>
              </a:rPr>
              <a:t>(think</a:t>
            </a:r>
            <a:r>
              <a:rPr sz="2800" spc="-125" dirty="0">
                <a:latin typeface="Arial"/>
                <a:cs typeface="Arial"/>
              </a:rPr>
              <a:t> </a:t>
            </a:r>
            <a:r>
              <a:rPr sz="2800" spc="-135" dirty="0">
                <a:latin typeface="Arial"/>
                <a:cs typeface="Arial"/>
              </a:rPr>
              <a:t>straps)</a:t>
            </a:r>
            <a:endParaRPr sz="2800">
              <a:latin typeface="Arial"/>
              <a:cs typeface="Arial"/>
            </a:endParaRPr>
          </a:p>
          <a:p>
            <a:pPr marL="241300" marR="66675" indent="-228600">
              <a:lnSpc>
                <a:spcPct val="90000"/>
              </a:lnSpc>
              <a:spcBef>
                <a:spcPts val="955"/>
              </a:spcBef>
              <a:buChar char="•"/>
              <a:tabLst>
                <a:tab pos="241300" algn="l"/>
              </a:tabLst>
            </a:pPr>
            <a:r>
              <a:rPr sz="2800" spc="-145" dirty="0">
                <a:latin typeface="Arial"/>
                <a:cs typeface="Arial"/>
              </a:rPr>
              <a:t>Strong </a:t>
            </a:r>
            <a:r>
              <a:rPr sz="2800" spc="-135" dirty="0">
                <a:latin typeface="Arial"/>
                <a:cs typeface="Arial"/>
              </a:rPr>
              <a:t>and </a:t>
            </a:r>
            <a:r>
              <a:rPr sz="2800" spc="-75" dirty="0">
                <a:latin typeface="Arial"/>
                <a:cs typeface="Arial"/>
              </a:rPr>
              <a:t>flexible  </a:t>
            </a:r>
            <a:r>
              <a:rPr sz="2800" spc="-150" dirty="0">
                <a:latin typeface="Arial"/>
                <a:cs typeface="Arial"/>
              </a:rPr>
              <a:t>tissues </a:t>
            </a:r>
            <a:r>
              <a:rPr sz="2800" spc="20" dirty="0">
                <a:latin typeface="Arial"/>
                <a:cs typeface="Arial"/>
              </a:rPr>
              <a:t>to </a:t>
            </a:r>
            <a:r>
              <a:rPr sz="2800" spc="-160" dirty="0">
                <a:latin typeface="Arial"/>
                <a:cs typeface="Arial"/>
              </a:rPr>
              <a:t>keep  </a:t>
            </a:r>
            <a:r>
              <a:rPr sz="2800" spc="-90" dirty="0">
                <a:latin typeface="Arial"/>
                <a:cs typeface="Arial"/>
              </a:rPr>
              <a:t>structures </a:t>
            </a:r>
            <a:r>
              <a:rPr sz="2800" spc="-60" dirty="0">
                <a:latin typeface="Arial"/>
                <a:cs typeface="Arial"/>
              </a:rPr>
              <a:t>together</a:t>
            </a:r>
            <a:r>
              <a:rPr sz="2800" spc="-195" dirty="0">
                <a:latin typeface="Arial"/>
                <a:cs typeface="Arial"/>
              </a:rPr>
              <a:t> </a:t>
            </a:r>
            <a:r>
              <a:rPr sz="2800" spc="-135" dirty="0">
                <a:latin typeface="Arial"/>
                <a:cs typeface="Arial"/>
              </a:rPr>
              <a:t>and  </a:t>
            </a:r>
            <a:r>
              <a:rPr sz="2800" spc="-110" dirty="0">
                <a:latin typeface="Arial"/>
                <a:cs typeface="Arial"/>
              </a:rPr>
              <a:t>stable.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Char char="•"/>
              <a:tabLst>
                <a:tab pos="241300" algn="l"/>
              </a:tabLst>
            </a:pPr>
            <a:r>
              <a:rPr sz="2800" spc="-175" dirty="0">
                <a:latin typeface="Arial"/>
                <a:cs typeface="Arial"/>
              </a:rPr>
              <a:t>Very</a:t>
            </a:r>
            <a:r>
              <a:rPr sz="2800" spc="-140" dirty="0">
                <a:latin typeface="Arial"/>
                <a:cs typeface="Arial"/>
              </a:rPr>
              <a:t> </a:t>
            </a:r>
            <a:r>
              <a:rPr sz="2800" spc="-110" dirty="0">
                <a:latin typeface="Arial"/>
                <a:cs typeface="Arial"/>
              </a:rPr>
              <a:t>elastic</a:t>
            </a:r>
            <a:endParaRPr sz="2800">
              <a:latin typeface="Arial"/>
              <a:cs typeface="Arial"/>
            </a:endParaRPr>
          </a:p>
          <a:p>
            <a:pPr marL="241300" marR="93980" indent="-228600">
              <a:lnSpc>
                <a:spcPts val="3020"/>
              </a:lnSpc>
              <a:spcBef>
                <a:spcPts val="1045"/>
              </a:spcBef>
              <a:buChar char="•"/>
              <a:tabLst>
                <a:tab pos="241300" algn="l"/>
              </a:tabLst>
            </a:pPr>
            <a:r>
              <a:rPr sz="2800" spc="-400" dirty="0">
                <a:latin typeface="Arial"/>
                <a:cs typeface="Arial"/>
              </a:rPr>
              <a:t>ACL </a:t>
            </a:r>
            <a:r>
              <a:rPr sz="2800" spc="-55" dirty="0">
                <a:latin typeface="Arial"/>
                <a:cs typeface="Arial"/>
              </a:rPr>
              <a:t>(anterior </a:t>
            </a:r>
            <a:r>
              <a:rPr sz="2800" spc="-95" dirty="0">
                <a:latin typeface="Arial"/>
                <a:cs typeface="Arial"/>
              </a:rPr>
              <a:t>cruciate  </a:t>
            </a:r>
            <a:r>
              <a:rPr sz="2800" spc="-90" dirty="0">
                <a:latin typeface="Arial"/>
                <a:cs typeface="Arial"/>
              </a:rPr>
              <a:t>ligament) </a:t>
            </a:r>
            <a:r>
              <a:rPr sz="2800" spc="-105" dirty="0">
                <a:latin typeface="Arial"/>
                <a:cs typeface="Arial"/>
              </a:rPr>
              <a:t>very </a:t>
            </a:r>
            <a:r>
              <a:rPr sz="2800" spc="-95" dirty="0">
                <a:latin typeface="Arial"/>
                <a:cs typeface="Arial"/>
              </a:rPr>
              <a:t>prone</a:t>
            </a:r>
            <a:r>
              <a:rPr sz="2800" spc="-275" dirty="0">
                <a:latin typeface="Arial"/>
                <a:cs typeface="Arial"/>
              </a:rPr>
              <a:t> </a:t>
            </a:r>
            <a:r>
              <a:rPr sz="2800" spc="20" dirty="0">
                <a:latin typeface="Arial"/>
                <a:cs typeface="Arial"/>
              </a:rPr>
              <a:t>to  </a:t>
            </a:r>
            <a:r>
              <a:rPr sz="2800" spc="-80" dirty="0">
                <a:latin typeface="Arial"/>
                <a:cs typeface="Arial"/>
              </a:rPr>
              <a:t>tearing </a:t>
            </a:r>
            <a:r>
              <a:rPr sz="2800" spc="-35" dirty="0">
                <a:latin typeface="Arial"/>
                <a:cs typeface="Arial"/>
              </a:rPr>
              <a:t>in</a:t>
            </a:r>
            <a:r>
              <a:rPr sz="2800" spc="-225" dirty="0">
                <a:latin typeface="Arial"/>
                <a:cs typeface="Arial"/>
              </a:rPr>
              <a:t> </a:t>
            </a:r>
            <a:r>
              <a:rPr sz="2800" spc="-105" dirty="0">
                <a:latin typeface="Arial"/>
                <a:cs typeface="Arial"/>
              </a:rPr>
              <a:t>sports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912607" y="4002023"/>
            <a:ext cx="4114800" cy="27233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358640" y="3809999"/>
            <a:ext cx="3810000" cy="304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06340" y="1414272"/>
            <a:ext cx="2618232" cy="18912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168640" y="150876"/>
            <a:ext cx="3850811" cy="28641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70392" y="3246118"/>
            <a:ext cx="3657600" cy="35356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0057" y="134238"/>
            <a:ext cx="31299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u="heavy" spc="-2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Function </a:t>
            </a:r>
            <a:r>
              <a:rPr sz="2800" b="1" u="heavy" spc="-1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of</a:t>
            </a:r>
            <a:r>
              <a:rPr sz="2800" b="1" u="heavy" spc="-1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800" b="1" u="heavy" spc="-2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Ligament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73481" y="726770"/>
            <a:ext cx="4765675" cy="5153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76580">
              <a:lnSpc>
                <a:spcPct val="100000"/>
              </a:lnSpc>
              <a:spcBef>
                <a:spcPts val="100"/>
              </a:spcBef>
            </a:pPr>
            <a:r>
              <a:rPr sz="2400" spc="-145" dirty="0">
                <a:latin typeface="Arial"/>
                <a:cs typeface="Arial"/>
              </a:rPr>
              <a:t>Connects </a:t>
            </a:r>
            <a:r>
              <a:rPr sz="2400" spc="-55" dirty="0">
                <a:latin typeface="Arial"/>
                <a:cs typeface="Arial"/>
              </a:rPr>
              <a:t>femur </a:t>
            </a:r>
            <a:r>
              <a:rPr sz="2400" spc="20" dirty="0">
                <a:latin typeface="Arial"/>
                <a:cs typeface="Arial"/>
              </a:rPr>
              <a:t>to </a:t>
            </a:r>
            <a:r>
              <a:rPr sz="2400" spc="-25" dirty="0">
                <a:latin typeface="Arial"/>
                <a:cs typeface="Arial"/>
              </a:rPr>
              <a:t>tibia, </a:t>
            </a:r>
            <a:r>
              <a:rPr sz="2400" spc="-75" dirty="0">
                <a:latin typeface="Arial"/>
                <a:cs typeface="Arial"/>
              </a:rPr>
              <a:t>controls  </a:t>
            </a:r>
            <a:r>
              <a:rPr sz="2400" spc="-45" dirty="0">
                <a:latin typeface="Arial"/>
                <a:cs typeface="Arial"/>
              </a:rPr>
              <a:t>forward</a:t>
            </a:r>
            <a:r>
              <a:rPr sz="2400" spc="-145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motion</a:t>
            </a:r>
            <a:r>
              <a:rPr sz="2400" spc="-16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of</a:t>
            </a:r>
            <a:r>
              <a:rPr sz="2400" spc="-145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tibia</a:t>
            </a:r>
            <a:r>
              <a:rPr sz="2400" spc="-140" dirty="0">
                <a:latin typeface="Arial"/>
                <a:cs typeface="Arial"/>
              </a:rPr>
              <a:t> </a:t>
            </a:r>
            <a:r>
              <a:rPr sz="2400" spc="-70" dirty="0">
                <a:latin typeface="Arial"/>
                <a:cs typeface="Arial"/>
              </a:rPr>
              <a:t>under</a:t>
            </a:r>
            <a:r>
              <a:rPr sz="2400" spc="-145" dirty="0">
                <a:latin typeface="Arial"/>
                <a:cs typeface="Arial"/>
              </a:rPr>
              <a:t> </a:t>
            </a:r>
            <a:r>
              <a:rPr sz="2400" spc="-30" dirty="0">
                <a:latin typeface="Arial"/>
                <a:cs typeface="Arial"/>
              </a:rPr>
              <a:t>the  </a:t>
            </a:r>
            <a:r>
              <a:rPr sz="2400" spc="-95" dirty="0">
                <a:latin typeface="Arial"/>
                <a:cs typeface="Arial"/>
              </a:rPr>
              <a:t>femur.</a:t>
            </a:r>
            <a:endParaRPr sz="2400">
              <a:latin typeface="Arial"/>
              <a:cs typeface="Arial"/>
            </a:endParaRPr>
          </a:p>
          <a:p>
            <a:pPr marL="48895">
              <a:lnSpc>
                <a:spcPct val="100000"/>
              </a:lnSpc>
              <a:spcBef>
                <a:spcPts val="1195"/>
              </a:spcBef>
              <a:tabLst>
                <a:tab pos="1089025" algn="l"/>
              </a:tabLst>
            </a:pPr>
            <a:r>
              <a:rPr sz="2800" b="1" spc="-140" dirty="0">
                <a:latin typeface="Arial"/>
                <a:cs typeface="Arial"/>
              </a:rPr>
              <a:t>Injury	</a:t>
            </a:r>
            <a:r>
              <a:rPr sz="3600" spc="-262" baseline="-4629" dirty="0">
                <a:latin typeface="Arial"/>
                <a:cs typeface="Arial"/>
              </a:rPr>
              <a:t>-Tear</a:t>
            </a:r>
            <a:endParaRPr sz="3600" baseline="-4629">
              <a:latin typeface="Arial"/>
              <a:cs typeface="Arial"/>
            </a:endParaRPr>
          </a:p>
          <a:p>
            <a:pPr marL="48895">
              <a:lnSpc>
                <a:spcPct val="100000"/>
              </a:lnSpc>
              <a:spcBef>
                <a:spcPts val="2110"/>
              </a:spcBef>
            </a:pPr>
            <a:r>
              <a:rPr sz="2800" b="1" spc="-200" dirty="0">
                <a:latin typeface="Arial"/>
                <a:cs typeface="Arial"/>
              </a:rPr>
              <a:t>Mechanism </a:t>
            </a:r>
            <a:r>
              <a:rPr sz="2800" b="1" spc="-130" dirty="0">
                <a:latin typeface="Arial"/>
                <a:cs typeface="Arial"/>
              </a:rPr>
              <a:t>of </a:t>
            </a:r>
            <a:r>
              <a:rPr sz="2800" b="1" spc="-140" dirty="0">
                <a:latin typeface="Arial"/>
                <a:cs typeface="Arial"/>
              </a:rPr>
              <a:t>Injury</a:t>
            </a:r>
            <a:r>
              <a:rPr sz="2800" b="1" spc="-105" dirty="0">
                <a:latin typeface="Arial"/>
                <a:cs typeface="Arial"/>
              </a:rPr>
              <a:t> </a:t>
            </a:r>
            <a:r>
              <a:rPr sz="2800" spc="-80" dirty="0">
                <a:latin typeface="Arial"/>
                <a:cs typeface="Arial"/>
              </a:rPr>
              <a:t>-</a:t>
            </a:r>
            <a:endParaRPr sz="28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275"/>
              </a:spcBef>
            </a:pPr>
            <a:r>
              <a:rPr sz="2400" spc="-160" dirty="0">
                <a:latin typeface="Arial"/>
                <a:cs typeface="Arial"/>
              </a:rPr>
              <a:t>Sudden </a:t>
            </a:r>
            <a:r>
              <a:rPr sz="2400" i="1" spc="-85" dirty="0">
                <a:latin typeface="Arial"/>
                <a:cs typeface="Arial"/>
              </a:rPr>
              <a:t>deceleration </a:t>
            </a:r>
            <a:r>
              <a:rPr sz="2400" spc="-90" dirty="0">
                <a:latin typeface="Arial"/>
                <a:cs typeface="Arial"/>
              </a:rPr>
              <a:t>(slowing </a:t>
            </a:r>
            <a:r>
              <a:rPr sz="2400" spc="-65" dirty="0">
                <a:latin typeface="Arial"/>
                <a:cs typeface="Arial"/>
              </a:rPr>
              <a:t>down</a:t>
            </a:r>
            <a:r>
              <a:rPr sz="2400" spc="-229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or  </a:t>
            </a:r>
            <a:r>
              <a:rPr sz="2400" spc="-80" dirty="0">
                <a:latin typeface="Arial"/>
                <a:cs typeface="Arial"/>
              </a:rPr>
              <a:t>stop), </a:t>
            </a:r>
            <a:r>
              <a:rPr sz="2400" i="1" spc="-110" dirty="0">
                <a:latin typeface="Arial"/>
                <a:cs typeface="Arial"/>
              </a:rPr>
              <a:t>hyperextension</a:t>
            </a:r>
            <a:r>
              <a:rPr sz="2400" spc="-110" dirty="0">
                <a:latin typeface="Arial"/>
                <a:cs typeface="Arial"/>
              </a:rPr>
              <a:t>, </a:t>
            </a:r>
            <a:r>
              <a:rPr sz="2400" spc="-20" dirty="0">
                <a:latin typeface="Arial"/>
                <a:cs typeface="Arial"/>
              </a:rPr>
              <a:t>or </a:t>
            </a:r>
            <a:r>
              <a:rPr sz="2400" i="1" spc="-55" dirty="0">
                <a:latin typeface="Arial"/>
                <a:cs typeface="Arial"/>
              </a:rPr>
              <a:t>pivoting </a:t>
            </a:r>
            <a:r>
              <a:rPr sz="2400" spc="-30" dirty="0">
                <a:latin typeface="Arial"/>
                <a:cs typeface="Arial"/>
              </a:rPr>
              <a:t>in  </a:t>
            </a:r>
            <a:r>
              <a:rPr sz="2400" spc="-110" dirty="0">
                <a:latin typeface="Arial"/>
                <a:cs typeface="Arial"/>
              </a:rPr>
              <a:t>place.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35"/>
              </a:spcBef>
            </a:pPr>
            <a:r>
              <a:rPr sz="2800" b="1" spc="-170" dirty="0">
                <a:latin typeface="Arial"/>
                <a:cs typeface="Arial"/>
              </a:rPr>
              <a:t>Treatment</a:t>
            </a:r>
            <a:r>
              <a:rPr sz="2800" b="1" spc="-320" dirty="0">
                <a:latin typeface="Arial"/>
                <a:cs typeface="Arial"/>
              </a:rPr>
              <a:t> </a:t>
            </a:r>
            <a:r>
              <a:rPr sz="1800" spc="-105" dirty="0">
                <a:latin typeface="Arial"/>
                <a:cs typeface="Arial"/>
              </a:rPr>
              <a:t>–</a:t>
            </a:r>
            <a:endParaRPr sz="1800">
              <a:latin typeface="Arial"/>
              <a:cs typeface="Arial"/>
            </a:endParaRPr>
          </a:p>
          <a:p>
            <a:pPr marL="12700" marR="516255">
              <a:lnSpc>
                <a:spcPct val="100000"/>
              </a:lnSpc>
              <a:spcBef>
                <a:spcPts val="1330"/>
              </a:spcBef>
            </a:pPr>
            <a:r>
              <a:rPr sz="2400" spc="-170" dirty="0">
                <a:latin typeface="Arial"/>
                <a:cs typeface="Arial"/>
              </a:rPr>
              <a:t>Rest, </a:t>
            </a:r>
            <a:r>
              <a:rPr sz="2400" spc="-95" dirty="0">
                <a:latin typeface="Arial"/>
                <a:cs typeface="Arial"/>
              </a:rPr>
              <a:t>ice, </a:t>
            </a:r>
            <a:r>
              <a:rPr sz="2400" spc="-105" dirty="0">
                <a:latin typeface="Arial"/>
                <a:cs typeface="Arial"/>
              </a:rPr>
              <a:t>reduce </a:t>
            </a:r>
            <a:r>
              <a:rPr sz="2400" spc="-85" dirty="0">
                <a:latin typeface="Arial"/>
                <a:cs typeface="Arial"/>
              </a:rPr>
              <a:t>swelling,</a:t>
            </a:r>
            <a:r>
              <a:rPr sz="2400" spc="-165" dirty="0">
                <a:latin typeface="Arial"/>
                <a:cs typeface="Arial"/>
              </a:rPr>
              <a:t> </a:t>
            </a:r>
            <a:r>
              <a:rPr sz="2400" spc="-100" dirty="0">
                <a:latin typeface="Arial"/>
                <a:cs typeface="Arial"/>
              </a:rPr>
              <a:t>bracing,  </a:t>
            </a:r>
            <a:r>
              <a:rPr sz="2400" spc="-114" dirty="0">
                <a:latin typeface="Arial"/>
                <a:cs typeface="Arial"/>
              </a:rPr>
              <a:t>surgery </a:t>
            </a:r>
            <a:r>
              <a:rPr sz="2400" spc="20" dirty="0">
                <a:latin typeface="Arial"/>
                <a:cs typeface="Arial"/>
              </a:rPr>
              <a:t>to</a:t>
            </a:r>
            <a:r>
              <a:rPr sz="2400" spc="-165" dirty="0">
                <a:latin typeface="Arial"/>
                <a:cs typeface="Arial"/>
              </a:rPr>
              <a:t> </a:t>
            </a:r>
            <a:r>
              <a:rPr sz="2400" spc="-95" dirty="0">
                <a:latin typeface="Arial"/>
                <a:cs typeface="Arial"/>
              </a:rPr>
              <a:t>repair.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67999" y="2830067"/>
            <a:ext cx="3065317" cy="38938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26680" y="88392"/>
            <a:ext cx="3794760" cy="25725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03350" y="308864"/>
            <a:ext cx="228917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215" dirty="0"/>
              <a:t>T</a:t>
            </a:r>
            <a:r>
              <a:rPr sz="5400" spc="-375" dirty="0"/>
              <a:t>e</a:t>
            </a:r>
            <a:r>
              <a:rPr sz="5400" spc="-250" dirty="0"/>
              <a:t>n</a:t>
            </a:r>
            <a:r>
              <a:rPr sz="5400" spc="-260" dirty="0"/>
              <a:t>d</a:t>
            </a:r>
            <a:r>
              <a:rPr sz="5400" spc="-250" dirty="0"/>
              <a:t>o</a:t>
            </a:r>
            <a:r>
              <a:rPr sz="5400" spc="-260" dirty="0"/>
              <a:t>n</a:t>
            </a:r>
            <a:r>
              <a:rPr sz="5400" spc="-615" dirty="0"/>
              <a:t>s</a:t>
            </a:r>
            <a:endParaRPr sz="5400"/>
          </a:p>
        </p:txBody>
      </p:sp>
      <p:sp>
        <p:nvSpPr>
          <p:cNvPr id="3" name="object 3"/>
          <p:cNvSpPr txBox="1"/>
          <p:nvPr/>
        </p:nvSpPr>
        <p:spPr>
          <a:xfrm>
            <a:off x="448767" y="1238758"/>
            <a:ext cx="3888104" cy="4802505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241300" marR="5080" indent="-228600">
              <a:lnSpc>
                <a:spcPct val="90000"/>
              </a:lnSpc>
              <a:spcBef>
                <a:spcPts val="430"/>
              </a:spcBef>
              <a:buChar char="•"/>
              <a:tabLst>
                <a:tab pos="241300" algn="l"/>
              </a:tabLst>
            </a:pPr>
            <a:r>
              <a:rPr sz="2800" spc="-150" dirty="0">
                <a:latin typeface="Arial"/>
                <a:cs typeface="Arial"/>
              </a:rPr>
              <a:t>Fibrous </a:t>
            </a:r>
            <a:r>
              <a:rPr sz="2800" spc="-110" dirty="0">
                <a:latin typeface="Arial"/>
                <a:cs typeface="Arial"/>
              </a:rPr>
              <a:t>connective </a:t>
            </a:r>
            <a:r>
              <a:rPr sz="2800" spc="-120" dirty="0">
                <a:latin typeface="Arial"/>
                <a:cs typeface="Arial"/>
              </a:rPr>
              <a:t>tissue  </a:t>
            </a:r>
            <a:r>
              <a:rPr sz="2800" spc="-85" dirty="0">
                <a:latin typeface="Arial"/>
                <a:cs typeface="Arial"/>
              </a:rPr>
              <a:t>which </a:t>
            </a:r>
            <a:r>
              <a:rPr sz="2800" spc="-125" dirty="0">
                <a:latin typeface="Arial"/>
                <a:cs typeface="Arial"/>
              </a:rPr>
              <a:t>attaches </a:t>
            </a:r>
            <a:r>
              <a:rPr sz="2800" spc="-170" dirty="0">
                <a:latin typeface="Arial"/>
                <a:cs typeface="Arial"/>
              </a:rPr>
              <a:t>muscles  </a:t>
            </a:r>
            <a:r>
              <a:rPr sz="2800" spc="20" dirty="0">
                <a:latin typeface="Arial"/>
                <a:cs typeface="Arial"/>
              </a:rPr>
              <a:t>to</a:t>
            </a:r>
            <a:r>
              <a:rPr sz="2800" spc="-155" dirty="0">
                <a:latin typeface="Arial"/>
                <a:cs typeface="Arial"/>
              </a:rPr>
              <a:t> </a:t>
            </a:r>
            <a:r>
              <a:rPr sz="2800" spc="-105" dirty="0">
                <a:latin typeface="Arial"/>
                <a:cs typeface="Arial"/>
              </a:rPr>
              <a:t>bone.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70"/>
              </a:spcBef>
              <a:buChar char="•"/>
              <a:tabLst>
                <a:tab pos="241300" algn="l"/>
              </a:tabLst>
            </a:pPr>
            <a:r>
              <a:rPr sz="2800" spc="-160" dirty="0">
                <a:latin typeface="Arial"/>
                <a:cs typeface="Arial"/>
              </a:rPr>
              <a:t>Thick</a:t>
            </a:r>
            <a:r>
              <a:rPr sz="2800" spc="-140" dirty="0">
                <a:latin typeface="Arial"/>
                <a:cs typeface="Arial"/>
              </a:rPr>
              <a:t> </a:t>
            </a:r>
            <a:r>
              <a:rPr sz="2800" spc="-150" dirty="0">
                <a:latin typeface="Arial"/>
                <a:cs typeface="Arial"/>
              </a:rPr>
              <a:t>cords</a:t>
            </a:r>
            <a:endParaRPr sz="2800">
              <a:latin typeface="Arial"/>
              <a:cs typeface="Arial"/>
            </a:endParaRPr>
          </a:p>
          <a:p>
            <a:pPr marL="241300" marR="902335" indent="-228600">
              <a:lnSpc>
                <a:spcPts val="3020"/>
              </a:lnSpc>
              <a:spcBef>
                <a:spcPts val="1050"/>
              </a:spcBef>
              <a:buChar char="•"/>
              <a:tabLst>
                <a:tab pos="241300" algn="l"/>
              </a:tabLst>
            </a:pPr>
            <a:r>
              <a:rPr sz="2800" spc="-140" dirty="0">
                <a:latin typeface="Arial"/>
                <a:cs typeface="Arial"/>
              </a:rPr>
              <a:t>Moves </a:t>
            </a:r>
            <a:r>
              <a:rPr sz="2800" spc="-35" dirty="0">
                <a:latin typeface="Arial"/>
                <a:cs typeface="Arial"/>
              </a:rPr>
              <a:t>the </a:t>
            </a:r>
            <a:r>
              <a:rPr sz="2800" spc="-114" dirty="0">
                <a:latin typeface="Arial"/>
                <a:cs typeface="Arial"/>
              </a:rPr>
              <a:t>bone</a:t>
            </a:r>
            <a:r>
              <a:rPr sz="2800" spc="-270" dirty="0">
                <a:latin typeface="Arial"/>
                <a:cs typeface="Arial"/>
              </a:rPr>
              <a:t> </a:t>
            </a:r>
            <a:r>
              <a:rPr sz="2800" spc="-30" dirty="0">
                <a:latin typeface="Arial"/>
                <a:cs typeface="Arial"/>
              </a:rPr>
              <a:t>or  </a:t>
            </a:r>
            <a:r>
              <a:rPr sz="2800" spc="-65" dirty="0">
                <a:latin typeface="Arial"/>
                <a:cs typeface="Arial"/>
              </a:rPr>
              <a:t>structure</a:t>
            </a:r>
            <a:r>
              <a:rPr sz="2800" spc="-140" dirty="0">
                <a:latin typeface="Arial"/>
                <a:cs typeface="Arial"/>
              </a:rPr>
              <a:t> </a:t>
            </a:r>
            <a:r>
              <a:rPr sz="2800" spc="-110" dirty="0">
                <a:latin typeface="Arial"/>
                <a:cs typeface="Arial"/>
              </a:rPr>
              <a:t>(eyeball)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800">
              <a:latin typeface="Times New Roman"/>
              <a:cs typeface="Times New Roman"/>
            </a:endParaRPr>
          </a:p>
          <a:p>
            <a:pPr marL="241300" marR="127635" indent="-228600">
              <a:lnSpc>
                <a:spcPct val="90000"/>
              </a:lnSpc>
              <a:spcBef>
                <a:spcPts val="1770"/>
              </a:spcBef>
              <a:buChar char="•"/>
              <a:tabLst>
                <a:tab pos="241300" algn="l"/>
              </a:tabLst>
            </a:pPr>
            <a:r>
              <a:rPr sz="2800" spc="-170" dirty="0">
                <a:latin typeface="Arial"/>
                <a:cs typeface="Arial"/>
              </a:rPr>
              <a:t>Common </a:t>
            </a:r>
            <a:r>
              <a:rPr sz="2800" spc="-70" dirty="0">
                <a:latin typeface="Arial"/>
                <a:cs typeface="Arial"/>
              </a:rPr>
              <a:t>injuries: </a:t>
            </a:r>
            <a:r>
              <a:rPr sz="2800" spc="-114" dirty="0">
                <a:latin typeface="Arial"/>
                <a:cs typeface="Arial"/>
              </a:rPr>
              <a:t>tears  </a:t>
            </a:r>
            <a:r>
              <a:rPr sz="2800" spc="-135" dirty="0">
                <a:latin typeface="Arial"/>
                <a:cs typeface="Arial"/>
              </a:rPr>
              <a:t>and </a:t>
            </a:r>
            <a:r>
              <a:rPr sz="2800" spc="-75" dirty="0">
                <a:latin typeface="Arial"/>
                <a:cs typeface="Arial"/>
              </a:rPr>
              <a:t>ruptures </a:t>
            </a:r>
            <a:r>
              <a:rPr sz="2800" spc="-10" dirty="0">
                <a:latin typeface="Arial"/>
                <a:cs typeface="Arial"/>
              </a:rPr>
              <a:t>of</a:t>
            </a:r>
            <a:r>
              <a:rPr sz="2800" spc="-220" dirty="0">
                <a:latin typeface="Arial"/>
                <a:cs typeface="Arial"/>
              </a:rPr>
              <a:t> </a:t>
            </a:r>
            <a:r>
              <a:rPr sz="2800" spc="-120" dirty="0">
                <a:latin typeface="Arial"/>
                <a:cs typeface="Arial"/>
              </a:rPr>
              <a:t>Achilles,  </a:t>
            </a:r>
            <a:r>
              <a:rPr sz="2800" spc="-210" dirty="0">
                <a:latin typeface="Arial"/>
                <a:cs typeface="Arial"/>
              </a:rPr>
              <a:t>Tennis </a:t>
            </a:r>
            <a:r>
              <a:rPr sz="2800" spc="-114" dirty="0">
                <a:latin typeface="Arial"/>
                <a:cs typeface="Arial"/>
              </a:rPr>
              <a:t>elbow, </a:t>
            </a:r>
            <a:r>
              <a:rPr sz="2800" spc="-80" dirty="0">
                <a:latin typeface="Arial"/>
                <a:cs typeface="Arial"/>
              </a:rPr>
              <a:t>pitcher’s  </a:t>
            </a:r>
            <a:r>
              <a:rPr sz="2800" spc="-105" dirty="0">
                <a:latin typeface="Arial"/>
                <a:cs typeface="Arial"/>
              </a:rPr>
              <a:t>shoulder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164741" y="3585635"/>
            <a:ext cx="3827720" cy="29172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792468" y="0"/>
            <a:ext cx="2761487" cy="37810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755123" y="67056"/>
            <a:ext cx="2269235" cy="20360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80171" y="1484502"/>
            <a:ext cx="2173434" cy="8478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966715" y="3889247"/>
            <a:ext cx="2811780" cy="18028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05116" y="2758439"/>
            <a:ext cx="4183219" cy="38663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5076" y="198196"/>
            <a:ext cx="40271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43405" algn="l"/>
              </a:tabLst>
            </a:pPr>
            <a:r>
              <a:rPr sz="2800" b="1" u="heavy" spc="-2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Function</a:t>
            </a:r>
            <a:r>
              <a:rPr sz="2800" b="1" u="heavy" spc="-1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of	</a:t>
            </a:r>
            <a:r>
              <a:rPr sz="2800" b="1" u="heavy" spc="-17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Patella</a:t>
            </a:r>
            <a:r>
              <a:rPr sz="2800" b="1" u="heavy" spc="-16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800" b="1" u="heavy" spc="-26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Tendon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5076" y="859028"/>
            <a:ext cx="4119245" cy="5088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33045">
              <a:lnSpc>
                <a:spcPct val="100000"/>
              </a:lnSpc>
              <a:spcBef>
                <a:spcPts val="100"/>
              </a:spcBef>
            </a:pPr>
            <a:r>
              <a:rPr sz="2400" spc="-145" dirty="0">
                <a:latin typeface="Arial"/>
                <a:cs typeface="Arial"/>
              </a:rPr>
              <a:t>Connects </a:t>
            </a:r>
            <a:r>
              <a:rPr sz="2400" spc="-105" dirty="0">
                <a:latin typeface="Arial"/>
                <a:cs typeface="Arial"/>
              </a:rPr>
              <a:t>quadriceps </a:t>
            </a:r>
            <a:r>
              <a:rPr sz="2400" spc="-55" dirty="0">
                <a:latin typeface="Arial"/>
                <a:cs typeface="Arial"/>
              </a:rPr>
              <a:t>tendon</a:t>
            </a:r>
            <a:r>
              <a:rPr sz="2400" spc="-210" dirty="0">
                <a:latin typeface="Arial"/>
                <a:cs typeface="Arial"/>
              </a:rPr>
              <a:t> </a:t>
            </a:r>
            <a:r>
              <a:rPr sz="2400" spc="20" dirty="0">
                <a:latin typeface="Arial"/>
                <a:cs typeface="Arial"/>
              </a:rPr>
              <a:t>to  </a:t>
            </a:r>
            <a:r>
              <a:rPr sz="2400" spc="-15" dirty="0">
                <a:latin typeface="Arial"/>
                <a:cs typeface="Arial"/>
              </a:rPr>
              <a:t>tibial</a:t>
            </a:r>
            <a:r>
              <a:rPr sz="2400" spc="-140" dirty="0">
                <a:latin typeface="Arial"/>
                <a:cs typeface="Arial"/>
              </a:rPr>
              <a:t> </a:t>
            </a:r>
            <a:r>
              <a:rPr sz="2400" spc="-45" dirty="0">
                <a:latin typeface="Arial"/>
                <a:cs typeface="Arial"/>
              </a:rPr>
              <a:t>tuberosity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5"/>
              </a:spcBef>
            </a:pPr>
            <a:r>
              <a:rPr sz="2800" b="1" spc="-140" dirty="0">
                <a:latin typeface="Arial"/>
                <a:cs typeface="Arial"/>
              </a:rPr>
              <a:t>Injury </a:t>
            </a:r>
            <a:r>
              <a:rPr sz="2800" spc="-30" dirty="0">
                <a:latin typeface="Arial"/>
                <a:cs typeface="Arial"/>
              </a:rPr>
              <a:t>:</a:t>
            </a:r>
            <a:endParaRPr sz="28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200"/>
              </a:spcBef>
            </a:pPr>
            <a:r>
              <a:rPr sz="2400" u="heavy" spc="-114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Patella </a:t>
            </a:r>
            <a:r>
              <a:rPr sz="2400" u="heavy" spc="-4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tendonitis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spc="-80" dirty="0">
                <a:latin typeface="Arial"/>
                <a:cs typeface="Arial"/>
              </a:rPr>
              <a:t>(jumpers</a:t>
            </a:r>
            <a:r>
              <a:rPr sz="2400" spc="-285" dirty="0">
                <a:latin typeface="Arial"/>
                <a:cs typeface="Arial"/>
              </a:rPr>
              <a:t> </a:t>
            </a:r>
            <a:r>
              <a:rPr sz="2400" spc="-110" dirty="0">
                <a:latin typeface="Arial"/>
                <a:cs typeface="Arial"/>
              </a:rPr>
              <a:t>knee)  </a:t>
            </a:r>
            <a:r>
              <a:rPr sz="2400" spc="-50" dirty="0">
                <a:latin typeface="Arial"/>
                <a:cs typeface="Arial"/>
              </a:rPr>
              <a:t>inflammation </a:t>
            </a:r>
            <a:r>
              <a:rPr sz="2400" spc="-5" dirty="0">
                <a:latin typeface="Arial"/>
                <a:cs typeface="Arial"/>
              </a:rPr>
              <a:t>of</a:t>
            </a:r>
            <a:r>
              <a:rPr sz="2400" spc="-245" dirty="0">
                <a:latin typeface="Arial"/>
                <a:cs typeface="Arial"/>
              </a:rPr>
              <a:t> </a:t>
            </a:r>
            <a:r>
              <a:rPr sz="2400" spc="-55" dirty="0">
                <a:latin typeface="Arial"/>
                <a:cs typeface="Arial"/>
              </a:rPr>
              <a:t>tendon</a:t>
            </a:r>
            <a:endParaRPr sz="2400">
              <a:latin typeface="Arial"/>
              <a:cs typeface="Arial"/>
            </a:endParaRPr>
          </a:p>
          <a:p>
            <a:pPr marL="12700" marR="960755" algn="just">
              <a:lnSpc>
                <a:spcPct val="105200"/>
              </a:lnSpc>
              <a:spcBef>
                <a:spcPts val="1215"/>
              </a:spcBef>
            </a:pPr>
            <a:r>
              <a:rPr sz="2800" b="1" spc="-200" dirty="0">
                <a:latin typeface="Arial"/>
                <a:cs typeface="Arial"/>
              </a:rPr>
              <a:t>Mechanism </a:t>
            </a:r>
            <a:r>
              <a:rPr sz="2800" b="1" spc="-130" dirty="0">
                <a:latin typeface="Arial"/>
                <a:cs typeface="Arial"/>
              </a:rPr>
              <a:t>of </a:t>
            </a:r>
            <a:r>
              <a:rPr sz="2800" b="1" spc="-125" dirty="0">
                <a:latin typeface="Arial"/>
                <a:cs typeface="Arial"/>
              </a:rPr>
              <a:t>Injury</a:t>
            </a:r>
            <a:r>
              <a:rPr sz="2800" spc="-125" dirty="0">
                <a:latin typeface="Arial"/>
                <a:cs typeface="Arial"/>
              </a:rPr>
              <a:t>:  </a:t>
            </a:r>
            <a:r>
              <a:rPr sz="2400" spc="-85" dirty="0">
                <a:latin typeface="Arial"/>
                <a:cs typeface="Arial"/>
              </a:rPr>
              <a:t>Repetitive eccentric </a:t>
            </a:r>
            <a:r>
              <a:rPr sz="2400" spc="-114" dirty="0">
                <a:latin typeface="Arial"/>
                <a:cs typeface="Arial"/>
              </a:rPr>
              <a:t>knee  </a:t>
            </a:r>
            <a:r>
              <a:rPr sz="2400" spc="-95" dirty="0">
                <a:latin typeface="Arial"/>
                <a:cs typeface="Arial"/>
              </a:rPr>
              <a:t>extension</a:t>
            </a:r>
            <a:r>
              <a:rPr sz="2400" spc="-145" dirty="0">
                <a:latin typeface="Arial"/>
                <a:cs typeface="Arial"/>
              </a:rPr>
              <a:t> </a:t>
            </a:r>
            <a:r>
              <a:rPr sz="2400" spc="-60" dirty="0">
                <a:latin typeface="Arial"/>
                <a:cs typeface="Arial"/>
              </a:rPr>
              <a:t>activities.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5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2800" b="1" spc="-155" dirty="0">
                <a:latin typeface="Arial"/>
                <a:cs typeface="Arial"/>
              </a:rPr>
              <a:t>Treatment</a:t>
            </a:r>
            <a:r>
              <a:rPr sz="2800" spc="-155" dirty="0">
                <a:latin typeface="Arial"/>
                <a:cs typeface="Arial"/>
              </a:rPr>
              <a:t>:</a:t>
            </a:r>
            <a:endParaRPr sz="2800">
              <a:latin typeface="Arial"/>
              <a:cs typeface="Arial"/>
            </a:endParaRPr>
          </a:p>
          <a:p>
            <a:pPr marL="32384" algn="just">
              <a:lnSpc>
                <a:spcPct val="100000"/>
              </a:lnSpc>
              <a:spcBef>
                <a:spcPts val="475"/>
              </a:spcBef>
            </a:pPr>
            <a:r>
              <a:rPr sz="2400" spc="-114" dirty="0">
                <a:latin typeface="Arial"/>
                <a:cs typeface="Arial"/>
              </a:rPr>
              <a:t>Ice, </a:t>
            </a:r>
            <a:r>
              <a:rPr sz="2400" spc="-75" dirty="0">
                <a:latin typeface="Arial"/>
                <a:cs typeface="Arial"/>
              </a:rPr>
              <a:t>rest, </a:t>
            </a:r>
            <a:r>
              <a:rPr sz="2400" spc="-225" dirty="0">
                <a:latin typeface="Arial"/>
                <a:cs typeface="Arial"/>
              </a:rPr>
              <a:t>NSAIDs, </a:t>
            </a:r>
            <a:r>
              <a:rPr sz="2400" spc="-55" dirty="0">
                <a:latin typeface="Arial"/>
                <a:cs typeface="Arial"/>
              </a:rPr>
              <a:t>electric</a:t>
            </a:r>
            <a:endParaRPr sz="2400">
              <a:latin typeface="Arial"/>
              <a:cs typeface="Arial"/>
            </a:endParaRPr>
          </a:p>
          <a:p>
            <a:pPr marL="32384" algn="just">
              <a:lnSpc>
                <a:spcPct val="100000"/>
              </a:lnSpc>
              <a:spcBef>
                <a:spcPts val="5"/>
              </a:spcBef>
            </a:pPr>
            <a:r>
              <a:rPr sz="2400" spc="-45" dirty="0">
                <a:latin typeface="Arial"/>
                <a:cs typeface="Arial"/>
              </a:rPr>
              <a:t>stimulation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019288" y="0"/>
            <a:ext cx="4172711" cy="26502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81289" y="114300"/>
            <a:ext cx="1371356" cy="21442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65903" y="3241548"/>
            <a:ext cx="2534411" cy="22966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77671"/>
            <a:ext cx="1071753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95" dirty="0"/>
              <a:t>1.1 </a:t>
            </a:r>
            <a:r>
              <a:rPr spc="-335" dirty="0"/>
              <a:t>The </a:t>
            </a:r>
            <a:r>
              <a:rPr spc="-215" dirty="0"/>
              <a:t>skeletal </a:t>
            </a:r>
            <a:r>
              <a:rPr spc="-254" dirty="0"/>
              <a:t>system: </a:t>
            </a:r>
            <a:r>
              <a:rPr spc="-320" dirty="0"/>
              <a:t>Assessment</a:t>
            </a:r>
            <a:r>
              <a:rPr spc="-210" dirty="0"/>
              <a:t> </a:t>
            </a:r>
            <a:r>
              <a:rPr spc="-190" dirty="0"/>
              <a:t>statements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929345"/>
            <a:ext cx="9568180" cy="2456180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817244" lvl="2" indent="-804545">
              <a:lnSpc>
                <a:spcPct val="100000"/>
              </a:lnSpc>
              <a:spcBef>
                <a:spcPts val="775"/>
              </a:spcBef>
              <a:buAutoNum type="arabicPeriod" startAt="7"/>
              <a:tabLst>
                <a:tab pos="817880" algn="l"/>
              </a:tabLst>
            </a:pPr>
            <a:r>
              <a:rPr sz="2800" spc="-114" dirty="0">
                <a:latin typeface="Arial"/>
                <a:cs typeface="Arial"/>
              </a:rPr>
              <a:t>Define </a:t>
            </a:r>
            <a:r>
              <a:rPr sz="2800" spc="-35" dirty="0">
                <a:latin typeface="Arial"/>
                <a:cs typeface="Arial"/>
              </a:rPr>
              <a:t>the </a:t>
            </a:r>
            <a:r>
              <a:rPr sz="2800" spc="-20" dirty="0">
                <a:latin typeface="Arial"/>
                <a:cs typeface="Arial"/>
              </a:rPr>
              <a:t>term</a:t>
            </a:r>
            <a:r>
              <a:rPr sz="2800" spc="-31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joint.</a:t>
            </a:r>
            <a:endParaRPr sz="2800">
              <a:latin typeface="Arial"/>
              <a:cs typeface="Arial"/>
            </a:endParaRPr>
          </a:p>
          <a:p>
            <a:pPr marL="12700" marR="5080" lvl="2">
              <a:lnSpc>
                <a:spcPts val="3020"/>
              </a:lnSpc>
              <a:spcBef>
                <a:spcPts val="1060"/>
              </a:spcBef>
              <a:buAutoNum type="arabicPeriod" startAt="7"/>
              <a:tabLst>
                <a:tab pos="817880" algn="l"/>
              </a:tabLst>
            </a:pPr>
            <a:r>
              <a:rPr sz="2800" spc="-120" dirty="0">
                <a:latin typeface="Arial"/>
                <a:cs typeface="Arial"/>
              </a:rPr>
              <a:t>Distinguish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spc="-85" dirty="0">
                <a:latin typeface="Arial"/>
                <a:cs typeface="Arial"/>
              </a:rPr>
              <a:t>between</a:t>
            </a:r>
            <a:r>
              <a:rPr sz="2800" spc="-135" dirty="0">
                <a:latin typeface="Arial"/>
                <a:cs typeface="Arial"/>
              </a:rPr>
              <a:t> </a:t>
            </a:r>
            <a:r>
              <a:rPr sz="2800" spc="-35" dirty="0">
                <a:latin typeface="Arial"/>
                <a:cs typeface="Arial"/>
              </a:rPr>
              <a:t>the</a:t>
            </a:r>
            <a:r>
              <a:rPr sz="2800" spc="-145" dirty="0">
                <a:latin typeface="Arial"/>
                <a:cs typeface="Arial"/>
              </a:rPr>
              <a:t> </a:t>
            </a:r>
            <a:r>
              <a:rPr sz="2800" spc="-40" dirty="0">
                <a:latin typeface="Arial"/>
                <a:cs typeface="Arial"/>
              </a:rPr>
              <a:t>different</a:t>
            </a:r>
            <a:r>
              <a:rPr sz="2800" spc="-120" dirty="0">
                <a:latin typeface="Arial"/>
                <a:cs typeface="Arial"/>
              </a:rPr>
              <a:t> </a:t>
            </a:r>
            <a:r>
              <a:rPr sz="2800" spc="-114" dirty="0">
                <a:latin typeface="Arial"/>
                <a:cs typeface="Arial"/>
              </a:rPr>
              <a:t>types</a:t>
            </a:r>
            <a:r>
              <a:rPr sz="2800" spc="-13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of</a:t>
            </a:r>
            <a:r>
              <a:rPr sz="2800" spc="-1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joint</a:t>
            </a:r>
            <a:r>
              <a:rPr sz="2800" spc="-130" dirty="0">
                <a:latin typeface="Arial"/>
                <a:cs typeface="Arial"/>
              </a:rPr>
              <a:t> </a:t>
            </a:r>
            <a:r>
              <a:rPr sz="2800" spc="-35" dirty="0">
                <a:latin typeface="Arial"/>
                <a:cs typeface="Arial"/>
              </a:rPr>
              <a:t>in</a:t>
            </a:r>
            <a:r>
              <a:rPr sz="2800" spc="-130" dirty="0">
                <a:latin typeface="Arial"/>
                <a:cs typeface="Arial"/>
              </a:rPr>
              <a:t> </a:t>
            </a:r>
            <a:r>
              <a:rPr sz="2800" spc="-50" dirty="0">
                <a:latin typeface="Arial"/>
                <a:cs typeface="Arial"/>
              </a:rPr>
              <a:t>relation</a:t>
            </a:r>
            <a:r>
              <a:rPr sz="2800" spc="-150" dirty="0">
                <a:latin typeface="Arial"/>
                <a:cs typeface="Arial"/>
              </a:rPr>
              <a:t> </a:t>
            </a:r>
            <a:r>
              <a:rPr sz="2800" spc="25" dirty="0">
                <a:latin typeface="Arial"/>
                <a:cs typeface="Arial"/>
              </a:rPr>
              <a:t>to  </a:t>
            </a:r>
            <a:r>
              <a:rPr sz="2800" spc="-95" dirty="0">
                <a:latin typeface="Arial"/>
                <a:cs typeface="Arial"/>
              </a:rPr>
              <a:t>movement</a:t>
            </a:r>
            <a:r>
              <a:rPr sz="2800" spc="-140" dirty="0">
                <a:latin typeface="Arial"/>
                <a:cs typeface="Arial"/>
              </a:rPr>
              <a:t> </a:t>
            </a:r>
            <a:r>
              <a:rPr sz="2800" spc="-45" dirty="0">
                <a:latin typeface="Arial"/>
                <a:cs typeface="Arial"/>
              </a:rPr>
              <a:t>permitted.</a:t>
            </a:r>
            <a:endParaRPr sz="2800">
              <a:latin typeface="Arial"/>
              <a:cs typeface="Arial"/>
            </a:endParaRPr>
          </a:p>
          <a:p>
            <a:pPr marL="817244" lvl="2" indent="-804545">
              <a:lnSpc>
                <a:spcPct val="100000"/>
              </a:lnSpc>
              <a:spcBef>
                <a:spcPts val="620"/>
              </a:spcBef>
              <a:buAutoNum type="arabicPeriod" startAt="7"/>
              <a:tabLst>
                <a:tab pos="817880" algn="l"/>
              </a:tabLst>
            </a:pPr>
            <a:r>
              <a:rPr sz="2800" spc="-75" dirty="0">
                <a:latin typeface="Arial"/>
                <a:cs typeface="Arial"/>
              </a:rPr>
              <a:t>Outline </a:t>
            </a:r>
            <a:r>
              <a:rPr sz="2800" spc="-35" dirty="0">
                <a:latin typeface="Arial"/>
                <a:cs typeface="Arial"/>
              </a:rPr>
              <a:t>the </a:t>
            </a:r>
            <a:r>
              <a:rPr sz="2800" spc="-105" dirty="0">
                <a:latin typeface="Arial"/>
                <a:cs typeface="Arial"/>
              </a:rPr>
              <a:t>features </a:t>
            </a:r>
            <a:r>
              <a:rPr sz="2800" spc="-10" dirty="0">
                <a:latin typeface="Arial"/>
                <a:cs typeface="Arial"/>
              </a:rPr>
              <a:t>of </a:t>
            </a:r>
            <a:r>
              <a:rPr sz="2800" spc="-220" dirty="0">
                <a:latin typeface="Arial"/>
                <a:cs typeface="Arial"/>
              </a:rPr>
              <a:t>a </a:t>
            </a:r>
            <a:r>
              <a:rPr sz="2800" spc="-130" dirty="0">
                <a:latin typeface="Arial"/>
                <a:cs typeface="Arial"/>
              </a:rPr>
              <a:t>synovial</a:t>
            </a:r>
            <a:r>
              <a:rPr sz="2800" spc="-395" dirty="0">
                <a:latin typeface="Arial"/>
                <a:cs typeface="Arial"/>
              </a:rPr>
              <a:t> </a:t>
            </a:r>
            <a:r>
              <a:rPr sz="2800" spc="-15" dirty="0">
                <a:latin typeface="Arial"/>
                <a:cs typeface="Arial"/>
              </a:rPr>
              <a:t>joint.</a:t>
            </a:r>
            <a:endParaRPr sz="2800">
              <a:latin typeface="Arial"/>
              <a:cs typeface="Arial"/>
            </a:endParaRPr>
          </a:p>
          <a:p>
            <a:pPr marL="998855" lvl="2" indent="-986155">
              <a:lnSpc>
                <a:spcPct val="100000"/>
              </a:lnSpc>
              <a:spcBef>
                <a:spcPts val="665"/>
              </a:spcBef>
              <a:buAutoNum type="arabicPeriod" startAt="7"/>
              <a:tabLst>
                <a:tab pos="999490" algn="l"/>
              </a:tabLst>
            </a:pPr>
            <a:r>
              <a:rPr sz="2800" spc="-145" dirty="0">
                <a:latin typeface="Arial"/>
                <a:cs typeface="Arial"/>
              </a:rPr>
              <a:t>List </a:t>
            </a:r>
            <a:r>
              <a:rPr sz="2800" spc="-35" dirty="0">
                <a:latin typeface="Arial"/>
                <a:cs typeface="Arial"/>
              </a:rPr>
              <a:t>the </a:t>
            </a:r>
            <a:r>
              <a:rPr sz="2800" spc="-40" dirty="0">
                <a:latin typeface="Arial"/>
                <a:cs typeface="Arial"/>
              </a:rPr>
              <a:t>different </a:t>
            </a:r>
            <a:r>
              <a:rPr sz="2800" spc="-114" dirty="0">
                <a:latin typeface="Arial"/>
                <a:cs typeface="Arial"/>
              </a:rPr>
              <a:t>types </a:t>
            </a:r>
            <a:r>
              <a:rPr sz="2800" spc="-10" dirty="0">
                <a:latin typeface="Arial"/>
                <a:cs typeface="Arial"/>
              </a:rPr>
              <a:t>of </a:t>
            </a:r>
            <a:r>
              <a:rPr sz="2800" spc="-130" dirty="0">
                <a:latin typeface="Arial"/>
                <a:cs typeface="Arial"/>
              </a:rPr>
              <a:t>synovial</a:t>
            </a:r>
            <a:r>
              <a:rPr sz="2800" spc="-475" dirty="0">
                <a:latin typeface="Arial"/>
                <a:cs typeface="Arial"/>
              </a:rPr>
              <a:t> </a:t>
            </a:r>
            <a:r>
              <a:rPr sz="2800" spc="-55" dirty="0">
                <a:latin typeface="Arial"/>
                <a:cs typeface="Arial"/>
              </a:rPr>
              <a:t>joints.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518236"/>
            <a:ext cx="422592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235" dirty="0"/>
              <a:t>What </a:t>
            </a:r>
            <a:r>
              <a:rPr sz="5400" spc="-310" dirty="0"/>
              <a:t>is </a:t>
            </a:r>
            <a:r>
              <a:rPr sz="5400" spc="-465" dirty="0"/>
              <a:t>a</a:t>
            </a:r>
            <a:r>
              <a:rPr sz="5400" spc="-590" dirty="0"/>
              <a:t> </a:t>
            </a:r>
            <a:r>
              <a:rPr sz="5400" spc="-135" dirty="0"/>
              <a:t>joint?</a:t>
            </a:r>
            <a:endParaRPr sz="5400"/>
          </a:p>
        </p:txBody>
      </p:sp>
      <p:sp>
        <p:nvSpPr>
          <p:cNvPr id="3" name="object 3"/>
          <p:cNvSpPr txBox="1"/>
          <p:nvPr/>
        </p:nvSpPr>
        <p:spPr>
          <a:xfrm>
            <a:off x="916939" y="1774901"/>
            <a:ext cx="7263765" cy="4045585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241300" marR="488315" indent="-228600">
              <a:lnSpc>
                <a:spcPts val="3890"/>
              </a:lnSpc>
              <a:spcBef>
                <a:spcPts val="590"/>
              </a:spcBef>
              <a:buChar char="•"/>
              <a:tabLst>
                <a:tab pos="241300" algn="l"/>
              </a:tabLst>
            </a:pPr>
            <a:r>
              <a:rPr sz="3600" spc="-320" dirty="0">
                <a:latin typeface="Arial"/>
                <a:cs typeface="Arial"/>
              </a:rPr>
              <a:t>A </a:t>
            </a:r>
            <a:r>
              <a:rPr sz="3600" spc="5" dirty="0">
                <a:latin typeface="Arial"/>
                <a:cs typeface="Arial"/>
              </a:rPr>
              <a:t>joint </a:t>
            </a:r>
            <a:r>
              <a:rPr sz="3600" spc="-185" dirty="0">
                <a:latin typeface="Arial"/>
                <a:cs typeface="Arial"/>
              </a:rPr>
              <a:t>is </a:t>
            </a:r>
            <a:r>
              <a:rPr sz="3600" spc="-110" dirty="0">
                <a:latin typeface="Arial"/>
                <a:cs typeface="Arial"/>
              </a:rPr>
              <a:t>where </a:t>
            </a:r>
            <a:r>
              <a:rPr sz="3600" spc="5" dirty="0">
                <a:latin typeface="Arial"/>
                <a:cs typeface="Arial"/>
              </a:rPr>
              <a:t>two </a:t>
            </a:r>
            <a:r>
              <a:rPr sz="3600" spc="-30" dirty="0">
                <a:latin typeface="Arial"/>
                <a:cs typeface="Arial"/>
              </a:rPr>
              <a:t>or </a:t>
            </a:r>
            <a:r>
              <a:rPr sz="3600" spc="-110" dirty="0">
                <a:latin typeface="Arial"/>
                <a:cs typeface="Arial"/>
              </a:rPr>
              <a:t>more</a:t>
            </a:r>
            <a:r>
              <a:rPr sz="3600" spc="-720" dirty="0">
                <a:latin typeface="Arial"/>
                <a:cs typeface="Arial"/>
              </a:rPr>
              <a:t> </a:t>
            </a:r>
            <a:r>
              <a:rPr sz="3600" spc="-190" dirty="0">
                <a:latin typeface="Arial"/>
                <a:cs typeface="Arial"/>
              </a:rPr>
              <a:t>bones  </a:t>
            </a:r>
            <a:r>
              <a:rPr sz="3600" spc="-95" dirty="0">
                <a:latin typeface="Arial"/>
                <a:cs typeface="Arial"/>
              </a:rPr>
              <a:t>meet </a:t>
            </a:r>
            <a:r>
              <a:rPr sz="3600" spc="-55" dirty="0">
                <a:latin typeface="Arial"/>
                <a:cs typeface="Arial"/>
              </a:rPr>
              <a:t>(or</a:t>
            </a:r>
            <a:r>
              <a:rPr sz="3600" spc="-315" dirty="0">
                <a:latin typeface="Arial"/>
                <a:cs typeface="Arial"/>
              </a:rPr>
              <a:t> </a:t>
            </a:r>
            <a:r>
              <a:rPr sz="3600" spc="-80" dirty="0">
                <a:latin typeface="Arial"/>
                <a:cs typeface="Arial"/>
              </a:rPr>
              <a:t>articulate).</a:t>
            </a:r>
            <a:endParaRPr sz="3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endParaRPr sz="5100">
              <a:latin typeface="Times New Roman"/>
              <a:cs typeface="Times New Roman"/>
            </a:endParaRPr>
          </a:p>
          <a:p>
            <a:pPr marL="241300" marR="257175" indent="-228600">
              <a:lnSpc>
                <a:spcPts val="3890"/>
              </a:lnSpc>
              <a:buChar char="•"/>
              <a:tabLst>
                <a:tab pos="241300" algn="l"/>
              </a:tabLst>
            </a:pPr>
            <a:r>
              <a:rPr sz="3600" spc="-70" dirty="0">
                <a:latin typeface="Arial"/>
                <a:cs typeface="Arial"/>
              </a:rPr>
              <a:t>Main </a:t>
            </a:r>
            <a:r>
              <a:rPr sz="3600" spc="-90" dirty="0">
                <a:latin typeface="Arial"/>
                <a:cs typeface="Arial"/>
              </a:rPr>
              <a:t>functions </a:t>
            </a:r>
            <a:r>
              <a:rPr sz="3600" spc="-160" dirty="0">
                <a:latin typeface="Arial"/>
                <a:cs typeface="Arial"/>
              </a:rPr>
              <a:t>are </a:t>
            </a:r>
            <a:r>
              <a:rPr sz="3600" spc="-65" dirty="0">
                <a:latin typeface="Arial"/>
                <a:cs typeface="Arial"/>
              </a:rPr>
              <a:t>mobility,</a:t>
            </a:r>
            <a:r>
              <a:rPr sz="3600" spc="-509" dirty="0">
                <a:latin typeface="Arial"/>
                <a:cs typeface="Arial"/>
              </a:rPr>
              <a:t> </a:t>
            </a:r>
            <a:r>
              <a:rPr sz="3600" spc="-85" dirty="0">
                <a:latin typeface="Arial"/>
                <a:cs typeface="Arial"/>
              </a:rPr>
              <a:t>support  </a:t>
            </a:r>
            <a:r>
              <a:rPr sz="3600" spc="-165" dirty="0">
                <a:latin typeface="Arial"/>
                <a:cs typeface="Arial"/>
              </a:rPr>
              <a:t>and</a:t>
            </a:r>
            <a:r>
              <a:rPr sz="3600" spc="-210" dirty="0">
                <a:latin typeface="Arial"/>
                <a:cs typeface="Arial"/>
              </a:rPr>
              <a:t> </a:t>
            </a:r>
            <a:r>
              <a:rPr sz="3600" spc="-105" dirty="0">
                <a:latin typeface="Arial"/>
                <a:cs typeface="Arial"/>
              </a:rPr>
              <a:t>strength</a:t>
            </a:r>
            <a:endParaRPr sz="3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Arial"/>
              <a:buChar char="•"/>
            </a:pPr>
            <a:endParaRPr sz="465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3600" spc="-195" dirty="0">
                <a:latin typeface="Arial"/>
                <a:cs typeface="Arial"/>
              </a:rPr>
              <a:t>Classified </a:t>
            </a:r>
            <a:r>
              <a:rPr sz="3600" spc="-145" dirty="0">
                <a:latin typeface="Arial"/>
                <a:cs typeface="Arial"/>
              </a:rPr>
              <a:t>by </a:t>
            </a:r>
            <a:r>
              <a:rPr sz="3600" spc="-114" dirty="0">
                <a:latin typeface="Arial"/>
                <a:cs typeface="Arial"/>
              </a:rPr>
              <a:t>movement </a:t>
            </a:r>
            <a:r>
              <a:rPr sz="3600" spc="-165" dirty="0">
                <a:latin typeface="Arial"/>
                <a:cs typeface="Arial"/>
              </a:rPr>
              <a:t>and</a:t>
            </a:r>
            <a:r>
              <a:rPr sz="3600" spc="-400" dirty="0">
                <a:latin typeface="Arial"/>
                <a:cs typeface="Arial"/>
              </a:rPr>
              <a:t> </a:t>
            </a:r>
            <a:r>
              <a:rPr sz="3600" spc="-75" dirty="0">
                <a:latin typeface="Arial"/>
                <a:cs typeface="Arial"/>
              </a:rPr>
              <a:t>structure</a:t>
            </a:r>
            <a:endParaRPr sz="36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044940" y="1758694"/>
            <a:ext cx="2608374" cy="49880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96464" y="518236"/>
            <a:ext cx="780542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265" dirty="0"/>
              <a:t>Joint movement </a:t>
            </a:r>
            <a:r>
              <a:rPr sz="5400" spc="-315" dirty="0"/>
              <a:t>and</a:t>
            </a:r>
            <a:r>
              <a:rPr sz="5400" spc="-665" dirty="0"/>
              <a:t> </a:t>
            </a:r>
            <a:r>
              <a:rPr sz="5400" spc="-160" dirty="0"/>
              <a:t>stability</a:t>
            </a:r>
            <a:endParaRPr sz="5400"/>
          </a:p>
        </p:txBody>
      </p:sp>
      <p:sp>
        <p:nvSpPr>
          <p:cNvPr id="3" name="object 3"/>
          <p:cNvSpPr txBox="1"/>
          <p:nvPr/>
        </p:nvSpPr>
        <p:spPr>
          <a:xfrm>
            <a:off x="916939" y="1784045"/>
            <a:ext cx="10057765" cy="426339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41300" marR="5080" indent="-228600">
              <a:lnSpc>
                <a:spcPts val="3460"/>
              </a:lnSpc>
              <a:spcBef>
                <a:spcPts val="535"/>
              </a:spcBef>
              <a:buChar char="•"/>
              <a:tabLst>
                <a:tab pos="241300" algn="l"/>
              </a:tabLst>
            </a:pPr>
            <a:r>
              <a:rPr sz="3200" spc="-229" dirty="0">
                <a:latin typeface="Arial"/>
                <a:cs typeface="Arial"/>
              </a:rPr>
              <a:t>The </a:t>
            </a:r>
            <a:r>
              <a:rPr sz="3200" spc="-90" dirty="0">
                <a:latin typeface="Arial"/>
                <a:cs typeface="Arial"/>
              </a:rPr>
              <a:t>more </a:t>
            </a:r>
            <a:r>
              <a:rPr sz="3200" spc="-100" dirty="0">
                <a:latin typeface="Arial"/>
                <a:cs typeface="Arial"/>
              </a:rPr>
              <a:t>movement </a:t>
            </a:r>
            <a:r>
              <a:rPr sz="3200" spc="-245" dirty="0">
                <a:latin typeface="Arial"/>
                <a:cs typeface="Arial"/>
              </a:rPr>
              <a:t>a </a:t>
            </a:r>
            <a:r>
              <a:rPr sz="3200" spc="5" dirty="0">
                <a:latin typeface="Arial"/>
                <a:cs typeface="Arial"/>
              </a:rPr>
              <a:t>joint </a:t>
            </a:r>
            <a:r>
              <a:rPr sz="3200" spc="-200" dirty="0">
                <a:latin typeface="Arial"/>
                <a:cs typeface="Arial"/>
              </a:rPr>
              <a:t>has, </a:t>
            </a:r>
            <a:r>
              <a:rPr sz="3200" spc="-35" dirty="0">
                <a:latin typeface="Arial"/>
                <a:cs typeface="Arial"/>
              </a:rPr>
              <a:t>the </a:t>
            </a:r>
            <a:r>
              <a:rPr sz="3200" spc="-215" dirty="0">
                <a:latin typeface="Arial"/>
                <a:cs typeface="Arial"/>
              </a:rPr>
              <a:t>less </a:t>
            </a:r>
            <a:r>
              <a:rPr sz="3200" spc="-60" dirty="0">
                <a:latin typeface="Arial"/>
                <a:cs typeface="Arial"/>
              </a:rPr>
              <a:t>stability </a:t>
            </a:r>
            <a:r>
              <a:rPr sz="3200" spc="100" dirty="0">
                <a:latin typeface="Arial"/>
                <a:cs typeface="Arial"/>
              </a:rPr>
              <a:t>it</a:t>
            </a:r>
            <a:r>
              <a:rPr sz="3200" spc="-415" dirty="0">
                <a:latin typeface="Arial"/>
                <a:cs typeface="Arial"/>
              </a:rPr>
              <a:t> </a:t>
            </a:r>
            <a:r>
              <a:rPr sz="3200" spc="-235" dirty="0">
                <a:latin typeface="Arial"/>
                <a:cs typeface="Arial"/>
              </a:rPr>
              <a:t>has </a:t>
            </a:r>
            <a:r>
              <a:rPr sz="3200" spc="-145" dirty="0">
                <a:latin typeface="Arial"/>
                <a:cs typeface="Arial"/>
              </a:rPr>
              <a:t>and  </a:t>
            </a:r>
            <a:r>
              <a:rPr sz="3200" spc="-100" dirty="0">
                <a:latin typeface="Arial"/>
                <a:cs typeface="Arial"/>
              </a:rPr>
              <a:t>greater </a:t>
            </a:r>
            <a:r>
              <a:rPr sz="3200" spc="-110" dirty="0">
                <a:latin typeface="Arial"/>
                <a:cs typeface="Arial"/>
              </a:rPr>
              <a:t>risk </a:t>
            </a:r>
            <a:r>
              <a:rPr sz="3200" dirty="0">
                <a:latin typeface="Arial"/>
                <a:cs typeface="Arial"/>
              </a:rPr>
              <a:t>of</a:t>
            </a:r>
            <a:r>
              <a:rPr sz="3200" spc="-325" dirty="0">
                <a:latin typeface="Arial"/>
                <a:cs typeface="Arial"/>
              </a:rPr>
              <a:t> </a:t>
            </a:r>
            <a:r>
              <a:rPr sz="3200" spc="-80" dirty="0">
                <a:latin typeface="Arial"/>
                <a:cs typeface="Arial"/>
              </a:rPr>
              <a:t>injury.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435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5"/>
              </a:spcBef>
              <a:buChar char="•"/>
              <a:tabLst>
                <a:tab pos="241300" algn="l"/>
              </a:tabLst>
            </a:pPr>
            <a:r>
              <a:rPr sz="3200" spc="-195" dirty="0">
                <a:latin typeface="Arial"/>
                <a:cs typeface="Arial"/>
              </a:rPr>
              <a:t>Factors </a:t>
            </a:r>
            <a:r>
              <a:rPr sz="3200" dirty="0">
                <a:latin typeface="Arial"/>
                <a:cs typeface="Arial"/>
              </a:rPr>
              <a:t>that </a:t>
            </a:r>
            <a:r>
              <a:rPr sz="3200" spc="-80" dirty="0">
                <a:latin typeface="Arial"/>
                <a:cs typeface="Arial"/>
              </a:rPr>
              <a:t>affect </a:t>
            </a:r>
            <a:r>
              <a:rPr sz="3200" spc="-55" dirty="0">
                <a:latin typeface="Arial"/>
                <a:cs typeface="Arial"/>
              </a:rPr>
              <a:t>stability </a:t>
            </a:r>
            <a:r>
              <a:rPr sz="3200" spc="-150" dirty="0">
                <a:latin typeface="Arial"/>
                <a:cs typeface="Arial"/>
              </a:rPr>
              <a:t>and</a:t>
            </a:r>
            <a:r>
              <a:rPr sz="3200" spc="-459" dirty="0">
                <a:latin typeface="Arial"/>
                <a:cs typeface="Arial"/>
              </a:rPr>
              <a:t> </a:t>
            </a:r>
            <a:r>
              <a:rPr sz="3200" spc="-95" dirty="0">
                <a:latin typeface="Arial"/>
                <a:cs typeface="Arial"/>
              </a:rPr>
              <a:t>movement:</a:t>
            </a:r>
            <a:endParaRPr sz="320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195"/>
              </a:spcBef>
              <a:buChar char="•"/>
              <a:tabLst>
                <a:tab pos="699135" algn="l"/>
              </a:tabLst>
            </a:pPr>
            <a:r>
              <a:rPr sz="2800" spc="-235" dirty="0">
                <a:latin typeface="Arial"/>
                <a:cs typeface="Arial"/>
              </a:rPr>
              <a:t>Shape</a:t>
            </a:r>
            <a:endParaRPr sz="280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155"/>
              </a:spcBef>
              <a:buChar char="•"/>
              <a:tabLst>
                <a:tab pos="699135" algn="l"/>
              </a:tabLst>
            </a:pPr>
            <a:r>
              <a:rPr sz="2800" spc="-160" dirty="0">
                <a:latin typeface="Arial"/>
                <a:cs typeface="Arial"/>
              </a:rPr>
              <a:t>Area </a:t>
            </a:r>
            <a:r>
              <a:rPr sz="2800" spc="-10" dirty="0">
                <a:latin typeface="Arial"/>
                <a:cs typeface="Arial"/>
              </a:rPr>
              <a:t>of</a:t>
            </a:r>
            <a:r>
              <a:rPr sz="2800" spc="-135" dirty="0">
                <a:latin typeface="Arial"/>
                <a:cs typeface="Arial"/>
              </a:rPr>
              <a:t> </a:t>
            </a:r>
            <a:r>
              <a:rPr sz="2800" spc="-85" dirty="0">
                <a:latin typeface="Arial"/>
                <a:cs typeface="Arial"/>
              </a:rPr>
              <a:t>contact</a:t>
            </a:r>
            <a:endParaRPr sz="280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170"/>
              </a:spcBef>
              <a:buChar char="•"/>
              <a:tabLst>
                <a:tab pos="699135" algn="l"/>
              </a:tabLst>
            </a:pPr>
            <a:r>
              <a:rPr sz="2800" spc="-80" dirty="0">
                <a:latin typeface="Arial"/>
                <a:cs typeface="Arial"/>
              </a:rPr>
              <a:t>Flexibility </a:t>
            </a:r>
            <a:r>
              <a:rPr sz="2800" spc="-10" dirty="0">
                <a:latin typeface="Arial"/>
                <a:cs typeface="Arial"/>
              </a:rPr>
              <a:t>of</a:t>
            </a:r>
            <a:r>
              <a:rPr sz="2800" spc="-210" dirty="0">
                <a:latin typeface="Arial"/>
                <a:cs typeface="Arial"/>
              </a:rPr>
              <a:t> </a:t>
            </a:r>
            <a:r>
              <a:rPr sz="2800" spc="-114" dirty="0">
                <a:latin typeface="Arial"/>
                <a:cs typeface="Arial"/>
              </a:rPr>
              <a:t>ligaments</a:t>
            </a:r>
            <a:endParaRPr sz="2800">
              <a:latin typeface="Arial"/>
              <a:cs typeface="Arial"/>
            </a:endParaRPr>
          </a:p>
          <a:p>
            <a:pPr marL="698500" marR="142240" lvl="1" indent="-228600">
              <a:lnSpc>
                <a:spcPts val="3020"/>
              </a:lnSpc>
              <a:spcBef>
                <a:spcPts val="555"/>
              </a:spcBef>
              <a:buChar char="•"/>
              <a:tabLst>
                <a:tab pos="699135" algn="l"/>
              </a:tabLst>
            </a:pPr>
            <a:r>
              <a:rPr sz="2800" spc="-95" dirty="0">
                <a:latin typeface="Arial"/>
                <a:cs typeface="Arial"/>
              </a:rPr>
              <a:t>Influence </a:t>
            </a:r>
            <a:r>
              <a:rPr sz="2800" spc="-10" dirty="0">
                <a:latin typeface="Arial"/>
                <a:cs typeface="Arial"/>
              </a:rPr>
              <a:t>of </a:t>
            </a:r>
            <a:r>
              <a:rPr sz="2800" spc="-35" dirty="0">
                <a:latin typeface="Arial"/>
                <a:cs typeface="Arial"/>
              </a:rPr>
              <a:t>other </a:t>
            </a:r>
            <a:r>
              <a:rPr sz="2800" spc="-45" dirty="0">
                <a:latin typeface="Arial"/>
                <a:cs typeface="Arial"/>
              </a:rPr>
              <a:t>soft </a:t>
            </a:r>
            <a:r>
              <a:rPr sz="2800" spc="-150" dirty="0">
                <a:latin typeface="Arial"/>
                <a:cs typeface="Arial"/>
              </a:rPr>
              <a:t>tissues </a:t>
            </a:r>
            <a:r>
              <a:rPr sz="2800" spc="-100" dirty="0">
                <a:latin typeface="Arial"/>
                <a:cs typeface="Arial"/>
              </a:rPr>
              <a:t>(tendons, </a:t>
            </a:r>
            <a:r>
              <a:rPr sz="2800" spc="-160" dirty="0">
                <a:latin typeface="Arial"/>
                <a:cs typeface="Arial"/>
              </a:rPr>
              <a:t>muscles, </a:t>
            </a:r>
            <a:r>
              <a:rPr sz="2800" dirty="0">
                <a:latin typeface="Arial"/>
                <a:cs typeface="Arial"/>
              </a:rPr>
              <a:t>joint</a:t>
            </a:r>
            <a:r>
              <a:rPr sz="2800" spc="-380" dirty="0">
                <a:latin typeface="Arial"/>
                <a:cs typeface="Arial"/>
              </a:rPr>
              <a:t> </a:t>
            </a:r>
            <a:r>
              <a:rPr sz="2800" spc="-170" dirty="0">
                <a:latin typeface="Arial"/>
                <a:cs typeface="Arial"/>
              </a:rPr>
              <a:t>capsules,  </a:t>
            </a:r>
            <a:r>
              <a:rPr sz="2800" spc="-90" dirty="0">
                <a:latin typeface="Arial"/>
                <a:cs typeface="Arial"/>
              </a:rPr>
              <a:t>etc.)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1997786"/>
            <a:ext cx="6080125" cy="22847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220" dirty="0">
                <a:latin typeface="Arial"/>
                <a:cs typeface="Arial"/>
              </a:rPr>
              <a:t>Three </a:t>
            </a:r>
            <a:r>
              <a:rPr sz="4000" spc="-165" dirty="0">
                <a:latin typeface="Arial"/>
                <a:cs typeface="Arial"/>
              </a:rPr>
              <a:t>classifications </a:t>
            </a:r>
            <a:r>
              <a:rPr sz="4000" spc="-10" dirty="0">
                <a:latin typeface="Arial"/>
                <a:cs typeface="Arial"/>
              </a:rPr>
              <a:t>of</a:t>
            </a:r>
            <a:r>
              <a:rPr sz="4000" spc="-290" dirty="0">
                <a:latin typeface="Arial"/>
                <a:cs typeface="Arial"/>
              </a:rPr>
              <a:t> </a:t>
            </a:r>
            <a:r>
              <a:rPr sz="4000" spc="-65" dirty="0">
                <a:latin typeface="Arial"/>
                <a:cs typeface="Arial"/>
              </a:rPr>
              <a:t>joints:</a:t>
            </a:r>
            <a:endParaRPr sz="4000">
              <a:latin typeface="Arial"/>
              <a:cs typeface="Arial"/>
            </a:endParaRPr>
          </a:p>
          <a:p>
            <a:pPr marL="984885" indent="-514984">
              <a:lnSpc>
                <a:spcPct val="100000"/>
              </a:lnSpc>
              <a:spcBef>
                <a:spcPts val="30"/>
              </a:spcBef>
              <a:buAutoNum type="arabicPeriod"/>
              <a:tabLst>
                <a:tab pos="985519" algn="l"/>
              </a:tabLst>
            </a:pPr>
            <a:r>
              <a:rPr sz="3600" spc="-180" dirty="0">
                <a:latin typeface="Arial"/>
                <a:cs typeface="Arial"/>
              </a:rPr>
              <a:t>Fibrous</a:t>
            </a:r>
            <a:endParaRPr sz="3600">
              <a:latin typeface="Arial"/>
              <a:cs typeface="Arial"/>
            </a:endParaRPr>
          </a:p>
          <a:p>
            <a:pPr marL="984885" indent="-514984">
              <a:lnSpc>
                <a:spcPct val="100000"/>
              </a:lnSpc>
              <a:buAutoNum type="arabicPeriod"/>
              <a:tabLst>
                <a:tab pos="985519" algn="l"/>
              </a:tabLst>
            </a:pPr>
            <a:r>
              <a:rPr sz="3600" spc="-155" dirty="0">
                <a:latin typeface="Arial"/>
                <a:cs typeface="Arial"/>
              </a:rPr>
              <a:t>Cartilaginous</a:t>
            </a:r>
            <a:endParaRPr sz="3600">
              <a:latin typeface="Arial"/>
              <a:cs typeface="Arial"/>
            </a:endParaRPr>
          </a:p>
          <a:p>
            <a:pPr marL="984885" indent="-514984">
              <a:lnSpc>
                <a:spcPct val="100000"/>
              </a:lnSpc>
              <a:buAutoNum type="arabicPeriod"/>
              <a:tabLst>
                <a:tab pos="985519" algn="l"/>
              </a:tabLst>
            </a:pPr>
            <a:r>
              <a:rPr sz="3600" spc="-200" dirty="0">
                <a:latin typeface="Arial"/>
                <a:cs typeface="Arial"/>
              </a:rPr>
              <a:t>Synovial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6939" y="272034"/>
            <a:ext cx="354711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295" dirty="0"/>
              <a:t>Classification</a:t>
            </a:r>
            <a:endParaRPr sz="54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518236"/>
            <a:ext cx="3395979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330" dirty="0"/>
              <a:t>Fibrous</a:t>
            </a:r>
            <a:r>
              <a:rPr sz="5400" spc="-440" dirty="0"/>
              <a:t> </a:t>
            </a:r>
            <a:r>
              <a:rPr sz="5400" spc="-50" dirty="0"/>
              <a:t>joint</a:t>
            </a:r>
            <a:endParaRPr sz="5400"/>
          </a:p>
        </p:txBody>
      </p:sp>
      <p:sp>
        <p:nvSpPr>
          <p:cNvPr id="3" name="object 3"/>
          <p:cNvSpPr txBox="1"/>
          <p:nvPr/>
        </p:nvSpPr>
        <p:spPr>
          <a:xfrm>
            <a:off x="916939" y="1784045"/>
            <a:ext cx="4852035" cy="352996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41300" marR="504190" indent="-228600">
              <a:lnSpc>
                <a:spcPts val="3460"/>
              </a:lnSpc>
              <a:spcBef>
                <a:spcPts val="535"/>
              </a:spcBef>
              <a:buChar char="•"/>
              <a:tabLst>
                <a:tab pos="241300" algn="l"/>
              </a:tabLst>
            </a:pPr>
            <a:r>
              <a:rPr sz="3200" spc="-220" dirty="0">
                <a:latin typeface="Arial"/>
                <a:cs typeface="Arial"/>
              </a:rPr>
              <a:t>Two </a:t>
            </a:r>
            <a:r>
              <a:rPr sz="3200" spc="-170" dirty="0">
                <a:latin typeface="Arial"/>
                <a:cs typeface="Arial"/>
              </a:rPr>
              <a:t>bones </a:t>
            </a:r>
            <a:r>
              <a:rPr sz="3200" spc="-130" dirty="0">
                <a:latin typeface="Arial"/>
                <a:cs typeface="Arial"/>
              </a:rPr>
              <a:t>connected </a:t>
            </a:r>
            <a:r>
              <a:rPr sz="3200" spc="-135" dirty="0">
                <a:latin typeface="Arial"/>
                <a:cs typeface="Arial"/>
              </a:rPr>
              <a:t>by  </a:t>
            </a:r>
            <a:r>
              <a:rPr sz="3200" spc="-80" dirty="0">
                <a:latin typeface="Arial"/>
                <a:cs typeface="Arial"/>
              </a:rPr>
              <a:t>fibrous </a:t>
            </a:r>
            <a:r>
              <a:rPr sz="3200" spc="-120" dirty="0">
                <a:latin typeface="Arial"/>
                <a:cs typeface="Arial"/>
              </a:rPr>
              <a:t>connective</a:t>
            </a:r>
            <a:r>
              <a:rPr sz="3200" spc="-290" dirty="0">
                <a:latin typeface="Arial"/>
                <a:cs typeface="Arial"/>
              </a:rPr>
              <a:t> </a:t>
            </a:r>
            <a:r>
              <a:rPr sz="3200" spc="-135" dirty="0">
                <a:latin typeface="Arial"/>
                <a:cs typeface="Arial"/>
              </a:rPr>
              <a:t>tissue</a:t>
            </a:r>
            <a:endParaRPr sz="32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560"/>
              </a:spcBef>
              <a:buChar char="•"/>
              <a:tabLst>
                <a:tab pos="241300" algn="l"/>
              </a:tabLst>
            </a:pPr>
            <a:r>
              <a:rPr sz="3200" spc="-195" dirty="0">
                <a:latin typeface="Arial"/>
                <a:cs typeface="Arial"/>
              </a:rPr>
              <a:t>Zero </a:t>
            </a:r>
            <a:r>
              <a:rPr sz="3200" spc="25" dirty="0">
                <a:latin typeface="Arial"/>
                <a:cs typeface="Arial"/>
              </a:rPr>
              <a:t>to </a:t>
            </a:r>
            <a:r>
              <a:rPr sz="3200" spc="-70" dirty="0">
                <a:latin typeface="Arial"/>
                <a:cs typeface="Arial"/>
              </a:rPr>
              <a:t>minimal</a:t>
            </a:r>
            <a:r>
              <a:rPr sz="3200" spc="-340" dirty="0">
                <a:latin typeface="Arial"/>
                <a:cs typeface="Arial"/>
              </a:rPr>
              <a:t> </a:t>
            </a:r>
            <a:r>
              <a:rPr sz="3200" spc="-30" dirty="0">
                <a:latin typeface="Arial"/>
                <a:cs typeface="Arial"/>
              </a:rPr>
              <a:t>mobility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4750">
              <a:latin typeface="Times New Roman"/>
              <a:cs typeface="Times New Roman"/>
            </a:endParaRPr>
          </a:p>
          <a:p>
            <a:pPr marL="241300" marR="5080" indent="-228600">
              <a:lnSpc>
                <a:spcPct val="90000"/>
              </a:lnSpc>
              <a:buChar char="•"/>
              <a:tabLst>
                <a:tab pos="241300" algn="l"/>
              </a:tabLst>
            </a:pPr>
            <a:r>
              <a:rPr sz="3200" spc="-204" dirty="0">
                <a:latin typeface="Arial"/>
                <a:cs typeface="Arial"/>
              </a:rPr>
              <a:t>Examples: </a:t>
            </a:r>
            <a:r>
              <a:rPr sz="3200" spc="-125" dirty="0">
                <a:latin typeface="Arial"/>
                <a:cs typeface="Arial"/>
              </a:rPr>
              <a:t>skull </a:t>
            </a:r>
            <a:r>
              <a:rPr sz="3200" spc="-120" dirty="0">
                <a:latin typeface="Arial"/>
                <a:cs typeface="Arial"/>
              </a:rPr>
              <a:t>(sutures),  </a:t>
            </a:r>
            <a:r>
              <a:rPr sz="3200" spc="-75" dirty="0">
                <a:latin typeface="Arial"/>
                <a:cs typeface="Arial"/>
              </a:rPr>
              <a:t>roots </a:t>
            </a:r>
            <a:r>
              <a:rPr sz="3200" spc="-5" dirty="0">
                <a:latin typeface="Arial"/>
                <a:cs typeface="Arial"/>
              </a:rPr>
              <a:t>of </a:t>
            </a:r>
            <a:r>
              <a:rPr sz="3200" spc="-35" dirty="0">
                <a:latin typeface="Arial"/>
                <a:cs typeface="Arial"/>
              </a:rPr>
              <a:t>teeth</a:t>
            </a:r>
            <a:r>
              <a:rPr sz="3200" spc="-480" dirty="0">
                <a:latin typeface="Arial"/>
                <a:cs typeface="Arial"/>
              </a:rPr>
              <a:t> </a:t>
            </a:r>
            <a:r>
              <a:rPr sz="3200" spc="-165" dirty="0">
                <a:latin typeface="Arial"/>
                <a:cs typeface="Arial"/>
              </a:rPr>
              <a:t>(gomphoses),  </a:t>
            </a:r>
            <a:r>
              <a:rPr sz="3200" spc="-25" dirty="0">
                <a:latin typeface="Arial"/>
                <a:cs typeface="Arial"/>
              </a:rPr>
              <a:t>tibiofibular</a:t>
            </a:r>
            <a:r>
              <a:rPr sz="3200" spc="-135" dirty="0">
                <a:latin typeface="Arial"/>
                <a:cs typeface="Arial"/>
              </a:rPr>
              <a:t> </a:t>
            </a:r>
            <a:r>
              <a:rPr sz="3200" spc="-200" dirty="0">
                <a:latin typeface="Arial"/>
                <a:cs typeface="Arial"/>
              </a:rPr>
              <a:t>(syndesmoses)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142476" y="2551176"/>
            <a:ext cx="3049522" cy="4114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103620" y="365759"/>
            <a:ext cx="2743200" cy="23652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518236"/>
            <a:ext cx="492887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290" dirty="0"/>
              <a:t>Cartilaginous</a:t>
            </a:r>
            <a:r>
              <a:rPr sz="5400" spc="-440" dirty="0"/>
              <a:t> </a:t>
            </a:r>
            <a:r>
              <a:rPr sz="5400" spc="-50" dirty="0"/>
              <a:t>joint</a:t>
            </a:r>
            <a:endParaRPr sz="5400"/>
          </a:p>
        </p:txBody>
      </p:sp>
      <p:sp>
        <p:nvSpPr>
          <p:cNvPr id="3" name="object 3"/>
          <p:cNvSpPr txBox="1"/>
          <p:nvPr/>
        </p:nvSpPr>
        <p:spPr>
          <a:xfrm>
            <a:off x="916939" y="1716641"/>
            <a:ext cx="6897370" cy="472186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380"/>
              </a:spcBef>
              <a:buChar char="•"/>
              <a:tabLst>
                <a:tab pos="241300" algn="l"/>
              </a:tabLst>
            </a:pPr>
            <a:r>
              <a:rPr sz="3000" spc="-140" dirty="0">
                <a:latin typeface="Arial"/>
                <a:cs typeface="Arial"/>
              </a:rPr>
              <a:t>Held </a:t>
            </a:r>
            <a:r>
              <a:rPr sz="3000" spc="-60" dirty="0">
                <a:latin typeface="Arial"/>
                <a:cs typeface="Arial"/>
              </a:rPr>
              <a:t>together </a:t>
            </a:r>
            <a:r>
              <a:rPr sz="3000" spc="-130" dirty="0">
                <a:latin typeface="Arial"/>
                <a:cs typeface="Arial"/>
              </a:rPr>
              <a:t>by </a:t>
            </a:r>
            <a:r>
              <a:rPr sz="3000" spc="-75" dirty="0">
                <a:latin typeface="Arial"/>
                <a:cs typeface="Arial"/>
              </a:rPr>
              <a:t>flexible</a:t>
            </a:r>
            <a:r>
              <a:rPr sz="3000" spc="-345" dirty="0">
                <a:latin typeface="Arial"/>
                <a:cs typeface="Arial"/>
              </a:rPr>
              <a:t> </a:t>
            </a:r>
            <a:r>
              <a:rPr sz="3000" spc="-105" dirty="0">
                <a:latin typeface="Arial"/>
                <a:cs typeface="Arial"/>
              </a:rPr>
              <a:t>cartilage</a:t>
            </a:r>
            <a:endParaRPr sz="3000">
              <a:latin typeface="Arial"/>
              <a:cs typeface="Arial"/>
            </a:endParaRPr>
          </a:p>
          <a:p>
            <a:pPr marL="241300" indent="-228600">
              <a:lnSpc>
                <a:spcPts val="3490"/>
              </a:lnSpc>
              <a:spcBef>
                <a:spcPts val="280"/>
              </a:spcBef>
              <a:buChar char="•"/>
              <a:tabLst>
                <a:tab pos="241300" algn="l"/>
              </a:tabLst>
            </a:pPr>
            <a:r>
              <a:rPr sz="3000" spc="-135" dirty="0">
                <a:latin typeface="Arial"/>
                <a:cs typeface="Arial"/>
              </a:rPr>
              <a:t>Includes </a:t>
            </a:r>
            <a:r>
              <a:rPr sz="3000" spc="-114" dirty="0">
                <a:latin typeface="Arial"/>
                <a:cs typeface="Arial"/>
              </a:rPr>
              <a:t>hyaline </a:t>
            </a:r>
            <a:r>
              <a:rPr sz="3000" spc="-25" dirty="0">
                <a:latin typeface="Arial"/>
                <a:cs typeface="Arial"/>
              </a:rPr>
              <a:t>or</a:t>
            </a:r>
            <a:r>
              <a:rPr sz="3000" spc="-245" dirty="0">
                <a:latin typeface="Arial"/>
                <a:cs typeface="Arial"/>
              </a:rPr>
              <a:t> </a:t>
            </a:r>
            <a:r>
              <a:rPr sz="3000" spc="-75" dirty="0">
                <a:latin typeface="Arial"/>
                <a:cs typeface="Arial"/>
              </a:rPr>
              <a:t>fibrocartilage</a:t>
            </a:r>
            <a:endParaRPr sz="3000">
              <a:latin typeface="Arial"/>
              <a:cs typeface="Arial"/>
            </a:endParaRPr>
          </a:p>
          <a:p>
            <a:pPr marL="698500" lvl="1" indent="-228600">
              <a:lnSpc>
                <a:spcPts val="3490"/>
              </a:lnSpc>
              <a:buChar char="•"/>
              <a:tabLst>
                <a:tab pos="699135" algn="l"/>
              </a:tabLst>
            </a:pPr>
            <a:r>
              <a:rPr sz="3000" spc="-200" dirty="0">
                <a:latin typeface="Arial"/>
                <a:cs typeface="Arial"/>
              </a:rPr>
              <a:t>Separates </a:t>
            </a:r>
            <a:r>
              <a:rPr sz="3000" spc="-90" dirty="0">
                <a:latin typeface="Arial"/>
                <a:cs typeface="Arial"/>
              </a:rPr>
              <a:t>vertebra </a:t>
            </a:r>
            <a:r>
              <a:rPr sz="3000" spc="-60" dirty="0">
                <a:latin typeface="Arial"/>
                <a:cs typeface="Arial"/>
              </a:rPr>
              <a:t>(intervertebral</a:t>
            </a:r>
            <a:r>
              <a:rPr sz="3000" spc="-235" dirty="0">
                <a:latin typeface="Arial"/>
                <a:cs typeface="Arial"/>
              </a:rPr>
              <a:t> </a:t>
            </a:r>
            <a:r>
              <a:rPr sz="3000" spc="-180" dirty="0">
                <a:latin typeface="Arial"/>
                <a:cs typeface="Arial"/>
              </a:rPr>
              <a:t>discs)</a:t>
            </a:r>
            <a:endParaRPr sz="30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275"/>
              </a:spcBef>
              <a:buChar char="•"/>
              <a:tabLst>
                <a:tab pos="241300" algn="l"/>
              </a:tabLst>
            </a:pPr>
            <a:r>
              <a:rPr sz="3000" spc="-90" dirty="0">
                <a:latin typeface="Arial"/>
                <a:cs typeface="Arial"/>
              </a:rPr>
              <a:t>Limited</a:t>
            </a:r>
            <a:r>
              <a:rPr sz="3000" spc="-160" dirty="0">
                <a:latin typeface="Arial"/>
                <a:cs typeface="Arial"/>
              </a:rPr>
              <a:t> </a:t>
            </a:r>
            <a:r>
              <a:rPr sz="3000" spc="-100" dirty="0">
                <a:latin typeface="Arial"/>
                <a:cs typeface="Arial"/>
              </a:rPr>
              <a:t>movement</a:t>
            </a:r>
            <a:endParaRPr sz="3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har char="•"/>
            </a:pPr>
            <a:endParaRPr sz="4200">
              <a:latin typeface="Times New Roman"/>
              <a:cs typeface="Times New Roman"/>
            </a:endParaRPr>
          </a:p>
          <a:p>
            <a:pPr marL="241300" marR="611505" indent="-228600">
              <a:lnSpc>
                <a:spcPts val="2880"/>
              </a:lnSpc>
              <a:buChar char="•"/>
              <a:tabLst>
                <a:tab pos="241300" algn="l"/>
              </a:tabLst>
            </a:pPr>
            <a:r>
              <a:rPr sz="3000" spc="-195" dirty="0">
                <a:latin typeface="Arial"/>
                <a:cs typeface="Arial"/>
              </a:rPr>
              <a:t>Examples: </a:t>
            </a:r>
            <a:r>
              <a:rPr sz="3000" spc="-100" dirty="0">
                <a:latin typeface="Arial"/>
                <a:cs typeface="Arial"/>
              </a:rPr>
              <a:t>vertebrae </a:t>
            </a:r>
            <a:r>
              <a:rPr sz="3000" spc="-125" dirty="0">
                <a:latin typeface="Arial"/>
                <a:cs typeface="Arial"/>
              </a:rPr>
              <a:t>(spine), </a:t>
            </a:r>
            <a:r>
              <a:rPr sz="3000" spc="-130" dirty="0">
                <a:latin typeface="Arial"/>
                <a:cs typeface="Arial"/>
              </a:rPr>
              <a:t>First </a:t>
            </a:r>
            <a:r>
              <a:rPr sz="3000" spc="-15" dirty="0">
                <a:latin typeface="Arial"/>
                <a:cs typeface="Arial"/>
              </a:rPr>
              <a:t>rib</a:t>
            </a:r>
            <a:r>
              <a:rPr sz="3000" spc="-245" dirty="0">
                <a:latin typeface="Arial"/>
                <a:cs typeface="Arial"/>
              </a:rPr>
              <a:t> </a:t>
            </a:r>
            <a:r>
              <a:rPr sz="3000" spc="-10" dirty="0">
                <a:latin typeface="Arial"/>
                <a:cs typeface="Arial"/>
              </a:rPr>
              <a:t>of  </a:t>
            </a:r>
            <a:r>
              <a:rPr sz="3000" spc="-95" dirty="0">
                <a:latin typeface="Arial"/>
                <a:cs typeface="Arial"/>
              </a:rPr>
              <a:t>sternum</a:t>
            </a:r>
            <a:endParaRPr sz="3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har char="•"/>
            </a:pPr>
            <a:endParaRPr sz="4450">
              <a:latin typeface="Times New Roman"/>
              <a:cs typeface="Times New Roman"/>
            </a:endParaRPr>
          </a:p>
          <a:p>
            <a:pPr marL="241300" marR="1273810" indent="-228600">
              <a:lnSpc>
                <a:spcPts val="3070"/>
              </a:lnSpc>
              <a:buChar char="•"/>
              <a:tabLst>
                <a:tab pos="241300" algn="l"/>
              </a:tabLst>
            </a:pPr>
            <a:r>
              <a:rPr sz="3200" spc="-45" dirty="0">
                <a:latin typeface="Arial"/>
                <a:cs typeface="Arial"/>
              </a:rPr>
              <a:t>Identify </a:t>
            </a:r>
            <a:r>
              <a:rPr sz="3200" spc="-204" dirty="0">
                <a:latin typeface="Arial"/>
                <a:cs typeface="Arial"/>
              </a:rPr>
              <a:t>areas </a:t>
            </a:r>
            <a:r>
              <a:rPr sz="3200" spc="-95" dirty="0">
                <a:latin typeface="Arial"/>
                <a:cs typeface="Arial"/>
              </a:rPr>
              <a:t>where </a:t>
            </a:r>
            <a:r>
              <a:rPr sz="3200" spc="-55" dirty="0">
                <a:latin typeface="Arial"/>
                <a:cs typeface="Arial"/>
              </a:rPr>
              <a:t>growth</a:t>
            </a:r>
            <a:r>
              <a:rPr sz="3200" spc="-405" dirty="0">
                <a:latin typeface="Arial"/>
                <a:cs typeface="Arial"/>
              </a:rPr>
              <a:t> </a:t>
            </a:r>
            <a:r>
              <a:rPr sz="3200" spc="-145" dirty="0">
                <a:latin typeface="Arial"/>
                <a:cs typeface="Arial"/>
              </a:rPr>
              <a:t>and  </a:t>
            </a:r>
            <a:r>
              <a:rPr sz="3200" spc="-140" dirty="0">
                <a:latin typeface="Arial"/>
                <a:cs typeface="Arial"/>
              </a:rPr>
              <a:t>permanency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spc="-160" dirty="0">
                <a:latin typeface="Arial"/>
                <a:cs typeface="Arial"/>
              </a:rPr>
              <a:t>occur..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149866" y="2766470"/>
            <a:ext cx="3959837" cy="39802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58146" y="685800"/>
            <a:ext cx="9416460" cy="50287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138552" y="5118100"/>
          <a:ext cx="8825229" cy="16919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44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129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673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8914">
                <a:tc>
                  <a:txBody>
                    <a:bodyPr/>
                    <a:lstStyle/>
                    <a:p>
                      <a:pPr marL="127000">
                        <a:lnSpc>
                          <a:spcPts val="1710"/>
                        </a:lnSpc>
                      </a:pPr>
                      <a:r>
                        <a:rPr sz="1800" spc="-40" dirty="0">
                          <a:latin typeface="Arial"/>
                          <a:cs typeface="Arial"/>
                        </a:rPr>
                        <a:t>Internal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58470">
                        <a:lnSpc>
                          <a:spcPts val="1710"/>
                        </a:lnSpc>
                      </a:pPr>
                      <a:r>
                        <a:rPr sz="1800" spc="-105" dirty="0">
                          <a:latin typeface="Arial"/>
                          <a:cs typeface="Arial"/>
                        </a:rPr>
                        <a:t>Located </a:t>
                      </a:r>
                      <a:r>
                        <a:rPr sz="1800" spc="-70" dirty="0">
                          <a:latin typeface="Arial"/>
                          <a:cs typeface="Arial"/>
                        </a:rPr>
                        <a:t>inside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or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further </a:t>
                      </a:r>
                      <a:r>
                        <a:rPr sz="1800" spc="-114" dirty="0">
                          <a:latin typeface="Arial"/>
                          <a:cs typeface="Arial"/>
                        </a:rPr>
                        <a:t>away </a:t>
                      </a:r>
                      <a:r>
                        <a:rPr sz="1800" spc="-20" dirty="0">
                          <a:latin typeface="Arial"/>
                          <a:cs typeface="Arial"/>
                        </a:rPr>
                        <a:t>from</a:t>
                      </a:r>
                      <a:r>
                        <a:rPr sz="1800" spc="-2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20" dirty="0">
                          <a:latin typeface="Arial"/>
                          <a:cs typeface="Arial"/>
                        </a:rPr>
                        <a:t>the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458470">
                        <a:lnSpc>
                          <a:spcPct val="100000"/>
                        </a:lnSpc>
                      </a:pPr>
                      <a:r>
                        <a:rPr sz="1800" spc="-90" dirty="0">
                          <a:latin typeface="Arial"/>
                          <a:cs typeface="Arial"/>
                        </a:rPr>
                        <a:t>surface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65125">
                        <a:lnSpc>
                          <a:spcPts val="1710"/>
                        </a:lnSpc>
                      </a:pPr>
                      <a:r>
                        <a:rPr sz="1800" spc="-135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800" spc="-35" dirty="0">
                          <a:latin typeface="Arial"/>
                          <a:cs typeface="Arial"/>
                        </a:rPr>
                        <a:t>heart </a:t>
                      </a:r>
                      <a:r>
                        <a:rPr sz="1800" spc="-95" dirty="0">
                          <a:latin typeface="Arial"/>
                          <a:cs typeface="Arial"/>
                        </a:rPr>
                        <a:t>is </a:t>
                      </a:r>
                      <a:r>
                        <a:rPr sz="1800" spc="-35" dirty="0">
                          <a:latin typeface="Arial"/>
                          <a:cs typeface="Arial"/>
                        </a:rPr>
                        <a:t>internal </a:t>
                      </a:r>
                      <a:r>
                        <a:rPr sz="1800" spc="1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800" spc="-1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20" dirty="0">
                          <a:latin typeface="Arial"/>
                          <a:cs typeface="Arial"/>
                        </a:rPr>
                        <a:t>the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365125">
                        <a:lnSpc>
                          <a:spcPct val="100000"/>
                        </a:lnSpc>
                      </a:pPr>
                      <a:r>
                        <a:rPr sz="1800" spc="-90" dirty="0">
                          <a:latin typeface="Arial"/>
                          <a:cs typeface="Arial"/>
                        </a:rPr>
                        <a:t>ribcage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3056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1170"/>
                        </a:spcBef>
                      </a:pPr>
                      <a:r>
                        <a:rPr sz="1800" spc="-80" dirty="0">
                          <a:latin typeface="Arial"/>
                          <a:cs typeface="Arial"/>
                        </a:rPr>
                        <a:t>External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48590" marB="0"/>
                </a:tc>
                <a:tc>
                  <a:txBody>
                    <a:bodyPr/>
                    <a:lstStyle/>
                    <a:p>
                      <a:pPr marL="458470">
                        <a:lnSpc>
                          <a:spcPct val="100000"/>
                        </a:lnSpc>
                        <a:spcBef>
                          <a:spcPts val="1170"/>
                        </a:spcBef>
                      </a:pPr>
                      <a:r>
                        <a:rPr sz="1800" spc="-105" dirty="0">
                          <a:latin typeface="Arial"/>
                          <a:cs typeface="Arial"/>
                        </a:rPr>
                        <a:t>Located </a:t>
                      </a:r>
                      <a:r>
                        <a:rPr sz="1800" spc="-60" dirty="0">
                          <a:latin typeface="Arial"/>
                          <a:cs typeface="Arial"/>
                        </a:rPr>
                        <a:t>on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or </a:t>
                      </a:r>
                      <a:r>
                        <a:rPr sz="1800" spc="-70" dirty="0">
                          <a:latin typeface="Arial"/>
                          <a:cs typeface="Arial"/>
                        </a:rPr>
                        <a:t>near </a:t>
                      </a:r>
                      <a:r>
                        <a:rPr sz="1800" spc="-2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800" spc="-1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90" dirty="0">
                          <a:latin typeface="Arial"/>
                          <a:cs typeface="Arial"/>
                        </a:rPr>
                        <a:t>surface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48590" marB="0"/>
                </a:tc>
                <a:tc>
                  <a:txBody>
                    <a:bodyPr/>
                    <a:lstStyle/>
                    <a:p>
                      <a:pPr marL="365125" marR="335915">
                        <a:lnSpc>
                          <a:spcPct val="100000"/>
                        </a:lnSpc>
                        <a:spcBef>
                          <a:spcPts val="1170"/>
                        </a:spcBef>
                      </a:pPr>
                      <a:r>
                        <a:rPr sz="1800" spc="-135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800" spc="-75" dirty="0">
                          <a:latin typeface="Arial"/>
                          <a:cs typeface="Arial"/>
                        </a:rPr>
                        <a:t>male </a:t>
                      </a:r>
                      <a:r>
                        <a:rPr sz="1800" spc="-50" dirty="0">
                          <a:latin typeface="Arial"/>
                          <a:cs typeface="Arial"/>
                        </a:rPr>
                        <a:t>reproductive  </a:t>
                      </a:r>
                      <a:r>
                        <a:rPr sz="1800" spc="-110" dirty="0">
                          <a:latin typeface="Arial"/>
                          <a:cs typeface="Arial"/>
                        </a:rPr>
                        <a:t>system </a:t>
                      </a:r>
                      <a:r>
                        <a:rPr sz="1800" spc="-95" dirty="0">
                          <a:latin typeface="Arial"/>
                          <a:cs typeface="Arial"/>
                        </a:rPr>
                        <a:t>is </a:t>
                      </a:r>
                      <a:r>
                        <a:rPr sz="1800" spc="-55" dirty="0">
                          <a:latin typeface="Arial"/>
                          <a:cs typeface="Arial"/>
                        </a:rPr>
                        <a:t>external </a:t>
                      </a:r>
                      <a:r>
                        <a:rPr sz="1800" spc="1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800" spc="-1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20" dirty="0">
                          <a:latin typeface="Arial"/>
                          <a:cs typeface="Arial"/>
                        </a:rPr>
                        <a:t>the  </a:t>
                      </a:r>
                      <a:r>
                        <a:rPr sz="1800" spc="-70" dirty="0">
                          <a:latin typeface="Arial"/>
                          <a:cs typeface="Arial"/>
                        </a:rPr>
                        <a:t>body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4859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01134" y="350342"/>
            <a:ext cx="360743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385" dirty="0"/>
              <a:t>Synovial</a:t>
            </a:r>
            <a:r>
              <a:rPr sz="5400" spc="-409" dirty="0"/>
              <a:t> </a:t>
            </a:r>
            <a:r>
              <a:rPr sz="5400" spc="-50" dirty="0"/>
              <a:t>joint</a:t>
            </a:r>
            <a:endParaRPr sz="5400"/>
          </a:p>
        </p:txBody>
      </p:sp>
      <p:sp>
        <p:nvSpPr>
          <p:cNvPr id="3" name="object 3"/>
          <p:cNvSpPr txBox="1"/>
          <p:nvPr/>
        </p:nvSpPr>
        <p:spPr>
          <a:xfrm>
            <a:off x="6939893" y="3023895"/>
            <a:ext cx="132715" cy="919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850"/>
              </a:lnSpc>
            </a:pPr>
            <a:r>
              <a:rPr sz="3000" spc="-90" dirty="0">
                <a:latin typeface="Arial"/>
                <a:cs typeface="Arial"/>
              </a:rPr>
              <a:t>)</a:t>
            </a:r>
            <a:endParaRPr sz="3000">
              <a:latin typeface="Arial"/>
              <a:cs typeface="Arial"/>
            </a:endParaRPr>
          </a:p>
          <a:p>
            <a:pPr marL="7620">
              <a:lnSpc>
                <a:spcPct val="100000"/>
              </a:lnSpc>
              <a:spcBef>
                <a:spcPts val="635"/>
              </a:spcBef>
            </a:pPr>
            <a:r>
              <a:rPr sz="3000" spc="140" dirty="0">
                <a:latin typeface="Arial"/>
                <a:cs typeface="Arial"/>
              </a:rPr>
              <a:t>!</a:t>
            </a:r>
            <a:endParaRPr sz="30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35"/>
              </a:spcBef>
              <a:buChar char="•"/>
              <a:tabLst>
                <a:tab pos="241300" algn="l"/>
              </a:tabLst>
            </a:pPr>
            <a:r>
              <a:rPr spc="-90" dirty="0"/>
              <a:t>Structurally</a:t>
            </a:r>
            <a:r>
              <a:rPr spc="-170" dirty="0"/>
              <a:t> </a:t>
            </a:r>
            <a:r>
              <a:rPr spc="-140" dirty="0"/>
              <a:t>complex</a:t>
            </a:r>
          </a:p>
          <a:p>
            <a:pPr marL="241300" indent="-228600">
              <a:lnSpc>
                <a:spcPct val="100000"/>
              </a:lnSpc>
              <a:spcBef>
                <a:spcPts val="635"/>
              </a:spcBef>
              <a:buChar char="•"/>
              <a:tabLst>
                <a:tab pos="241300" algn="l"/>
              </a:tabLst>
            </a:pPr>
            <a:r>
              <a:rPr spc="-55" dirty="0"/>
              <a:t>Most </a:t>
            </a:r>
            <a:r>
              <a:rPr spc="-125" dirty="0"/>
              <a:t>common </a:t>
            </a:r>
            <a:r>
              <a:rPr spc="-45" dirty="0"/>
              <a:t>in</a:t>
            </a:r>
            <a:r>
              <a:rPr spc="-305" dirty="0"/>
              <a:t> </a:t>
            </a:r>
            <a:r>
              <a:rPr spc="-110" dirty="0"/>
              <a:t>body</a:t>
            </a:r>
          </a:p>
          <a:p>
            <a:pPr marL="241300" indent="-228600">
              <a:lnSpc>
                <a:spcPct val="100000"/>
              </a:lnSpc>
              <a:spcBef>
                <a:spcPts val="650"/>
              </a:spcBef>
              <a:buChar char="•"/>
              <a:tabLst>
                <a:tab pos="241300" algn="l"/>
              </a:tabLst>
            </a:pPr>
            <a:r>
              <a:rPr spc="-114" dirty="0"/>
              <a:t>Filled </a:t>
            </a:r>
            <a:r>
              <a:rPr spc="20" dirty="0"/>
              <a:t>with </a:t>
            </a:r>
            <a:r>
              <a:rPr spc="-75" dirty="0"/>
              <a:t>lubricating </a:t>
            </a:r>
            <a:r>
              <a:rPr spc="-20" dirty="0"/>
              <a:t>fluid </a:t>
            </a:r>
            <a:r>
              <a:rPr spc="-130" dirty="0"/>
              <a:t>(synovial</a:t>
            </a:r>
            <a:r>
              <a:rPr spc="-580" dirty="0"/>
              <a:t> </a:t>
            </a:r>
            <a:r>
              <a:rPr spc="-20" dirty="0"/>
              <a:t>fluid</a:t>
            </a:r>
          </a:p>
          <a:p>
            <a:pPr marL="241300" indent="-228600">
              <a:lnSpc>
                <a:spcPct val="100000"/>
              </a:lnSpc>
              <a:spcBef>
                <a:spcPts val="635"/>
              </a:spcBef>
              <a:buChar char="•"/>
              <a:tabLst>
                <a:tab pos="241300" algn="l"/>
              </a:tabLst>
            </a:pPr>
            <a:r>
              <a:rPr spc="-55" dirty="0"/>
              <a:t>Most </a:t>
            </a:r>
            <a:r>
              <a:rPr spc="-30" dirty="0"/>
              <a:t>important </a:t>
            </a:r>
            <a:r>
              <a:rPr spc="-10" dirty="0"/>
              <a:t>for </a:t>
            </a:r>
            <a:r>
              <a:rPr spc="-30" dirty="0"/>
              <a:t>mobility;</a:t>
            </a:r>
            <a:r>
              <a:rPr spc="-605" dirty="0"/>
              <a:t> </a:t>
            </a:r>
            <a:r>
              <a:rPr spc="-110" dirty="0"/>
              <a:t>very </a:t>
            </a:r>
            <a:r>
              <a:rPr spc="-75" dirty="0"/>
              <a:t>mobile</a:t>
            </a:r>
          </a:p>
          <a:p>
            <a:pPr marL="241300" indent="-228600">
              <a:lnSpc>
                <a:spcPct val="100000"/>
              </a:lnSpc>
              <a:spcBef>
                <a:spcPts val="640"/>
              </a:spcBef>
              <a:buChar char="•"/>
              <a:tabLst>
                <a:tab pos="241300" algn="l"/>
              </a:tabLst>
            </a:pPr>
            <a:r>
              <a:rPr spc="-270" dirty="0"/>
              <a:t>Six</a:t>
            </a:r>
            <a:r>
              <a:rPr spc="-175" dirty="0"/>
              <a:t> </a:t>
            </a:r>
            <a:r>
              <a:rPr spc="-114" dirty="0"/>
              <a:t>types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73176" y="5608421"/>
            <a:ext cx="5723255" cy="89408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241300" marR="5080" indent="-228600">
              <a:lnSpc>
                <a:spcPts val="3240"/>
              </a:lnSpc>
              <a:spcBef>
                <a:spcPts val="505"/>
              </a:spcBef>
              <a:buChar char="•"/>
              <a:tabLst>
                <a:tab pos="241300" algn="l"/>
              </a:tabLst>
            </a:pPr>
            <a:r>
              <a:rPr sz="3000" spc="-195" dirty="0">
                <a:latin typeface="Arial"/>
                <a:cs typeface="Arial"/>
              </a:rPr>
              <a:t>Examples: </a:t>
            </a:r>
            <a:r>
              <a:rPr sz="3000" spc="-120" dirty="0">
                <a:latin typeface="Arial"/>
                <a:cs typeface="Arial"/>
              </a:rPr>
              <a:t>Hip, </a:t>
            </a:r>
            <a:r>
              <a:rPr sz="3000" spc="-90" dirty="0">
                <a:latin typeface="Arial"/>
                <a:cs typeface="Arial"/>
              </a:rPr>
              <a:t>between </a:t>
            </a:r>
            <a:r>
              <a:rPr sz="3000" spc="-140" dirty="0">
                <a:latin typeface="Arial"/>
                <a:cs typeface="Arial"/>
              </a:rPr>
              <a:t>tarsals</a:t>
            </a:r>
            <a:r>
              <a:rPr sz="3000" spc="-300" dirty="0">
                <a:latin typeface="Arial"/>
                <a:cs typeface="Arial"/>
              </a:rPr>
              <a:t> </a:t>
            </a:r>
            <a:r>
              <a:rPr sz="3000" spc="-140" dirty="0">
                <a:latin typeface="Arial"/>
                <a:cs typeface="Arial"/>
              </a:rPr>
              <a:t>and  </a:t>
            </a:r>
            <a:r>
              <a:rPr sz="3000" spc="-145" dirty="0">
                <a:latin typeface="Arial"/>
                <a:cs typeface="Arial"/>
              </a:rPr>
              <a:t>carpals, </a:t>
            </a:r>
            <a:r>
              <a:rPr sz="3000" spc="-135" dirty="0">
                <a:latin typeface="Arial"/>
                <a:cs typeface="Arial"/>
              </a:rPr>
              <a:t>shoulder,</a:t>
            </a:r>
            <a:r>
              <a:rPr sz="3000" spc="-165" dirty="0">
                <a:latin typeface="Arial"/>
                <a:cs typeface="Arial"/>
              </a:rPr>
              <a:t> </a:t>
            </a:r>
            <a:r>
              <a:rPr sz="3000" spc="-80" dirty="0">
                <a:latin typeface="Arial"/>
                <a:cs typeface="Arial"/>
              </a:rPr>
              <a:t>elbow</a:t>
            </a:r>
            <a:endParaRPr sz="3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920483" y="2779775"/>
            <a:ext cx="5091683" cy="40782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09620" y="1509774"/>
            <a:ext cx="8182378" cy="481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47828" y="400811"/>
            <a:ext cx="3708400" cy="3538854"/>
          </a:xfrm>
          <a:prstGeom prst="rect">
            <a:avLst/>
          </a:prstGeom>
          <a:solidFill>
            <a:srgbClr val="FFFFCC"/>
          </a:solidFill>
          <a:ln w="12192">
            <a:solidFill>
              <a:srgbClr val="000000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65"/>
              </a:spcBef>
            </a:pPr>
            <a:r>
              <a:rPr sz="3600" b="1" i="1" spc="-5" dirty="0">
                <a:solidFill>
                  <a:srgbClr val="212121"/>
                </a:solidFill>
                <a:latin typeface="Arial-BoldItalicMT"/>
                <a:cs typeface="Arial-BoldItalicMT"/>
              </a:rPr>
              <a:t>Osteoarthritis</a:t>
            </a:r>
            <a:endParaRPr sz="3600">
              <a:latin typeface="Arial-BoldItalicMT"/>
              <a:cs typeface="Arial-BoldItalicM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15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  <a:tabLst>
                <a:tab pos="426720" algn="l"/>
              </a:tabLst>
            </a:pPr>
            <a:r>
              <a:rPr sz="2800" u="heavy" spc="-2645" dirty="0">
                <a:solidFill>
                  <a:srgbClr val="212121"/>
                </a:solidFill>
                <a:uFill>
                  <a:solidFill>
                    <a:srgbClr val="212121"/>
                  </a:solidFill>
                </a:uFill>
                <a:latin typeface="Arial"/>
                <a:cs typeface="Arial"/>
              </a:rPr>
              <a:t>W</a:t>
            </a:r>
            <a:r>
              <a:rPr sz="2800" spc="-2645" dirty="0">
                <a:solidFill>
                  <a:srgbClr val="212121"/>
                </a:solidFill>
                <a:latin typeface="Arial"/>
                <a:cs typeface="Arial"/>
              </a:rPr>
              <a:t>	</a:t>
            </a:r>
            <a:r>
              <a:rPr sz="2800" u="heavy" spc="-10" dirty="0">
                <a:solidFill>
                  <a:srgbClr val="212121"/>
                </a:solidFill>
                <a:uFill>
                  <a:solidFill>
                    <a:srgbClr val="212121"/>
                  </a:solidFill>
                </a:uFill>
                <a:latin typeface="Arial"/>
                <a:cs typeface="Arial"/>
              </a:rPr>
              <a:t>hat’s</a:t>
            </a:r>
            <a:r>
              <a:rPr sz="2800" u="heavy" spc="-15" dirty="0">
                <a:solidFill>
                  <a:srgbClr val="212121"/>
                </a:solidFill>
                <a:uFill>
                  <a:solidFill>
                    <a:srgbClr val="212121"/>
                  </a:solidFill>
                </a:uFill>
                <a:latin typeface="Arial"/>
                <a:cs typeface="Arial"/>
              </a:rPr>
              <a:t> </a:t>
            </a:r>
            <a:r>
              <a:rPr sz="2800" u="heavy" dirty="0">
                <a:solidFill>
                  <a:srgbClr val="212121"/>
                </a:solidFill>
                <a:uFill>
                  <a:solidFill>
                    <a:srgbClr val="212121"/>
                  </a:solidFill>
                </a:uFill>
                <a:latin typeface="Arial"/>
                <a:cs typeface="Arial"/>
              </a:rPr>
              <a:t>this?</a:t>
            </a:r>
            <a:endParaRPr sz="2800">
              <a:latin typeface="Arial"/>
              <a:cs typeface="Arial"/>
            </a:endParaRPr>
          </a:p>
          <a:p>
            <a:pPr marL="91440">
              <a:lnSpc>
                <a:spcPct val="100000"/>
              </a:lnSpc>
              <a:spcBef>
                <a:spcPts val="20"/>
              </a:spcBef>
            </a:pP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-Thinning and loss</a:t>
            </a:r>
            <a:r>
              <a:rPr sz="2400" spc="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of</a:t>
            </a:r>
            <a:endParaRPr sz="2400">
              <a:latin typeface="Arial"/>
              <a:cs typeface="Arial"/>
            </a:endParaRPr>
          </a:p>
          <a:p>
            <a:pPr marL="91440">
              <a:lnSpc>
                <a:spcPct val="100000"/>
              </a:lnSpc>
            </a:pP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bone</a:t>
            </a:r>
            <a:r>
              <a:rPr sz="2400" spc="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density</a:t>
            </a:r>
            <a:endParaRPr sz="2400">
              <a:latin typeface="Arial"/>
              <a:cs typeface="Arial"/>
            </a:endParaRPr>
          </a:p>
          <a:p>
            <a:pPr marL="91440" marR="133985">
              <a:lnSpc>
                <a:spcPct val="98800"/>
              </a:lnSpc>
              <a:spcBef>
                <a:spcPts val="35"/>
              </a:spcBef>
            </a:pP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-Occurs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in joints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that 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support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body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weight (hips  and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12121"/>
                </a:solidFill>
                <a:latin typeface="Arial"/>
                <a:cs typeface="Arial"/>
              </a:rPr>
              <a:t>knees)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5231" y="208263"/>
            <a:ext cx="4906982" cy="65995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13913" y="518236"/>
            <a:ext cx="597027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u="heavy" spc="-38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hlinkClick r:id="rId2"/>
              </a:rPr>
              <a:t>Synovial </a:t>
            </a:r>
            <a:r>
              <a:rPr sz="5400" u="heavy" spc="-5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hlinkClick r:id="rId2"/>
              </a:rPr>
              <a:t>joint</a:t>
            </a:r>
            <a:r>
              <a:rPr sz="5400" u="heavy" spc="-37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hlinkClick r:id="rId2"/>
              </a:rPr>
              <a:t> </a:t>
            </a:r>
            <a:r>
              <a:rPr sz="5400" u="heavy" spc="-26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hlinkClick r:id="rId2"/>
              </a:rPr>
              <a:t>features</a:t>
            </a:r>
            <a:endParaRPr sz="5400"/>
          </a:p>
        </p:txBody>
      </p:sp>
      <p:sp>
        <p:nvSpPr>
          <p:cNvPr id="3" name="object 3"/>
          <p:cNvSpPr txBox="1"/>
          <p:nvPr/>
        </p:nvSpPr>
        <p:spPr>
          <a:xfrm>
            <a:off x="535940" y="1556384"/>
            <a:ext cx="11266170" cy="4994910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756285" marR="5080" indent="-743585">
              <a:lnSpc>
                <a:spcPct val="70000"/>
              </a:lnSpc>
              <a:spcBef>
                <a:spcPts val="960"/>
              </a:spcBef>
              <a:buAutoNum type="arabicPeriod"/>
              <a:tabLst>
                <a:tab pos="756285" algn="l"/>
                <a:tab pos="756920" algn="l"/>
              </a:tabLst>
            </a:pPr>
            <a:r>
              <a:rPr sz="2400" b="1" spc="-140" dirty="0">
                <a:latin typeface="Arial"/>
                <a:cs typeface="Arial"/>
              </a:rPr>
              <a:t>Articular </a:t>
            </a:r>
            <a:r>
              <a:rPr sz="2400" b="1" spc="-210" dirty="0">
                <a:latin typeface="Arial"/>
                <a:cs typeface="Arial"/>
              </a:rPr>
              <a:t>capsule </a:t>
            </a:r>
            <a:r>
              <a:rPr sz="2400" dirty="0">
                <a:latin typeface="Arial"/>
                <a:cs typeface="Arial"/>
              </a:rPr>
              <a:t>joint </a:t>
            </a:r>
            <a:r>
              <a:rPr sz="2400" spc="-125" dirty="0">
                <a:latin typeface="Arial"/>
                <a:cs typeface="Arial"/>
              </a:rPr>
              <a:t>capsule; </a:t>
            </a:r>
            <a:r>
              <a:rPr sz="2400" spc="-30" dirty="0">
                <a:latin typeface="Arial"/>
                <a:cs typeface="Arial"/>
              </a:rPr>
              <a:t>the </a:t>
            </a:r>
            <a:r>
              <a:rPr sz="2400" spc="-135" dirty="0">
                <a:latin typeface="Arial"/>
                <a:cs typeface="Arial"/>
              </a:rPr>
              <a:t>saclike </a:t>
            </a:r>
            <a:r>
              <a:rPr sz="2400" spc="-105" dirty="0">
                <a:latin typeface="Arial"/>
                <a:cs typeface="Arial"/>
              </a:rPr>
              <a:t>envelope </a:t>
            </a:r>
            <a:r>
              <a:rPr sz="2400" spc="-114" dirty="0">
                <a:latin typeface="Arial"/>
                <a:cs typeface="Arial"/>
              </a:rPr>
              <a:t>enclosing </a:t>
            </a:r>
            <a:r>
              <a:rPr sz="2400" spc="-30" dirty="0">
                <a:latin typeface="Arial"/>
                <a:cs typeface="Arial"/>
              </a:rPr>
              <a:t>the </a:t>
            </a:r>
            <a:r>
              <a:rPr sz="2400" spc="-85" dirty="0">
                <a:latin typeface="Arial"/>
                <a:cs typeface="Arial"/>
              </a:rPr>
              <a:t>cavity </a:t>
            </a:r>
            <a:r>
              <a:rPr sz="2400" spc="-5" dirty="0">
                <a:latin typeface="Arial"/>
                <a:cs typeface="Arial"/>
              </a:rPr>
              <a:t>of</a:t>
            </a:r>
            <a:r>
              <a:rPr sz="2400" spc="-330" dirty="0">
                <a:latin typeface="Arial"/>
                <a:cs typeface="Arial"/>
              </a:rPr>
              <a:t> </a:t>
            </a:r>
            <a:r>
              <a:rPr sz="2400" spc="-190" dirty="0">
                <a:latin typeface="Arial"/>
                <a:cs typeface="Arial"/>
              </a:rPr>
              <a:t>a </a:t>
            </a:r>
            <a:r>
              <a:rPr sz="2400" spc="-110" dirty="0">
                <a:latin typeface="Arial"/>
                <a:cs typeface="Arial"/>
              </a:rPr>
              <a:t>synovial  </a:t>
            </a:r>
            <a:r>
              <a:rPr sz="2400" spc="-10" dirty="0">
                <a:latin typeface="Arial"/>
                <a:cs typeface="Arial"/>
              </a:rPr>
              <a:t>joint.</a:t>
            </a:r>
            <a:endParaRPr sz="2400">
              <a:latin typeface="Arial"/>
              <a:cs typeface="Arial"/>
            </a:endParaRPr>
          </a:p>
          <a:p>
            <a:pPr marL="756285" indent="-743585">
              <a:lnSpc>
                <a:spcPct val="100000"/>
              </a:lnSpc>
              <a:spcBef>
                <a:spcPts val="2150"/>
              </a:spcBef>
              <a:buAutoNum type="arabicPeriod"/>
              <a:tabLst>
                <a:tab pos="756285" algn="l"/>
                <a:tab pos="756920" algn="l"/>
              </a:tabLst>
            </a:pPr>
            <a:r>
              <a:rPr sz="2400" b="1" spc="-200" dirty="0">
                <a:latin typeface="Arial"/>
                <a:cs typeface="Arial"/>
              </a:rPr>
              <a:t>Synovial </a:t>
            </a:r>
            <a:r>
              <a:rPr sz="2400" b="1" spc="-160" dirty="0">
                <a:latin typeface="Arial"/>
                <a:cs typeface="Arial"/>
              </a:rPr>
              <a:t>membrane </a:t>
            </a:r>
            <a:r>
              <a:rPr sz="2400" spc="-25" dirty="0">
                <a:latin typeface="Arial"/>
                <a:cs typeface="Arial"/>
              </a:rPr>
              <a:t>the </a:t>
            </a:r>
            <a:r>
              <a:rPr sz="2400" spc="-50" dirty="0">
                <a:latin typeface="Arial"/>
                <a:cs typeface="Arial"/>
              </a:rPr>
              <a:t>inner </a:t>
            </a:r>
            <a:r>
              <a:rPr sz="2400" spc="-90" dirty="0">
                <a:latin typeface="Arial"/>
                <a:cs typeface="Arial"/>
              </a:rPr>
              <a:t>layer </a:t>
            </a:r>
            <a:r>
              <a:rPr sz="2400" spc="-5" dirty="0">
                <a:latin typeface="Arial"/>
                <a:cs typeface="Arial"/>
              </a:rPr>
              <a:t>of </a:t>
            </a:r>
            <a:r>
              <a:rPr sz="2400" spc="-25" dirty="0">
                <a:latin typeface="Arial"/>
                <a:cs typeface="Arial"/>
              </a:rPr>
              <a:t>the</a:t>
            </a:r>
            <a:r>
              <a:rPr sz="2400" spc="-480" dirty="0">
                <a:latin typeface="Arial"/>
                <a:cs typeface="Arial"/>
              </a:rPr>
              <a:t> </a:t>
            </a:r>
            <a:r>
              <a:rPr sz="2400" spc="-135" dirty="0">
                <a:latin typeface="Arial"/>
                <a:cs typeface="Arial"/>
              </a:rPr>
              <a:t>capsule </a:t>
            </a:r>
            <a:r>
              <a:rPr sz="2400" spc="-70" dirty="0">
                <a:latin typeface="Arial"/>
                <a:cs typeface="Arial"/>
              </a:rPr>
              <a:t>which </a:t>
            </a:r>
            <a:r>
              <a:rPr sz="2400" spc="-130" dirty="0">
                <a:latin typeface="Arial"/>
                <a:cs typeface="Arial"/>
              </a:rPr>
              <a:t>secretes </a:t>
            </a:r>
            <a:r>
              <a:rPr sz="2400" spc="-110" dirty="0">
                <a:latin typeface="Arial"/>
                <a:cs typeface="Arial"/>
              </a:rPr>
              <a:t>synovial </a:t>
            </a:r>
            <a:r>
              <a:rPr sz="2400" spc="-15" dirty="0">
                <a:latin typeface="Arial"/>
                <a:cs typeface="Arial"/>
              </a:rPr>
              <a:t>fluid</a:t>
            </a:r>
            <a:endParaRPr sz="2400">
              <a:latin typeface="Arial"/>
              <a:cs typeface="Arial"/>
            </a:endParaRPr>
          </a:p>
          <a:p>
            <a:pPr marL="756285" indent="-743585">
              <a:lnSpc>
                <a:spcPct val="100000"/>
              </a:lnSpc>
              <a:spcBef>
                <a:spcPts val="2150"/>
              </a:spcBef>
              <a:buAutoNum type="arabicPeriod"/>
              <a:tabLst>
                <a:tab pos="756285" algn="l"/>
                <a:tab pos="756920" algn="l"/>
                <a:tab pos="2589530" algn="l"/>
              </a:tabLst>
            </a:pPr>
            <a:r>
              <a:rPr sz="2400" b="1" spc="-200" dirty="0">
                <a:latin typeface="Arial"/>
                <a:cs typeface="Arial"/>
              </a:rPr>
              <a:t>Synovial</a:t>
            </a:r>
            <a:r>
              <a:rPr sz="2400" b="1" spc="-70" dirty="0">
                <a:latin typeface="Arial"/>
                <a:cs typeface="Arial"/>
              </a:rPr>
              <a:t> </a:t>
            </a:r>
            <a:r>
              <a:rPr sz="2400" b="1" spc="-120" dirty="0">
                <a:latin typeface="Arial"/>
                <a:cs typeface="Arial"/>
              </a:rPr>
              <a:t>fluid	</a:t>
            </a:r>
            <a:r>
              <a:rPr sz="2400" spc="-190" dirty="0">
                <a:latin typeface="Arial"/>
                <a:cs typeface="Arial"/>
              </a:rPr>
              <a:t>a </a:t>
            </a:r>
            <a:r>
              <a:rPr sz="2400" spc="-60" dirty="0">
                <a:latin typeface="Arial"/>
                <a:cs typeface="Arial"/>
              </a:rPr>
              <a:t>lubricating</a:t>
            </a:r>
            <a:r>
              <a:rPr sz="2400" spc="-95" dirty="0">
                <a:latin typeface="Arial"/>
                <a:cs typeface="Arial"/>
              </a:rPr>
              <a:t> </a:t>
            </a:r>
            <a:r>
              <a:rPr sz="2400" spc="-30" dirty="0">
                <a:latin typeface="Arial"/>
                <a:cs typeface="Arial"/>
              </a:rPr>
              <a:t>liquid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AutoNum type="arabicPeriod"/>
            </a:pPr>
            <a:endParaRPr sz="1850">
              <a:latin typeface="Times New Roman"/>
              <a:cs typeface="Times New Roman"/>
            </a:endParaRPr>
          </a:p>
          <a:p>
            <a:pPr marL="756285" indent="-743585">
              <a:lnSpc>
                <a:spcPct val="100000"/>
              </a:lnSpc>
              <a:buAutoNum type="arabicPeriod"/>
              <a:tabLst>
                <a:tab pos="756285" algn="l"/>
                <a:tab pos="756920" algn="l"/>
              </a:tabLst>
            </a:pPr>
            <a:r>
              <a:rPr sz="2400" b="1" spc="-140" dirty="0">
                <a:latin typeface="Arial"/>
                <a:cs typeface="Arial"/>
              </a:rPr>
              <a:t>Articular </a:t>
            </a:r>
            <a:r>
              <a:rPr sz="2400" b="1" spc="-150" dirty="0">
                <a:latin typeface="Arial"/>
                <a:cs typeface="Arial"/>
              </a:rPr>
              <a:t>cartilage </a:t>
            </a:r>
            <a:r>
              <a:rPr sz="2400" spc="-105" dirty="0">
                <a:latin typeface="Arial"/>
                <a:cs typeface="Arial"/>
              </a:rPr>
              <a:t>reduce </a:t>
            </a:r>
            <a:r>
              <a:rPr sz="2400" spc="-15" dirty="0">
                <a:latin typeface="Arial"/>
                <a:cs typeface="Arial"/>
              </a:rPr>
              <a:t>friction </a:t>
            </a:r>
            <a:r>
              <a:rPr sz="2400" spc="-110" dirty="0">
                <a:latin typeface="Arial"/>
                <a:cs typeface="Arial"/>
              </a:rPr>
              <a:t>and absorb</a:t>
            </a:r>
            <a:r>
              <a:rPr sz="2400" spc="-275" dirty="0">
                <a:latin typeface="Arial"/>
                <a:cs typeface="Arial"/>
              </a:rPr>
              <a:t> </a:t>
            </a:r>
            <a:r>
              <a:rPr sz="2400" spc="-130" dirty="0">
                <a:latin typeface="Arial"/>
                <a:cs typeface="Arial"/>
              </a:rPr>
              <a:t>shock.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Arial"/>
              <a:buAutoNum type="arabicPeriod"/>
            </a:pPr>
            <a:endParaRPr sz="2600">
              <a:latin typeface="Times New Roman"/>
              <a:cs typeface="Times New Roman"/>
            </a:endParaRPr>
          </a:p>
          <a:p>
            <a:pPr marL="756285" marR="843280" indent="-743585">
              <a:lnSpc>
                <a:spcPct val="70000"/>
              </a:lnSpc>
              <a:spcBef>
                <a:spcPts val="5"/>
              </a:spcBef>
              <a:buAutoNum type="arabicPeriod"/>
              <a:tabLst>
                <a:tab pos="756285" algn="l"/>
                <a:tab pos="756920" algn="l"/>
              </a:tabLst>
            </a:pPr>
            <a:r>
              <a:rPr sz="2400" b="1" spc="-225" dirty="0">
                <a:latin typeface="Arial"/>
                <a:cs typeface="Arial"/>
              </a:rPr>
              <a:t>Bursae </a:t>
            </a:r>
            <a:r>
              <a:rPr sz="2400" spc="-190" dirty="0">
                <a:latin typeface="Arial"/>
                <a:cs typeface="Arial"/>
              </a:rPr>
              <a:t>a </a:t>
            </a:r>
            <a:r>
              <a:rPr sz="2400" spc="-105" dirty="0">
                <a:latin typeface="Arial"/>
                <a:cs typeface="Arial"/>
              </a:rPr>
              <a:t>small </a:t>
            </a:r>
            <a:r>
              <a:rPr sz="2400" spc="-25" dirty="0">
                <a:latin typeface="Arial"/>
                <a:cs typeface="Arial"/>
              </a:rPr>
              <a:t>fluid-filled </a:t>
            </a:r>
            <a:r>
              <a:rPr sz="2400" spc="-215" dirty="0">
                <a:latin typeface="Arial"/>
                <a:cs typeface="Arial"/>
              </a:rPr>
              <a:t>sac </a:t>
            </a:r>
            <a:r>
              <a:rPr sz="2400" spc="-65" dirty="0">
                <a:latin typeface="Arial"/>
                <a:cs typeface="Arial"/>
              </a:rPr>
              <a:t>situated </a:t>
            </a:r>
            <a:r>
              <a:rPr sz="2400" spc="-30" dirty="0">
                <a:latin typeface="Arial"/>
                <a:cs typeface="Arial"/>
              </a:rPr>
              <a:t>in </a:t>
            </a:r>
            <a:r>
              <a:rPr sz="2400" spc="-145" dirty="0">
                <a:latin typeface="Arial"/>
                <a:cs typeface="Arial"/>
              </a:rPr>
              <a:t>places </a:t>
            </a:r>
            <a:r>
              <a:rPr sz="2400" spc="-30" dirty="0">
                <a:latin typeface="Arial"/>
                <a:cs typeface="Arial"/>
              </a:rPr>
              <a:t>in </a:t>
            </a:r>
            <a:r>
              <a:rPr sz="2400" spc="-125" dirty="0">
                <a:latin typeface="Arial"/>
                <a:cs typeface="Arial"/>
              </a:rPr>
              <a:t>tissues </a:t>
            </a:r>
            <a:r>
              <a:rPr sz="2400" spc="-75" dirty="0">
                <a:latin typeface="Arial"/>
                <a:cs typeface="Arial"/>
              </a:rPr>
              <a:t>where </a:t>
            </a:r>
            <a:r>
              <a:rPr sz="2400" spc="-10" dirty="0">
                <a:latin typeface="Arial"/>
                <a:cs typeface="Arial"/>
              </a:rPr>
              <a:t>friction</a:t>
            </a:r>
            <a:r>
              <a:rPr sz="2400" spc="-270" dirty="0">
                <a:latin typeface="Arial"/>
                <a:cs typeface="Arial"/>
              </a:rPr>
              <a:t> </a:t>
            </a:r>
            <a:r>
              <a:rPr sz="2400" spc="-55" dirty="0">
                <a:latin typeface="Arial"/>
                <a:cs typeface="Arial"/>
              </a:rPr>
              <a:t>would  </a:t>
            </a:r>
            <a:r>
              <a:rPr sz="2400" spc="-60" dirty="0">
                <a:latin typeface="Arial"/>
                <a:cs typeface="Arial"/>
              </a:rPr>
              <a:t>otherwise</a:t>
            </a:r>
            <a:r>
              <a:rPr sz="2400" spc="-145" dirty="0">
                <a:latin typeface="Arial"/>
                <a:cs typeface="Arial"/>
              </a:rPr>
              <a:t> </a:t>
            </a:r>
            <a:r>
              <a:rPr sz="2400" spc="-135" dirty="0">
                <a:latin typeface="Arial"/>
                <a:cs typeface="Arial"/>
              </a:rPr>
              <a:t>occur.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Arial"/>
              <a:buAutoNum type="arabicPeriod"/>
            </a:pPr>
            <a:endParaRPr sz="2600">
              <a:latin typeface="Times New Roman"/>
              <a:cs typeface="Times New Roman"/>
            </a:endParaRPr>
          </a:p>
          <a:p>
            <a:pPr marL="756285" marR="386080" indent="-743585">
              <a:lnSpc>
                <a:spcPct val="70000"/>
              </a:lnSpc>
              <a:spcBef>
                <a:spcPts val="5"/>
              </a:spcBef>
              <a:buAutoNum type="arabicPeriod"/>
              <a:tabLst>
                <a:tab pos="756285" algn="l"/>
                <a:tab pos="756920" algn="l"/>
              </a:tabLst>
            </a:pPr>
            <a:r>
              <a:rPr sz="2400" b="1" spc="-200" dirty="0">
                <a:latin typeface="Arial"/>
                <a:cs typeface="Arial"/>
              </a:rPr>
              <a:t>Meniscus </a:t>
            </a:r>
            <a:r>
              <a:rPr sz="2400" spc="-215" dirty="0">
                <a:latin typeface="Arial"/>
                <a:cs typeface="Arial"/>
              </a:rPr>
              <a:t>A </a:t>
            </a:r>
            <a:r>
              <a:rPr sz="2400" spc="-114" dirty="0">
                <a:latin typeface="Arial"/>
                <a:cs typeface="Arial"/>
              </a:rPr>
              <a:t>disk </a:t>
            </a:r>
            <a:r>
              <a:rPr sz="2400" spc="-5" dirty="0">
                <a:latin typeface="Arial"/>
                <a:cs typeface="Arial"/>
              </a:rPr>
              <a:t>of </a:t>
            </a:r>
            <a:r>
              <a:rPr sz="2400" spc="-85" dirty="0">
                <a:latin typeface="Arial"/>
                <a:cs typeface="Arial"/>
              </a:rPr>
              <a:t>cartilage </a:t>
            </a:r>
            <a:r>
              <a:rPr sz="2400" spc="-5" dirty="0">
                <a:latin typeface="Arial"/>
                <a:cs typeface="Arial"/>
              </a:rPr>
              <a:t>that </a:t>
            </a:r>
            <a:r>
              <a:rPr sz="2400" spc="-125" dirty="0">
                <a:latin typeface="Arial"/>
                <a:cs typeface="Arial"/>
              </a:rPr>
              <a:t>acts </a:t>
            </a:r>
            <a:r>
              <a:rPr sz="2400" spc="-225" dirty="0">
                <a:latin typeface="Arial"/>
                <a:cs typeface="Arial"/>
              </a:rPr>
              <a:t>as </a:t>
            </a:r>
            <a:r>
              <a:rPr sz="2400" spc="-190" dirty="0">
                <a:latin typeface="Arial"/>
                <a:cs typeface="Arial"/>
              </a:rPr>
              <a:t>a </a:t>
            </a:r>
            <a:r>
              <a:rPr sz="2400" spc="-105" dirty="0">
                <a:latin typeface="Arial"/>
                <a:cs typeface="Arial"/>
              </a:rPr>
              <a:t>cushion </a:t>
            </a:r>
            <a:r>
              <a:rPr sz="2400" spc="-70" dirty="0">
                <a:latin typeface="Arial"/>
                <a:cs typeface="Arial"/>
              </a:rPr>
              <a:t>between </a:t>
            </a:r>
            <a:r>
              <a:rPr sz="2400" spc="-30" dirty="0">
                <a:latin typeface="Arial"/>
                <a:cs typeface="Arial"/>
              </a:rPr>
              <a:t>the </a:t>
            </a:r>
            <a:r>
              <a:rPr sz="2400" spc="-140" dirty="0">
                <a:latin typeface="Arial"/>
                <a:cs typeface="Arial"/>
              </a:rPr>
              <a:t>ends </a:t>
            </a:r>
            <a:r>
              <a:rPr sz="2400" spc="-5" dirty="0">
                <a:latin typeface="Arial"/>
                <a:cs typeface="Arial"/>
              </a:rPr>
              <a:t>of </a:t>
            </a:r>
            <a:r>
              <a:rPr sz="2400" spc="-130" dirty="0">
                <a:latin typeface="Arial"/>
                <a:cs typeface="Arial"/>
              </a:rPr>
              <a:t>bones </a:t>
            </a:r>
            <a:r>
              <a:rPr sz="2400" spc="-30" dirty="0">
                <a:latin typeface="Arial"/>
                <a:cs typeface="Arial"/>
              </a:rPr>
              <a:t>in</a:t>
            </a:r>
            <a:r>
              <a:rPr sz="2400" spc="-409" dirty="0">
                <a:latin typeface="Arial"/>
                <a:cs typeface="Arial"/>
              </a:rPr>
              <a:t> </a:t>
            </a:r>
            <a:r>
              <a:rPr sz="2400" spc="-190" dirty="0">
                <a:latin typeface="Arial"/>
                <a:cs typeface="Arial"/>
              </a:rPr>
              <a:t>a  </a:t>
            </a:r>
            <a:r>
              <a:rPr sz="2400" spc="-10" dirty="0">
                <a:latin typeface="Arial"/>
                <a:cs typeface="Arial"/>
              </a:rPr>
              <a:t>joint.</a:t>
            </a:r>
            <a:endParaRPr sz="2400">
              <a:latin typeface="Arial"/>
              <a:cs typeface="Arial"/>
            </a:endParaRPr>
          </a:p>
          <a:p>
            <a:pPr marL="756285" indent="-743585">
              <a:lnSpc>
                <a:spcPct val="100000"/>
              </a:lnSpc>
              <a:spcBef>
                <a:spcPts val="2160"/>
              </a:spcBef>
              <a:buAutoNum type="arabicPeriod"/>
              <a:tabLst>
                <a:tab pos="756285" algn="l"/>
                <a:tab pos="756920" algn="l"/>
              </a:tabLst>
            </a:pPr>
            <a:r>
              <a:rPr sz="2400" b="1" spc="-215" dirty="0">
                <a:latin typeface="Arial"/>
                <a:cs typeface="Arial"/>
              </a:rPr>
              <a:t>Ligaments </a:t>
            </a:r>
            <a:r>
              <a:rPr sz="2400" spc="-95" dirty="0">
                <a:latin typeface="Arial"/>
                <a:cs typeface="Arial"/>
              </a:rPr>
              <a:t>connective tissue, bone </a:t>
            </a:r>
            <a:r>
              <a:rPr sz="2400" spc="20" dirty="0">
                <a:latin typeface="Arial"/>
                <a:cs typeface="Arial"/>
              </a:rPr>
              <a:t>to</a:t>
            </a:r>
            <a:r>
              <a:rPr sz="2400" spc="-145" dirty="0">
                <a:latin typeface="Arial"/>
                <a:cs typeface="Arial"/>
              </a:rPr>
              <a:t> </a:t>
            </a:r>
            <a:r>
              <a:rPr sz="2400" spc="-95" dirty="0">
                <a:latin typeface="Arial"/>
                <a:cs typeface="Arial"/>
              </a:rPr>
              <a:t>bone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0" y="106679"/>
            <a:ext cx="4324433" cy="50322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3540" y="103758"/>
            <a:ext cx="3575685" cy="1367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400" dirty="0">
                <a:solidFill>
                  <a:srgbClr val="006FC0"/>
                </a:solidFill>
              </a:rPr>
              <a:t>Be </a:t>
            </a:r>
            <a:r>
              <a:rPr spc="-175" dirty="0">
                <a:solidFill>
                  <a:srgbClr val="006FC0"/>
                </a:solidFill>
              </a:rPr>
              <a:t>able </a:t>
            </a:r>
            <a:r>
              <a:rPr spc="30" dirty="0">
                <a:solidFill>
                  <a:srgbClr val="006FC0"/>
                </a:solidFill>
              </a:rPr>
              <a:t>to</a:t>
            </a:r>
            <a:r>
              <a:rPr spc="-170" dirty="0">
                <a:solidFill>
                  <a:srgbClr val="006FC0"/>
                </a:solidFill>
              </a:rPr>
              <a:t> </a:t>
            </a:r>
            <a:r>
              <a:rPr spc="-140" dirty="0">
                <a:solidFill>
                  <a:srgbClr val="006FC0"/>
                </a:solidFill>
              </a:rPr>
              <a:t>draw  </a:t>
            </a:r>
            <a:r>
              <a:rPr spc="-204" dirty="0">
                <a:solidFill>
                  <a:srgbClr val="006FC0"/>
                </a:solidFill>
              </a:rPr>
              <a:t>and</a:t>
            </a:r>
            <a:r>
              <a:rPr spc="-245" dirty="0">
                <a:solidFill>
                  <a:srgbClr val="006FC0"/>
                </a:solidFill>
              </a:rPr>
              <a:t> </a:t>
            </a:r>
            <a:r>
              <a:rPr spc="-120" dirty="0">
                <a:solidFill>
                  <a:srgbClr val="006FC0"/>
                </a:solidFill>
              </a:rPr>
              <a:t>annotate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40739" y="1455801"/>
            <a:ext cx="3526154" cy="39287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84200" indent="-571500">
              <a:lnSpc>
                <a:spcPct val="100000"/>
              </a:lnSpc>
              <a:spcBef>
                <a:spcPts val="105"/>
              </a:spcBef>
              <a:buChar char="•"/>
              <a:tabLst>
                <a:tab pos="584200" algn="l"/>
                <a:tab pos="584835" algn="l"/>
              </a:tabLst>
            </a:pPr>
            <a:r>
              <a:rPr sz="3200" spc="-65" dirty="0">
                <a:latin typeface="Arial"/>
                <a:cs typeface="Arial"/>
              </a:rPr>
              <a:t>Articular</a:t>
            </a:r>
            <a:r>
              <a:rPr sz="3200" spc="-175" dirty="0">
                <a:latin typeface="Arial"/>
                <a:cs typeface="Arial"/>
              </a:rPr>
              <a:t> </a:t>
            </a:r>
            <a:r>
              <a:rPr sz="3200" spc="-180" dirty="0">
                <a:latin typeface="Arial"/>
                <a:cs typeface="Arial"/>
              </a:rPr>
              <a:t>capsule</a:t>
            </a:r>
            <a:endParaRPr sz="3200">
              <a:latin typeface="Arial"/>
              <a:cs typeface="Arial"/>
            </a:endParaRPr>
          </a:p>
          <a:p>
            <a:pPr marL="1041400" marR="665480" lvl="1" indent="-571500">
              <a:lnSpc>
                <a:spcPct val="100000"/>
              </a:lnSpc>
              <a:buChar char="•"/>
              <a:tabLst>
                <a:tab pos="1041400" algn="l"/>
                <a:tab pos="1042035" algn="l"/>
              </a:tabLst>
            </a:pPr>
            <a:r>
              <a:rPr sz="3200" spc="-175" dirty="0">
                <a:latin typeface="Arial"/>
                <a:cs typeface="Arial"/>
              </a:rPr>
              <a:t>Synovial  </a:t>
            </a:r>
            <a:r>
              <a:rPr sz="3200" spc="-135" dirty="0">
                <a:latin typeface="Arial"/>
                <a:cs typeface="Arial"/>
              </a:rPr>
              <a:t>mem</a:t>
            </a:r>
            <a:r>
              <a:rPr sz="3200" spc="-110" dirty="0">
                <a:latin typeface="Arial"/>
                <a:cs typeface="Arial"/>
              </a:rPr>
              <a:t>b</a:t>
            </a:r>
            <a:r>
              <a:rPr sz="3200" spc="-10" dirty="0">
                <a:latin typeface="Arial"/>
                <a:cs typeface="Arial"/>
              </a:rPr>
              <a:t>r</a:t>
            </a:r>
            <a:r>
              <a:rPr sz="3200" spc="-180" dirty="0">
                <a:latin typeface="Arial"/>
                <a:cs typeface="Arial"/>
              </a:rPr>
              <a:t>ane</a:t>
            </a:r>
            <a:endParaRPr sz="3200">
              <a:latin typeface="Arial"/>
              <a:cs typeface="Arial"/>
            </a:endParaRPr>
          </a:p>
          <a:p>
            <a:pPr marL="584200" indent="-571500">
              <a:lnSpc>
                <a:spcPct val="100000"/>
              </a:lnSpc>
              <a:buChar char="•"/>
              <a:tabLst>
                <a:tab pos="584200" algn="l"/>
                <a:tab pos="584835" algn="l"/>
              </a:tabLst>
            </a:pPr>
            <a:r>
              <a:rPr sz="3200" spc="-65" dirty="0">
                <a:latin typeface="Arial"/>
                <a:cs typeface="Arial"/>
              </a:rPr>
              <a:t>Articular</a:t>
            </a:r>
            <a:r>
              <a:rPr sz="3200" spc="-200" dirty="0">
                <a:latin typeface="Arial"/>
                <a:cs typeface="Arial"/>
              </a:rPr>
              <a:t> </a:t>
            </a:r>
            <a:r>
              <a:rPr sz="3200" spc="-110" dirty="0">
                <a:latin typeface="Arial"/>
                <a:cs typeface="Arial"/>
              </a:rPr>
              <a:t>cartilage</a:t>
            </a:r>
            <a:endParaRPr sz="3200">
              <a:latin typeface="Arial"/>
              <a:cs typeface="Arial"/>
            </a:endParaRPr>
          </a:p>
          <a:p>
            <a:pPr marL="584200" indent="-571500">
              <a:lnSpc>
                <a:spcPct val="100000"/>
              </a:lnSpc>
              <a:buChar char="•"/>
              <a:tabLst>
                <a:tab pos="584200" algn="l"/>
                <a:tab pos="584835" algn="l"/>
              </a:tabLst>
            </a:pPr>
            <a:r>
              <a:rPr sz="3200" spc="-175" dirty="0">
                <a:latin typeface="Arial"/>
                <a:cs typeface="Arial"/>
              </a:rPr>
              <a:t>Synovial </a:t>
            </a:r>
            <a:r>
              <a:rPr sz="3200" spc="-20" dirty="0">
                <a:latin typeface="Arial"/>
                <a:cs typeface="Arial"/>
              </a:rPr>
              <a:t>fluid</a:t>
            </a:r>
            <a:endParaRPr sz="3200">
              <a:latin typeface="Arial"/>
              <a:cs typeface="Arial"/>
            </a:endParaRPr>
          </a:p>
          <a:p>
            <a:pPr marL="584200" indent="-571500">
              <a:lnSpc>
                <a:spcPct val="100000"/>
              </a:lnSpc>
              <a:buChar char="•"/>
              <a:tabLst>
                <a:tab pos="584200" algn="l"/>
                <a:tab pos="584835" algn="l"/>
              </a:tabLst>
            </a:pPr>
            <a:r>
              <a:rPr sz="3200" spc="-220" dirty="0">
                <a:latin typeface="Arial"/>
                <a:cs typeface="Arial"/>
              </a:rPr>
              <a:t>Bursae</a:t>
            </a:r>
            <a:endParaRPr sz="3200">
              <a:latin typeface="Arial"/>
              <a:cs typeface="Arial"/>
            </a:endParaRPr>
          </a:p>
          <a:p>
            <a:pPr marL="584200" indent="-571500">
              <a:lnSpc>
                <a:spcPct val="100000"/>
              </a:lnSpc>
              <a:buChar char="•"/>
              <a:tabLst>
                <a:tab pos="584200" algn="l"/>
                <a:tab pos="584835" algn="l"/>
              </a:tabLst>
            </a:pPr>
            <a:r>
              <a:rPr sz="3200" spc="-160" dirty="0">
                <a:latin typeface="Arial"/>
                <a:cs typeface="Arial"/>
              </a:rPr>
              <a:t>Meniscus</a:t>
            </a:r>
            <a:endParaRPr sz="3200">
              <a:latin typeface="Arial"/>
              <a:cs typeface="Arial"/>
            </a:endParaRPr>
          </a:p>
          <a:p>
            <a:pPr marL="584200" indent="-571500">
              <a:lnSpc>
                <a:spcPct val="100000"/>
              </a:lnSpc>
              <a:spcBef>
                <a:spcPts val="5"/>
              </a:spcBef>
              <a:buChar char="•"/>
              <a:tabLst>
                <a:tab pos="584200" algn="l"/>
                <a:tab pos="584835" algn="l"/>
              </a:tabLst>
            </a:pPr>
            <a:r>
              <a:rPr sz="3200" spc="-180" dirty="0">
                <a:latin typeface="Arial"/>
                <a:cs typeface="Arial"/>
              </a:rPr>
              <a:t>Ligaments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301483" y="4224527"/>
            <a:ext cx="4890516" cy="26334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051285" y="6414617"/>
            <a:ext cx="22352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8B3C5C"/>
                </a:solidFill>
                <a:latin typeface="Arial"/>
                <a:cs typeface="Arial"/>
              </a:rPr>
              <a:t>57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464546" y="0"/>
            <a:ext cx="6532695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029956" y="173736"/>
            <a:ext cx="3904488" cy="65044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600" y="80770"/>
            <a:ext cx="4111752" cy="67772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339583" y="368807"/>
            <a:ext cx="4649534" cy="64891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19828" y="106679"/>
            <a:ext cx="2620010" cy="791210"/>
          </a:xfrm>
          <a:custGeom>
            <a:avLst/>
            <a:gdLst/>
            <a:ahLst/>
            <a:cxnLst/>
            <a:rect l="l" t="t" r="r" b="b"/>
            <a:pathLst>
              <a:path w="2620009" h="791210">
                <a:moveTo>
                  <a:pt x="0" y="790956"/>
                </a:moveTo>
                <a:lnTo>
                  <a:pt x="2619755" y="790956"/>
                </a:lnTo>
                <a:lnTo>
                  <a:pt x="2619755" y="0"/>
                </a:lnTo>
                <a:lnTo>
                  <a:pt x="0" y="0"/>
                </a:lnTo>
                <a:lnTo>
                  <a:pt x="0" y="790956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719828" y="106679"/>
            <a:ext cx="2620010" cy="791210"/>
          </a:xfrm>
          <a:custGeom>
            <a:avLst/>
            <a:gdLst/>
            <a:ahLst/>
            <a:cxnLst/>
            <a:rect l="l" t="t" r="r" b="b"/>
            <a:pathLst>
              <a:path w="2620009" h="791210">
                <a:moveTo>
                  <a:pt x="0" y="790956"/>
                </a:moveTo>
                <a:lnTo>
                  <a:pt x="2619755" y="790956"/>
                </a:lnTo>
                <a:lnTo>
                  <a:pt x="2619755" y="0"/>
                </a:lnTo>
                <a:lnTo>
                  <a:pt x="0" y="0"/>
                </a:lnTo>
                <a:lnTo>
                  <a:pt x="0" y="790956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799457" y="0"/>
            <a:ext cx="242125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1065" dirty="0"/>
              <a:t>P</a:t>
            </a:r>
            <a:r>
              <a:rPr sz="6000" spc="-80" dirty="0"/>
              <a:t>r</a:t>
            </a:r>
            <a:r>
              <a:rPr sz="6000" spc="-560" dirty="0"/>
              <a:t>a</a:t>
            </a:r>
            <a:r>
              <a:rPr sz="6000" spc="-495" dirty="0"/>
              <a:t>c</a:t>
            </a:r>
            <a:r>
              <a:rPr sz="6000" spc="265" dirty="0"/>
              <a:t>t</a:t>
            </a:r>
            <a:r>
              <a:rPr sz="6000" spc="-40" dirty="0"/>
              <a:t>i</a:t>
            </a:r>
            <a:r>
              <a:rPr sz="6000" spc="-495" dirty="0"/>
              <a:t>c</a:t>
            </a:r>
            <a:r>
              <a:rPr sz="6000" spc="-375" dirty="0"/>
              <a:t>e</a:t>
            </a:r>
            <a:endParaRPr sz="60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228676"/>
            <a:ext cx="4152900" cy="1444625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2700" marR="5080">
              <a:lnSpc>
                <a:spcPts val="5300"/>
              </a:lnSpc>
              <a:spcBef>
                <a:spcPts val="755"/>
              </a:spcBef>
            </a:pPr>
            <a:r>
              <a:rPr sz="4900" spc="-480" dirty="0"/>
              <a:t>Types </a:t>
            </a:r>
            <a:r>
              <a:rPr sz="4900" spc="-55" dirty="0"/>
              <a:t>of</a:t>
            </a:r>
            <a:r>
              <a:rPr sz="4900" spc="-229" dirty="0"/>
              <a:t> </a:t>
            </a:r>
            <a:r>
              <a:rPr sz="4900" spc="-285" dirty="0"/>
              <a:t>synovial  </a:t>
            </a:r>
            <a:r>
              <a:rPr sz="4900" spc="-135" dirty="0"/>
              <a:t>joints</a:t>
            </a:r>
            <a:endParaRPr sz="4900"/>
          </a:p>
        </p:txBody>
      </p:sp>
      <p:sp>
        <p:nvSpPr>
          <p:cNvPr id="3" name="object 3"/>
          <p:cNvSpPr txBox="1"/>
          <p:nvPr/>
        </p:nvSpPr>
        <p:spPr>
          <a:xfrm>
            <a:off x="916939" y="2500629"/>
            <a:ext cx="3648710" cy="3404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70585" indent="-85788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870585" algn="l"/>
                <a:tab pos="871219" algn="l"/>
              </a:tabLst>
            </a:pPr>
            <a:r>
              <a:rPr sz="3600" spc="-170" dirty="0">
                <a:latin typeface="Arial"/>
                <a:cs typeface="Arial"/>
              </a:rPr>
              <a:t>Ball and</a:t>
            </a:r>
            <a:r>
              <a:rPr sz="3600" spc="-265" dirty="0">
                <a:latin typeface="Arial"/>
                <a:cs typeface="Arial"/>
              </a:rPr>
              <a:t> </a:t>
            </a:r>
            <a:r>
              <a:rPr sz="3600" spc="-190" dirty="0">
                <a:latin typeface="Arial"/>
                <a:cs typeface="Arial"/>
              </a:rPr>
              <a:t>socket</a:t>
            </a:r>
            <a:endParaRPr sz="3600">
              <a:latin typeface="Arial"/>
              <a:cs typeface="Arial"/>
            </a:endParaRPr>
          </a:p>
          <a:p>
            <a:pPr marL="870585" indent="-857885">
              <a:lnSpc>
                <a:spcPct val="100000"/>
              </a:lnSpc>
              <a:spcBef>
                <a:spcPts val="130"/>
              </a:spcBef>
              <a:buAutoNum type="arabicPeriod"/>
              <a:tabLst>
                <a:tab pos="870585" algn="l"/>
                <a:tab pos="871219" algn="l"/>
              </a:tabLst>
            </a:pPr>
            <a:r>
              <a:rPr sz="3600" spc="-200" dirty="0">
                <a:latin typeface="Arial"/>
                <a:cs typeface="Arial"/>
              </a:rPr>
              <a:t>Hinge</a:t>
            </a:r>
            <a:endParaRPr sz="3600">
              <a:latin typeface="Arial"/>
              <a:cs typeface="Arial"/>
            </a:endParaRPr>
          </a:p>
          <a:p>
            <a:pPr marL="870585" indent="-857885">
              <a:lnSpc>
                <a:spcPct val="100000"/>
              </a:lnSpc>
              <a:spcBef>
                <a:spcPts val="150"/>
              </a:spcBef>
              <a:buAutoNum type="arabicPeriod"/>
              <a:tabLst>
                <a:tab pos="870585" algn="l"/>
                <a:tab pos="871219" algn="l"/>
              </a:tabLst>
            </a:pPr>
            <a:r>
              <a:rPr sz="3600" spc="-130" dirty="0">
                <a:latin typeface="Arial"/>
                <a:cs typeface="Arial"/>
              </a:rPr>
              <a:t>Pivot</a:t>
            </a:r>
            <a:endParaRPr sz="3600">
              <a:latin typeface="Arial"/>
              <a:cs typeface="Arial"/>
            </a:endParaRPr>
          </a:p>
          <a:p>
            <a:pPr marL="870585" indent="-857885">
              <a:lnSpc>
                <a:spcPct val="100000"/>
              </a:lnSpc>
              <a:spcBef>
                <a:spcPts val="130"/>
              </a:spcBef>
              <a:buAutoNum type="arabicPeriod"/>
              <a:tabLst>
                <a:tab pos="870585" algn="l"/>
                <a:tab pos="871219" algn="l"/>
              </a:tabLst>
            </a:pPr>
            <a:r>
              <a:rPr sz="3600" spc="-140" dirty="0">
                <a:latin typeface="Arial"/>
                <a:cs typeface="Arial"/>
              </a:rPr>
              <a:t>Gliding</a:t>
            </a:r>
            <a:endParaRPr sz="3600">
              <a:latin typeface="Arial"/>
              <a:cs typeface="Arial"/>
            </a:endParaRPr>
          </a:p>
          <a:p>
            <a:pPr marL="870585" indent="-857885">
              <a:lnSpc>
                <a:spcPct val="100000"/>
              </a:lnSpc>
              <a:spcBef>
                <a:spcPts val="135"/>
              </a:spcBef>
              <a:buAutoNum type="arabicPeriod"/>
              <a:tabLst>
                <a:tab pos="870585" algn="l"/>
                <a:tab pos="871219" algn="l"/>
              </a:tabLst>
            </a:pPr>
            <a:r>
              <a:rPr sz="3600" spc="-150" dirty="0">
                <a:latin typeface="Arial"/>
                <a:cs typeface="Arial"/>
              </a:rPr>
              <a:t>Condyloid</a:t>
            </a:r>
            <a:endParaRPr sz="3600">
              <a:latin typeface="Arial"/>
              <a:cs typeface="Arial"/>
            </a:endParaRPr>
          </a:p>
          <a:p>
            <a:pPr marL="870585" indent="-857885">
              <a:lnSpc>
                <a:spcPct val="100000"/>
              </a:lnSpc>
              <a:spcBef>
                <a:spcPts val="145"/>
              </a:spcBef>
              <a:buAutoNum type="arabicPeriod"/>
              <a:tabLst>
                <a:tab pos="870585" algn="l"/>
                <a:tab pos="871219" algn="l"/>
              </a:tabLst>
            </a:pPr>
            <a:r>
              <a:rPr sz="3600" spc="-240" dirty="0">
                <a:latin typeface="Arial"/>
                <a:cs typeface="Arial"/>
              </a:rPr>
              <a:t>Saddle</a:t>
            </a:r>
            <a:endParaRPr sz="36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486400" y="1"/>
            <a:ext cx="6609587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518236"/>
            <a:ext cx="505396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260" dirty="0"/>
              <a:t>Gliding/Plane</a:t>
            </a:r>
            <a:r>
              <a:rPr sz="5400" spc="-434" dirty="0"/>
              <a:t> </a:t>
            </a:r>
            <a:r>
              <a:rPr sz="5400" spc="-50" dirty="0"/>
              <a:t>joint</a:t>
            </a:r>
            <a:endParaRPr sz="5400"/>
          </a:p>
        </p:txBody>
      </p:sp>
      <p:sp>
        <p:nvSpPr>
          <p:cNvPr id="3" name="object 3"/>
          <p:cNvSpPr txBox="1"/>
          <p:nvPr/>
        </p:nvSpPr>
        <p:spPr>
          <a:xfrm>
            <a:off x="361899" y="1449257"/>
            <a:ext cx="3917950" cy="502602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315"/>
              </a:spcBef>
              <a:buChar char="•"/>
              <a:tabLst>
                <a:tab pos="241300" algn="l"/>
              </a:tabLst>
            </a:pPr>
            <a:r>
              <a:rPr sz="3200" spc="-155" dirty="0">
                <a:latin typeface="Arial"/>
                <a:cs typeface="Arial"/>
              </a:rPr>
              <a:t>Linear</a:t>
            </a:r>
            <a:r>
              <a:rPr sz="3200" spc="-175" dirty="0">
                <a:latin typeface="Arial"/>
                <a:cs typeface="Arial"/>
              </a:rPr>
              <a:t> </a:t>
            </a:r>
            <a:r>
              <a:rPr sz="3200" spc="-35" dirty="0">
                <a:latin typeface="Arial"/>
                <a:cs typeface="Arial"/>
              </a:rPr>
              <a:t>motion</a:t>
            </a:r>
            <a:endParaRPr sz="320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185"/>
              </a:spcBef>
              <a:buChar char="•"/>
              <a:tabLst>
                <a:tab pos="698500" algn="l"/>
              </a:tabLst>
            </a:pPr>
            <a:r>
              <a:rPr sz="2800" spc="-120" dirty="0">
                <a:latin typeface="Arial"/>
                <a:cs typeface="Arial"/>
              </a:rPr>
              <a:t>Gliding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00"/>
              </a:spcBef>
              <a:buChar char="•"/>
              <a:tabLst>
                <a:tab pos="241300" algn="l"/>
              </a:tabLst>
            </a:pPr>
            <a:r>
              <a:rPr sz="3200" spc="-140" dirty="0">
                <a:latin typeface="Arial"/>
                <a:cs typeface="Arial"/>
              </a:rPr>
              <a:t>Angular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spc="-35" dirty="0">
                <a:latin typeface="Arial"/>
                <a:cs typeface="Arial"/>
              </a:rPr>
              <a:t>motion</a:t>
            </a:r>
            <a:endParaRPr sz="320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185"/>
              </a:spcBef>
              <a:buChar char="•"/>
              <a:tabLst>
                <a:tab pos="698500" algn="l"/>
              </a:tabLst>
            </a:pPr>
            <a:r>
              <a:rPr sz="2800" spc="-175" dirty="0">
                <a:latin typeface="Arial"/>
                <a:cs typeface="Arial"/>
              </a:rPr>
              <a:t>Bend </a:t>
            </a:r>
            <a:r>
              <a:rPr sz="2800" spc="35" dirty="0">
                <a:latin typeface="Arial"/>
                <a:cs typeface="Arial"/>
              </a:rPr>
              <a:t>&amp;</a:t>
            </a:r>
            <a:r>
              <a:rPr sz="2800" spc="-114" dirty="0">
                <a:latin typeface="Arial"/>
                <a:cs typeface="Arial"/>
              </a:rPr>
              <a:t> </a:t>
            </a:r>
            <a:r>
              <a:rPr sz="2800" spc="-80" dirty="0">
                <a:latin typeface="Arial"/>
                <a:cs typeface="Arial"/>
              </a:rPr>
              <a:t>stretch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595"/>
              </a:spcBef>
              <a:buChar char="•"/>
              <a:tabLst>
                <a:tab pos="241300" algn="l"/>
              </a:tabLst>
            </a:pPr>
            <a:r>
              <a:rPr sz="3200" spc="-140" dirty="0">
                <a:latin typeface="Arial"/>
                <a:cs typeface="Arial"/>
              </a:rPr>
              <a:t>Circular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spc="-35" dirty="0">
                <a:latin typeface="Arial"/>
                <a:cs typeface="Arial"/>
              </a:rPr>
              <a:t>motion</a:t>
            </a:r>
            <a:endParaRPr sz="320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185"/>
              </a:spcBef>
              <a:buChar char="•"/>
              <a:tabLst>
                <a:tab pos="698500" algn="l"/>
              </a:tabLst>
            </a:pPr>
            <a:r>
              <a:rPr sz="2800" spc="-100" dirty="0">
                <a:latin typeface="Arial"/>
                <a:cs typeface="Arial"/>
              </a:rPr>
              <a:t>Rotational</a:t>
            </a:r>
            <a:endParaRPr sz="2800">
              <a:latin typeface="Arial"/>
              <a:cs typeface="Arial"/>
            </a:endParaRPr>
          </a:p>
          <a:p>
            <a:pPr marL="241300" marR="5080" indent="-228600">
              <a:lnSpc>
                <a:spcPts val="3460"/>
              </a:lnSpc>
              <a:spcBef>
                <a:spcPts val="1030"/>
              </a:spcBef>
              <a:buChar char="•"/>
              <a:tabLst>
                <a:tab pos="241300" algn="l"/>
              </a:tabLst>
            </a:pPr>
            <a:r>
              <a:rPr sz="3200" spc="-85" dirty="0">
                <a:latin typeface="Arial"/>
                <a:cs typeface="Arial"/>
              </a:rPr>
              <a:t>Wrist- </a:t>
            </a:r>
            <a:r>
              <a:rPr sz="3200" spc="-155" dirty="0">
                <a:latin typeface="Arial"/>
                <a:cs typeface="Arial"/>
              </a:rPr>
              <a:t>carpals,</a:t>
            </a:r>
            <a:r>
              <a:rPr sz="3200" spc="-305" dirty="0">
                <a:latin typeface="Arial"/>
                <a:cs typeface="Arial"/>
              </a:rPr>
              <a:t> </a:t>
            </a:r>
            <a:r>
              <a:rPr sz="3200" spc="-165" dirty="0">
                <a:latin typeface="Arial"/>
                <a:cs typeface="Arial"/>
              </a:rPr>
              <a:t>Ankles-  </a:t>
            </a:r>
            <a:r>
              <a:rPr sz="3200" spc="-155" dirty="0">
                <a:latin typeface="Arial"/>
                <a:cs typeface="Arial"/>
              </a:rPr>
              <a:t>tarsals</a:t>
            </a:r>
            <a:endParaRPr sz="3200">
              <a:latin typeface="Arial"/>
              <a:cs typeface="Arial"/>
            </a:endParaRPr>
          </a:p>
          <a:p>
            <a:pPr marL="241300" marR="664210" indent="-228600">
              <a:lnSpc>
                <a:spcPts val="3460"/>
              </a:lnSpc>
              <a:spcBef>
                <a:spcPts val="990"/>
              </a:spcBef>
              <a:buChar char="•"/>
              <a:tabLst>
                <a:tab pos="241300" algn="l"/>
              </a:tabLst>
            </a:pPr>
            <a:r>
              <a:rPr sz="3200" spc="-220" dirty="0">
                <a:latin typeface="Arial"/>
                <a:cs typeface="Arial"/>
              </a:rPr>
              <a:t>Least </a:t>
            </a:r>
            <a:r>
              <a:rPr sz="3200" spc="-80" dirty="0">
                <a:latin typeface="Arial"/>
                <a:cs typeface="Arial"/>
              </a:rPr>
              <a:t>amount </a:t>
            </a:r>
            <a:r>
              <a:rPr sz="3200" spc="-10" dirty="0">
                <a:latin typeface="Arial"/>
                <a:cs typeface="Arial"/>
              </a:rPr>
              <a:t>of  </a:t>
            </a:r>
            <a:r>
              <a:rPr sz="3200" spc="-105" dirty="0">
                <a:latin typeface="Arial"/>
                <a:cs typeface="Arial"/>
              </a:rPr>
              <a:t>movement</a:t>
            </a:r>
            <a:r>
              <a:rPr sz="3200" spc="-225" dirty="0">
                <a:latin typeface="Arial"/>
                <a:cs typeface="Arial"/>
              </a:rPr>
              <a:t> </a:t>
            </a:r>
            <a:r>
              <a:rPr sz="3200" spc="-140" dirty="0">
                <a:latin typeface="Arial"/>
                <a:cs typeface="Arial"/>
              </a:rPr>
              <a:t>(why?)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272957" y="639387"/>
            <a:ext cx="4485142" cy="20108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691371" y="3881628"/>
            <a:ext cx="3500627" cy="25938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358859" y="3461857"/>
            <a:ext cx="3168944" cy="22700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518236"/>
            <a:ext cx="296545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355" dirty="0"/>
              <a:t>Hinge</a:t>
            </a:r>
            <a:r>
              <a:rPr sz="5400" spc="-455" dirty="0"/>
              <a:t> </a:t>
            </a:r>
            <a:r>
              <a:rPr sz="5400" spc="-50" dirty="0"/>
              <a:t>joint</a:t>
            </a:r>
            <a:endParaRPr sz="5400"/>
          </a:p>
        </p:txBody>
      </p:sp>
      <p:sp>
        <p:nvSpPr>
          <p:cNvPr id="3" name="object 3"/>
          <p:cNvSpPr txBox="1"/>
          <p:nvPr/>
        </p:nvSpPr>
        <p:spPr>
          <a:xfrm>
            <a:off x="916939" y="1702905"/>
            <a:ext cx="3893185" cy="2381885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670"/>
              </a:spcBef>
              <a:buChar char="•"/>
              <a:tabLst>
                <a:tab pos="241300" algn="l"/>
              </a:tabLst>
            </a:pPr>
            <a:r>
              <a:rPr sz="3600" spc="-180" dirty="0">
                <a:latin typeface="Arial"/>
                <a:cs typeface="Arial"/>
              </a:rPr>
              <a:t>Flexion </a:t>
            </a:r>
            <a:r>
              <a:rPr sz="3600" spc="55" dirty="0">
                <a:latin typeface="Arial"/>
                <a:cs typeface="Arial"/>
              </a:rPr>
              <a:t>&amp;</a:t>
            </a:r>
            <a:r>
              <a:rPr sz="3600" spc="-254" dirty="0">
                <a:latin typeface="Arial"/>
                <a:cs typeface="Arial"/>
              </a:rPr>
              <a:t> </a:t>
            </a:r>
            <a:r>
              <a:rPr sz="3600" spc="-140" dirty="0">
                <a:latin typeface="Arial"/>
                <a:cs typeface="Arial"/>
              </a:rPr>
              <a:t>extension</a:t>
            </a:r>
            <a:endParaRPr sz="3600">
              <a:latin typeface="Arial"/>
              <a:cs typeface="Arial"/>
            </a:endParaRPr>
          </a:p>
          <a:p>
            <a:pPr marL="241300" marR="146050" indent="-228600">
              <a:lnSpc>
                <a:spcPts val="3890"/>
              </a:lnSpc>
              <a:spcBef>
                <a:spcPts val="1055"/>
              </a:spcBef>
              <a:buChar char="•"/>
              <a:tabLst>
                <a:tab pos="241300" algn="l"/>
              </a:tabLst>
            </a:pPr>
            <a:r>
              <a:rPr sz="3600" spc="-275" dirty="0">
                <a:latin typeface="Arial"/>
                <a:cs typeface="Arial"/>
              </a:rPr>
              <a:t>Knees, </a:t>
            </a:r>
            <a:r>
              <a:rPr sz="3600" spc="-145" dirty="0">
                <a:latin typeface="Arial"/>
                <a:cs typeface="Arial"/>
              </a:rPr>
              <a:t>elbows </a:t>
            </a:r>
            <a:r>
              <a:rPr sz="3600" spc="-165" dirty="0">
                <a:latin typeface="Arial"/>
                <a:cs typeface="Arial"/>
              </a:rPr>
              <a:t>and  </a:t>
            </a:r>
            <a:r>
              <a:rPr sz="3600" spc="-60" dirty="0">
                <a:latin typeface="Arial"/>
                <a:cs typeface="Arial"/>
              </a:rPr>
              <a:t>joints </a:t>
            </a:r>
            <a:r>
              <a:rPr sz="3600" spc="-5" dirty="0">
                <a:latin typeface="Arial"/>
                <a:cs typeface="Arial"/>
              </a:rPr>
              <a:t>of</a:t>
            </a:r>
            <a:r>
              <a:rPr sz="3600" spc="-390" dirty="0">
                <a:latin typeface="Arial"/>
                <a:cs typeface="Arial"/>
              </a:rPr>
              <a:t> </a:t>
            </a:r>
            <a:r>
              <a:rPr sz="3600" spc="-200" dirty="0">
                <a:latin typeface="Arial"/>
                <a:cs typeface="Arial"/>
              </a:rPr>
              <a:t>phalanges</a:t>
            </a:r>
            <a:endParaRPr sz="36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505"/>
              </a:spcBef>
              <a:buChar char="•"/>
              <a:tabLst>
                <a:tab pos="241300" algn="l"/>
              </a:tabLst>
            </a:pPr>
            <a:r>
              <a:rPr sz="3600" spc="-165" dirty="0">
                <a:latin typeface="Arial"/>
                <a:cs typeface="Arial"/>
              </a:rPr>
              <a:t>Think </a:t>
            </a:r>
            <a:r>
              <a:rPr sz="3600" spc="-70" dirty="0">
                <a:latin typeface="Arial"/>
                <a:cs typeface="Arial"/>
              </a:rPr>
              <a:t>door</a:t>
            </a:r>
            <a:r>
              <a:rPr sz="3600" spc="-250" dirty="0">
                <a:latin typeface="Arial"/>
                <a:cs typeface="Arial"/>
              </a:rPr>
              <a:t> </a:t>
            </a:r>
            <a:r>
              <a:rPr sz="3600" spc="-150" dirty="0">
                <a:latin typeface="Arial"/>
                <a:cs typeface="Arial"/>
              </a:rPr>
              <a:t>hinge</a:t>
            </a:r>
            <a:endParaRPr sz="36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29434" y="654130"/>
            <a:ext cx="3658615" cy="17370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056119" y="2391155"/>
            <a:ext cx="4573906" cy="43596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518236"/>
            <a:ext cx="257175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465" dirty="0"/>
              <a:t>Examples</a:t>
            </a:r>
            <a:endParaRPr sz="5400"/>
          </a:p>
        </p:txBody>
      </p:sp>
      <p:sp>
        <p:nvSpPr>
          <p:cNvPr id="3" name="object 3"/>
          <p:cNvSpPr txBox="1"/>
          <p:nvPr/>
        </p:nvSpPr>
        <p:spPr>
          <a:xfrm>
            <a:off x="916939" y="1706553"/>
            <a:ext cx="8112759" cy="2855595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15"/>
              </a:spcBef>
              <a:buChar char="•"/>
              <a:tabLst>
                <a:tab pos="241300" algn="l"/>
              </a:tabLst>
            </a:pPr>
            <a:r>
              <a:rPr sz="3200" spc="-229" dirty="0">
                <a:latin typeface="Arial"/>
                <a:cs typeface="Arial"/>
              </a:rPr>
              <a:t>The </a:t>
            </a:r>
            <a:r>
              <a:rPr sz="3200" spc="-160" dirty="0">
                <a:latin typeface="Arial"/>
                <a:cs typeface="Arial"/>
              </a:rPr>
              <a:t>head </a:t>
            </a:r>
            <a:r>
              <a:rPr sz="3200" spc="-165" dirty="0">
                <a:latin typeface="Arial"/>
                <a:cs typeface="Arial"/>
              </a:rPr>
              <a:t>is </a:t>
            </a:r>
            <a:r>
              <a:rPr sz="3200" b="1" spc="-215" dirty="0">
                <a:latin typeface="Arial"/>
                <a:cs typeface="Arial"/>
              </a:rPr>
              <a:t>superior </a:t>
            </a:r>
            <a:r>
              <a:rPr sz="3200" spc="25" dirty="0">
                <a:latin typeface="Arial"/>
                <a:cs typeface="Arial"/>
              </a:rPr>
              <a:t>to </a:t>
            </a:r>
            <a:r>
              <a:rPr sz="3200" spc="-35" dirty="0">
                <a:latin typeface="Arial"/>
                <a:cs typeface="Arial"/>
              </a:rPr>
              <a:t>the</a:t>
            </a:r>
            <a:r>
              <a:rPr sz="3200" spc="-280" dirty="0">
                <a:latin typeface="Arial"/>
                <a:cs typeface="Arial"/>
              </a:rPr>
              <a:t> </a:t>
            </a:r>
            <a:r>
              <a:rPr sz="3200" spc="-145" dirty="0">
                <a:latin typeface="Arial"/>
                <a:cs typeface="Arial"/>
              </a:rPr>
              <a:t>shoulders</a:t>
            </a:r>
            <a:endParaRPr sz="32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15"/>
              </a:spcBef>
              <a:buChar char="•"/>
              <a:tabLst>
                <a:tab pos="241300" algn="l"/>
              </a:tabLst>
            </a:pPr>
            <a:r>
              <a:rPr sz="3200" spc="-229" dirty="0">
                <a:latin typeface="Arial"/>
                <a:cs typeface="Arial"/>
              </a:rPr>
              <a:t>The </a:t>
            </a:r>
            <a:r>
              <a:rPr sz="3200" spc="-110" dirty="0">
                <a:latin typeface="Arial"/>
                <a:cs typeface="Arial"/>
              </a:rPr>
              <a:t>shoulder </a:t>
            </a:r>
            <a:r>
              <a:rPr sz="3200" spc="-165" dirty="0">
                <a:latin typeface="Arial"/>
                <a:cs typeface="Arial"/>
              </a:rPr>
              <a:t>is </a:t>
            </a:r>
            <a:r>
              <a:rPr sz="3200" b="1" spc="-204" dirty="0">
                <a:latin typeface="Arial"/>
                <a:cs typeface="Arial"/>
              </a:rPr>
              <a:t>proximal </a:t>
            </a:r>
            <a:r>
              <a:rPr sz="3200" spc="20" dirty="0">
                <a:latin typeface="Arial"/>
                <a:cs typeface="Arial"/>
              </a:rPr>
              <a:t>to </a:t>
            </a:r>
            <a:r>
              <a:rPr sz="3200" spc="-35" dirty="0">
                <a:latin typeface="Arial"/>
                <a:cs typeface="Arial"/>
              </a:rPr>
              <a:t>the</a:t>
            </a:r>
            <a:r>
              <a:rPr sz="3200" spc="-345" dirty="0">
                <a:latin typeface="Arial"/>
                <a:cs typeface="Arial"/>
              </a:rPr>
              <a:t> </a:t>
            </a:r>
            <a:r>
              <a:rPr sz="3200" spc="-80" dirty="0">
                <a:latin typeface="Arial"/>
                <a:cs typeface="Arial"/>
              </a:rPr>
              <a:t>elbow</a:t>
            </a:r>
            <a:endParaRPr sz="32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10"/>
              </a:spcBef>
              <a:buChar char="•"/>
              <a:tabLst>
                <a:tab pos="241300" algn="l"/>
              </a:tabLst>
            </a:pPr>
            <a:r>
              <a:rPr sz="3200" spc="-229" dirty="0">
                <a:latin typeface="Arial"/>
                <a:cs typeface="Arial"/>
              </a:rPr>
              <a:t>The </a:t>
            </a:r>
            <a:r>
              <a:rPr sz="3200" spc="-90" dirty="0">
                <a:latin typeface="Arial"/>
                <a:cs typeface="Arial"/>
              </a:rPr>
              <a:t>patella </a:t>
            </a:r>
            <a:r>
              <a:rPr sz="3200" spc="-165" dirty="0">
                <a:latin typeface="Arial"/>
                <a:cs typeface="Arial"/>
              </a:rPr>
              <a:t>is </a:t>
            </a:r>
            <a:r>
              <a:rPr sz="3200" b="1" spc="-150" dirty="0">
                <a:latin typeface="Arial"/>
                <a:cs typeface="Arial"/>
              </a:rPr>
              <a:t>anterior </a:t>
            </a:r>
            <a:r>
              <a:rPr sz="3200" spc="25" dirty="0">
                <a:latin typeface="Arial"/>
                <a:cs typeface="Arial"/>
              </a:rPr>
              <a:t>to </a:t>
            </a:r>
            <a:r>
              <a:rPr sz="3200" spc="-35" dirty="0">
                <a:latin typeface="Arial"/>
                <a:cs typeface="Arial"/>
              </a:rPr>
              <a:t>the</a:t>
            </a:r>
            <a:r>
              <a:rPr sz="3200" spc="-434" dirty="0">
                <a:latin typeface="Arial"/>
                <a:cs typeface="Arial"/>
              </a:rPr>
              <a:t> </a:t>
            </a:r>
            <a:r>
              <a:rPr sz="3200" spc="-135" dirty="0">
                <a:latin typeface="Arial"/>
                <a:cs typeface="Arial"/>
              </a:rPr>
              <a:t>hamstrings</a:t>
            </a:r>
            <a:endParaRPr sz="32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30"/>
              </a:spcBef>
              <a:buChar char="•"/>
              <a:tabLst>
                <a:tab pos="241300" algn="l"/>
              </a:tabLst>
            </a:pPr>
            <a:r>
              <a:rPr sz="3200" spc="-229" dirty="0">
                <a:latin typeface="Arial"/>
                <a:cs typeface="Arial"/>
              </a:rPr>
              <a:t>The </a:t>
            </a:r>
            <a:r>
              <a:rPr sz="3200" spc="-140" dirty="0">
                <a:latin typeface="Arial"/>
                <a:cs typeface="Arial"/>
              </a:rPr>
              <a:t>hand </a:t>
            </a:r>
            <a:r>
              <a:rPr sz="3200" spc="-165" dirty="0">
                <a:latin typeface="Arial"/>
                <a:cs typeface="Arial"/>
              </a:rPr>
              <a:t>is </a:t>
            </a:r>
            <a:r>
              <a:rPr sz="3200" b="1" spc="-195" dirty="0">
                <a:latin typeface="Arial"/>
                <a:cs typeface="Arial"/>
              </a:rPr>
              <a:t>distal </a:t>
            </a:r>
            <a:r>
              <a:rPr sz="3200" spc="20" dirty="0">
                <a:latin typeface="Arial"/>
                <a:cs typeface="Arial"/>
              </a:rPr>
              <a:t>to </a:t>
            </a:r>
            <a:r>
              <a:rPr sz="3200" spc="-35" dirty="0">
                <a:latin typeface="Arial"/>
                <a:cs typeface="Arial"/>
              </a:rPr>
              <a:t>the</a:t>
            </a:r>
            <a:r>
              <a:rPr sz="3200" spc="-285" dirty="0">
                <a:latin typeface="Arial"/>
                <a:cs typeface="Arial"/>
              </a:rPr>
              <a:t> </a:t>
            </a:r>
            <a:r>
              <a:rPr sz="3200" spc="-80" dirty="0">
                <a:latin typeface="Arial"/>
                <a:cs typeface="Arial"/>
              </a:rPr>
              <a:t>elbow</a:t>
            </a:r>
            <a:endParaRPr sz="32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10"/>
              </a:spcBef>
              <a:buChar char="•"/>
              <a:tabLst>
                <a:tab pos="241300" algn="l"/>
              </a:tabLst>
            </a:pPr>
            <a:r>
              <a:rPr sz="3200" spc="-229" dirty="0">
                <a:latin typeface="Arial"/>
                <a:cs typeface="Arial"/>
              </a:rPr>
              <a:t>The</a:t>
            </a:r>
            <a:r>
              <a:rPr sz="3200" spc="-175" dirty="0">
                <a:latin typeface="Arial"/>
                <a:cs typeface="Arial"/>
              </a:rPr>
              <a:t> </a:t>
            </a:r>
            <a:r>
              <a:rPr sz="3200" spc="-114" dirty="0">
                <a:latin typeface="Arial"/>
                <a:cs typeface="Arial"/>
              </a:rPr>
              <a:t>inside</a:t>
            </a:r>
            <a:r>
              <a:rPr sz="3200" spc="-14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of</a:t>
            </a:r>
            <a:r>
              <a:rPr sz="3200" spc="-170" dirty="0">
                <a:latin typeface="Arial"/>
                <a:cs typeface="Arial"/>
              </a:rPr>
              <a:t> </a:t>
            </a:r>
            <a:r>
              <a:rPr sz="3200" spc="-40" dirty="0">
                <a:latin typeface="Arial"/>
                <a:cs typeface="Arial"/>
              </a:rPr>
              <a:t>the</a:t>
            </a:r>
            <a:r>
              <a:rPr sz="3200" spc="-175" dirty="0">
                <a:latin typeface="Arial"/>
                <a:cs typeface="Arial"/>
              </a:rPr>
              <a:t> </a:t>
            </a:r>
            <a:r>
              <a:rPr sz="3200" spc="-75" dirty="0">
                <a:latin typeface="Arial"/>
                <a:cs typeface="Arial"/>
              </a:rPr>
              <a:t>elbow</a:t>
            </a:r>
            <a:r>
              <a:rPr sz="3200" spc="-165" dirty="0">
                <a:latin typeface="Arial"/>
                <a:cs typeface="Arial"/>
              </a:rPr>
              <a:t> is</a:t>
            </a:r>
            <a:r>
              <a:rPr sz="3200" spc="-200" dirty="0">
                <a:latin typeface="Arial"/>
                <a:cs typeface="Arial"/>
              </a:rPr>
              <a:t> </a:t>
            </a:r>
            <a:r>
              <a:rPr sz="3200" b="1" spc="-180" dirty="0">
                <a:latin typeface="Arial"/>
                <a:cs typeface="Arial"/>
              </a:rPr>
              <a:t>medial</a:t>
            </a:r>
            <a:r>
              <a:rPr sz="3200" b="1" spc="-170" dirty="0">
                <a:latin typeface="Arial"/>
                <a:cs typeface="Arial"/>
              </a:rPr>
              <a:t> </a:t>
            </a:r>
            <a:r>
              <a:rPr sz="3200" spc="25" dirty="0">
                <a:latin typeface="Arial"/>
                <a:cs typeface="Arial"/>
              </a:rPr>
              <a:t>to</a:t>
            </a:r>
            <a:r>
              <a:rPr sz="3200" spc="-175" dirty="0">
                <a:latin typeface="Arial"/>
                <a:cs typeface="Arial"/>
              </a:rPr>
              <a:t> </a:t>
            </a:r>
            <a:r>
              <a:rPr sz="3200" spc="-35" dirty="0">
                <a:latin typeface="Arial"/>
                <a:cs typeface="Arial"/>
              </a:rPr>
              <a:t>the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spc="-95" dirty="0">
                <a:latin typeface="Arial"/>
                <a:cs typeface="Arial"/>
              </a:rPr>
              <a:t>outside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532619" y="96010"/>
            <a:ext cx="2331720" cy="67619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518236"/>
            <a:ext cx="275780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265" dirty="0"/>
              <a:t>Pivot</a:t>
            </a:r>
            <a:r>
              <a:rPr sz="5400" spc="-440" dirty="0"/>
              <a:t> </a:t>
            </a:r>
            <a:r>
              <a:rPr sz="5400" spc="-50" dirty="0"/>
              <a:t>joint</a:t>
            </a:r>
            <a:endParaRPr sz="5400"/>
          </a:p>
        </p:txBody>
      </p:sp>
      <p:sp>
        <p:nvSpPr>
          <p:cNvPr id="3" name="object 3"/>
          <p:cNvSpPr txBox="1"/>
          <p:nvPr/>
        </p:nvSpPr>
        <p:spPr>
          <a:xfrm>
            <a:off x="916939" y="1706553"/>
            <a:ext cx="4118610" cy="2162175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15"/>
              </a:spcBef>
              <a:buChar char="•"/>
              <a:tabLst>
                <a:tab pos="241300" algn="l"/>
              </a:tabLst>
            </a:pPr>
            <a:r>
              <a:rPr sz="3200" spc="-125" dirty="0">
                <a:latin typeface="Arial"/>
                <a:cs typeface="Arial"/>
              </a:rPr>
              <a:t>Allows </a:t>
            </a:r>
            <a:r>
              <a:rPr sz="3200" spc="-15" dirty="0">
                <a:latin typeface="Arial"/>
                <a:cs typeface="Arial"/>
              </a:rPr>
              <a:t>for</a:t>
            </a:r>
            <a:r>
              <a:rPr sz="3200" spc="-225" dirty="0">
                <a:latin typeface="Arial"/>
                <a:cs typeface="Arial"/>
              </a:rPr>
              <a:t> </a:t>
            </a:r>
            <a:r>
              <a:rPr sz="3200" spc="-30" dirty="0">
                <a:latin typeface="Arial"/>
                <a:cs typeface="Arial"/>
              </a:rPr>
              <a:t>rotation</a:t>
            </a:r>
            <a:endParaRPr sz="32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15"/>
              </a:spcBef>
              <a:buChar char="•"/>
              <a:tabLst>
                <a:tab pos="241300" algn="l"/>
              </a:tabLst>
            </a:pPr>
            <a:r>
              <a:rPr sz="3200" spc="-204" dirty="0">
                <a:latin typeface="Arial"/>
                <a:cs typeface="Arial"/>
              </a:rPr>
              <a:t>Neck</a:t>
            </a:r>
            <a:endParaRPr sz="3200">
              <a:latin typeface="Arial"/>
              <a:cs typeface="Arial"/>
            </a:endParaRPr>
          </a:p>
          <a:p>
            <a:pPr marL="241300" marR="5080" indent="-228600">
              <a:lnSpc>
                <a:spcPts val="3460"/>
              </a:lnSpc>
              <a:spcBef>
                <a:spcPts val="1045"/>
              </a:spcBef>
              <a:buChar char="•"/>
              <a:tabLst>
                <a:tab pos="241300" algn="l"/>
              </a:tabLst>
            </a:pPr>
            <a:r>
              <a:rPr sz="3200" spc="-120" dirty="0">
                <a:latin typeface="Arial"/>
                <a:cs typeface="Arial"/>
              </a:rPr>
              <a:t>Joint </a:t>
            </a:r>
            <a:r>
              <a:rPr sz="3200" spc="-95" dirty="0">
                <a:latin typeface="Arial"/>
                <a:cs typeface="Arial"/>
              </a:rPr>
              <a:t>between</a:t>
            </a:r>
            <a:r>
              <a:rPr sz="3200" spc="-270" dirty="0">
                <a:latin typeface="Arial"/>
                <a:cs typeface="Arial"/>
              </a:rPr>
              <a:t> </a:t>
            </a:r>
            <a:r>
              <a:rPr sz="3200" spc="-100" dirty="0">
                <a:latin typeface="Arial"/>
                <a:cs typeface="Arial"/>
              </a:rPr>
              <a:t>proximal  </a:t>
            </a:r>
            <a:r>
              <a:rPr sz="3200" spc="-185" dirty="0">
                <a:latin typeface="Arial"/>
                <a:cs typeface="Arial"/>
              </a:rPr>
              <a:t>ends </a:t>
            </a:r>
            <a:r>
              <a:rPr sz="3200" dirty="0">
                <a:latin typeface="Arial"/>
                <a:cs typeface="Arial"/>
              </a:rPr>
              <a:t>of </a:t>
            </a:r>
            <a:r>
              <a:rPr sz="3200" spc="-130" dirty="0">
                <a:latin typeface="Arial"/>
                <a:cs typeface="Arial"/>
              </a:rPr>
              <a:t>radius </a:t>
            </a:r>
            <a:r>
              <a:rPr sz="3200" spc="50" dirty="0">
                <a:latin typeface="Arial"/>
                <a:cs typeface="Arial"/>
              </a:rPr>
              <a:t>&amp;</a:t>
            </a:r>
            <a:r>
              <a:rPr sz="3200" spc="-385" dirty="0">
                <a:latin typeface="Arial"/>
                <a:cs typeface="Arial"/>
              </a:rPr>
              <a:t> </a:t>
            </a:r>
            <a:r>
              <a:rPr sz="3200" spc="-110" dirty="0">
                <a:latin typeface="Arial"/>
                <a:cs typeface="Arial"/>
              </a:rPr>
              <a:t>ulna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792723" y="4412055"/>
            <a:ext cx="1786661" cy="1860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53756" y="3809999"/>
            <a:ext cx="3840479" cy="304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76415" y="703987"/>
            <a:ext cx="5049704" cy="24886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518236"/>
            <a:ext cx="705739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254" dirty="0"/>
              <a:t>Condyloid/Ellipsoidal</a:t>
            </a:r>
            <a:r>
              <a:rPr sz="5400" spc="-405" dirty="0"/>
              <a:t> </a:t>
            </a:r>
            <a:r>
              <a:rPr sz="5400" spc="-50" dirty="0"/>
              <a:t>joint</a:t>
            </a:r>
            <a:endParaRPr sz="5400"/>
          </a:p>
        </p:txBody>
      </p:sp>
      <p:sp>
        <p:nvSpPr>
          <p:cNvPr id="3" name="object 3"/>
          <p:cNvSpPr txBox="1"/>
          <p:nvPr/>
        </p:nvSpPr>
        <p:spPr>
          <a:xfrm>
            <a:off x="6175375" y="3192926"/>
            <a:ext cx="5514340" cy="296291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345"/>
              </a:spcBef>
              <a:buChar char="•"/>
              <a:tabLst>
                <a:tab pos="241300" algn="l"/>
              </a:tabLst>
            </a:pPr>
            <a:r>
              <a:rPr sz="3000" spc="-75" dirty="0">
                <a:latin typeface="Arial"/>
                <a:cs typeface="Arial"/>
              </a:rPr>
              <a:t>Movement </a:t>
            </a:r>
            <a:r>
              <a:rPr sz="3000" spc="-40" dirty="0">
                <a:latin typeface="Arial"/>
                <a:cs typeface="Arial"/>
              </a:rPr>
              <a:t>in different</a:t>
            </a:r>
            <a:r>
              <a:rPr sz="3000" spc="-434" dirty="0">
                <a:latin typeface="Arial"/>
                <a:cs typeface="Arial"/>
              </a:rPr>
              <a:t> </a:t>
            </a:r>
            <a:r>
              <a:rPr sz="3000" spc="-155" dirty="0">
                <a:latin typeface="Arial"/>
                <a:cs typeface="Arial"/>
              </a:rPr>
              <a:t>planes</a:t>
            </a:r>
            <a:endParaRPr sz="300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220"/>
              </a:spcBef>
              <a:buChar char="•"/>
              <a:tabLst>
                <a:tab pos="699135" algn="l"/>
              </a:tabLst>
            </a:pPr>
            <a:r>
              <a:rPr sz="2600" spc="-145" dirty="0">
                <a:latin typeface="Arial"/>
                <a:cs typeface="Arial"/>
              </a:rPr>
              <a:t>Up </a:t>
            </a:r>
            <a:r>
              <a:rPr sz="2600" spc="40" dirty="0">
                <a:latin typeface="Arial"/>
                <a:cs typeface="Arial"/>
              </a:rPr>
              <a:t>&amp; </a:t>
            </a:r>
            <a:r>
              <a:rPr sz="2600" spc="-70" dirty="0">
                <a:latin typeface="Arial"/>
                <a:cs typeface="Arial"/>
              </a:rPr>
              <a:t>down,</a:t>
            </a:r>
            <a:r>
              <a:rPr sz="2600" spc="-325" dirty="0">
                <a:latin typeface="Arial"/>
                <a:cs typeface="Arial"/>
              </a:rPr>
              <a:t> </a:t>
            </a:r>
            <a:r>
              <a:rPr sz="2600" spc="-95" dirty="0">
                <a:latin typeface="Arial"/>
                <a:cs typeface="Arial"/>
              </a:rPr>
              <a:t>side-to-side</a:t>
            </a:r>
            <a:endParaRPr sz="2600">
              <a:latin typeface="Arial"/>
              <a:cs typeface="Arial"/>
            </a:endParaRPr>
          </a:p>
          <a:p>
            <a:pPr marL="241300" marR="614680" indent="-228600">
              <a:lnSpc>
                <a:spcPts val="3240"/>
              </a:lnSpc>
              <a:spcBef>
                <a:spcPts val="1019"/>
              </a:spcBef>
              <a:buChar char="•"/>
              <a:tabLst>
                <a:tab pos="241300" algn="l"/>
              </a:tabLst>
            </a:pPr>
            <a:r>
              <a:rPr sz="3000" spc="-150" dirty="0">
                <a:latin typeface="Arial"/>
                <a:cs typeface="Arial"/>
              </a:rPr>
              <a:t>Joints </a:t>
            </a:r>
            <a:r>
              <a:rPr sz="3000" spc="-90" dirty="0">
                <a:latin typeface="Arial"/>
                <a:cs typeface="Arial"/>
              </a:rPr>
              <a:t>between </a:t>
            </a:r>
            <a:r>
              <a:rPr sz="3000" spc="-135" dirty="0">
                <a:latin typeface="Arial"/>
                <a:cs typeface="Arial"/>
              </a:rPr>
              <a:t>metacarpals</a:t>
            </a:r>
            <a:r>
              <a:rPr sz="3000" spc="-330" dirty="0">
                <a:latin typeface="Arial"/>
                <a:cs typeface="Arial"/>
              </a:rPr>
              <a:t> </a:t>
            </a:r>
            <a:r>
              <a:rPr sz="3000" spc="45" dirty="0">
                <a:latin typeface="Arial"/>
                <a:cs typeface="Arial"/>
              </a:rPr>
              <a:t>&amp;  </a:t>
            </a:r>
            <a:r>
              <a:rPr sz="3000" spc="-170" dirty="0">
                <a:latin typeface="Arial"/>
                <a:cs typeface="Arial"/>
              </a:rPr>
              <a:t>phalanges</a:t>
            </a:r>
            <a:endParaRPr sz="30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590"/>
              </a:spcBef>
              <a:buChar char="•"/>
              <a:tabLst>
                <a:tab pos="241300" algn="l"/>
              </a:tabLst>
            </a:pPr>
            <a:r>
              <a:rPr sz="3000" spc="-155" dirty="0">
                <a:latin typeface="Arial"/>
                <a:cs typeface="Arial"/>
              </a:rPr>
              <a:t>Radiocarpal </a:t>
            </a:r>
            <a:r>
              <a:rPr sz="3000" spc="-55" dirty="0">
                <a:latin typeface="Arial"/>
                <a:cs typeface="Arial"/>
              </a:rPr>
              <a:t>(wrist),</a:t>
            </a:r>
            <a:r>
              <a:rPr sz="3000" spc="-185" dirty="0">
                <a:latin typeface="Arial"/>
                <a:cs typeface="Arial"/>
              </a:rPr>
              <a:t> </a:t>
            </a:r>
            <a:r>
              <a:rPr sz="3000" spc="-150" dirty="0">
                <a:latin typeface="Arial"/>
                <a:cs typeface="Arial"/>
              </a:rPr>
              <a:t>knuckles</a:t>
            </a:r>
            <a:endParaRPr sz="30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50"/>
              </a:spcBef>
              <a:buChar char="•"/>
              <a:tabLst>
                <a:tab pos="241300" algn="l"/>
              </a:tabLst>
            </a:pPr>
            <a:r>
              <a:rPr sz="3000" spc="-125" dirty="0">
                <a:latin typeface="Arial"/>
                <a:cs typeface="Arial"/>
              </a:rPr>
              <a:t>Similar </a:t>
            </a:r>
            <a:r>
              <a:rPr sz="3000" spc="30" dirty="0">
                <a:latin typeface="Arial"/>
                <a:cs typeface="Arial"/>
              </a:rPr>
              <a:t>to </a:t>
            </a:r>
            <a:r>
              <a:rPr sz="3000" spc="-75" dirty="0">
                <a:latin typeface="Arial"/>
                <a:cs typeface="Arial"/>
              </a:rPr>
              <a:t>ball </a:t>
            </a:r>
            <a:r>
              <a:rPr sz="3000" spc="45" dirty="0">
                <a:latin typeface="Arial"/>
                <a:cs typeface="Arial"/>
              </a:rPr>
              <a:t>&amp;</a:t>
            </a:r>
            <a:r>
              <a:rPr sz="3000" spc="-545" dirty="0">
                <a:latin typeface="Arial"/>
                <a:cs typeface="Arial"/>
              </a:rPr>
              <a:t> </a:t>
            </a:r>
            <a:r>
              <a:rPr sz="3000" spc="-165" dirty="0">
                <a:latin typeface="Arial"/>
                <a:cs typeface="Arial"/>
              </a:rPr>
              <a:t>socket= </a:t>
            </a:r>
            <a:r>
              <a:rPr sz="3000" spc="-55" dirty="0">
                <a:latin typeface="Arial"/>
                <a:cs typeface="Arial"/>
              </a:rPr>
              <a:t>&gt;mobility</a:t>
            </a:r>
            <a:endParaRPr sz="3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5899" y="1604772"/>
            <a:ext cx="3278575" cy="27752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426786" y="80433"/>
            <a:ext cx="1567711" cy="28051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52142" y="4379974"/>
            <a:ext cx="3957934" cy="24323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518236"/>
            <a:ext cx="320865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425" dirty="0"/>
              <a:t>Saddle</a:t>
            </a:r>
            <a:r>
              <a:rPr sz="5400" spc="-475" dirty="0"/>
              <a:t> </a:t>
            </a:r>
            <a:r>
              <a:rPr sz="5400" spc="-50" dirty="0"/>
              <a:t>joint</a:t>
            </a:r>
            <a:endParaRPr sz="5400"/>
          </a:p>
        </p:txBody>
      </p:sp>
      <p:sp>
        <p:nvSpPr>
          <p:cNvPr id="3" name="object 3"/>
          <p:cNvSpPr txBox="1"/>
          <p:nvPr/>
        </p:nvSpPr>
        <p:spPr>
          <a:xfrm>
            <a:off x="865428" y="1709673"/>
            <a:ext cx="4640580" cy="4267200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241300" marR="530225" indent="-228600">
              <a:lnSpc>
                <a:spcPts val="2880"/>
              </a:lnSpc>
              <a:spcBef>
                <a:spcPts val="795"/>
              </a:spcBef>
              <a:buChar char="•"/>
              <a:tabLst>
                <a:tab pos="241935" algn="l"/>
              </a:tabLst>
            </a:pPr>
            <a:r>
              <a:rPr sz="3000" spc="-165" dirty="0">
                <a:latin typeface="Arial"/>
                <a:cs typeface="Arial"/>
              </a:rPr>
              <a:t>Various </a:t>
            </a:r>
            <a:r>
              <a:rPr sz="3000" spc="-100" dirty="0">
                <a:latin typeface="Arial"/>
                <a:cs typeface="Arial"/>
              </a:rPr>
              <a:t>movement </a:t>
            </a:r>
            <a:r>
              <a:rPr sz="3000" spc="-95" dirty="0">
                <a:latin typeface="Arial"/>
                <a:cs typeface="Arial"/>
              </a:rPr>
              <a:t>(up</a:t>
            </a:r>
            <a:r>
              <a:rPr sz="3000" spc="-285" dirty="0">
                <a:latin typeface="Arial"/>
                <a:cs typeface="Arial"/>
              </a:rPr>
              <a:t> </a:t>
            </a:r>
            <a:r>
              <a:rPr sz="3000" spc="45" dirty="0">
                <a:latin typeface="Arial"/>
                <a:cs typeface="Arial"/>
              </a:rPr>
              <a:t>&amp;  </a:t>
            </a:r>
            <a:r>
              <a:rPr sz="3000" spc="-80" dirty="0">
                <a:latin typeface="Arial"/>
                <a:cs typeface="Arial"/>
              </a:rPr>
              <a:t>down,</a:t>
            </a:r>
            <a:r>
              <a:rPr sz="3000" spc="-155" dirty="0">
                <a:latin typeface="Arial"/>
                <a:cs typeface="Arial"/>
              </a:rPr>
              <a:t> </a:t>
            </a:r>
            <a:r>
              <a:rPr sz="3000" spc="-110" dirty="0">
                <a:latin typeface="Arial"/>
                <a:cs typeface="Arial"/>
              </a:rPr>
              <a:t>side-to-side)</a:t>
            </a:r>
            <a:endParaRPr sz="30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300"/>
              </a:spcBef>
              <a:buChar char="•"/>
              <a:tabLst>
                <a:tab pos="241935" algn="l"/>
              </a:tabLst>
            </a:pPr>
            <a:r>
              <a:rPr sz="3000" spc="-275" dirty="0">
                <a:latin typeface="Arial"/>
                <a:cs typeface="Arial"/>
              </a:rPr>
              <a:t>Base </a:t>
            </a:r>
            <a:r>
              <a:rPr sz="3000" spc="-5" dirty="0">
                <a:latin typeface="Arial"/>
                <a:cs typeface="Arial"/>
              </a:rPr>
              <a:t>of</a:t>
            </a:r>
            <a:r>
              <a:rPr sz="3000" spc="-60" dirty="0">
                <a:latin typeface="Arial"/>
                <a:cs typeface="Arial"/>
              </a:rPr>
              <a:t> </a:t>
            </a:r>
            <a:r>
              <a:rPr sz="3000" spc="-45" dirty="0">
                <a:latin typeface="Arial"/>
                <a:cs typeface="Arial"/>
              </a:rPr>
              <a:t>thumb</a:t>
            </a:r>
            <a:endParaRPr sz="3000">
              <a:latin typeface="Arial"/>
              <a:cs typeface="Arial"/>
            </a:endParaRPr>
          </a:p>
          <a:p>
            <a:pPr marL="241300" marR="337820" indent="-228600">
              <a:lnSpc>
                <a:spcPts val="2880"/>
              </a:lnSpc>
              <a:spcBef>
                <a:spcPts val="985"/>
              </a:spcBef>
              <a:buChar char="•"/>
              <a:tabLst>
                <a:tab pos="241935" algn="l"/>
              </a:tabLst>
            </a:pPr>
            <a:r>
              <a:rPr sz="3000" spc="-225" dirty="0">
                <a:latin typeface="Arial"/>
                <a:cs typeface="Arial"/>
              </a:rPr>
              <a:t>Shaped </a:t>
            </a:r>
            <a:r>
              <a:rPr sz="3000" spc="-95" dirty="0">
                <a:latin typeface="Arial"/>
                <a:cs typeface="Arial"/>
              </a:rPr>
              <a:t>like </a:t>
            </a:r>
            <a:r>
              <a:rPr sz="3000" spc="-235" dirty="0">
                <a:latin typeface="Arial"/>
                <a:cs typeface="Arial"/>
              </a:rPr>
              <a:t>a </a:t>
            </a:r>
            <a:r>
              <a:rPr sz="3000" spc="-155" dirty="0">
                <a:latin typeface="Arial"/>
                <a:cs typeface="Arial"/>
              </a:rPr>
              <a:t>saddle </a:t>
            </a:r>
            <a:r>
              <a:rPr sz="3000" spc="-140" dirty="0">
                <a:latin typeface="Arial"/>
                <a:cs typeface="Arial"/>
              </a:rPr>
              <a:t>and </a:t>
            </a:r>
            <a:r>
              <a:rPr sz="3000" spc="-235" dirty="0">
                <a:latin typeface="Arial"/>
                <a:cs typeface="Arial"/>
              </a:rPr>
              <a:t>a  </a:t>
            </a:r>
            <a:r>
              <a:rPr sz="3000" spc="-40" dirty="0">
                <a:latin typeface="Arial"/>
                <a:cs typeface="Arial"/>
              </a:rPr>
              <a:t>rider</a:t>
            </a:r>
            <a:r>
              <a:rPr sz="3000" spc="-150" dirty="0">
                <a:latin typeface="Arial"/>
                <a:cs typeface="Arial"/>
              </a:rPr>
              <a:t> </a:t>
            </a:r>
            <a:r>
              <a:rPr sz="3000" spc="-60" dirty="0">
                <a:latin typeface="Arial"/>
                <a:cs typeface="Arial"/>
              </a:rPr>
              <a:t>(sitting)</a:t>
            </a:r>
            <a:endParaRPr sz="3000">
              <a:latin typeface="Arial"/>
              <a:cs typeface="Arial"/>
            </a:endParaRPr>
          </a:p>
          <a:p>
            <a:pPr marL="241300" marR="5080" indent="-228600">
              <a:lnSpc>
                <a:spcPts val="2880"/>
              </a:lnSpc>
              <a:spcBef>
                <a:spcPts val="994"/>
              </a:spcBef>
              <a:buChar char="•"/>
              <a:tabLst>
                <a:tab pos="241935" algn="l"/>
              </a:tabLst>
            </a:pPr>
            <a:r>
              <a:rPr sz="3000" spc="-125" dirty="0">
                <a:latin typeface="Arial"/>
                <a:cs typeface="Arial"/>
              </a:rPr>
              <a:t>Similar </a:t>
            </a:r>
            <a:r>
              <a:rPr sz="3000" spc="30" dirty="0">
                <a:latin typeface="Arial"/>
                <a:cs typeface="Arial"/>
              </a:rPr>
              <a:t>to </a:t>
            </a:r>
            <a:r>
              <a:rPr sz="3000" spc="-95" dirty="0">
                <a:latin typeface="Arial"/>
                <a:cs typeface="Arial"/>
              </a:rPr>
              <a:t>condyloid-</a:t>
            </a:r>
            <a:r>
              <a:rPr sz="3000" spc="-420" dirty="0">
                <a:latin typeface="Arial"/>
                <a:cs typeface="Arial"/>
              </a:rPr>
              <a:t> </a:t>
            </a:r>
            <a:r>
              <a:rPr sz="3000" spc="-100" dirty="0">
                <a:latin typeface="Arial"/>
                <a:cs typeface="Arial"/>
              </a:rPr>
              <a:t>greater  movement</a:t>
            </a:r>
            <a:endParaRPr sz="3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har char="•"/>
            </a:pPr>
            <a:endParaRPr sz="3900">
              <a:latin typeface="Times New Roman"/>
              <a:cs typeface="Times New Roman"/>
            </a:endParaRPr>
          </a:p>
          <a:p>
            <a:pPr marL="241300" marR="537210" indent="-228600">
              <a:lnSpc>
                <a:spcPts val="2500"/>
              </a:lnSpc>
              <a:buChar char="•"/>
              <a:tabLst>
                <a:tab pos="241935" algn="l"/>
              </a:tabLst>
            </a:pPr>
            <a:r>
              <a:rPr sz="2600" spc="-130" dirty="0">
                <a:latin typeface="Arial"/>
                <a:cs typeface="Arial"/>
              </a:rPr>
              <a:t>Why is </a:t>
            </a:r>
            <a:r>
              <a:rPr sz="2600" spc="-25" dirty="0">
                <a:latin typeface="Arial"/>
                <a:cs typeface="Arial"/>
              </a:rPr>
              <a:t>the </a:t>
            </a:r>
            <a:r>
              <a:rPr sz="2600" spc="-114" dirty="0">
                <a:latin typeface="Arial"/>
                <a:cs typeface="Arial"/>
              </a:rPr>
              <a:t>opposable</a:t>
            </a:r>
            <a:r>
              <a:rPr sz="2600" spc="-390" dirty="0">
                <a:latin typeface="Arial"/>
                <a:cs typeface="Arial"/>
              </a:rPr>
              <a:t> </a:t>
            </a:r>
            <a:r>
              <a:rPr sz="2600" spc="-35" dirty="0">
                <a:latin typeface="Arial"/>
                <a:cs typeface="Arial"/>
              </a:rPr>
              <a:t>thumb  </a:t>
            </a:r>
            <a:r>
              <a:rPr sz="2600" spc="-50" dirty="0">
                <a:latin typeface="Arial"/>
                <a:cs typeface="Arial"/>
              </a:rPr>
              <a:t>important? </a:t>
            </a:r>
            <a:r>
              <a:rPr sz="2600" spc="-120" dirty="0">
                <a:latin typeface="Arial"/>
                <a:cs typeface="Arial"/>
              </a:rPr>
              <a:t>Think</a:t>
            </a:r>
            <a:r>
              <a:rPr sz="2600" spc="-260" dirty="0">
                <a:latin typeface="Arial"/>
                <a:cs typeface="Arial"/>
              </a:rPr>
              <a:t> </a:t>
            </a:r>
            <a:r>
              <a:rPr sz="2600" spc="-195" dirty="0">
                <a:latin typeface="Arial"/>
                <a:cs typeface="Arial"/>
              </a:rPr>
              <a:t>sports…</a:t>
            </a:r>
            <a:endParaRPr sz="26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456456" y="3061715"/>
            <a:ext cx="3705172" cy="3765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545835" y="0"/>
            <a:ext cx="4169664" cy="36682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518236"/>
            <a:ext cx="546925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320" dirty="0"/>
              <a:t>Ball </a:t>
            </a:r>
            <a:r>
              <a:rPr sz="5400" spc="-315" dirty="0"/>
              <a:t>and </a:t>
            </a:r>
            <a:r>
              <a:rPr sz="5400" spc="-425" dirty="0"/>
              <a:t>Socket</a:t>
            </a:r>
            <a:r>
              <a:rPr sz="5400" spc="-545" dirty="0"/>
              <a:t> </a:t>
            </a:r>
            <a:r>
              <a:rPr sz="5400" spc="-50" dirty="0"/>
              <a:t>joint</a:t>
            </a:r>
            <a:endParaRPr sz="5400"/>
          </a:p>
        </p:txBody>
      </p:sp>
      <p:sp>
        <p:nvSpPr>
          <p:cNvPr id="3" name="object 3"/>
          <p:cNvSpPr txBox="1"/>
          <p:nvPr/>
        </p:nvSpPr>
        <p:spPr>
          <a:xfrm>
            <a:off x="916939" y="1741373"/>
            <a:ext cx="4776470" cy="4182745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241300" marR="5080" indent="-228600">
              <a:lnSpc>
                <a:spcPts val="3170"/>
              </a:lnSpc>
              <a:spcBef>
                <a:spcPts val="865"/>
              </a:spcBef>
              <a:buChar char="•"/>
              <a:tabLst>
                <a:tab pos="241300" algn="l"/>
              </a:tabLst>
            </a:pPr>
            <a:r>
              <a:rPr sz="3300" spc="-114" dirty="0">
                <a:latin typeface="Arial"/>
                <a:cs typeface="Arial"/>
              </a:rPr>
              <a:t>Movements </a:t>
            </a:r>
            <a:r>
              <a:rPr sz="3300" spc="-40" dirty="0">
                <a:latin typeface="Arial"/>
                <a:cs typeface="Arial"/>
              </a:rPr>
              <a:t>in </a:t>
            </a:r>
            <a:r>
              <a:rPr sz="3300" spc="-70" dirty="0">
                <a:latin typeface="Arial"/>
                <a:cs typeface="Arial"/>
              </a:rPr>
              <a:t>all </a:t>
            </a:r>
            <a:r>
              <a:rPr sz="3300" spc="-170" dirty="0">
                <a:latin typeface="Arial"/>
                <a:cs typeface="Arial"/>
              </a:rPr>
              <a:t>planes</a:t>
            </a:r>
            <a:r>
              <a:rPr sz="3300" spc="-525" dirty="0">
                <a:latin typeface="Arial"/>
                <a:cs typeface="Arial"/>
              </a:rPr>
              <a:t> </a:t>
            </a:r>
            <a:r>
              <a:rPr sz="3300" spc="50" dirty="0">
                <a:latin typeface="Arial"/>
                <a:cs typeface="Arial"/>
              </a:rPr>
              <a:t>&amp;  </a:t>
            </a:r>
            <a:r>
              <a:rPr sz="3300" spc="-30" dirty="0">
                <a:latin typeface="Arial"/>
                <a:cs typeface="Arial"/>
              </a:rPr>
              <a:t>rotation</a:t>
            </a:r>
            <a:endParaRPr sz="3300">
              <a:latin typeface="Arial"/>
              <a:cs typeface="Arial"/>
            </a:endParaRPr>
          </a:p>
          <a:p>
            <a:pPr marL="698500" marR="608330" lvl="1" indent="-228600">
              <a:lnSpc>
                <a:spcPct val="80000"/>
              </a:lnSpc>
              <a:spcBef>
                <a:spcPts val="545"/>
              </a:spcBef>
              <a:buChar char="•"/>
              <a:tabLst>
                <a:tab pos="699135" algn="l"/>
              </a:tabLst>
            </a:pPr>
            <a:r>
              <a:rPr sz="3000" spc="-100" dirty="0">
                <a:latin typeface="Arial"/>
                <a:cs typeface="Arial"/>
              </a:rPr>
              <a:t>Adduct, </a:t>
            </a:r>
            <a:r>
              <a:rPr sz="3000" spc="-95" dirty="0">
                <a:latin typeface="Arial"/>
                <a:cs typeface="Arial"/>
              </a:rPr>
              <a:t>abduct, </a:t>
            </a:r>
            <a:r>
              <a:rPr sz="3000" spc="-90" dirty="0">
                <a:latin typeface="Arial"/>
                <a:cs typeface="Arial"/>
              </a:rPr>
              <a:t>flex,  </a:t>
            </a:r>
            <a:r>
              <a:rPr sz="3000" spc="-110" dirty="0">
                <a:latin typeface="Arial"/>
                <a:cs typeface="Arial"/>
              </a:rPr>
              <a:t>extend,</a:t>
            </a:r>
            <a:r>
              <a:rPr sz="3000" spc="-190" dirty="0">
                <a:latin typeface="Arial"/>
                <a:cs typeface="Arial"/>
              </a:rPr>
              <a:t> </a:t>
            </a:r>
            <a:r>
              <a:rPr sz="3000" spc="-85" dirty="0">
                <a:latin typeface="Arial"/>
                <a:cs typeface="Arial"/>
              </a:rPr>
              <a:t>circumduction</a:t>
            </a:r>
            <a:endParaRPr sz="30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335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3300" spc="-200" dirty="0">
                <a:latin typeface="Arial"/>
                <a:cs typeface="Arial"/>
              </a:rPr>
              <a:t>Hips </a:t>
            </a:r>
            <a:r>
              <a:rPr sz="3300" spc="45" dirty="0">
                <a:latin typeface="Arial"/>
                <a:cs typeface="Arial"/>
              </a:rPr>
              <a:t>&amp;</a:t>
            </a:r>
            <a:r>
              <a:rPr sz="3300" spc="-140" dirty="0">
                <a:latin typeface="Arial"/>
                <a:cs typeface="Arial"/>
              </a:rPr>
              <a:t> </a:t>
            </a:r>
            <a:r>
              <a:rPr sz="3300" spc="-150" dirty="0">
                <a:latin typeface="Arial"/>
                <a:cs typeface="Arial"/>
              </a:rPr>
              <a:t>shoulders</a:t>
            </a:r>
            <a:endParaRPr sz="3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4450">
              <a:latin typeface="Times New Roman"/>
              <a:cs typeface="Times New Roman"/>
            </a:endParaRPr>
          </a:p>
          <a:p>
            <a:pPr marL="241300" marR="463550" indent="-228600">
              <a:lnSpc>
                <a:spcPct val="80000"/>
              </a:lnSpc>
              <a:spcBef>
                <a:spcPts val="5"/>
              </a:spcBef>
              <a:buChar char="•"/>
              <a:tabLst>
                <a:tab pos="241300" algn="l"/>
              </a:tabLst>
            </a:pPr>
            <a:r>
              <a:rPr sz="3300" spc="-60" dirty="0">
                <a:latin typeface="Arial"/>
                <a:cs typeface="Arial"/>
              </a:rPr>
              <a:t>Most </a:t>
            </a:r>
            <a:r>
              <a:rPr sz="3300" spc="-80" dirty="0">
                <a:latin typeface="Arial"/>
                <a:cs typeface="Arial"/>
              </a:rPr>
              <a:t>mobile </a:t>
            </a:r>
            <a:r>
              <a:rPr sz="3300" spc="-5" dirty="0">
                <a:latin typeface="Arial"/>
                <a:cs typeface="Arial"/>
              </a:rPr>
              <a:t>of</a:t>
            </a:r>
            <a:r>
              <a:rPr sz="3300" spc="-415" dirty="0">
                <a:latin typeface="Arial"/>
                <a:cs typeface="Arial"/>
              </a:rPr>
              <a:t> </a:t>
            </a:r>
            <a:r>
              <a:rPr sz="3300" spc="-145" dirty="0">
                <a:latin typeface="Arial"/>
                <a:cs typeface="Arial"/>
              </a:rPr>
              <a:t>synovial  </a:t>
            </a:r>
            <a:r>
              <a:rPr sz="3300" spc="-60" dirty="0">
                <a:latin typeface="Arial"/>
                <a:cs typeface="Arial"/>
              </a:rPr>
              <a:t>joints</a:t>
            </a:r>
            <a:endParaRPr sz="33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056541" y="616927"/>
            <a:ext cx="1390478" cy="25823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48143" y="3435059"/>
            <a:ext cx="4440936" cy="34229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2627" y="797051"/>
            <a:ext cx="6368796" cy="57470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18019" y="76199"/>
            <a:ext cx="4876800" cy="67817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50135" y="52333"/>
            <a:ext cx="8627472" cy="67614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42260" y="0"/>
            <a:ext cx="5896355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2651" y="2082164"/>
            <a:ext cx="201104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spc="-290" dirty="0">
                <a:latin typeface="Arial"/>
                <a:cs typeface="Arial"/>
              </a:rPr>
              <a:t>Hip</a:t>
            </a:r>
            <a:r>
              <a:rPr b="1" spc="-300" dirty="0">
                <a:latin typeface="Arial"/>
                <a:cs typeface="Arial"/>
              </a:rPr>
              <a:t> </a:t>
            </a:r>
            <a:r>
              <a:rPr b="1" spc="-180" dirty="0">
                <a:latin typeface="Arial"/>
                <a:cs typeface="Arial"/>
              </a:rPr>
              <a:t>joint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37916" y="0"/>
            <a:ext cx="6527292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13384" y="1720723"/>
            <a:ext cx="1450975" cy="1300480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 marR="5080">
              <a:lnSpc>
                <a:spcPts val="4750"/>
              </a:lnSpc>
              <a:spcBef>
                <a:spcPts val="705"/>
              </a:spcBef>
            </a:pPr>
            <a:r>
              <a:rPr b="1" spc="-380" dirty="0">
                <a:latin typeface="Arial"/>
                <a:cs typeface="Arial"/>
              </a:rPr>
              <a:t>Elb</a:t>
            </a:r>
            <a:r>
              <a:rPr b="1" spc="-470" dirty="0">
                <a:latin typeface="Arial"/>
                <a:cs typeface="Arial"/>
              </a:rPr>
              <a:t>o</a:t>
            </a:r>
            <a:r>
              <a:rPr b="1" spc="-85" dirty="0">
                <a:latin typeface="Arial"/>
                <a:cs typeface="Arial"/>
              </a:rPr>
              <a:t>w  </a:t>
            </a:r>
            <a:r>
              <a:rPr b="1" spc="-180" dirty="0">
                <a:latin typeface="Arial"/>
                <a:cs typeface="Arial"/>
              </a:rPr>
              <a:t>joint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37916" y="0"/>
            <a:ext cx="6749796" cy="67757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13384" y="1720723"/>
            <a:ext cx="1190625" cy="1300480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 marR="5080">
              <a:lnSpc>
                <a:spcPts val="4750"/>
              </a:lnSpc>
              <a:spcBef>
                <a:spcPts val="705"/>
              </a:spcBef>
            </a:pPr>
            <a:r>
              <a:rPr b="1" spc="-815" dirty="0">
                <a:latin typeface="Arial"/>
                <a:cs typeface="Arial"/>
              </a:rPr>
              <a:t>K</a:t>
            </a:r>
            <a:r>
              <a:rPr b="1" spc="-210" dirty="0">
                <a:latin typeface="Arial"/>
                <a:cs typeface="Arial"/>
              </a:rPr>
              <a:t>nee  </a:t>
            </a:r>
            <a:r>
              <a:rPr b="1" spc="-180" dirty="0">
                <a:latin typeface="Arial"/>
                <a:cs typeface="Arial"/>
              </a:rPr>
              <a:t>joint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12867" y="203453"/>
            <a:ext cx="209613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spc="-730" dirty="0">
                <a:latin typeface="Arial"/>
                <a:cs typeface="Arial"/>
              </a:rPr>
              <a:t>Sp</a:t>
            </a:r>
            <a:r>
              <a:rPr sz="5400" b="1" spc="-310" dirty="0">
                <a:latin typeface="Arial"/>
                <a:cs typeface="Arial"/>
              </a:rPr>
              <a:t>r</a:t>
            </a:r>
            <a:r>
              <a:rPr sz="5400" b="1" spc="-445" dirty="0">
                <a:latin typeface="Arial"/>
                <a:cs typeface="Arial"/>
              </a:rPr>
              <a:t>ains</a:t>
            </a:r>
            <a:endParaRPr sz="5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183629" y="1702616"/>
            <a:ext cx="5807710" cy="4886325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15"/>
              </a:spcBef>
              <a:buChar char="•"/>
              <a:tabLst>
                <a:tab pos="241935" algn="l"/>
              </a:tabLst>
            </a:pPr>
            <a:r>
              <a:rPr sz="3200" spc="-180" dirty="0">
                <a:latin typeface="Arial"/>
                <a:cs typeface="Arial"/>
              </a:rPr>
              <a:t>Ligaments </a:t>
            </a:r>
            <a:r>
              <a:rPr sz="3200" spc="-140" dirty="0">
                <a:latin typeface="Arial"/>
                <a:cs typeface="Arial"/>
              </a:rPr>
              <a:t>are</a:t>
            </a:r>
            <a:r>
              <a:rPr sz="3200" spc="-175" dirty="0">
                <a:latin typeface="Arial"/>
                <a:cs typeface="Arial"/>
              </a:rPr>
              <a:t> </a:t>
            </a:r>
            <a:r>
              <a:rPr sz="3200" spc="-40" dirty="0">
                <a:latin typeface="Arial"/>
                <a:cs typeface="Arial"/>
              </a:rPr>
              <a:t>stretched/torn</a:t>
            </a:r>
            <a:endParaRPr sz="32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15"/>
              </a:spcBef>
              <a:buChar char="•"/>
              <a:tabLst>
                <a:tab pos="241935" algn="l"/>
              </a:tabLst>
            </a:pPr>
            <a:r>
              <a:rPr sz="3200" spc="-195" dirty="0">
                <a:latin typeface="Arial"/>
                <a:cs typeface="Arial"/>
              </a:rPr>
              <a:t>Slow </a:t>
            </a:r>
            <a:r>
              <a:rPr sz="3200" spc="20" dirty="0">
                <a:latin typeface="Arial"/>
                <a:cs typeface="Arial"/>
              </a:rPr>
              <a:t>to </a:t>
            </a:r>
            <a:r>
              <a:rPr sz="3200" spc="-120" dirty="0">
                <a:latin typeface="Arial"/>
                <a:cs typeface="Arial"/>
              </a:rPr>
              <a:t>heal- </a:t>
            </a:r>
            <a:r>
              <a:rPr sz="3200" spc="-60" dirty="0">
                <a:latin typeface="Arial"/>
                <a:cs typeface="Arial"/>
              </a:rPr>
              <a:t>poor</a:t>
            </a:r>
            <a:r>
              <a:rPr sz="3200" spc="-385" dirty="0">
                <a:latin typeface="Arial"/>
                <a:cs typeface="Arial"/>
              </a:rPr>
              <a:t> </a:t>
            </a:r>
            <a:r>
              <a:rPr sz="3200" spc="-135" dirty="0">
                <a:latin typeface="Arial"/>
                <a:cs typeface="Arial"/>
              </a:rPr>
              <a:t>vascularization</a:t>
            </a:r>
            <a:endParaRPr sz="3200">
              <a:latin typeface="Arial"/>
              <a:cs typeface="Arial"/>
            </a:endParaRPr>
          </a:p>
          <a:p>
            <a:pPr marL="241300" marR="574040" indent="-228600">
              <a:lnSpc>
                <a:spcPts val="3460"/>
              </a:lnSpc>
              <a:spcBef>
                <a:spcPts val="1045"/>
              </a:spcBef>
              <a:buChar char="•"/>
              <a:tabLst>
                <a:tab pos="241935" algn="l"/>
              </a:tabLst>
            </a:pPr>
            <a:r>
              <a:rPr sz="3200" spc="-210" dirty="0">
                <a:latin typeface="Arial"/>
                <a:cs typeface="Arial"/>
              </a:rPr>
              <a:t>Torn </a:t>
            </a:r>
            <a:r>
              <a:rPr sz="3200" spc="-125" dirty="0">
                <a:latin typeface="Arial"/>
                <a:cs typeface="Arial"/>
              </a:rPr>
              <a:t>ligaments </a:t>
            </a:r>
            <a:r>
              <a:rPr sz="3200" spc="-50" dirty="0">
                <a:latin typeface="Arial"/>
                <a:cs typeface="Arial"/>
              </a:rPr>
              <a:t>(full/complete)  </a:t>
            </a:r>
            <a:r>
              <a:rPr sz="3200" spc="-80" dirty="0">
                <a:latin typeface="Arial"/>
                <a:cs typeface="Arial"/>
              </a:rPr>
              <a:t>require</a:t>
            </a:r>
            <a:r>
              <a:rPr sz="3200" spc="-185" dirty="0">
                <a:latin typeface="Arial"/>
                <a:cs typeface="Arial"/>
              </a:rPr>
              <a:t> </a:t>
            </a:r>
            <a:r>
              <a:rPr sz="3200" spc="-150" dirty="0">
                <a:latin typeface="Arial"/>
                <a:cs typeface="Arial"/>
              </a:rPr>
              <a:t>surgery</a:t>
            </a:r>
            <a:endParaRPr sz="3200">
              <a:latin typeface="Arial"/>
              <a:cs typeface="Arial"/>
            </a:endParaRPr>
          </a:p>
          <a:p>
            <a:pPr marL="698500" marR="569595" lvl="1" indent="-228600">
              <a:lnSpc>
                <a:spcPts val="3020"/>
              </a:lnSpc>
              <a:spcBef>
                <a:spcPts val="525"/>
              </a:spcBef>
              <a:buChar char="•"/>
              <a:tabLst>
                <a:tab pos="699135" algn="l"/>
              </a:tabLst>
            </a:pPr>
            <a:r>
              <a:rPr sz="2800" spc="-65" dirty="0">
                <a:latin typeface="Arial"/>
                <a:cs typeface="Arial"/>
              </a:rPr>
              <a:t>Inflammation </a:t>
            </a:r>
            <a:r>
              <a:rPr sz="2800" spc="-35" dirty="0">
                <a:latin typeface="Arial"/>
                <a:cs typeface="Arial"/>
              </a:rPr>
              <a:t>in </a:t>
            </a:r>
            <a:r>
              <a:rPr sz="2800" dirty="0">
                <a:latin typeface="Arial"/>
                <a:cs typeface="Arial"/>
              </a:rPr>
              <a:t>joint </a:t>
            </a:r>
            <a:r>
              <a:rPr sz="2800" spc="5" dirty="0">
                <a:latin typeface="Arial"/>
                <a:cs typeface="Arial"/>
              </a:rPr>
              <a:t>will</a:t>
            </a:r>
            <a:r>
              <a:rPr sz="2800" spc="-520" dirty="0">
                <a:latin typeface="Arial"/>
                <a:cs typeface="Arial"/>
              </a:rPr>
              <a:t> </a:t>
            </a:r>
            <a:r>
              <a:rPr sz="2800" spc="-110" dirty="0">
                <a:latin typeface="Arial"/>
                <a:cs typeface="Arial"/>
              </a:rPr>
              <a:t>erode  </a:t>
            </a:r>
            <a:r>
              <a:rPr sz="2800" spc="-100" dirty="0">
                <a:latin typeface="Arial"/>
                <a:cs typeface="Arial"/>
              </a:rPr>
              <a:t>neighboring</a:t>
            </a:r>
            <a:r>
              <a:rPr sz="2800" spc="-110" dirty="0">
                <a:latin typeface="Arial"/>
                <a:cs typeface="Arial"/>
              </a:rPr>
              <a:t> </a:t>
            </a:r>
            <a:r>
              <a:rPr sz="2800" spc="-150" dirty="0">
                <a:latin typeface="Arial"/>
                <a:cs typeface="Arial"/>
              </a:rPr>
              <a:t>tissues</a:t>
            </a:r>
            <a:endParaRPr sz="28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30"/>
              </a:spcBef>
              <a:buFont typeface="Arial"/>
              <a:buChar char="•"/>
            </a:pPr>
            <a:endParaRPr sz="3850">
              <a:latin typeface="Times New Roman"/>
              <a:cs typeface="Times New Roman"/>
            </a:endParaRPr>
          </a:p>
          <a:p>
            <a:pPr marL="241300" marR="185420" indent="-228600">
              <a:lnSpc>
                <a:spcPct val="90000"/>
              </a:lnSpc>
              <a:buChar char="•"/>
              <a:tabLst>
                <a:tab pos="241935" algn="l"/>
              </a:tabLst>
            </a:pPr>
            <a:r>
              <a:rPr sz="3200" spc="-235" dirty="0">
                <a:latin typeface="Arial"/>
                <a:cs typeface="Arial"/>
              </a:rPr>
              <a:t>Severe </a:t>
            </a:r>
            <a:r>
              <a:rPr sz="3200" spc="-200" dirty="0">
                <a:latin typeface="Arial"/>
                <a:cs typeface="Arial"/>
              </a:rPr>
              <a:t>damage </a:t>
            </a:r>
            <a:r>
              <a:rPr sz="3200" spc="-130" dirty="0">
                <a:latin typeface="Arial"/>
                <a:cs typeface="Arial"/>
              </a:rPr>
              <a:t>(beyond </a:t>
            </a:r>
            <a:r>
              <a:rPr sz="3200" spc="-105" dirty="0">
                <a:latin typeface="Arial"/>
                <a:cs typeface="Arial"/>
              </a:rPr>
              <a:t>repair)=  </a:t>
            </a:r>
            <a:r>
              <a:rPr sz="3200" spc="-75" dirty="0">
                <a:latin typeface="Arial"/>
                <a:cs typeface="Arial"/>
              </a:rPr>
              <a:t>substitute </a:t>
            </a:r>
            <a:r>
              <a:rPr sz="3200" spc="-25" dirty="0">
                <a:latin typeface="Arial"/>
                <a:cs typeface="Arial"/>
              </a:rPr>
              <a:t>or </a:t>
            </a:r>
            <a:r>
              <a:rPr sz="3200" spc="-90" dirty="0">
                <a:latin typeface="Arial"/>
                <a:cs typeface="Arial"/>
              </a:rPr>
              <a:t>grafted </a:t>
            </a:r>
            <a:r>
              <a:rPr sz="3200" spc="-125" dirty="0">
                <a:latin typeface="Arial"/>
                <a:cs typeface="Arial"/>
              </a:rPr>
              <a:t>ligaments  </a:t>
            </a:r>
            <a:r>
              <a:rPr sz="3200" spc="-140" dirty="0">
                <a:latin typeface="Arial"/>
                <a:cs typeface="Arial"/>
              </a:rPr>
              <a:t>are</a:t>
            </a:r>
            <a:r>
              <a:rPr sz="3200" spc="-185" dirty="0">
                <a:latin typeface="Arial"/>
                <a:cs typeface="Arial"/>
              </a:rPr>
              <a:t> </a:t>
            </a:r>
            <a:r>
              <a:rPr sz="3200" spc="-190" dirty="0">
                <a:latin typeface="Arial"/>
                <a:cs typeface="Arial"/>
              </a:rPr>
              <a:t>used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0876" y="347472"/>
            <a:ext cx="2538984" cy="29352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73618" y="1860049"/>
            <a:ext cx="2168001" cy="16131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5320" y="4066031"/>
            <a:ext cx="4179489" cy="27919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257048"/>
            <a:ext cx="3748404" cy="772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900" spc="-330" dirty="0"/>
              <a:t>Skeletal</a:t>
            </a:r>
            <a:r>
              <a:rPr sz="4900" spc="-395" dirty="0"/>
              <a:t> </a:t>
            </a:r>
            <a:r>
              <a:rPr sz="4900" spc="-350" dirty="0"/>
              <a:t>system</a:t>
            </a:r>
            <a:endParaRPr sz="4900"/>
          </a:p>
        </p:txBody>
      </p:sp>
      <p:sp>
        <p:nvSpPr>
          <p:cNvPr id="3" name="object 3"/>
          <p:cNvSpPr/>
          <p:nvPr/>
        </p:nvSpPr>
        <p:spPr>
          <a:xfrm>
            <a:off x="392429" y="1422653"/>
            <a:ext cx="11496040" cy="2807335"/>
          </a:xfrm>
          <a:custGeom>
            <a:avLst/>
            <a:gdLst/>
            <a:ahLst/>
            <a:cxnLst/>
            <a:rect l="l" t="t" r="r" b="b"/>
            <a:pathLst>
              <a:path w="11496040" h="2807335">
                <a:moveTo>
                  <a:pt x="0" y="2807208"/>
                </a:moveTo>
                <a:lnTo>
                  <a:pt x="11495532" y="2807208"/>
                </a:lnTo>
                <a:lnTo>
                  <a:pt x="11495532" y="0"/>
                </a:lnTo>
                <a:lnTo>
                  <a:pt x="0" y="0"/>
                </a:lnTo>
                <a:lnTo>
                  <a:pt x="0" y="2807208"/>
                </a:lnTo>
                <a:close/>
              </a:path>
            </a:pathLst>
          </a:custGeom>
          <a:solidFill>
            <a:srgbClr val="D5DC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2429" y="1422653"/>
            <a:ext cx="11496040" cy="2807335"/>
          </a:xfrm>
          <a:custGeom>
            <a:avLst/>
            <a:gdLst/>
            <a:ahLst/>
            <a:cxnLst/>
            <a:rect l="l" t="t" r="r" b="b"/>
            <a:pathLst>
              <a:path w="11496040" h="2807335">
                <a:moveTo>
                  <a:pt x="0" y="2807208"/>
                </a:moveTo>
                <a:lnTo>
                  <a:pt x="11495532" y="2807208"/>
                </a:lnTo>
                <a:lnTo>
                  <a:pt x="11495532" y="0"/>
                </a:lnTo>
                <a:lnTo>
                  <a:pt x="0" y="0"/>
                </a:lnTo>
                <a:lnTo>
                  <a:pt x="0" y="2807208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69798" y="1380566"/>
            <a:ext cx="11256010" cy="274637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41300" marR="5080" indent="-228600">
              <a:lnSpc>
                <a:spcPts val="3460"/>
              </a:lnSpc>
              <a:spcBef>
                <a:spcPts val="535"/>
              </a:spcBef>
              <a:buFont typeface="Arial"/>
              <a:buChar char="•"/>
              <a:tabLst>
                <a:tab pos="241300" algn="l"/>
              </a:tabLst>
            </a:pPr>
            <a:r>
              <a:rPr sz="3200" b="1" spc="-215" dirty="0">
                <a:latin typeface="Arial"/>
                <a:cs typeface="Arial"/>
              </a:rPr>
              <a:t>Skeletal </a:t>
            </a:r>
            <a:r>
              <a:rPr sz="3200" b="1" spc="-260" dirty="0">
                <a:latin typeface="Arial"/>
                <a:cs typeface="Arial"/>
              </a:rPr>
              <a:t>system</a:t>
            </a:r>
            <a:r>
              <a:rPr sz="3200" spc="-260" dirty="0">
                <a:latin typeface="Arial"/>
                <a:cs typeface="Arial"/>
              </a:rPr>
              <a:t>: </a:t>
            </a:r>
            <a:r>
              <a:rPr sz="3200" spc="-100" dirty="0">
                <a:latin typeface="Arial"/>
                <a:cs typeface="Arial"/>
              </a:rPr>
              <a:t>forms </a:t>
            </a:r>
            <a:r>
              <a:rPr sz="3200" spc="-35" dirty="0">
                <a:latin typeface="Arial"/>
                <a:cs typeface="Arial"/>
              </a:rPr>
              <a:t>the </a:t>
            </a:r>
            <a:r>
              <a:rPr sz="3200" spc="-85" dirty="0">
                <a:latin typeface="Arial"/>
                <a:cs typeface="Arial"/>
              </a:rPr>
              <a:t>framework </a:t>
            </a:r>
            <a:r>
              <a:rPr sz="3200" spc="-5" dirty="0">
                <a:latin typeface="Arial"/>
                <a:cs typeface="Arial"/>
              </a:rPr>
              <a:t>of </a:t>
            </a:r>
            <a:r>
              <a:rPr sz="3200" spc="-35" dirty="0">
                <a:latin typeface="Arial"/>
                <a:cs typeface="Arial"/>
              </a:rPr>
              <a:t>the </a:t>
            </a:r>
            <a:r>
              <a:rPr sz="3200" spc="-150" dirty="0">
                <a:latin typeface="Arial"/>
                <a:cs typeface="Arial"/>
              </a:rPr>
              <a:t>body. </a:t>
            </a:r>
            <a:r>
              <a:rPr sz="3200" spc="-215" dirty="0">
                <a:latin typeface="Arial"/>
                <a:cs typeface="Arial"/>
              </a:rPr>
              <a:t>Consists </a:t>
            </a:r>
            <a:r>
              <a:rPr sz="3200" spc="-5" dirty="0">
                <a:latin typeface="Arial"/>
                <a:cs typeface="Arial"/>
              </a:rPr>
              <a:t>of</a:t>
            </a:r>
            <a:r>
              <a:rPr sz="3200" spc="-570" dirty="0">
                <a:latin typeface="Arial"/>
                <a:cs typeface="Arial"/>
              </a:rPr>
              <a:t> </a:t>
            </a:r>
            <a:r>
              <a:rPr sz="3200" spc="-35" dirty="0">
                <a:latin typeface="Arial"/>
                <a:cs typeface="Arial"/>
              </a:rPr>
              <a:t>four  </a:t>
            </a:r>
            <a:r>
              <a:rPr sz="3200" spc="-90" dirty="0">
                <a:latin typeface="Arial"/>
                <a:cs typeface="Arial"/>
              </a:rPr>
              <a:t>parts: </a:t>
            </a:r>
            <a:r>
              <a:rPr sz="3200" b="1" spc="-250" dirty="0">
                <a:latin typeface="Arial"/>
                <a:cs typeface="Arial"/>
              </a:rPr>
              <a:t>bones</a:t>
            </a:r>
            <a:r>
              <a:rPr sz="3200" spc="-250" dirty="0">
                <a:latin typeface="Arial"/>
                <a:cs typeface="Arial"/>
              </a:rPr>
              <a:t>, </a:t>
            </a:r>
            <a:r>
              <a:rPr sz="3200" b="1" spc="-185" dirty="0">
                <a:latin typeface="Arial"/>
                <a:cs typeface="Arial"/>
              </a:rPr>
              <a:t>cartilage</a:t>
            </a:r>
            <a:r>
              <a:rPr sz="3200" spc="-185" dirty="0">
                <a:latin typeface="Arial"/>
                <a:cs typeface="Arial"/>
              </a:rPr>
              <a:t>, </a:t>
            </a:r>
            <a:r>
              <a:rPr sz="3200" b="1" spc="-225" dirty="0">
                <a:latin typeface="Arial"/>
                <a:cs typeface="Arial"/>
              </a:rPr>
              <a:t>ligaments </a:t>
            </a:r>
            <a:r>
              <a:rPr sz="3200" spc="-150" dirty="0">
                <a:latin typeface="Arial"/>
                <a:cs typeface="Arial"/>
              </a:rPr>
              <a:t>and</a:t>
            </a:r>
            <a:r>
              <a:rPr sz="3200" spc="-140" dirty="0">
                <a:latin typeface="Arial"/>
                <a:cs typeface="Arial"/>
              </a:rPr>
              <a:t> </a:t>
            </a:r>
            <a:r>
              <a:rPr sz="3200" b="1" spc="-175" dirty="0">
                <a:latin typeface="Arial"/>
                <a:cs typeface="Arial"/>
              </a:rPr>
              <a:t>joints</a:t>
            </a:r>
            <a:r>
              <a:rPr sz="3200" spc="-175" dirty="0">
                <a:latin typeface="Arial"/>
                <a:cs typeface="Arial"/>
              </a:rPr>
              <a:t>.</a:t>
            </a:r>
            <a:endParaRPr sz="320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130"/>
              </a:spcBef>
              <a:buChar char="•"/>
              <a:tabLst>
                <a:tab pos="698500" algn="l"/>
              </a:tabLst>
            </a:pPr>
            <a:r>
              <a:rPr sz="2800" spc="-145" dirty="0">
                <a:latin typeface="Arial"/>
                <a:cs typeface="Arial"/>
              </a:rPr>
              <a:t>Accounts </a:t>
            </a:r>
            <a:r>
              <a:rPr sz="2800" spc="-15" dirty="0">
                <a:latin typeface="Arial"/>
                <a:cs typeface="Arial"/>
              </a:rPr>
              <a:t>for </a:t>
            </a:r>
            <a:r>
              <a:rPr sz="2800" spc="-95" dirty="0">
                <a:latin typeface="Arial"/>
                <a:cs typeface="Arial"/>
              </a:rPr>
              <a:t>nearly </a:t>
            </a:r>
            <a:r>
              <a:rPr sz="2800" spc="-260" dirty="0">
                <a:latin typeface="Arial"/>
                <a:cs typeface="Arial"/>
              </a:rPr>
              <a:t>20% </a:t>
            </a:r>
            <a:r>
              <a:rPr sz="2800" spc="-10" dirty="0">
                <a:latin typeface="Arial"/>
                <a:cs typeface="Arial"/>
              </a:rPr>
              <a:t>of </a:t>
            </a:r>
            <a:r>
              <a:rPr sz="2800" spc="-105" dirty="0">
                <a:latin typeface="Arial"/>
                <a:cs typeface="Arial"/>
              </a:rPr>
              <a:t>body</a:t>
            </a:r>
            <a:r>
              <a:rPr sz="2800" spc="-305" dirty="0">
                <a:latin typeface="Arial"/>
                <a:cs typeface="Arial"/>
              </a:rPr>
              <a:t> </a:t>
            </a:r>
            <a:r>
              <a:rPr sz="2800" spc="-70" dirty="0">
                <a:latin typeface="Arial"/>
                <a:cs typeface="Arial"/>
              </a:rPr>
              <a:t>weight.</a:t>
            </a:r>
            <a:endParaRPr sz="280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170"/>
              </a:spcBef>
              <a:buChar char="•"/>
              <a:tabLst>
                <a:tab pos="698500" algn="l"/>
              </a:tabLst>
            </a:pPr>
            <a:r>
              <a:rPr sz="2800" spc="-140" dirty="0">
                <a:latin typeface="Arial"/>
                <a:cs typeface="Arial"/>
              </a:rPr>
              <a:t>206 </a:t>
            </a:r>
            <a:r>
              <a:rPr sz="2800" spc="-150" dirty="0">
                <a:latin typeface="Arial"/>
                <a:cs typeface="Arial"/>
              </a:rPr>
              <a:t>bones </a:t>
            </a:r>
            <a:r>
              <a:rPr sz="2800" spc="-35" dirty="0">
                <a:latin typeface="Arial"/>
                <a:cs typeface="Arial"/>
              </a:rPr>
              <a:t>in the </a:t>
            </a:r>
            <a:r>
              <a:rPr sz="2800" spc="-114" dirty="0">
                <a:latin typeface="Arial"/>
                <a:cs typeface="Arial"/>
              </a:rPr>
              <a:t>skeleton </a:t>
            </a:r>
            <a:r>
              <a:rPr sz="2800" spc="-125" dirty="0">
                <a:latin typeface="Arial"/>
                <a:cs typeface="Arial"/>
              </a:rPr>
              <a:t>(80 </a:t>
            </a:r>
            <a:r>
              <a:rPr sz="2800" spc="-120" dirty="0">
                <a:latin typeface="Arial"/>
                <a:cs typeface="Arial"/>
              </a:rPr>
              <a:t>axial, </a:t>
            </a:r>
            <a:r>
              <a:rPr sz="2800" spc="-140" dirty="0">
                <a:latin typeface="Arial"/>
                <a:cs typeface="Arial"/>
              </a:rPr>
              <a:t>126</a:t>
            </a:r>
            <a:r>
              <a:rPr sz="2800" spc="-385" dirty="0">
                <a:latin typeface="Arial"/>
                <a:cs typeface="Arial"/>
              </a:rPr>
              <a:t> </a:t>
            </a:r>
            <a:r>
              <a:rPr sz="2800" spc="-100" dirty="0">
                <a:latin typeface="Arial"/>
                <a:cs typeface="Arial"/>
              </a:rPr>
              <a:t>appendicular)</a:t>
            </a:r>
            <a:endParaRPr sz="280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160"/>
              </a:spcBef>
              <a:buChar char="•"/>
              <a:tabLst>
                <a:tab pos="698500" algn="l"/>
              </a:tabLst>
            </a:pPr>
            <a:r>
              <a:rPr sz="2800" spc="-175" dirty="0">
                <a:latin typeface="Arial"/>
                <a:cs typeface="Arial"/>
              </a:rPr>
              <a:t>Helps </a:t>
            </a:r>
            <a:r>
              <a:rPr sz="2800" spc="-70" dirty="0">
                <a:latin typeface="Arial"/>
                <a:cs typeface="Arial"/>
              </a:rPr>
              <a:t>determine </a:t>
            </a:r>
            <a:r>
              <a:rPr sz="2800" spc="-180" dirty="0">
                <a:latin typeface="Arial"/>
                <a:cs typeface="Arial"/>
              </a:rPr>
              <a:t>shape </a:t>
            </a:r>
            <a:r>
              <a:rPr sz="2800" spc="-135" dirty="0">
                <a:latin typeface="Arial"/>
                <a:cs typeface="Arial"/>
              </a:rPr>
              <a:t>and </a:t>
            </a:r>
            <a:r>
              <a:rPr sz="2800" spc="-210" dirty="0">
                <a:latin typeface="Arial"/>
                <a:cs typeface="Arial"/>
              </a:rPr>
              <a:t>size </a:t>
            </a:r>
            <a:r>
              <a:rPr sz="2800" spc="-10" dirty="0">
                <a:latin typeface="Arial"/>
                <a:cs typeface="Arial"/>
              </a:rPr>
              <a:t>of</a:t>
            </a:r>
            <a:r>
              <a:rPr sz="2800" spc="-55" dirty="0">
                <a:latin typeface="Arial"/>
                <a:cs typeface="Arial"/>
              </a:rPr>
              <a:t> </a:t>
            </a:r>
            <a:r>
              <a:rPr sz="2800" spc="-105" dirty="0">
                <a:latin typeface="Arial"/>
                <a:cs typeface="Arial"/>
              </a:rPr>
              <a:t>body</a:t>
            </a:r>
            <a:endParaRPr sz="280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165"/>
              </a:spcBef>
              <a:buChar char="•"/>
              <a:tabLst>
                <a:tab pos="698500" algn="l"/>
              </a:tabLst>
            </a:pPr>
            <a:r>
              <a:rPr sz="2800" spc="-114" dirty="0">
                <a:latin typeface="Arial"/>
                <a:cs typeface="Arial"/>
              </a:rPr>
              <a:t>Divided </a:t>
            </a:r>
            <a:r>
              <a:rPr sz="2800" spc="-15" dirty="0">
                <a:latin typeface="Arial"/>
                <a:cs typeface="Arial"/>
              </a:rPr>
              <a:t>into </a:t>
            </a:r>
            <a:r>
              <a:rPr sz="2800" spc="10" dirty="0">
                <a:latin typeface="Arial"/>
                <a:cs typeface="Arial"/>
              </a:rPr>
              <a:t>two </a:t>
            </a:r>
            <a:r>
              <a:rPr sz="2800" spc="-80" dirty="0">
                <a:latin typeface="Arial"/>
                <a:cs typeface="Arial"/>
              </a:rPr>
              <a:t>parts: </a:t>
            </a:r>
            <a:r>
              <a:rPr sz="2800" spc="-125" dirty="0">
                <a:latin typeface="Arial"/>
                <a:cs typeface="Arial"/>
              </a:rPr>
              <a:t>axial </a:t>
            </a:r>
            <a:r>
              <a:rPr sz="2800" spc="-135" dirty="0">
                <a:latin typeface="Arial"/>
                <a:cs typeface="Arial"/>
              </a:rPr>
              <a:t>and</a:t>
            </a:r>
            <a:r>
              <a:rPr sz="2800" spc="-505" dirty="0">
                <a:latin typeface="Arial"/>
                <a:cs typeface="Arial"/>
              </a:rPr>
              <a:t> </a:t>
            </a:r>
            <a:r>
              <a:rPr sz="2800" spc="-105" dirty="0">
                <a:latin typeface="Arial"/>
                <a:cs typeface="Arial"/>
              </a:rPr>
              <a:t>appendicular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21911" y="178689"/>
            <a:ext cx="346964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spc="-420" dirty="0">
                <a:latin typeface="Arial"/>
                <a:cs typeface="Arial"/>
              </a:rPr>
              <a:t>Dislocations</a:t>
            </a:r>
            <a:endParaRPr sz="5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75310" y="1120266"/>
            <a:ext cx="4146550" cy="484632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41300" marR="5080" indent="-228600">
              <a:lnSpc>
                <a:spcPts val="3460"/>
              </a:lnSpc>
              <a:spcBef>
                <a:spcPts val="535"/>
              </a:spcBef>
              <a:buChar char="•"/>
              <a:tabLst>
                <a:tab pos="241300" algn="l"/>
              </a:tabLst>
            </a:pPr>
            <a:r>
              <a:rPr sz="3200" spc="-225" dirty="0">
                <a:latin typeface="Arial"/>
                <a:cs typeface="Arial"/>
              </a:rPr>
              <a:t>Occurs </a:t>
            </a:r>
            <a:r>
              <a:rPr sz="3200" spc="-105" dirty="0">
                <a:latin typeface="Arial"/>
                <a:cs typeface="Arial"/>
              </a:rPr>
              <a:t>when </a:t>
            </a:r>
            <a:r>
              <a:rPr sz="3200" spc="-170" dirty="0">
                <a:latin typeface="Arial"/>
                <a:cs typeface="Arial"/>
              </a:rPr>
              <a:t>bones </a:t>
            </a:r>
            <a:r>
              <a:rPr sz="3200" spc="-140" dirty="0">
                <a:latin typeface="Arial"/>
                <a:cs typeface="Arial"/>
              </a:rPr>
              <a:t>are  </a:t>
            </a:r>
            <a:r>
              <a:rPr sz="3200" spc="-105" dirty="0">
                <a:latin typeface="Arial"/>
                <a:cs typeface="Arial"/>
              </a:rPr>
              <a:t>forced </a:t>
            </a:r>
            <a:r>
              <a:rPr sz="3200" spc="-10" dirty="0">
                <a:latin typeface="Arial"/>
                <a:cs typeface="Arial"/>
              </a:rPr>
              <a:t>out </a:t>
            </a:r>
            <a:r>
              <a:rPr sz="3200" spc="-5" dirty="0">
                <a:latin typeface="Arial"/>
                <a:cs typeface="Arial"/>
              </a:rPr>
              <a:t>of</a:t>
            </a:r>
            <a:r>
              <a:rPr sz="3200" spc="-409" dirty="0">
                <a:latin typeface="Arial"/>
                <a:cs typeface="Arial"/>
              </a:rPr>
              <a:t> </a:t>
            </a:r>
            <a:r>
              <a:rPr sz="3200" spc="-95" dirty="0">
                <a:latin typeface="Arial"/>
                <a:cs typeface="Arial"/>
              </a:rPr>
              <a:t>alignment</a:t>
            </a:r>
            <a:endParaRPr sz="3200">
              <a:latin typeface="Arial"/>
              <a:cs typeface="Arial"/>
            </a:endParaRPr>
          </a:p>
          <a:p>
            <a:pPr marL="241300" marR="222250" indent="-228600">
              <a:lnSpc>
                <a:spcPct val="90000"/>
              </a:lnSpc>
              <a:spcBef>
                <a:spcPts val="940"/>
              </a:spcBef>
              <a:buChar char="•"/>
              <a:tabLst>
                <a:tab pos="241300" algn="l"/>
              </a:tabLst>
            </a:pPr>
            <a:r>
              <a:rPr sz="3200" spc="-160" dirty="0">
                <a:latin typeface="Arial"/>
                <a:cs typeface="Arial"/>
              </a:rPr>
              <a:t>Accompanied </a:t>
            </a:r>
            <a:r>
              <a:rPr sz="3200" spc="-130" dirty="0">
                <a:latin typeface="Arial"/>
                <a:cs typeface="Arial"/>
              </a:rPr>
              <a:t>by  </a:t>
            </a:r>
            <a:r>
              <a:rPr sz="3200" spc="-155" dirty="0">
                <a:latin typeface="Arial"/>
                <a:cs typeface="Arial"/>
              </a:rPr>
              <a:t>sprains,</a:t>
            </a:r>
            <a:r>
              <a:rPr sz="3200" spc="-245" dirty="0">
                <a:latin typeface="Arial"/>
                <a:cs typeface="Arial"/>
              </a:rPr>
              <a:t> </a:t>
            </a:r>
            <a:r>
              <a:rPr sz="3200" spc="-65" dirty="0">
                <a:latin typeface="Arial"/>
                <a:cs typeface="Arial"/>
              </a:rPr>
              <a:t>inflammation,  </a:t>
            </a:r>
            <a:r>
              <a:rPr sz="3200" spc="5" dirty="0">
                <a:latin typeface="Arial"/>
                <a:cs typeface="Arial"/>
              </a:rPr>
              <a:t>joint</a:t>
            </a:r>
            <a:r>
              <a:rPr sz="3200" spc="-175" dirty="0">
                <a:latin typeface="Arial"/>
                <a:cs typeface="Arial"/>
              </a:rPr>
              <a:t> </a:t>
            </a:r>
            <a:r>
              <a:rPr sz="3200" spc="-75" dirty="0">
                <a:latin typeface="Arial"/>
                <a:cs typeface="Arial"/>
              </a:rPr>
              <a:t>immobilization</a:t>
            </a:r>
            <a:endParaRPr sz="3200">
              <a:latin typeface="Arial"/>
              <a:cs typeface="Arial"/>
            </a:endParaRPr>
          </a:p>
          <a:p>
            <a:pPr marL="241300" marR="464184" indent="-228600">
              <a:lnSpc>
                <a:spcPct val="90000"/>
              </a:lnSpc>
              <a:spcBef>
                <a:spcPts val="1000"/>
              </a:spcBef>
              <a:buChar char="•"/>
              <a:tabLst>
                <a:tab pos="241300" algn="l"/>
              </a:tabLst>
            </a:pPr>
            <a:r>
              <a:rPr sz="3200" spc="-190" dirty="0">
                <a:latin typeface="Arial"/>
                <a:cs typeface="Arial"/>
              </a:rPr>
              <a:t>Common </a:t>
            </a:r>
            <a:r>
              <a:rPr sz="3200" spc="-40" dirty="0">
                <a:latin typeface="Arial"/>
                <a:cs typeface="Arial"/>
              </a:rPr>
              <a:t>in </a:t>
            </a:r>
            <a:r>
              <a:rPr sz="3200" spc="-114" dirty="0">
                <a:latin typeface="Arial"/>
                <a:cs typeface="Arial"/>
              </a:rPr>
              <a:t>sports,  </a:t>
            </a:r>
            <a:r>
              <a:rPr sz="3200" spc="-150" dirty="0">
                <a:latin typeface="Arial"/>
                <a:cs typeface="Arial"/>
              </a:rPr>
              <a:t>serious </a:t>
            </a:r>
            <a:r>
              <a:rPr sz="3200" spc="-105" dirty="0">
                <a:latin typeface="Arial"/>
                <a:cs typeface="Arial"/>
              </a:rPr>
              <a:t>falls,</a:t>
            </a:r>
            <a:r>
              <a:rPr sz="3200" spc="-245" dirty="0">
                <a:latin typeface="Arial"/>
                <a:cs typeface="Arial"/>
              </a:rPr>
              <a:t> </a:t>
            </a:r>
            <a:r>
              <a:rPr sz="3200" spc="-160" dirty="0">
                <a:latin typeface="Arial"/>
                <a:cs typeface="Arial"/>
              </a:rPr>
              <a:t>physical  </a:t>
            </a:r>
            <a:r>
              <a:rPr sz="3200" spc="-50" dirty="0">
                <a:latin typeface="Arial"/>
                <a:cs typeface="Arial"/>
              </a:rPr>
              <a:t>activity</a:t>
            </a:r>
            <a:endParaRPr sz="3200">
              <a:latin typeface="Arial"/>
              <a:cs typeface="Arial"/>
            </a:endParaRPr>
          </a:p>
          <a:p>
            <a:pPr marL="241300" marR="452755" indent="-228600">
              <a:lnSpc>
                <a:spcPts val="3460"/>
              </a:lnSpc>
              <a:spcBef>
                <a:spcPts val="1055"/>
              </a:spcBef>
              <a:buChar char="•"/>
              <a:tabLst>
                <a:tab pos="241300" algn="l"/>
              </a:tabLst>
            </a:pPr>
            <a:r>
              <a:rPr sz="3200" spc="-140" dirty="0">
                <a:latin typeface="Arial"/>
                <a:cs typeface="Arial"/>
              </a:rPr>
              <a:t>Subluxation </a:t>
            </a:r>
            <a:r>
              <a:rPr sz="3200" spc="-165" dirty="0">
                <a:latin typeface="Arial"/>
                <a:cs typeface="Arial"/>
              </a:rPr>
              <a:t>is </a:t>
            </a:r>
            <a:r>
              <a:rPr sz="3200" spc="-50" dirty="0">
                <a:latin typeface="Arial"/>
                <a:cs typeface="Arial"/>
              </a:rPr>
              <a:t>partial  </a:t>
            </a:r>
            <a:r>
              <a:rPr sz="3200" spc="-95" dirty="0">
                <a:latin typeface="Arial"/>
                <a:cs typeface="Arial"/>
              </a:rPr>
              <a:t>dislocation </a:t>
            </a:r>
            <a:r>
              <a:rPr sz="3200" spc="-5" dirty="0">
                <a:latin typeface="Arial"/>
                <a:cs typeface="Arial"/>
              </a:rPr>
              <a:t>of</a:t>
            </a:r>
            <a:r>
              <a:rPr sz="3200" spc="-254" dirty="0">
                <a:latin typeface="Arial"/>
                <a:cs typeface="Arial"/>
              </a:rPr>
              <a:t> </a:t>
            </a:r>
            <a:r>
              <a:rPr sz="3200" spc="5" dirty="0">
                <a:latin typeface="Arial"/>
                <a:cs typeface="Arial"/>
              </a:rPr>
              <a:t>joint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55666" y="1372545"/>
            <a:ext cx="3409724" cy="25546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26052" y="5458601"/>
            <a:ext cx="4236832" cy="12381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702121" y="3938015"/>
            <a:ext cx="3489878" cy="27462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21911" y="178689"/>
            <a:ext cx="213614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spc="-565" dirty="0">
                <a:latin typeface="Arial"/>
                <a:cs typeface="Arial"/>
              </a:rPr>
              <a:t>Bu</a:t>
            </a:r>
            <a:r>
              <a:rPr sz="5400" b="1" spc="-400" dirty="0">
                <a:latin typeface="Arial"/>
                <a:cs typeface="Arial"/>
              </a:rPr>
              <a:t>r</a:t>
            </a:r>
            <a:r>
              <a:rPr sz="5400" b="1" spc="-395" dirty="0">
                <a:latin typeface="Arial"/>
                <a:cs typeface="Arial"/>
              </a:rPr>
              <a:t>sitis</a:t>
            </a:r>
            <a:endParaRPr sz="5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29818" y="1297686"/>
            <a:ext cx="8837930" cy="250825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660"/>
              </a:spcBef>
              <a:buChar char="•"/>
              <a:tabLst>
                <a:tab pos="241300" algn="l"/>
              </a:tabLst>
            </a:pPr>
            <a:r>
              <a:rPr sz="3600" spc="-80" dirty="0">
                <a:latin typeface="Arial"/>
                <a:cs typeface="Arial"/>
              </a:rPr>
              <a:t>Inflammation </a:t>
            </a:r>
            <a:r>
              <a:rPr sz="3600" spc="-10" dirty="0">
                <a:latin typeface="Arial"/>
                <a:cs typeface="Arial"/>
              </a:rPr>
              <a:t>of </a:t>
            </a:r>
            <a:r>
              <a:rPr sz="3600" spc="-280" dirty="0">
                <a:latin typeface="Arial"/>
                <a:cs typeface="Arial"/>
              </a:rPr>
              <a:t>a</a:t>
            </a:r>
            <a:r>
              <a:rPr sz="3600" spc="-509" dirty="0">
                <a:latin typeface="Arial"/>
                <a:cs typeface="Arial"/>
              </a:rPr>
              <a:t> </a:t>
            </a:r>
            <a:r>
              <a:rPr sz="3600" spc="-185" dirty="0">
                <a:latin typeface="Arial"/>
                <a:cs typeface="Arial"/>
              </a:rPr>
              <a:t>bursa</a:t>
            </a:r>
            <a:endParaRPr sz="36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565"/>
              </a:spcBef>
              <a:buChar char="•"/>
              <a:tabLst>
                <a:tab pos="241300" algn="l"/>
              </a:tabLst>
            </a:pPr>
            <a:r>
              <a:rPr sz="3600" spc="-300" dirty="0">
                <a:latin typeface="Arial"/>
                <a:cs typeface="Arial"/>
              </a:rPr>
              <a:t>Caused </a:t>
            </a:r>
            <a:r>
              <a:rPr sz="3600" spc="-145" dirty="0">
                <a:latin typeface="Arial"/>
                <a:cs typeface="Arial"/>
              </a:rPr>
              <a:t>by </a:t>
            </a:r>
            <a:r>
              <a:rPr sz="3600" spc="-254" dirty="0">
                <a:latin typeface="Arial"/>
                <a:cs typeface="Arial"/>
              </a:rPr>
              <a:t>excessive </a:t>
            </a:r>
            <a:r>
              <a:rPr sz="3600" spc="-10" dirty="0">
                <a:latin typeface="Arial"/>
                <a:cs typeface="Arial"/>
              </a:rPr>
              <a:t>friction </a:t>
            </a:r>
            <a:r>
              <a:rPr sz="3600" spc="-30" dirty="0">
                <a:latin typeface="Arial"/>
                <a:cs typeface="Arial"/>
              </a:rPr>
              <a:t>or</a:t>
            </a:r>
            <a:r>
              <a:rPr sz="3600" spc="-295" dirty="0">
                <a:latin typeface="Arial"/>
                <a:cs typeface="Arial"/>
              </a:rPr>
              <a:t> </a:t>
            </a:r>
            <a:r>
              <a:rPr sz="3600" spc="-65" dirty="0">
                <a:latin typeface="Arial"/>
                <a:cs typeface="Arial"/>
              </a:rPr>
              <a:t>blow</a:t>
            </a:r>
            <a:endParaRPr sz="36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565"/>
              </a:spcBef>
              <a:buChar char="•"/>
              <a:tabLst>
                <a:tab pos="241300" algn="l"/>
              </a:tabLst>
            </a:pPr>
            <a:r>
              <a:rPr sz="3600" spc="-190" dirty="0">
                <a:latin typeface="Arial"/>
                <a:cs typeface="Arial"/>
              </a:rPr>
              <a:t>Symptoms: </a:t>
            </a:r>
            <a:r>
              <a:rPr sz="3600" spc="-125" dirty="0">
                <a:latin typeface="Arial"/>
                <a:cs typeface="Arial"/>
              </a:rPr>
              <a:t>pain </a:t>
            </a:r>
            <a:r>
              <a:rPr sz="3600" spc="-170" dirty="0">
                <a:latin typeface="Arial"/>
                <a:cs typeface="Arial"/>
              </a:rPr>
              <a:t>and</a:t>
            </a:r>
            <a:r>
              <a:rPr sz="3600" spc="-315" dirty="0">
                <a:latin typeface="Arial"/>
                <a:cs typeface="Arial"/>
              </a:rPr>
              <a:t> </a:t>
            </a:r>
            <a:r>
              <a:rPr sz="3600" spc="-130" dirty="0">
                <a:latin typeface="Arial"/>
                <a:cs typeface="Arial"/>
              </a:rPr>
              <a:t>swelling</a:t>
            </a:r>
            <a:endParaRPr sz="36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580"/>
              </a:spcBef>
              <a:buChar char="•"/>
              <a:tabLst>
                <a:tab pos="241300" algn="l"/>
              </a:tabLst>
            </a:pPr>
            <a:r>
              <a:rPr sz="3600" spc="-135" dirty="0">
                <a:latin typeface="Arial"/>
                <a:cs typeface="Arial"/>
              </a:rPr>
              <a:t>Treatment: </a:t>
            </a:r>
            <a:r>
              <a:rPr sz="3600" spc="-70" dirty="0">
                <a:latin typeface="Arial"/>
                <a:cs typeface="Arial"/>
              </a:rPr>
              <a:t>anti-inflammatory </a:t>
            </a:r>
            <a:r>
              <a:rPr sz="3600" spc="-165" dirty="0">
                <a:latin typeface="Arial"/>
                <a:cs typeface="Arial"/>
              </a:rPr>
              <a:t>drugs,</a:t>
            </a:r>
            <a:r>
              <a:rPr sz="3600" spc="-440" dirty="0">
                <a:latin typeface="Arial"/>
                <a:cs typeface="Arial"/>
              </a:rPr>
              <a:t> </a:t>
            </a:r>
            <a:r>
              <a:rPr sz="3600" spc="-140" dirty="0">
                <a:latin typeface="Arial"/>
                <a:cs typeface="Arial"/>
              </a:rPr>
              <a:t>aspirated</a:t>
            </a:r>
            <a:endParaRPr sz="36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51687" y="4226052"/>
            <a:ext cx="4009644" cy="24856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980176" y="4216908"/>
            <a:ext cx="2595372" cy="24947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390888" y="4149850"/>
            <a:ext cx="2680716" cy="26807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94292" y="271272"/>
            <a:ext cx="2877311" cy="26563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 marR="5080">
              <a:lnSpc>
                <a:spcPts val="4750"/>
              </a:lnSpc>
              <a:spcBef>
                <a:spcPts val="705"/>
              </a:spcBef>
            </a:pPr>
            <a:r>
              <a:rPr spc="-195" dirty="0"/>
              <a:t>2.1 </a:t>
            </a:r>
            <a:r>
              <a:rPr spc="-335" dirty="0"/>
              <a:t>The </a:t>
            </a:r>
            <a:r>
              <a:rPr spc="-215" dirty="0"/>
              <a:t>muscular </a:t>
            </a:r>
            <a:r>
              <a:rPr spc="-254" dirty="0"/>
              <a:t>system: </a:t>
            </a:r>
            <a:r>
              <a:rPr spc="-320" dirty="0"/>
              <a:t>Assessment  </a:t>
            </a:r>
            <a:r>
              <a:rPr spc="-190" dirty="0"/>
              <a:t>statements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2528442"/>
            <a:ext cx="9611995" cy="24955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17244" lvl="2" indent="-804545">
              <a:lnSpc>
                <a:spcPct val="100000"/>
              </a:lnSpc>
              <a:spcBef>
                <a:spcPts val="95"/>
              </a:spcBef>
              <a:buAutoNum type="arabicPeriod"/>
              <a:tabLst>
                <a:tab pos="817880" algn="l"/>
              </a:tabLst>
            </a:pPr>
            <a:r>
              <a:rPr sz="2800" spc="-75" dirty="0">
                <a:latin typeface="Arial"/>
                <a:cs typeface="Arial"/>
              </a:rPr>
              <a:t>Outline </a:t>
            </a:r>
            <a:r>
              <a:rPr sz="2800" spc="-35" dirty="0">
                <a:latin typeface="Arial"/>
                <a:cs typeface="Arial"/>
              </a:rPr>
              <a:t>the </a:t>
            </a:r>
            <a:r>
              <a:rPr sz="2800" spc="-130" dirty="0">
                <a:latin typeface="Arial"/>
                <a:cs typeface="Arial"/>
              </a:rPr>
              <a:t>general </a:t>
            </a:r>
            <a:r>
              <a:rPr sz="2800" spc="-110" dirty="0">
                <a:latin typeface="Arial"/>
                <a:cs typeface="Arial"/>
              </a:rPr>
              <a:t>characteristics </a:t>
            </a:r>
            <a:r>
              <a:rPr sz="2800" spc="-120" dirty="0">
                <a:latin typeface="Arial"/>
                <a:cs typeface="Arial"/>
              </a:rPr>
              <a:t>common </a:t>
            </a:r>
            <a:r>
              <a:rPr sz="2800" spc="20" dirty="0">
                <a:latin typeface="Arial"/>
                <a:cs typeface="Arial"/>
              </a:rPr>
              <a:t>to </a:t>
            </a:r>
            <a:r>
              <a:rPr sz="2800" spc="-150" dirty="0">
                <a:latin typeface="Arial"/>
                <a:cs typeface="Arial"/>
              </a:rPr>
              <a:t>muscle</a:t>
            </a:r>
            <a:r>
              <a:rPr sz="2800" spc="-525" dirty="0">
                <a:latin typeface="Arial"/>
                <a:cs typeface="Arial"/>
              </a:rPr>
              <a:t> </a:t>
            </a:r>
            <a:r>
              <a:rPr sz="2800" spc="-114" dirty="0">
                <a:latin typeface="Arial"/>
                <a:cs typeface="Arial"/>
              </a:rPr>
              <a:t>tissue.</a:t>
            </a:r>
            <a:endParaRPr sz="2800">
              <a:latin typeface="Arial"/>
              <a:cs typeface="Arial"/>
            </a:endParaRPr>
          </a:p>
          <a:p>
            <a:pPr lvl="2">
              <a:lnSpc>
                <a:spcPct val="100000"/>
              </a:lnSpc>
              <a:spcBef>
                <a:spcPts val="25"/>
              </a:spcBef>
              <a:buFont typeface="Arial"/>
              <a:buAutoNum type="arabicPeriod"/>
            </a:pPr>
            <a:endParaRPr sz="4050">
              <a:latin typeface="Times New Roman"/>
              <a:cs typeface="Times New Roman"/>
            </a:endParaRPr>
          </a:p>
          <a:p>
            <a:pPr marL="817244" lvl="2" indent="-804545">
              <a:lnSpc>
                <a:spcPct val="100000"/>
              </a:lnSpc>
              <a:buAutoNum type="arabicPeriod"/>
              <a:tabLst>
                <a:tab pos="817880" algn="l"/>
              </a:tabLst>
            </a:pPr>
            <a:r>
              <a:rPr sz="2800" spc="-120" dirty="0">
                <a:latin typeface="Arial"/>
                <a:cs typeface="Arial"/>
              </a:rPr>
              <a:t>Distinguish </a:t>
            </a:r>
            <a:r>
              <a:rPr sz="2800" spc="-85" dirty="0">
                <a:latin typeface="Arial"/>
                <a:cs typeface="Arial"/>
              </a:rPr>
              <a:t>between </a:t>
            </a:r>
            <a:r>
              <a:rPr sz="2800" spc="-35" dirty="0">
                <a:latin typeface="Arial"/>
                <a:cs typeface="Arial"/>
              </a:rPr>
              <a:t>the </a:t>
            </a:r>
            <a:r>
              <a:rPr sz="2800" spc="-40" dirty="0">
                <a:latin typeface="Arial"/>
                <a:cs typeface="Arial"/>
              </a:rPr>
              <a:t>different </a:t>
            </a:r>
            <a:r>
              <a:rPr sz="2800" spc="-114" dirty="0">
                <a:latin typeface="Arial"/>
                <a:cs typeface="Arial"/>
              </a:rPr>
              <a:t>types </a:t>
            </a:r>
            <a:r>
              <a:rPr sz="2800" spc="-10" dirty="0">
                <a:latin typeface="Arial"/>
                <a:cs typeface="Arial"/>
              </a:rPr>
              <a:t>of</a:t>
            </a:r>
            <a:r>
              <a:rPr sz="2800" spc="-390" dirty="0">
                <a:latin typeface="Arial"/>
                <a:cs typeface="Arial"/>
              </a:rPr>
              <a:t> </a:t>
            </a:r>
            <a:r>
              <a:rPr sz="2800" spc="-135" dirty="0">
                <a:latin typeface="Arial"/>
                <a:cs typeface="Arial"/>
              </a:rPr>
              <a:t>muscle.</a:t>
            </a:r>
            <a:endParaRPr sz="2800">
              <a:latin typeface="Arial"/>
              <a:cs typeface="Arial"/>
            </a:endParaRPr>
          </a:p>
          <a:p>
            <a:pPr lvl="2">
              <a:lnSpc>
                <a:spcPct val="100000"/>
              </a:lnSpc>
              <a:spcBef>
                <a:spcPts val="35"/>
              </a:spcBef>
              <a:buFont typeface="Arial"/>
              <a:buAutoNum type="arabicPeriod"/>
            </a:pPr>
            <a:endParaRPr sz="4050">
              <a:latin typeface="Times New Roman"/>
              <a:cs typeface="Times New Roman"/>
            </a:endParaRPr>
          </a:p>
          <a:p>
            <a:pPr marL="817244" lvl="2" indent="-804545">
              <a:lnSpc>
                <a:spcPct val="100000"/>
              </a:lnSpc>
              <a:buAutoNum type="arabicPeriod"/>
              <a:tabLst>
                <a:tab pos="817880" algn="l"/>
              </a:tabLst>
            </a:pPr>
            <a:r>
              <a:rPr sz="2800" spc="-85" dirty="0">
                <a:latin typeface="Arial"/>
                <a:cs typeface="Arial"/>
              </a:rPr>
              <a:t>Annotate </a:t>
            </a:r>
            <a:r>
              <a:rPr sz="2800" spc="-35" dirty="0">
                <a:latin typeface="Arial"/>
                <a:cs typeface="Arial"/>
              </a:rPr>
              <a:t>the </a:t>
            </a:r>
            <a:r>
              <a:rPr sz="2800" spc="-65" dirty="0">
                <a:latin typeface="Arial"/>
                <a:cs typeface="Arial"/>
              </a:rPr>
              <a:t>structure </a:t>
            </a:r>
            <a:r>
              <a:rPr sz="2800" spc="-10" dirty="0">
                <a:latin typeface="Arial"/>
                <a:cs typeface="Arial"/>
              </a:rPr>
              <a:t>of </a:t>
            </a:r>
            <a:r>
              <a:rPr sz="2800" spc="-120" dirty="0">
                <a:latin typeface="Arial"/>
                <a:cs typeface="Arial"/>
              </a:rPr>
              <a:t>skeletal</a:t>
            </a:r>
            <a:r>
              <a:rPr sz="2800" spc="-500" dirty="0">
                <a:latin typeface="Arial"/>
                <a:cs typeface="Arial"/>
              </a:rPr>
              <a:t> </a:t>
            </a:r>
            <a:r>
              <a:rPr sz="2800" spc="-140" dirty="0">
                <a:latin typeface="Arial"/>
                <a:cs typeface="Arial"/>
              </a:rPr>
              <a:t>muscle.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6562" y="1356487"/>
            <a:ext cx="10683875" cy="39287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9900" marR="587375" indent="-457200">
              <a:lnSpc>
                <a:spcPct val="100000"/>
              </a:lnSpc>
              <a:spcBef>
                <a:spcPts val="105"/>
              </a:spcBef>
              <a:buChar char="•"/>
              <a:tabLst>
                <a:tab pos="469265" algn="l"/>
                <a:tab pos="469900" algn="l"/>
              </a:tabLst>
            </a:pPr>
            <a:r>
              <a:rPr sz="3200" spc="-190" dirty="0">
                <a:latin typeface="Arial"/>
                <a:cs typeface="Arial"/>
              </a:rPr>
              <a:t>Responsible </a:t>
            </a:r>
            <a:r>
              <a:rPr sz="3200" spc="-15" dirty="0">
                <a:latin typeface="Arial"/>
                <a:cs typeface="Arial"/>
              </a:rPr>
              <a:t>for </a:t>
            </a:r>
            <a:r>
              <a:rPr sz="3200" spc="-80" dirty="0">
                <a:latin typeface="Arial"/>
                <a:cs typeface="Arial"/>
              </a:rPr>
              <a:t>functions </a:t>
            </a:r>
            <a:r>
              <a:rPr sz="3200" spc="-200" dirty="0">
                <a:latin typeface="Arial"/>
                <a:cs typeface="Arial"/>
              </a:rPr>
              <a:t>such </a:t>
            </a:r>
            <a:r>
              <a:rPr sz="3200" spc="-300" dirty="0">
                <a:latin typeface="Arial"/>
                <a:cs typeface="Arial"/>
              </a:rPr>
              <a:t>as </a:t>
            </a:r>
            <a:r>
              <a:rPr sz="3200" spc="-125" dirty="0">
                <a:latin typeface="Arial"/>
                <a:cs typeface="Arial"/>
              </a:rPr>
              <a:t>maintenance </a:t>
            </a:r>
            <a:r>
              <a:rPr sz="3200" spc="-5" dirty="0">
                <a:latin typeface="Arial"/>
                <a:cs typeface="Arial"/>
              </a:rPr>
              <a:t>of</a:t>
            </a:r>
            <a:r>
              <a:rPr sz="3200" spc="-220" dirty="0">
                <a:latin typeface="Arial"/>
                <a:cs typeface="Arial"/>
              </a:rPr>
              <a:t> </a:t>
            </a:r>
            <a:r>
              <a:rPr sz="3200" spc="-100" dirty="0">
                <a:latin typeface="Arial"/>
                <a:cs typeface="Arial"/>
              </a:rPr>
              <a:t>posture,  </a:t>
            </a:r>
            <a:r>
              <a:rPr sz="3200" spc="-70" dirty="0">
                <a:latin typeface="Arial"/>
                <a:cs typeface="Arial"/>
              </a:rPr>
              <a:t>locomotion, </a:t>
            </a:r>
            <a:r>
              <a:rPr sz="3200" spc="-150" dirty="0">
                <a:latin typeface="Arial"/>
                <a:cs typeface="Arial"/>
              </a:rPr>
              <a:t>and </a:t>
            </a:r>
            <a:r>
              <a:rPr sz="3200" spc="-55" dirty="0">
                <a:latin typeface="Arial"/>
                <a:cs typeface="Arial"/>
              </a:rPr>
              <a:t>control </a:t>
            </a:r>
            <a:r>
              <a:rPr sz="3200" spc="-5" dirty="0">
                <a:latin typeface="Arial"/>
                <a:cs typeface="Arial"/>
              </a:rPr>
              <a:t>of </a:t>
            </a:r>
            <a:r>
              <a:rPr sz="3200" spc="-130" dirty="0">
                <a:latin typeface="Arial"/>
                <a:cs typeface="Arial"/>
              </a:rPr>
              <a:t>various </a:t>
            </a:r>
            <a:r>
              <a:rPr sz="3200" spc="-80" dirty="0">
                <a:latin typeface="Arial"/>
                <a:cs typeface="Arial"/>
              </a:rPr>
              <a:t>circulatory</a:t>
            </a:r>
            <a:r>
              <a:rPr sz="3200" spc="-590" dirty="0">
                <a:latin typeface="Arial"/>
                <a:cs typeface="Arial"/>
              </a:rPr>
              <a:t> </a:t>
            </a:r>
            <a:r>
              <a:rPr sz="3200" spc="-195" dirty="0">
                <a:latin typeface="Arial"/>
                <a:cs typeface="Arial"/>
              </a:rPr>
              <a:t>systems.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3300">
              <a:latin typeface="Times New Roman"/>
              <a:cs typeface="Times New Roman"/>
            </a:endParaRPr>
          </a:p>
          <a:p>
            <a:pPr marL="469900" marR="5080" indent="-457200">
              <a:lnSpc>
                <a:spcPct val="100000"/>
              </a:lnSpc>
              <a:buChar char="•"/>
              <a:tabLst>
                <a:tab pos="469265" algn="l"/>
                <a:tab pos="469900" algn="l"/>
              </a:tabLst>
            </a:pPr>
            <a:r>
              <a:rPr sz="3200" spc="-135" dirty="0">
                <a:latin typeface="Arial"/>
                <a:cs typeface="Arial"/>
              </a:rPr>
              <a:t>Muscle tissue </a:t>
            </a:r>
            <a:r>
              <a:rPr sz="3200" spc="-204" dirty="0">
                <a:latin typeface="Arial"/>
                <a:cs typeface="Arial"/>
              </a:rPr>
              <a:t>can </a:t>
            </a:r>
            <a:r>
              <a:rPr sz="3200" spc="-145" dirty="0">
                <a:latin typeface="Arial"/>
                <a:cs typeface="Arial"/>
              </a:rPr>
              <a:t>be </a:t>
            </a:r>
            <a:r>
              <a:rPr sz="3200" spc="-90" dirty="0">
                <a:latin typeface="Arial"/>
                <a:cs typeface="Arial"/>
              </a:rPr>
              <a:t>divided </a:t>
            </a:r>
            <a:r>
              <a:rPr sz="3200" spc="-65" dirty="0">
                <a:latin typeface="Arial"/>
                <a:cs typeface="Arial"/>
              </a:rPr>
              <a:t>functionally (voluntarily </a:t>
            </a:r>
            <a:r>
              <a:rPr sz="3200" spc="-25" dirty="0">
                <a:latin typeface="Arial"/>
                <a:cs typeface="Arial"/>
              </a:rPr>
              <a:t>or  </a:t>
            </a:r>
            <a:r>
              <a:rPr sz="3200" spc="-65" dirty="0">
                <a:latin typeface="Arial"/>
                <a:cs typeface="Arial"/>
              </a:rPr>
              <a:t>involuntarily </a:t>
            </a:r>
            <a:r>
              <a:rPr sz="3200" spc="-70" dirty="0">
                <a:latin typeface="Arial"/>
                <a:cs typeface="Arial"/>
              </a:rPr>
              <a:t>controlled) </a:t>
            </a:r>
            <a:r>
              <a:rPr sz="3200" spc="-145" dirty="0">
                <a:latin typeface="Arial"/>
                <a:cs typeface="Arial"/>
              </a:rPr>
              <a:t>and </a:t>
            </a:r>
            <a:r>
              <a:rPr sz="3200" spc="-95" dirty="0">
                <a:latin typeface="Arial"/>
                <a:cs typeface="Arial"/>
              </a:rPr>
              <a:t>morphologically </a:t>
            </a:r>
            <a:r>
              <a:rPr sz="3200" spc="-75" dirty="0">
                <a:latin typeface="Arial"/>
                <a:cs typeface="Arial"/>
              </a:rPr>
              <a:t>(striated </a:t>
            </a:r>
            <a:r>
              <a:rPr sz="3200" spc="-25" dirty="0">
                <a:latin typeface="Arial"/>
                <a:cs typeface="Arial"/>
              </a:rPr>
              <a:t>or</a:t>
            </a:r>
            <a:r>
              <a:rPr sz="3200" spc="-430" dirty="0">
                <a:latin typeface="Arial"/>
                <a:cs typeface="Arial"/>
              </a:rPr>
              <a:t> </a:t>
            </a:r>
            <a:r>
              <a:rPr sz="3200" spc="-100" dirty="0">
                <a:latin typeface="Arial"/>
                <a:cs typeface="Arial"/>
              </a:rPr>
              <a:t>non-  </a:t>
            </a:r>
            <a:r>
              <a:rPr sz="3200" spc="-75" dirty="0">
                <a:latin typeface="Arial"/>
                <a:cs typeface="Arial"/>
              </a:rPr>
              <a:t>striated).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33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5"/>
              </a:spcBef>
              <a:buChar char="•"/>
              <a:tabLst>
                <a:tab pos="469265" algn="l"/>
                <a:tab pos="469900" algn="l"/>
              </a:tabLst>
            </a:pPr>
            <a:r>
              <a:rPr sz="3200" spc="-185" dirty="0">
                <a:latin typeface="Arial"/>
                <a:cs typeface="Arial"/>
              </a:rPr>
              <a:t>Good </a:t>
            </a:r>
            <a:r>
              <a:rPr sz="3200" spc="-120" dirty="0">
                <a:latin typeface="Arial"/>
                <a:cs typeface="Arial"/>
              </a:rPr>
              <a:t>nerve </a:t>
            </a:r>
            <a:r>
              <a:rPr sz="3200" spc="-145" dirty="0">
                <a:latin typeface="Arial"/>
                <a:cs typeface="Arial"/>
              </a:rPr>
              <a:t>and </a:t>
            </a:r>
            <a:r>
              <a:rPr sz="3200" spc="-75" dirty="0">
                <a:latin typeface="Arial"/>
                <a:cs typeface="Arial"/>
              </a:rPr>
              <a:t>blood</a:t>
            </a:r>
            <a:r>
              <a:rPr sz="3200" spc="-220" dirty="0">
                <a:latin typeface="Arial"/>
                <a:cs typeface="Arial"/>
              </a:rPr>
              <a:t> </a:t>
            </a:r>
            <a:r>
              <a:rPr sz="3200" spc="-135" dirty="0">
                <a:latin typeface="Arial"/>
                <a:cs typeface="Arial"/>
              </a:rPr>
              <a:t>supply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6939" y="294894"/>
            <a:ext cx="379412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80" dirty="0"/>
              <a:t>Muscular</a:t>
            </a:r>
            <a:r>
              <a:rPr spc="-285" dirty="0"/>
              <a:t> </a:t>
            </a:r>
            <a:r>
              <a:rPr spc="-290" dirty="0"/>
              <a:t>system</a:t>
            </a:r>
          </a:p>
        </p:txBody>
      </p:sp>
      <p:sp>
        <p:nvSpPr>
          <p:cNvPr id="4" name="object 4"/>
          <p:cNvSpPr/>
          <p:nvPr/>
        </p:nvSpPr>
        <p:spPr>
          <a:xfrm>
            <a:off x="9660245" y="4765466"/>
            <a:ext cx="2123323" cy="19706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15479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25" dirty="0"/>
              <a:t>Characteristics </a:t>
            </a:r>
            <a:r>
              <a:rPr spc="-30" dirty="0"/>
              <a:t>of </a:t>
            </a:r>
            <a:r>
              <a:rPr spc="-204" dirty="0"/>
              <a:t>common </a:t>
            </a:r>
            <a:r>
              <a:rPr spc="-245" dirty="0"/>
              <a:t>muscle</a:t>
            </a:r>
            <a:r>
              <a:rPr spc="-495" dirty="0"/>
              <a:t> </a:t>
            </a:r>
            <a:r>
              <a:rPr spc="-200" dirty="0"/>
              <a:t>tissue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727657"/>
            <a:ext cx="5646420" cy="4328795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241300" marR="362585" indent="-228600">
              <a:lnSpc>
                <a:spcPct val="70100"/>
              </a:lnSpc>
              <a:spcBef>
                <a:spcPts val="1100"/>
              </a:spcBef>
              <a:buChar char="•"/>
              <a:tabLst>
                <a:tab pos="241300" algn="l"/>
              </a:tabLst>
            </a:pPr>
            <a:r>
              <a:rPr sz="2800" spc="-70" dirty="0">
                <a:latin typeface="Arial"/>
                <a:cs typeface="Arial"/>
              </a:rPr>
              <a:t>All </a:t>
            </a:r>
            <a:r>
              <a:rPr sz="2800" spc="-170" dirty="0">
                <a:latin typeface="Arial"/>
                <a:cs typeface="Arial"/>
              </a:rPr>
              <a:t>muscles </a:t>
            </a:r>
            <a:r>
              <a:rPr sz="2800" spc="-130" dirty="0">
                <a:latin typeface="Arial"/>
                <a:cs typeface="Arial"/>
              </a:rPr>
              <a:t>are </a:t>
            </a:r>
            <a:r>
              <a:rPr sz="2800" spc="-65" dirty="0">
                <a:latin typeface="Arial"/>
                <a:cs typeface="Arial"/>
              </a:rPr>
              <a:t>controlled </a:t>
            </a:r>
            <a:r>
              <a:rPr sz="2800" spc="-125" dirty="0">
                <a:latin typeface="Arial"/>
                <a:cs typeface="Arial"/>
              </a:rPr>
              <a:t>by</a:t>
            </a:r>
            <a:r>
              <a:rPr sz="2800" spc="-265" dirty="0">
                <a:latin typeface="Arial"/>
                <a:cs typeface="Arial"/>
              </a:rPr>
              <a:t> </a:t>
            </a:r>
            <a:r>
              <a:rPr sz="2800" spc="-110" dirty="0">
                <a:latin typeface="Arial"/>
                <a:cs typeface="Arial"/>
              </a:rPr>
              <a:t>nerve  </a:t>
            </a:r>
            <a:r>
              <a:rPr sz="2800" spc="-50" dirty="0">
                <a:latin typeface="Arial"/>
                <a:cs typeface="Arial"/>
              </a:rPr>
              <a:t>stimuli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endParaRPr sz="29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2800" spc="-145" dirty="0">
                <a:latin typeface="Arial"/>
                <a:cs typeface="Arial"/>
              </a:rPr>
              <a:t>Muscles </a:t>
            </a:r>
            <a:r>
              <a:rPr sz="2800" spc="-130" dirty="0">
                <a:latin typeface="Arial"/>
                <a:cs typeface="Arial"/>
              </a:rPr>
              <a:t>are </a:t>
            </a:r>
            <a:r>
              <a:rPr sz="2800" spc="-90" dirty="0">
                <a:latin typeface="Arial"/>
                <a:cs typeface="Arial"/>
              </a:rPr>
              <a:t>fed </a:t>
            </a:r>
            <a:r>
              <a:rPr sz="2800" spc="-125" dirty="0">
                <a:latin typeface="Arial"/>
                <a:cs typeface="Arial"/>
              </a:rPr>
              <a:t>by</a:t>
            </a:r>
            <a:r>
              <a:rPr sz="2800" spc="-175" dirty="0">
                <a:latin typeface="Arial"/>
                <a:cs typeface="Arial"/>
              </a:rPr>
              <a:t> </a:t>
            </a:r>
            <a:r>
              <a:rPr sz="2800" spc="-105" dirty="0">
                <a:latin typeface="Arial"/>
                <a:cs typeface="Arial"/>
              </a:rPr>
              <a:t>capillaries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3750">
              <a:latin typeface="Times New Roman"/>
              <a:cs typeface="Times New Roman"/>
            </a:endParaRPr>
          </a:p>
          <a:p>
            <a:pPr marL="241300" marR="5080" indent="-228600">
              <a:lnSpc>
                <a:spcPct val="70000"/>
              </a:lnSpc>
              <a:buFont typeface="Arial"/>
              <a:buChar char="•"/>
              <a:tabLst>
                <a:tab pos="241300" algn="l"/>
              </a:tabLst>
            </a:pPr>
            <a:r>
              <a:rPr sz="2800" b="1" spc="-200" dirty="0">
                <a:latin typeface="Arial"/>
                <a:cs typeface="Arial"/>
              </a:rPr>
              <a:t>Capillaries </a:t>
            </a:r>
            <a:r>
              <a:rPr sz="2800" spc="-90" dirty="0">
                <a:latin typeface="Arial"/>
                <a:cs typeface="Arial"/>
              </a:rPr>
              <a:t>provide </a:t>
            </a:r>
            <a:r>
              <a:rPr sz="2800" spc="-145" dirty="0">
                <a:latin typeface="Arial"/>
                <a:cs typeface="Arial"/>
              </a:rPr>
              <a:t>muscle </a:t>
            </a:r>
            <a:r>
              <a:rPr sz="2800" spc="15" dirty="0">
                <a:latin typeface="Arial"/>
                <a:cs typeface="Arial"/>
              </a:rPr>
              <a:t>with </a:t>
            </a:r>
            <a:r>
              <a:rPr sz="2800" spc="-240" dirty="0">
                <a:latin typeface="Arial"/>
                <a:cs typeface="Arial"/>
              </a:rPr>
              <a:t>O2  </a:t>
            </a:r>
            <a:r>
              <a:rPr sz="2800" spc="-80" dirty="0">
                <a:latin typeface="Arial"/>
                <a:cs typeface="Arial"/>
              </a:rPr>
              <a:t>which </a:t>
            </a:r>
            <a:r>
              <a:rPr sz="2800" spc="-145" dirty="0">
                <a:latin typeface="Arial"/>
                <a:cs typeface="Arial"/>
              </a:rPr>
              <a:t>is </a:t>
            </a:r>
            <a:r>
              <a:rPr sz="2800" spc="-130" dirty="0">
                <a:latin typeface="Arial"/>
                <a:cs typeface="Arial"/>
              </a:rPr>
              <a:t>good </a:t>
            </a:r>
            <a:r>
              <a:rPr sz="2800" spc="-10" dirty="0">
                <a:latin typeface="Arial"/>
                <a:cs typeface="Arial"/>
              </a:rPr>
              <a:t>for </a:t>
            </a:r>
            <a:r>
              <a:rPr sz="2800" spc="-145" dirty="0">
                <a:latin typeface="Arial"/>
                <a:cs typeface="Arial"/>
              </a:rPr>
              <a:t>muscle</a:t>
            </a:r>
            <a:r>
              <a:rPr sz="2800" spc="-405" dirty="0">
                <a:latin typeface="Arial"/>
                <a:cs typeface="Arial"/>
              </a:rPr>
              <a:t> </a:t>
            </a:r>
            <a:r>
              <a:rPr sz="2800" spc="-80" dirty="0">
                <a:latin typeface="Arial"/>
                <a:cs typeface="Arial"/>
              </a:rPr>
              <a:t>pulls/strains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3900">
              <a:latin typeface="Times New Roman"/>
              <a:cs typeface="Times New Roman"/>
            </a:endParaRPr>
          </a:p>
          <a:p>
            <a:pPr marL="241300" marR="346075" indent="-228600">
              <a:lnSpc>
                <a:spcPct val="70000"/>
              </a:lnSpc>
              <a:buChar char="•"/>
              <a:tabLst>
                <a:tab pos="241300" algn="l"/>
              </a:tabLst>
            </a:pPr>
            <a:r>
              <a:rPr sz="2800" spc="-114" dirty="0">
                <a:latin typeface="Arial"/>
                <a:cs typeface="Arial"/>
              </a:rPr>
              <a:t>Nearly </a:t>
            </a:r>
            <a:r>
              <a:rPr sz="2800" spc="-145" dirty="0">
                <a:latin typeface="Arial"/>
                <a:cs typeface="Arial"/>
              </a:rPr>
              <a:t>10 </a:t>
            </a:r>
            <a:r>
              <a:rPr sz="2800" spc="-35" dirty="0">
                <a:latin typeface="Arial"/>
                <a:cs typeface="Arial"/>
              </a:rPr>
              <a:t>billion </a:t>
            </a:r>
            <a:r>
              <a:rPr sz="2800" spc="-105" dirty="0">
                <a:latin typeface="Arial"/>
                <a:cs typeface="Arial"/>
              </a:rPr>
              <a:t>capillaries</a:t>
            </a:r>
            <a:r>
              <a:rPr sz="2800" spc="-235" dirty="0">
                <a:latin typeface="Arial"/>
                <a:cs typeface="Arial"/>
              </a:rPr>
              <a:t> </a:t>
            </a:r>
            <a:r>
              <a:rPr sz="2800" spc="-130" dirty="0">
                <a:latin typeface="Arial"/>
                <a:cs typeface="Arial"/>
              </a:rPr>
              <a:t>(25,000  </a:t>
            </a:r>
            <a:r>
              <a:rPr sz="2800" spc="-110" dirty="0">
                <a:latin typeface="Arial"/>
                <a:cs typeface="Arial"/>
              </a:rPr>
              <a:t>miles) </a:t>
            </a:r>
            <a:r>
              <a:rPr sz="2800" spc="-35" dirty="0">
                <a:latin typeface="Arial"/>
                <a:cs typeface="Arial"/>
              </a:rPr>
              <a:t>in </a:t>
            </a:r>
            <a:r>
              <a:rPr sz="2800" spc="-190" dirty="0">
                <a:latin typeface="Arial"/>
                <a:cs typeface="Arial"/>
              </a:rPr>
              <a:t>avg. </a:t>
            </a:r>
            <a:r>
              <a:rPr sz="2800" spc="-120" dirty="0">
                <a:latin typeface="Arial"/>
                <a:cs typeface="Arial"/>
              </a:rPr>
              <a:t>human</a:t>
            </a:r>
            <a:r>
              <a:rPr sz="2800" spc="-220" dirty="0">
                <a:latin typeface="Arial"/>
                <a:cs typeface="Arial"/>
              </a:rPr>
              <a:t> </a:t>
            </a:r>
            <a:r>
              <a:rPr sz="2800" spc="-60" dirty="0">
                <a:latin typeface="Arial"/>
                <a:cs typeface="Arial"/>
              </a:rPr>
              <a:t>body!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302495" y="4713731"/>
            <a:ext cx="2860548" cy="21442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730995" y="2427732"/>
            <a:ext cx="3298014" cy="21930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656717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60" dirty="0"/>
              <a:t>Three </a:t>
            </a:r>
            <a:r>
              <a:rPr spc="-400" dirty="0"/>
              <a:t>Types </a:t>
            </a:r>
            <a:r>
              <a:rPr spc="-30" dirty="0"/>
              <a:t>of </a:t>
            </a:r>
            <a:r>
              <a:rPr spc="-200" dirty="0"/>
              <a:t>Muscle</a:t>
            </a:r>
            <a:r>
              <a:rPr spc="-290" dirty="0"/>
              <a:t> </a:t>
            </a:r>
            <a:r>
              <a:rPr spc="-340" dirty="0"/>
              <a:t>Tissue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743315" y="503046"/>
            <a:ext cx="2611755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27685" algn="l"/>
              </a:tabLst>
            </a:pPr>
            <a:r>
              <a:rPr sz="2600" spc="-100" dirty="0">
                <a:latin typeface="Arial"/>
                <a:cs typeface="Arial"/>
              </a:rPr>
              <a:t>1.	</a:t>
            </a:r>
            <a:r>
              <a:rPr sz="2600" spc="-125" dirty="0">
                <a:latin typeface="Arial"/>
                <a:cs typeface="Arial"/>
              </a:rPr>
              <a:t>Smooth</a:t>
            </a:r>
            <a:r>
              <a:rPr sz="2600" spc="-190" dirty="0">
                <a:latin typeface="Arial"/>
                <a:cs typeface="Arial"/>
              </a:rPr>
              <a:t> </a:t>
            </a:r>
            <a:r>
              <a:rPr sz="2600" spc="-130" dirty="0">
                <a:latin typeface="Arial"/>
                <a:cs typeface="Arial"/>
              </a:rPr>
              <a:t>muscle</a:t>
            </a:r>
            <a:endParaRPr sz="2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43315" y="1470482"/>
            <a:ext cx="2600325" cy="13893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27685" indent="-514984">
              <a:lnSpc>
                <a:spcPct val="100000"/>
              </a:lnSpc>
              <a:spcBef>
                <a:spcPts val="105"/>
              </a:spcBef>
              <a:buAutoNum type="arabicPeriod" startAt="2"/>
              <a:tabLst>
                <a:tab pos="527685" algn="l"/>
                <a:tab pos="528320" algn="l"/>
              </a:tabLst>
            </a:pPr>
            <a:r>
              <a:rPr sz="2600" spc="-165" dirty="0">
                <a:latin typeface="Arial"/>
                <a:cs typeface="Arial"/>
              </a:rPr>
              <a:t>Cardiac</a:t>
            </a:r>
            <a:r>
              <a:rPr sz="2600" spc="-229" dirty="0">
                <a:latin typeface="Arial"/>
                <a:cs typeface="Arial"/>
              </a:rPr>
              <a:t> </a:t>
            </a:r>
            <a:r>
              <a:rPr sz="2600" spc="-130" dirty="0">
                <a:latin typeface="Arial"/>
                <a:cs typeface="Arial"/>
              </a:rPr>
              <a:t>muscle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AutoNum type="arabicPeriod" startAt="2"/>
            </a:pPr>
            <a:endParaRPr sz="2600">
              <a:latin typeface="Times New Roman"/>
              <a:cs typeface="Times New Roman"/>
            </a:endParaRPr>
          </a:p>
          <a:p>
            <a:pPr marL="527685" indent="-514984">
              <a:lnSpc>
                <a:spcPct val="100000"/>
              </a:lnSpc>
              <a:spcBef>
                <a:spcPts val="1500"/>
              </a:spcBef>
              <a:buAutoNum type="arabicPeriod" startAt="2"/>
              <a:tabLst>
                <a:tab pos="527685" algn="l"/>
                <a:tab pos="528320" algn="l"/>
              </a:tabLst>
            </a:pPr>
            <a:r>
              <a:rPr sz="2600" spc="-140" dirty="0">
                <a:latin typeface="Arial"/>
                <a:cs typeface="Arial"/>
              </a:rPr>
              <a:t>Skeletal</a:t>
            </a:r>
            <a:r>
              <a:rPr sz="2600" spc="-220" dirty="0">
                <a:latin typeface="Arial"/>
                <a:cs typeface="Arial"/>
              </a:rPr>
              <a:t> </a:t>
            </a:r>
            <a:r>
              <a:rPr sz="2600" spc="-130" dirty="0">
                <a:latin typeface="Arial"/>
                <a:cs typeface="Arial"/>
              </a:rPr>
              <a:t>muscle</a:t>
            </a:r>
            <a:endParaRPr sz="2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630668" y="3631691"/>
            <a:ext cx="4039570" cy="27755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38200" y="2468879"/>
            <a:ext cx="4261104" cy="35844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3494404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29" dirty="0"/>
              <a:t>Smooth</a:t>
            </a:r>
            <a:r>
              <a:rPr spc="-295" dirty="0"/>
              <a:t> </a:t>
            </a:r>
            <a:r>
              <a:rPr spc="-245" dirty="0"/>
              <a:t>muscle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793189"/>
            <a:ext cx="9958705" cy="2644140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241300" marR="5080" indent="-228600">
              <a:lnSpc>
                <a:spcPts val="3030"/>
              </a:lnSpc>
              <a:spcBef>
                <a:spcPts val="475"/>
              </a:spcBef>
              <a:buChar char="•"/>
              <a:tabLst>
                <a:tab pos="241300" algn="l"/>
              </a:tabLst>
            </a:pPr>
            <a:r>
              <a:rPr sz="2800" spc="-190" dirty="0">
                <a:latin typeface="Arial"/>
                <a:cs typeface="Arial"/>
              </a:rPr>
              <a:t>Lines </a:t>
            </a:r>
            <a:r>
              <a:rPr sz="2800" spc="-110" dirty="0">
                <a:latin typeface="Arial"/>
                <a:cs typeface="Arial"/>
              </a:rPr>
              <a:t>walls </a:t>
            </a:r>
            <a:r>
              <a:rPr sz="2800" spc="-10" dirty="0">
                <a:latin typeface="Arial"/>
                <a:cs typeface="Arial"/>
              </a:rPr>
              <a:t>of </a:t>
            </a:r>
            <a:r>
              <a:rPr sz="2800" spc="-45" dirty="0">
                <a:latin typeface="Arial"/>
                <a:cs typeface="Arial"/>
              </a:rPr>
              <a:t>hollow </a:t>
            </a:r>
            <a:r>
              <a:rPr sz="2800" spc="-50" dirty="0">
                <a:latin typeface="Arial"/>
                <a:cs typeface="Arial"/>
              </a:rPr>
              <a:t>internal </a:t>
            </a:r>
            <a:r>
              <a:rPr sz="2800" spc="-90" dirty="0">
                <a:latin typeface="Arial"/>
                <a:cs typeface="Arial"/>
              </a:rPr>
              <a:t>structures </a:t>
            </a:r>
            <a:r>
              <a:rPr sz="2800" spc="-75" dirty="0">
                <a:latin typeface="Arial"/>
                <a:cs typeface="Arial"/>
              </a:rPr>
              <a:t>(blood </a:t>
            </a:r>
            <a:r>
              <a:rPr sz="2800" spc="-190" dirty="0">
                <a:latin typeface="Arial"/>
                <a:cs typeface="Arial"/>
              </a:rPr>
              <a:t>vessels, </a:t>
            </a:r>
            <a:r>
              <a:rPr sz="2800" spc="-135" dirty="0">
                <a:latin typeface="Arial"/>
                <a:cs typeface="Arial"/>
              </a:rPr>
              <a:t>airways</a:t>
            </a:r>
            <a:r>
              <a:rPr sz="2800" spc="-385" dirty="0">
                <a:latin typeface="Arial"/>
                <a:cs typeface="Arial"/>
              </a:rPr>
              <a:t> </a:t>
            </a:r>
            <a:r>
              <a:rPr sz="2800" spc="-135" dirty="0">
                <a:latin typeface="Arial"/>
                <a:cs typeface="Arial"/>
              </a:rPr>
              <a:t>and  </a:t>
            </a:r>
            <a:r>
              <a:rPr sz="2800" spc="-140" dirty="0">
                <a:latin typeface="Arial"/>
                <a:cs typeface="Arial"/>
              </a:rPr>
              <a:t>organs-stomach,</a:t>
            </a:r>
            <a:r>
              <a:rPr sz="2800" spc="-125" dirty="0">
                <a:latin typeface="Arial"/>
                <a:cs typeface="Arial"/>
              </a:rPr>
              <a:t> </a:t>
            </a:r>
            <a:r>
              <a:rPr sz="2800" spc="-90" dirty="0">
                <a:latin typeface="Arial"/>
                <a:cs typeface="Arial"/>
              </a:rPr>
              <a:t>intestines)</a:t>
            </a:r>
            <a:endParaRPr sz="280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195"/>
              </a:spcBef>
              <a:buChar char="•"/>
              <a:tabLst>
                <a:tab pos="699135" algn="l"/>
              </a:tabLst>
            </a:pPr>
            <a:r>
              <a:rPr sz="2400" spc="-120" dirty="0">
                <a:latin typeface="Arial"/>
                <a:cs typeface="Arial"/>
              </a:rPr>
              <a:t>Digestive </a:t>
            </a:r>
            <a:r>
              <a:rPr sz="2400" spc="-114" dirty="0">
                <a:latin typeface="Arial"/>
                <a:cs typeface="Arial"/>
              </a:rPr>
              <a:t>and </a:t>
            </a:r>
            <a:r>
              <a:rPr sz="2400" spc="-65" dirty="0">
                <a:latin typeface="Arial"/>
                <a:cs typeface="Arial"/>
              </a:rPr>
              <a:t>respiratory</a:t>
            </a:r>
            <a:r>
              <a:rPr sz="2400" spc="-155" dirty="0">
                <a:latin typeface="Arial"/>
                <a:cs typeface="Arial"/>
              </a:rPr>
              <a:t> </a:t>
            </a:r>
            <a:r>
              <a:rPr sz="2400" spc="-145" dirty="0">
                <a:latin typeface="Arial"/>
                <a:cs typeface="Arial"/>
              </a:rPr>
              <a:t>system</a:t>
            </a:r>
            <a:endParaRPr sz="24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32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5"/>
              </a:spcBef>
              <a:buChar char="•"/>
              <a:tabLst>
                <a:tab pos="241300" algn="l"/>
              </a:tabLst>
            </a:pPr>
            <a:r>
              <a:rPr sz="2800" spc="-80" dirty="0">
                <a:latin typeface="Arial"/>
                <a:cs typeface="Arial"/>
              </a:rPr>
              <a:t>Involuntary</a:t>
            </a:r>
            <a:r>
              <a:rPr sz="2800" spc="-120" dirty="0">
                <a:latin typeface="Arial"/>
                <a:cs typeface="Arial"/>
              </a:rPr>
              <a:t> </a:t>
            </a:r>
            <a:r>
              <a:rPr sz="2800" spc="-55" dirty="0">
                <a:latin typeface="Arial"/>
                <a:cs typeface="Arial"/>
              </a:rPr>
              <a:t>control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Char char="•"/>
              <a:tabLst>
                <a:tab pos="241300" algn="l"/>
              </a:tabLst>
            </a:pPr>
            <a:r>
              <a:rPr sz="2800" spc="-85" dirty="0">
                <a:latin typeface="Arial"/>
                <a:cs typeface="Arial"/>
              </a:rPr>
              <a:t>Non-striated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966204" y="2770632"/>
            <a:ext cx="4695444" cy="228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40252" y="4728971"/>
            <a:ext cx="2860548" cy="18699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340614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300" dirty="0"/>
              <a:t>Cardiac</a:t>
            </a:r>
            <a:r>
              <a:rPr spc="-280" dirty="0"/>
              <a:t> </a:t>
            </a:r>
            <a:r>
              <a:rPr spc="-245" dirty="0"/>
              <a:t>muscle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756565"/>
            <a:ext cx="4947285" cy="3859529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385"/>
              </a:spcBef>
              <a:buChar char="•"/>
              <a:tabLst>
                <a:tab pos="241300" algn="l"/>
              </a:tabLst>
            </a:pPr>
            <a:r>
              <a:rPr sz="2800" spc="-100" dirty="0">
                <a:latin typeface="Arial"/>
                <a:cs typeface="Arial"/>
              </a:rPr>
              <a:t>Heart</a:t>
            </a:r>
            <a:r>
              <a:rPr sz="2800" spc="-155" dirty="0">
                <a:latin typeface="Arial"/>
                <a:cs typeface="Arial"/>
              </a:rPr>
              <a:t> </a:t>
            </a:r>
            <a:r>
              <a:rPr sz="2800" spc="-145" dirty="0">
                <a:latin typeface="Arial"/>
                <a:cs typeface="Arial"/>
              </a:rPr>
              <a:t>muscle</a:t>
            </a:r>
            <a:endParaRPr sz="2800">
              <a:latin typeface="Arial"/>
              <a:cs typeface="Arial"/>
            </a:endParaRPr>
          </a:p>
          <a:p>
            <a:pPr marL="698500" marR="704850" lvl="1" indent="-228600">
              <a:lnSpc>
                <a:spcPts val="2590"/>
              </a:lnSpc>
              <a:spcBef>
                <a:spcPts val="575"/>
              </a:spcBef>
              <a:buChar char="•"/>
              <a:tabLst>
                <a:tab pos="699135" algn="l"/>
              </a:tabLst>
            </a:pPr>
            <a:r>
              <a:rPr sz="2400" spc="-160" dirty="0">
                <a:latin typeface="Arial"/>
                <a:cs typeface="Arial"/>
              </a:rPr>
              <a:t>Forms</a:t>
            </a:r>
            <a:r>
              <a:rPr sz="2400" spc="-155" dirty="0">
                <a:latin typeface="Arial"/>
                <a:cs typeface="Arial"/>
              </a:rPr>
              <a:t> </a:t>
            </a:r>
            <a:r>
              <a:rPr sz="2400" spc="-65" dirty="0">
                <a:latin typeface="Arial"/>
                <a:cs typeface="Arial"/>
              </a:rPr>
              <a:t>bulk</a:t>
            </a:r>
            <a:r>
              <a:rPr sz="2400" spc="-14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of</a:t>
            </a:r>
            <a:r>
              <a:rPr sz="2400" spc="-145" dirty="0">
                <a:latin typeface="Arial"/>
                <a:cs typeface="Arial"/>
              </a:rPr>
              <a:t> </a:t>
            </a:r>
            <a:r>
              <a:rPr sz="2400" spc="-30" dirty="0">
                <a:latin typeface="Arial"/>
                <a:cs typeface="Arial"/>
              </a:rPr>
              <a:t>the</a:t>
            </a:r>
            <a:r>
              <a:rPr sz="2400" spc="-135" dirty="0">
                <a:latin typeface="Arial"/>
                <a:cs typeface="Arial"/>
              </a:rPr>
              <a:t> </a:t>
            </a:r>
            <a:r>
              <a:rPr sz="2400" spc="-50" dirty="0">
                <a:latin typeface="Arial"/>
                <a:cs typeface="Arial"/>
              </a:rPr>
              <a:t>wall</a:t>
            </a:r>
            <a:r>
              <a:rPr sz="2400" spc="-14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of</a:t>
            </a:r>
            <a:r>
              <a:rPr sz="2400" spc="-145" dirty="0">
                <a:latin typeface="Arial"/>
                <a:cs typeface="Arial"/>
              </a:rPr>
              <a:t> </a:t>
            </a:r>
            <a:r>
              <a:rPr sz="2400" spc="-30" dirty="0">
                <a:latin typeface="Arial"/>
                <a:cs typeface="Arial"/>
              </a:rPr>
              <a:t>the  </a:t>
            </a:r>
            <a:r>
              <a:rPr sz="2400" spc="-50" dirty="0">
                <a:latin typeface="Arial"/>
                <a:cs typeface="Arial"/>
              </a:rPr>
              <a:t>heart</a:t>
            </a:r>
            <a:endParaRPr sz="2400">
              <a:latin typeface="Arial"/>
              <a:cs typeface="Arial"/>
            </a:endParaRPr>
          </a:p>
          <a:p>
            <a:pPr marL="698500" marR="5080" lvl="1" indent="-228600">
              <a:lnSpc>
                <a:spcPts val="2590"/>
              </a:lnSpc>
              <a:spcBef>
                <a:spcPts val="509"/>
              </a:spcBef>
              <a:buChar char="•"/>
              <a:tabLst>
                <a:tab pos="699135" algn="l"/>
              </a:tabLst>
            </a:pPr>
            <a:r>
              <a:rPr sz="2400" spc="-165" dirty="0">
                <a:latin typeface="Arial"/>
                <a:cs typeface="Arial"/>
              </a:rPr>
              <a:t>Pacemaker </a:t>
            </a:r>
            <a:r>
              <a:rPr sz="2400" spc="-110" dirty="0">
                <a:latin typeface="Arial"/>
                <a:cs typeface="Arial"/>
              </a:rPr>
              <a:t>cells </a:t>
            </a:r>
            <a:r>
              <a:rPr sz="2400" spc="-70" dirty="0">
                <a:latin typeface="Arial"/>
                <a:cs typeface="Arial"/>
              </a:rPr>
              <a:t>which </a:t>
            </a:r>
            <a:r>
              <a:rPr sz="2400" spc="-20" dirty="0">
                <a:latin typeface="Arial"/>
                <a:cs typeface="Arial"/>
              </a:rPr>
              <a:t>initiate</a:t>
            </a:r>
            <a:r>
              <a:rPr sz="2400" spc="-245" dirty="0">
                <a:latin typeface="Arial"/>
                <a:cs typeface="Arial"/>
              </a:rPr>
              <a:t> </a:t>
            </a:r>
            <a:r>
              <a:rPr sz="2400" spc="-114" dirty="0">
                <a:latin typeface="Arial"/>
                <a:cs typeface="Arial"/>
              </a:rPr>
              <a:t>and  </a:t>
            </a:r>
            <a:r>
              <a:rPr sz="2400" spc="-45" dirty="0">
                <a:latin typeface="Arial"/>
                <a:cs typeface="Arial"/>
              </a:rPr>
              <a:t>facilitate</a:t>
            </a:r>
            <a:r>
              <a:rPr sz="2400" spc="-150" dirty="0">
                <a:latin typeface="Arial"/>
                <a:cs typeface="Arial"/>
              </a:rPr>
              <a:t> </a:t>
            </a:r>
            <a:r>
              <a:rPr sz="2400" spc="-60" dirty="0">
                <a:latin typeface="Arial"/>
                <a:cs typeface="Arial"/>
              </a:rPr>
              <a:t>contraction</a:t>
            </a:r>
            <a:endParaRPr sz="24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32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5"/>
              </a:spcBef>
              <a:buChar char="•"/>
              <a:tabLst>
                <a:tab pos="241300" algn="l"/>
              </a:tabLst>
            </a:pPr>
            <a:r>
              <a:rPr sz="2800" spc="-95" dirty="0">
                <a:latin typeface="Arial"/>
                <a:cs typeface="Arial"/>
              </a:rPr>
              <a:t>Striated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405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2800" spc="-80" dirty="0">
                <a:latin typeface="Arial"/>
                <a:cs typeface="Arial"/>
              </a:rPr>
              <a:t>Involuntary</a:t>
            </a:r>
            <a:r>
              <a:rPr sz="2800" spc="-120" dirty="0">
                <a:latin typeface="Arial"/>
                <a:cs typeface="Arial"/>
              </a:rPr>
              <a:t> </a:t>
            </a:r>
            <a:r>
              <a:rPr sz="2800" spc="-55" dirty="0">
                <a:latin typeface="Arial"/>
                <a:cs typeface="Arial"/>
              </a:rPr>
              <a:t>control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99532" y="4599432"/>
            <a:ext cx="2807208" cy="21061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241100" y="103631"/>
            <a:ext cx="3409046" cy="34442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398507" y="4567428"/>
            <a:ext cx="2289048" cy="20040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3456304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75" dirty="0"/>
              <a:t>Skeletal</a:t>
            </a:r>
            <a:r>
              <a:rPr spc="-280" dirty="0"/>
              <a:t> </a:t>
            </a:r>
            <a:r>
              <a:rPr spc="-245" dirty="0"/>
              <a:t>muscle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761591"/>
            <a:ext cx="3600450" cy="458343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80"/>
              </a:spcBef>
              <a:buChar char="•"/>
              <a:tabLst>
                <a:tab pos="241300" algn="l"/>
              </a:tabLst>
            </a:pPr>
            <a:r>
              <a:rPr sz="2600" spc="-95" dirty="0">
                <a:latin typeface="Arial"/>
                <a:cs typeface="Arial"/>
              </a:rPr>
              <a:t>Under </a:t>
            </a:r>
            <a:r>
              <a:rPr sz="2600" spc="-65" dirty="0">
                <a:latin typeface="Arial"/>
                <a:cs typeface="Arial"/>
              </a:rPr>
              <a:t>voluntary</a:t>
            </a:r>
            <a:r>
              <a:rPr sz="2600" spc="-220" dirty="0">
                <a:latin typeface="Arial"/>
                <a:cs typeface="Arial"/>
              </a:rPr>
              <a:t> </a:t>
            </a:r>
            <a:r>
              <a:rPr sz="2600" spc="-45" dirty="0">
                <a:latin typeface="Arial"/>
                <a:cs typeface="Arial"/>
              </a:rPr>
              <a:t>control</a:t>
            </a:r>
            <a:endParaRPr sz="2600">
              <a:latin typeface="Arial"/>
              <a:cs typeface="Arial"/>
            </a:endParaRPr>
          </a:p>
          <a:p>
            <a:pPr marL="241300" marR="1078230" indent="-228600">
              <a:lnSpc>
                <a:spcPts val="2810"/>
              </a:lnSpc>
              <a:spcBef>
                <a:spcPts val="1040"/>
              </a:spcBef>
              <a:buChar char="•"/>
              <a:tabLst>
                <a:tab pos="241300" algn="l"/>
              </a:tabLst>
            </a:pPr>
            <a:r>
              <a:rPr sz="2600" spc="-85" dirty="0">
                <a:latin typeface="Arial"/>
                <a:cs typeface="Arial"/>
              </a:rPr>
              <a:t>Striated</a:t>
            </a:r>
            <a:r>
              <a:rPr sz="2600" spc="-200" dirty="0">
                <a:latin typeface="Arial"/>
                <a:cs typeface="Arial"/>
              </a:rPr>
              <a:t> </a:t>
            </a:r>
            <a:r>
              <a:rPr sz="2600" spc="-65" dirty="0">
                <a:latin typeface="Arial"/>
                <a:cs typeface="Arial"/>
              </a:rPr>
              <a:t>(striped)  </a:t>
            </a:r>
            <a:r>
              <a:rPr sz="2600" spc="-135" dirty="0">
                <a:latin typeface="Arial"/>
                <a:cs typeface="Arial"/>
              </a:rPr>
              <a:t>appearance</a:t>
            </a:r>
            <a:endParaRPr sz="2600">
              <a:latin typeface="Arial"/>
              <a:cs typeface="Arial"/>
            </a:endParaRPr>
          </a:p>
          <a:p>
            <a:pPr marL="241300" marR="145415" indent="-228600">
              <a:lnSpc>
                <a:spcPts val="2810"/>
              </a:lnSpc>
              <a:spcBef>
                <a:spcPts val="1005"/>
              </a:spcBef>
              <a:buChar char="•"/>
              <a:tabLst>
                <a:tab pos="241300" algn="l"/>
              </a:tabLst>
            </a:pPr>
            <a:r>
              <a:rPr sz="2600" spc="-250" dirty="0">
                <a:latin typeface="Arial"/>
                <a:cs typeface="Arial"/>
              </a:rPr>
              <a:t>Has </a:t>
            </a:r>
            <a:r>
              <a:rPr sz="2600" spc="-90" dirty="0">
                <a:latin typeface="Arial"/>
                <a:cs typeface="Arial"/>
              </a:rPr>
              <a:t>tendons </a:t>
            </a:r>
            <a:r>
              <a:rPr sz="2600" dirty="0">
                <a:latin typeface="Arial"/>
                <a:cs typeface="Arial"/>
              </a:rPr>
              <a:t>that</a:t>
            </a:r>
            <a:r>
              <a:rPr sz="2600" spc="-165" dirty="0">
                <a:latin typeface="Arial"/>
                <a:cs typeface="Arial"/>
              </a:rPr>
              <a:t> </a:t>
            </a:r>
            <a:r>
              <a:rPr sz="2600" spc="-80" dirty="0">
                <a:latin typeface="Arial"/>
                <a:cs typeface="Arial"/>
              </a:rPr>
              <a:t>attach  </a:t>
            </a:r>
            <a:r>
              <a:rPr sz="2600" spc="25" dirty="0">
                <a:latin typeface="Arial"/>
                <a:cs typeface="Arial"/>
              </a:rPr>
              <a:t>to</a:t>
            </a:r>
            <a:r>
              <a:rPr sz="2600" spc="-145" dirty="0">
                <a:latin typeface="Arial"/>
                <a:cs typeface="Arial"/>
              </a:rPr>
              <a:t> </a:t>
            </a:r>
            <a:r>
              <a:rPr sz="2600" spc="-140" dirty="0">
                <a:latin typeface="Arial"/>
                <a:cs typeface="Arial"/>
              </a:rPr>
              <a:t>bones</a:t>
            </a:r>
            <a:endParaRPr sz="2600">
              <a:latin typeface="Arial"/>
              <a:cs typeface="Arial"/>
            </a:endParaRPr>
          </a:p>
          <a:p>
            <a:pPr marL="241300" marR="5080" indent="-228600">
              <a:lnSpc>
                <a:spcPts val="2810"/>
              </a:lnSpc>
              <a:spcBef>
                <a:spcPts val="990"/>
              </a:spcBef>
              <a:buChar char="•"/>
              <a:tabLst>
                <a:tab pos="241300" algn="l"/>
              </a:tabLst>
            </a:pPr>
            <a:r>
              <a:rPr sz="2600" spc="-50" dirty="0">
                <a:latin typeface="Arial"/>
                <a:cs typeface="Arial"/>
              </a:rPr>
              <a:t>Main </a:t>
            </a:r>
            <a:r>
              <a:rPr sz="2600" spc="-40" dirty="0">
                <a:latin typeface="Arial"/>
                <a:cs typeface="Arial"/>
              </a:rPr>
              <a:t>function </a:t>
            </a:r>
            <a:r>
              <a:rPr sz="2600" spc="-130" dirty="0">
                <a:latin typeface="Arial"/>
                <a:cs typeface="Arial"/>
              </a:rPr>
              <a:t>is </a:t>
            </a:r>
            <a:r>
              <a:rPr sz="2600" spc="25" dirty="0">
                <a:latin typeface="Arial"/>
                <a:cs typeface="Arial"/>
              </a:rPr>
              <a:t>to</a:t>
            </a:r>
            <a:r>
              <a:rPr sz="2600" spc="-405" dirty="0">
                <a:latin typeface="Arial"/>
                <a:cs typeface="Arial"/>
              </a:rPr>
              <a:t> </a:t>
            </a:r>
            <a:r>
              <a:rPr sz="2600" spc="-125" dirty="0">
                <a:latin typeface="Arial"/>
                <a:cs typeface="Arial"/>
              </a:rPr>
              <a:t>move  </a:t>
            </a:r>
            <a:r>
              <a:rPr sz="2600" spc="-30" dirty="0">
                <a:latin typeface="Arial"/>
                <a:cs typeface="Arial"/>
              </a:rPr>
              <a:t>the</a:t>
            </a:r>
            <a:r>
              <a:rPr sz="2600" spc="-150" dirty="0">
                <a:latin typeface="Arial"/>
                <a:cs typeface="Arial"/>
              </a:rPr>
              <a:t> </a:t>
            </a:r>
            <a:r>
              <a:rPr sz="2600" spc="-105" dirty="0">
                <a:latin typeface="Arial"/>
                <a:cs typeface="Arial"/>
              </a:rPr>
              <a:t>skeleton</a:t>
            </a:r>
            <a:endParaRPr sz="2600">
              <a:latin typeface="Arial"/>
              <a:cs typeface="Arial"/>
            </a:endParaRPr>
          </a:p>
          <a:p>
            <a:pPr marL="241300" marR="66675" indent="-228600">
              <a:lnSpc>
                <a:spcPct val="90000"/>
              </a:lnSpc>
              <a:spcBef>
                <a:spcPts val="955"/>
              </a:spcBef>
              <a:buChar char="•"/>
              <a:tabLst>
                <a:tab pos="241300" algn="l"/>
              </a:tabLst>
            </a:pPr>
            <a:r>
              <a:rPr sz="2600" spc="-260" dirty="0">
                <a:latin typeface="Arial"/>
                <a:cs typeface="Arial"/>
              </a:rPr>
              <a:t>Can </a:t>
            </a:r>
            <a:r>
              <a:rPr sz="2600" spc="-120" dirty="0">
                <a:latin typeface="Arial"/>
                <a:cs typeface="Arial"/>
              </a:rPr>
              <a:t>be </a:t>
            </a:r>
            <a:r>
              <a:rPr sz="2600" spc="-130" dirty="0">
                <a:latin typeface="Arial"/>
                <a:cs typeface="Arial"/>
              </a:rPr>
              <a:t>consciously  </a:t>
            </a:r>
            <a:r>
              <a:rPr sz="2600" spc="-55" dirty="0">
                <a:latin typeface="Arial"/>
                <a:cs typeface="Arial"/>
              </a:rPr>
              <a:t>controlled </a:t>
            </a:r>
            <a:r>
              <a:rPr sz="2600" spc="-110" dirty="0">
                <a:latin typeface="Arial"/>
                <a:cs typeface="Arial"/>
              </a:rPr>
              <a:t>by neurons</a:t>
            </a:r>
            <a:r>
              <a:rPr sz="2600" spc="-340" dirty="0">
                <a:latin typeface="Arial"/>
                <a:cs typeface="Arial"/>
              </a:rPr>
              <a:t> </a:t>
            </a:r>
            <a:r>
              <a:rPr sz="2600" spc="-5" dirty="0">
                <a:latin typeface="Arial"/>
                <a:cs typeface="Arial"/>
              </a:rPr>
              <a:t>of  </a:t>
            </a:r>
            <a:r>
              <a:rPr sz="2600" spc="-30" dirty="0">
                <a:latin typeface="Arial"/>
                <a:cs typeface="Arial"/>
              </a:rPr>
              <a:t>the </a:t>
            </a:r>
            <a:r>
              <a:rPr sz="2600" spc="-105" dirty="0">
                <a:latin typeface="Arial"/>
                <a:cs typeface="Arial"/>
              </a:rPr>
              <a:t>somatic </a:t>
            </a:r>
            <a:r>
              <a:rPr sz="2600" spc="-114" dirty="0">
                <a:latin typeface="Arial"/>
                <a:cs typeface="Arial"/>
              </a:rPr>
              <a:t>nervous  </a:t>
            </a:r>
            <a:r>
              <a:rPr sz="2600" spc="-155" dirty="0">
                <a:latin typeface="Arial"/>
                <a:cs typeface="Arial"/>
              </a:rPr>
              <a:t>system</a:t>
            </a:r>
            <a:endParaRPr sz="26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877300" y="364236"/>
            <a:ext cx="2834640" cy="18577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96000" y="2567025"/>
            <a:ext cx="5556535" cy="42909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24218" y="511301"/>
            <a:ext cx="326834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50" dirty="0"/>
              <a:t>Four</a:t>
            </a:r>
            <a:r>
              <a:rPr spc="-290" dirty="0"/>
              <a:t> </a:t>
            </a:r>
            <a:r>
              <a:rPr spc="-130" dirty="0"/>
              <a:t>functions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885179" y="1766442"/>
            <a:ext cx="5812155" cy="428688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527685" marR="92075" indent="-514984">
              <a:lnSpc>
                <a:spcPts val="3020"/>
              </a:lnSpc>
              <a:spcBef>
                <a:spcPts val="480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2800" spc="-80" dirty="0">
                <a:latin typeface="Arial"/>
                <a:cs typeface="Arial"/>
              </a:rPr>
              <a:t>Movement- </a:t>
            </a:r>
            <a:r>
              <a:rPr sz="2800" spc="-90" dirty="0">
                <a:latin typeface="Arial"/>
                <a:cs typeface="Arial"/>
              </a:rPr>
              <a:t>exert </a:t>
            </a:r>
            <a:r>
              <a:rPr sz="2800" spc="-130" dirty="0">
                <a:latin typeface="Arial"/>
                <a:cs typeface="Arial"/>
              </a:rPr>
              <a:t>forces </a:t>
            </a:r>
            <a:r>
              <a:rPr sz="2800" spc="-90" dirty="0">
                <a:latin typeface="Arial"/>
                <a:cs typeface="Arial"/>
              </a:rPr>
              <a:t>on</a:t>
            </a:r>
            <a:r>
              <a:rPr sz="2800" spc="-260" dirty="0">
                <a:latin typeface="Arial"/>
                <a:cs typeface="Arial"/>
              </a:rPr>
              <a:t> </a:t>
            </a:r>
            <a:r>
              <a:rPr sz="2800" spc="-100" dirty="0">
                <a:latin typeface="Arial"/>
                <a:cs typeface="Arial"/>
              </a:rPr>
              <a:t>tendons  </a:t>
            </a:r>
            <a:r>
              <a:rPr sz="2800" spc="-90" dirty="0">
                <a:latin typeface="Arial"/>
                <a:cs typeface="Arial"/>
              </a:rPr>
              <a:t>(attach </a:t>
            </a:r>
            <a:r>
              <a:rPr sz="2800" spc="-170" dirty="0">
                <a:latin typeface="Arial"/>
                <a:cs typeface="Arial"/>
              </a:rPr>
              <a:t>muscles </a:t>
            </a:r>
            <a:r>
              <a:rPr sz="2800" spc="20" dirty="0">
                <a:latin typeface="Arial"/>
                <a:cs typeface="Arial"/>
              </a:rPr>
              <a:t>to</a:t>
            </a:r>
            <a:r>
              <a:rPr sz="2800" spc="-170" dirty="0">
                <a:latin typeface="Arial"/>
                <a:cs typeface="Arial"/>
              </a:rPr>
              <a:t> </a:t>
            </a:r>
            <a:r>
              <a:rPr sz="2800" spc="-110" dirty="0">
                <a:latin typeface="Arial"/>
                <a:cs typeface="Arial"/>
              </a:rPr>
              <a:t>bone)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Arial"/>
              <a:buAutoNum type="arabicPeriod"/>
            </a:pPr>
            <a:endParaRPr sz="4000">
              <a:latin typeface="Times New Roman"/>
              <a:cs typeface="Times New Roman"/>
            </a:endParaRPr>
          </a:p>
          <a:p>
            <a:pPr marL="527685" indent="-514984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2800" spc="-145" dirty="0">
                <a:latin typeface="Arial"/>
                <a:cs typeface="Arial"/>
              </a:rPr>
              <a:t>Generate </a:t>
            </a:r>
            <a:r>
              <a:rPr sz="2800" spc="-105" dirty="0">
                <a:latin typeface="Arial"/>
                <a:cs typeface="Arial"/>
              </a:rPr>
              <a:t>body </a:t>
            </a:r>
            <a:r>
              <a:rPr sz="2800" spc="-90" dirty="0">
                <a:latin typeface="Arial"/>
                <a:cs typeface="Arial"/>
              </a:rPr>
              <a:t>heat </a:t>
            </a:r>
            <a:r>
              <a:rPr sz="2800" spc="-170" dirty="0">
                <a:latin typeface="Arial"/>
                <a:cs typeface="Arial"/>
              </a:rPr>
              <a:t>(85%)-</a:t>
            </a:r>
            <a:r>
              <a:rPr sz="2800" spc="-250" dirty="0">
                <a:latin typeface="Arial"/>
                <a:cs typeface="Arial"/>
              </a:rPr>
              <a:t> </a:t>
            </a:r>
            <a:r>
              <a:rPr sz="2800" spc="-114" dirty="0">
                <a:latin typeface="Arial"/>
                <a:cs typeface="Arial"/>
              </a:rPr>
              <a:t>shivering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AutoNum type="arabicPeriod"/>
            </a:pPr>
            <a:endParaRPr sz="2800">
              <a:latin typeface="Times New Roman"/>
              <a:cs typeface="Times New Roman"/>
            </a:endParaRPr>
          </a:p>
          <a:p>
            <a:pPr marL="527685" marR="727075" indent="-514984">
              <a:lnSpc>
                <a:spcPts val="3020"/>
              </a:lnSpc>
              <a:spcBef>
                <a:spcPts val="1855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2800" spc="-145" dirty="0">
                <a:latin typeface="Arial"/>
                <a:cs typeface="Arial"/>
              </a:rPr>
              <a:t>Stabilize </a:t>
            </a:r>
            <a:r>
              <a:rPr sz="2800" spc="-135" dirty="0">
                <a:latin typeface="Arial"/>
                <a:cs typeface="Arial"/>
              </a:rPr>
              <a:t>and </a:t>
            </a:r>
            <a:r>
              <a:rPr sz="2800" spc="-75" dirty="0">
                <a:latin typeface="Arial"/>
                <a:cs typeface="Arial"/>
              </a:rPr>
              <a:t>maintain</a:t>
            </a:r>
            <a:r>
              <a:rPr sz="2800" spc="-150" dirty="0">
                <a:latin typeface="Arial"/>
                <a:cs typeface="Arial"/>
              </a:rPr>
              <a:t> </a:t>
            </a:r>
            <a:r>
              <a:rPr sz="2800" spc="-90" dirty="0">
                <a:latin typeface="Arial"/>
                <a:cs typeface="Arial"/>
              </a:rPr>
              <a:t>positions  </a:t>
            </a:r>
            <a:r>
              <a:rPr sz="2800" spc="-135" dirty="0">
                <a:latin typeface="Arial"/>
                <a:cs typeface="Arial"/>
              </a:rPr>
              <a:t>(neck)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AutoNum type="arabicPeriod"/>
            </a:pPr>
            <a:endParaRPr sz="4000">
              <a:latin typeface="Times New Roman"/>
              <a:cs typeface="Times New Roman"/>
            </a:endParaRPr>
          </a:p>
          <a:p>
            <a:pPr marL="527685" indent="-514984">
              <a:lnSpc>
                <a:spcPct val="100000"/>
              </a:lnSpc>
              <a:buAutoNum type="arabicPeriod"/>
              <a:tabLst>
                <a:tab pos="527685" algn="l"/>
                <a:tab pos="528320" algn="l"/>
              </a:tabLst>
            </a:pPr>
            <a:r>
              <a:rPr sz="2800" spc="-195" dirty="0">
                <a:latin typeface="Arial"/>
                <a:cs typeface="Arial"/>
              </a:rPr>
              <a:t>Substances- </a:t>
            </a:r>
            <a:r>
              <a:rPr sz="2800" spc="-170" dirty="0">
                <a:latin typeface="Arial"/>
                <a:cs typeface="Arial"/>
              </a:rPr>
              <a:t>moves </a:t>
            </a:r>
            <a:r>
              <a:rPr sz="2800" spc="-65" dirty="0">
                <a:latin typeface="Arial"/>
                <a:cs typeface="Arial"/>
              </a:rPr>
              <a:t>food </a:t>
            </a:r>
            <a:r>
              <a:rPr sz="2800" spc="-135" dirty="0">
                <a:latin typeface="Arial"/>
                <a:cs typeface="Arial"/>
              </a:rPr>
              <a:t>and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spc="-70" dirty="0">
                <a:latin typeface="Arial"/>
                <a:cs typeface="Arial"/>
              </a:rPr>
              <a:t>blood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6448" y="4037076"/>
            <a:ext cx="3983736" cy="266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36448" y="475487"/>
            <a:ext cx="3840479" cy="2645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63084" y="1382267"/>
            <a:ext cx="2065019" cy="45262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97179" y="958596"/>
            <a:ext cx="3385185" cy="1477010"/>
          </a:xfrm>
          <a:prstGeom prst="rect">
            <a:avLst/>
          </a:prstGeom>
          <a:solidFill>
            <a:srgbClr val="E7E6E6"/>
          </a:solidFill>
          <a:ln w="12192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91440" marR="405130">
              <a:lnSpc>
                <a:spcPct val="100000"/>
              </a:lnSpc>
              <a:spcBef>
                <a:spcPts val="235"/>
              </a:spcBef>
            </a:pPr>
            <a:r>
              <a:rPr sz="1800" b="1" spc="-65" dirty="0">
                <a:latin typeface="Arial"/>
                <a:cs typeface="Arial"/>
              </a:rPr>
              <a:t>1) </a:t>
            </a:r>
            <a:r>
              <a:rPr sz="1800" b="1" spc="-190" dirty="0">
                <a:latin typeface="Arial"/>
                <a:cs typeface="Arial"/>
              </a:rPr>
              <a:t>P</a:t>
            </a:r>
            <a:r>
              <a:rPr sz="1450" b="1" spc="-190" dirty="0">
                <a:latin typeface="Arial"/>
                <a:cs typeface="Arial"/>
              </a:rPr>
              <a:t>ROTECTION </a:t>
            </a:r>
            <a:r>
              <a:rPr sz="1450" b="1" spc="-195" dirty="0">
                <a:latin typeface="Arial"/>
                <a:cs typeface="Arial"/>
              </a:rPr>
              <a:t>OF </a:t>
            </a:r>
            <a:r>
              <a:rPr sz="1450" b="1" spc="-180" dirty="0">
                <a:latin typeface="Arial"/>
                <a:cs typeface="Arial"/>
              </a:rPr>
              <a:t>VITAL </a:t>
            </a:r>
            <a:r>
              <a:rPr sz="1450" b="1" spc="-200" dirty="0">
                <a:latin typeface="Arial"/>
                <a:cs typeface="Arial"/>
              </a:rPr>
              <a:t>ORGANS  </a:t>
            </a:r>
            <a:r>
              <a:rPr sz="1800" spc="-135" dirty="0">
                <a:latin typeface="Arial"/>
                <a:cs typeface="Arial"/>
              </a:rPr>
              <a:t>The </a:t>
            </a:r>
            <a:r>
              <a:rPr sz="1800" spc="-75" dirty="0">
                <a:latin typeface="Arial"/>
                <a:cs typeface="Arial"/>
              </a:rPr>
              <a:t>skeleton </a:t>
            </a:r>
            <a:r>
              <a:rPr sz="1800" spc="-50" dirty="0">
                <a:latin typeface="Arial"/>
                <a:cs typeface="Arial"/>
              </a:rPr>
              <a:t>protects </a:t>
            </a:r>
            <a:r>
              <a:rPr sz="1800" spc="-20" dirty="0">
                <a:latin typeface="Arial"/>
                <a:cs typeface="Arial"/>
              </a:rPr>
              <a:t>the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spc="-60" dirty="0">
                <a:latin typeface="Arial"/>
                <a:cs typeface="Arial"/>
              </a:rPr>
              <a:t>most  </a:t>
            </a:r>
            <a:r>
              <a:rPr sz="1800" spc="-20" dirty="0">
                <a:latin typeface="Arial"/>
                <a:cs typeface="Arial"/>
              </a:rPr>
              <a:t>important </a:t>
            </a:r>
            <a:r>
              <a:rPr sz="1800" spc="-35" dirty="0">
                <a:latin typeface="Arial"/>
                <a:cs typeface="Arial"/>
              </a:rPr>
              <a:t>internal </a:t>
            </a:r>
            <a:r>
              <a:rPr sz="1800" spc="-110" dirty="0">
                <a:latin typeface="Arial"/>
                <a:cs typeface="Arial"/>
              </a:rPr>
              <a:t>organs</a:t>
            </a:r>
            <a:r>
              <a:rPr sz="1800" spc="-23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from  </a:t>
            </a:r>
            <a:r>
              <a:rPr sz="1800" spc="-45" dirty="0">
                <a:latin typeface="Arial"/>
                <a:cs typeface="Arial"/>
              </a:rPr>
              <a:t>injury.</a:t>
            </a:r>
            <a:endParaRPr sz="1800">
              <a:latin typeface="Arial"/>
              <a:cs typeface="Arial"/>
            </a:endParaRPr>
          </a:p>
          <a:p>
            <a:pPr marL="91440">
              <a:lnSpc>
                <a:spcPct val="100000"/>
              </a:lnSpc>
            </a:pPr>
            <a:r>
              <a:rPr sz="1800" spc="-80" dirty="0">
                <a:latin typeface="Arial"/>
                <a:cs typeface="Arial"/>
              </a:rPr>
              <a:t>-ribcage, </a:t>
            </a:r>
            <a:r>
              <a:rPr sz="1800" spc="-70" dirty="0">
                <a:latin typeface="Arial"/>
                <a:cs typeface="Arial"/>
              </a:rPr>
              <a:t>skull,</a:t>
            </a:r>
            <a:r>
              <a:rPr sz="1800" spc="-100" dirty="0">
                <a:latin typeface="Arial"/>
                <a:cs typeface="Arial"/>
              </a:rPr>
              <a:t> </a:t>
            </a:r>
            <a:r>
              <a:rPr sz="1800" spc="-60" dirty="0">
                <a:latin typeface="Arial"/>
                <a:cs typeface="Arial"/>
              </a:rPr>
              <a:t>vertebrae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7075" y="2645664"/>
            <a:ext cx="3276600" cy="2032000"/>
          </a:xfrm>
          <a:prstGeom prst="rect">
            <a:avLst/>
          </a:prstGeom>
          <a:solidFill>
            <a:srgbClr val="CCFF99"/>
          </a:solidFill>
          <a:ln w="12192">
            <a:solidFill>
              <a:srgbClr val="0000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40"/>
              </a:spcBef>
            </a:pPr>
            <a:r>
              <a:rPr sz="1800" b="1" spc="-65" dirty="0">
                <a:latin typeface="Arial"/>
                <a:cs typeface="Arial"/>
              </a:rPr>
              <a:t>2)</a:t>
            </a:r>
            <a:r>
              <a:rPr sz="1800" b="1" spc="-100" dirty="0">
                <a:latin typeface="Arial"/>
                <a:cs typeface="Arial"/>
              </a:rPr>
              <a:t> </a:t>
            </a:r>
            <a:r>
              <a:rPr sz="1800" b="1" spc="-235" dirty="0">
                <a:latin typeface="Arial"/>
                <a:cs typeface="Arial"/>
              </a:rPr>
              <a:t>S</a:t>
            </a:r>
            <a:r>
              <a:rPr sz="1450" b="1" spc="-235" dirty="0">
                <a:latin typeface="Arial"/>
                <a:cs typeface="Arial"/>
              </a:rPr>
              <a:t>TORAGE</a:t>
            </a:r>
            <a:endParaRPr sz="1450">
              <a:latin typeface="Arial"/>
              <a:cs typeface="Arial"/>
            </a:endParaRPr>
          </a:p>
          <a:p>
            <a:pPr marL="90805">
              <a:lnSpc>
                <a:spcPct val="100000"/>
              </a:lnSpc>
              <a:spcBef>
                <a:spcPts val="5"/>
              </a:spcBef>
            </a:pPr>
            <a:r>
              <a:rPr sz="1800" spc="-135" dirty="0">
                <a:latin typeface="Arial"/>
                <a:cs typeface="Arial"/>
              </a:rPr>
              <a:t>-</a:t>
            </a:r>
            <a:r>
              <a:rPr sz="1450" spc="-135" dirty="0">
                <a:latin typeface="Arial"/>
                <a:cs typeface="Arial"/>
              </a:rPr>
              <a:t>MINERAL</a:t>
            </a:r>
            <a:r>
              <a:rPr sz="1450" dirty="0">
                <a:latin typeface="Arial"/>
                <a:cs typeface="Arial"/>
              </a:rPr>
              <a:t> </a:t>
            </a:r>
            <a:r>
              <a:rPr sz="1450" spc="-204" dirty="0">
                <a:latin typeface="Arial"/>
                <a:cs typeface="Arial"/>
              </a:rPr>
              <a:t>HOMEOSTASIS</a:t>
            </a:r>
            <a:endParaRPr sz="1450">
              <a:latin typeface="Arial"/>
              <a:cs typeface="Arial"/>
            </a:endParaRPr>
          </a:p>
          <a:p>
            <a:pPr marL="90805" marR="368300">
              <a:lnSpc>
                <a:spcPct val="100000"/>
              </a:lnSpc>
            </a:pPr>
            <a:r>
              <a:rPr sz="1800" spc="-95" dirty="0">
                <a:latin typeface="Arial"/>
                <a:cs typeface="Arial"/>
              </a:rPr>
              <a:t>bones </a:t>
            </a:r>
            <a:r>
              <a:rPr sz="1800" spc="-60" dirty="0">
                <a:latin typeface="Arial"/>
                <a:cs typeface="Arial"/>
              </a:rPr>
              <a:t>act </a:t>
            </a:r>
            <a:r>
              <a:rPr sz="1800" spc="-170" dirty="0">
                <a:latin typeface="Arial"/>
                <a:cs typeface="Arial"/>
              </a:rPr>
              <a:t>as </a:t>
            </a:r>
            <a:r>
              <a:rPr sz="1800" spc="-75" dirty="0">
                <a:latin typeface="Arial"/>
                <a:cs typeface="Arial"/>
              </a:rPr>
              <a:t>reservoirs </a:t>
            </a:r>
            <a:r>
              <a:rPr sz="1800" spc="-55" dirty="0">
                <a:latin typeface="Arial"/>
                <a:cs typeface="Arial"/>
              </a:rPr>
              <a:t>storing  </a:t>
            </a:r>
            <a:r>
              <a:rPr sz="1800" spc="-30" dirty="0">
                <a:latin typeface="Arial"/>
                <a:cs typeface="Arial"/>
              </a:rPr>
              <a:t>vital </a:t>
            </a:r>
            <a:r>
              <a:rPr sz="1800" spc="-70" dirty="0">
                <a:latin typeface="Arial"/>
                <a:cs typeface="Arial"/>
              </a:rPr>
              <a:t>minerals </a:t>
            </a:r>
            <a:r>
              <a:rPr sz="1800" spc="-114" dirty="0">
                <a:latin typeface="Arial"/>
                <a:cs typeface="Arial"/>
              </a:rPr>
              <a:t>such </a:t>
            </a:r>
            <a:r>
              <a:rPr sz="1800" spc="-170" dirty="0">
                <a:latin typeface="Arial"/>
                <a:cs typeface="Arial"/>
              </a:rPr>
              <a:t>as </a:t>
            </a:r>
            <a:r>
              <a:rPr sz="1800" spc="-80" dirty="0">
                <a:latin typeface="Arial"/>
                <a:cs typeface="Arial"/>
              </a:rPr>
              <a:t>calcium  </a:t>
            </a:r>
            <a:r>
              <a:rPr sz="1800" spc="-85" dirty="0">
                <a:latin typeface="Arial"/>
                <a:cs typeface="Arial"/>
              </a:rPr>
              <a:t>and</a:t>
            </a:r>
            <a:r>
              <a:rPr sz="1800" spc="-80" dirty="0">
                <a:latin typeface="Arial"/>
                <a:cs typeface="Arial"/>
              </a:rPr>
              <a:t> phosphorus</a:t>
            </a:r>
            <a:endParaRPr sz="1800">
              <a:latin typeface="Arial"/>
              <a:cs typeface="Arial"/>
            </a:endParaRPr>
          </a:p>
          <a:p>
            <a:pPr marL="90805">
              <a:lnSpc>
                <a:spcPct val="100000"/>
              </a:lnSpc>
            </a:pPr>
            <a:r>
              <a:rPr sz="1800" spc="-95" dirty="0">
                <a:latin typeface="Arial"/>
                <a:cs typeface="Arial"/>
              </a:rPr>
              <a:t>-used </a:t>
            </a:r>
            <a:r>
              <a:rPr sz="1800" spc="-5" dirty="0">
                <a:latin typeface="Arial"/>
                <a:cs typeface="Arial"/>
              </a:rPr>
              <a:t>for </a:t>
            </a:r>
            <a:r>
              <a:rPr sz="1800" spc="-95" dirty="0">
                <a:latin typeface="Arial"/>
                <a:cs typeface="Arial"/>
              </a:rPr>
              <a:t>muscle </a:t>
            </a:r>
            <a:r>
              <a:rPr sz="1800" spc="-45" dirty="0">
                <a:latin typeface="Arial"/>
                <a:cs typeface="Arial"/>
              </a:rPr>
              <a:t>contraction</a:t>
            </a:r>
            <a:r>
              <a:rPr sz="1800" spc="-195" dirty="0">
                <a:latin typeface="Arial"/>
                <a:cs typeface="Arial"/>
              </a:rPr>
              <a:t> </a:t>
            </a:r>
            <a:r>
              <a:rPr sz="1800" spc="-85" dirty="0">
                <a:latin typeface="Arial"/>
                <a:cs typeface="Arial"/>
              </a:rPr>
              <a:t>and</a:t>
            </a:r>
            <a:endParaRPr sz="1800">
              <a:latin typeface="Arial"/>
              <a:cs typeface="Arial"/>
            </a:endParaRPr>
          </a:p>
          <a:p>
            <a:pPr marL="90805">
              <a:lnSpc>
                <a:spcPct val="100000"/>
              </a:lnSpc>
            </a:pPr>
            <a:r>
              <a:rPr sz="1800" spc="-70" dirty="0">
                <a:latin typeface="Arial"/>
                <a:cs typeface="Arial"/>
              </a:rPr>
              <a:t>nerve</a:t>
            </a:r>
            <a:r>
              <a:rPr sz="1800" spc="-100" dirty="0">
                <a:latin typeface="Arial"/>
                <a:cs typeface="Arial"/>
              </a:rPr>
              <a:t> </a:t>
            </a:r>
            <a:r>
              <a:rPr sz="1800" spc="-35" dirty="0">
                <a:latin typeface="Arial"/>
                <a:cs typeface="Arial"/>
              </a:rPr>
              <a:t>activity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287511" y="22859"/>
            <a:ext cx="3904615" cy="1754505"/>
          </a:xfrm>
          <a:custGeom>
            <a:avLst/>
            <a:gdLst/>
            <a:ahLst/>
            <a:cxnLst/>
            <a:rect l="l" t="t" r="r" b="b"/>
            <a:pathLst>
              <a:path w="3904615" h="1754505">
                <a:moveTo>
                  <a:pt x="0" y="1754124"/>
                </a:moveTo>
                <a:lnTo>
                  <a:pt x="3904488" y="1754124"/>
                </a:lnTo>
                <a:lnTo>
                  <a:pt x="3904488" y="0"/>
                </a:lnTo>
                <a:lnTo>
                  <a:pt x="0" y="0"/>
                </a:lnTo>
                <a:lnTo>
                  <a:pt x="0" y="1754124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293607" y="28955"/>
            <a:ext cx="3898900" cy="1742439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0" tIns="24130" rIns="0" bIns="0" rtlCol="0">
            <a:spAutoFit/>
          </a:bodyPr>
          <a:lstStyle/>
          <a:p>
            <a:pPr marL="85090">
              <a:lnSpc>
                <a:spcPct val="100000"/>
              </a:lnSpc>
              <a:spcBef>
                <a:spcPts val="190"/>
              </a:spcBef>
            </a:pPr>
            <a:r>
              <a:rPr sz="1800" b="1" spc="-65" dirty="0">
                <a:latin typeface="Arial"/>
                <a:cs typeface="Arial"/>
              </a:rPr>
              <a:t>3) </a:t>
            </a:r>
            <a:r>
              <a:rPr sz="1800" b="1" spc="-190" dirty="0">
                <a:latin typeface="Arial"/>
                <a:cs typeface="Arial"/>
              </a:rPr>
              <a:t>A</a:t>
            </a:r>
            <a:r>
              <a:rPr sz="1450" b="1" spc="-190" dirty="0">
                <a:latin typeface="Arial"/>
                <a:cs typeface="Arial"/>
              </a:rPr>
              <a:t>TTACHMENT </a:t>
            </a:r>
            <a:r>
              <a:rPr sz="1450" b="1" spc="-135" dirty="0">
                <a:latin typeface="Arial"/>
                <a:cs typeface="Arial"/>
              </a:rPr>
              <a:t>POINT </a:t>
            </a:r>
            <a:r>
              <a:rPr sz="1450" b="1" spc="-215" dirty="0">
                <a:latin typeface="Arial"/>
                <a:cs typeface="Arial"/>
              </a:rPr>
              <a:t>FOR</a:t>
            </a:r>
            <a:r>
              <a:rPr sz="1450" b="1" spc="-165" dirty="0">
                <a:latin typeface="Arial"/>
                <a:cs typeface="Arial"/>
              </a:rPr>
              <a:t> </a:t>
            </a:r>
            <a:r>
              <a:rPr sz="1450" b="1" spc="-210" dirty="0">
                <a:latin typeface="Arial"/>
                <a:cs typeface="Arial"/>
              </a:rPr>
              <a:t>MUSCLES</a:t>
            </a:r>
            <a:endParaRPr sz="1450">
              <a:latin typeface="Arial"/>
              <a:cs typeface="Arial"/>
            </a:endParaRPr>
          </a:p>
          <a:p>
            <a:pPr marL="85090">
              <a:lnSpc>
                <a:spcPct val="100000"/>
              </a:lnSpc>
            </a:pPr>
            <a:r>
              <a:rPr sz="1800" spc="-90" dirty="0">
                <a:latin typeface="Arial"/>
                <a:cs typeface="Arial"/>
              </a:rPr>
              <a:t>-bones </a:t>
            </a:r>
            <a:r>
              <a:rPr sz="1800" spc="-85" dirty="0">
                <a:latin typeface="Arial"/>
                <a:cs typeface="Arial"/>
              </a:rPr>
              <a:t>are </a:t>
            </a:r>
            <a:r>
              <a:rPr sz="1800" spc="-75" dirty="0">
                <a:latin typeface="Arial"/>
                <a:cs typeface="Arial"/>
              </a:rPr>
              <a:t>connected </a:t>
            </a:r>
            <a:r>
              <a:rPr sz="1800" spc="-80" dirty="0">
                <a:latin typeface="Arial"/>
                <a:cs typeface="Arial"/>
              </a:rPr>
              <a:t>by</a:t>
            </a:r>
            <a:r>
              <a:rPr sz="1800" spc="-95" dirty="0">
                <a:latin typeface="Arial"/>
                <a:cs typeface="Arial"/>
              </a:rPr>
              <a:t> </a:t>
            </a:r>
            <a:r>
              <a:rPr sz="1800" spc="-75" dirty="0">
                <a:latin typeface="Arial"/>
                <a:cs typeface="Arial"/>
              </a:rPr>
              <a:t>ligaments</a:t>
            </a:r>
            <a:endParaRPr sz="1800">
              <a:latin typeface="Arial"/>
              <a:cs typeface="Arial"/>
            </a:endParaRPr>
          </a:p>
          <a:p>
            <a:pPr marL="85090">
              <a:lnSpc>
                <a:spcPct val="100000"/>
              </a:lnSpc>
            </a:pPr>
            <a:r>
              <a:rPr sz="1800" b="1" spc="-100" dirty="0">
                <a:latin typeface="Arial"/>
                <a:cs typeface="Arial"/>
              </a:rPr>
              <a:t>-</a:t>
            </a:r>
            <a:r>
              <a:rPr sz="1800" spc="-100" dirty="0">
                <a:latin typeface="Arial"/>
                <a:cs typeface="Arial"/>
              </a:rPr>
              <a:t>muscles </a:t>
            </a:r>
            <a:r>
              <a:rPr sz="1800" spc="-30" dirty="0">
                <a:latin typeface="Arial"/>
                <a:cs typeface="Arial"/>
              </a:rPr>
              <a:t>run </a:t>
            </a:r>
            <a:r>
              <a:rPr sz="1800" spc="-20" dirty="0">
                <a:latin typeface="Arial"/>
                <a:cs typeface="Arial"/>
              </a:rPr>
              <a:t>from </a:t>
            </a:r>
            <a:r>
              <a:rPr sz="1800" spc="-75" dirty="0">
                <a:latin typeface="Arial"/>
                <a:cs typeface="Arial"/>
              </a:rPr>
              <a:t>one bone </a:t>
            </a:r>
            <a:r>
              <a:rPr sz="1800" spc="15" dirty="0">
                <a:latin typeface="Arial"/>
                <a:cs typeface="Arial"/>
              </a:rPr>
              <a:t>to</a:t>
            </a:r>
            <a:r>
              <a:rPr sz="1800" spc="-265" dirty="0">
                <a:latin typeface="Arial"/>
                <a:cs typeface="Arial"/>
              </a:rPr>
              <a:t> </a:t>
            </a:r>
            <a:r>
              <a:rPr sz="1800" spc="-45" dirty="0">
                <a:latin typeface="Arial"/>
                <a:cs typeface="Arial"/>
              </a:rPr>
              <a:t>another</a:t>
            </a:r>
            <a:endParaRPr sz="1800">
              <a:latin typeface="Arial"/>
              <a:cs typeface="Arial"/>
            </a:endParaRPr>
          </a:p>
          <a:p>
            <a:pPr marL="85090">
              <a:lnSpc>
                <a:spcPct val="100000"/>
              </a:lnSpc>
            </a:pPr>
            <a:r>
              <a:rPr sz="1800" spc="-75" dirty="0">
                <a:latin typeface="Arial"/>
                <a:cs typeface="Arial"/>
              </a:rPr>
              <a:t>-connected </a:t>
            </a:r>
            <a:r>
              <a:rPr sz="1800" spc="15" dirty="0">
                <a:latin typeface="Arial"/>
                <a:cs typeface="Arial"/>
              </a:rPr>
              <a:t>to </a:t>
            </a:r>
            <a:r>
              <a:rPr sz="1800" spc="-95" dirty="0">
                <a:latin typeface="Arial"/>
                <a:cs typeface="Arial"/>
              </a:rPr>
              <a:t>bones </a:t>
            </a:r>
            <a:r>
              <a:rPr sz="1800" spc="-75" dirty="0">
                <a:latin typeface="Arial"/>
                <a:cs typeface="Arial"/>
              </a:rPr>
              <a:t>via</a:t>
            </a:r>
            <a:r>
              <a:rPr sz="1800" spc="-190" dirty="0">
                <a:latin typeface="Arial"/>
                <a:cs typeface="Arial"/>
              </a:rPr>
              <a:t> </a:t>
            </a:r>
            <a:r>
              <a:rPr sz="1800" spc="-70" dirty="0">
                <a:latin typeface="Arial"/>
                <a:cs typeface="Arial"/>
              </a:rPr>
              <a:t>tendons</a:t>
            </a:r>
            <a:endParaRPr sz="1800">
              <a:latin typeface="Arial"/>
              <a:cs typeface="Arial"/>
            </a:endParaRPr>
          </a:p>
          <a:p>
            <a:pPr marL="85090" marR="535940">
              <a:lnSpc>
                <a:spcPct val="100000"/>
              </a:lnSpc>
            </a:pPr>
            <a:r>
              <a:rPr sz="1800" spc="-50" dirty="0">
                <a:latin typeface="Arial"/>
                <a:cs typeface="Arial"/>
              </a:rPr>
              <a:t>-muscle/tendon </a:t>
            </a:r>
            <a:r>
              <a:rPr sz="1800" spc="-45" dirty="0">
                <a:latin typeface="Arial"/>
                <a:cs typeface="Arial"/>
              </a:rPr>
              <a:t>contraction</a:t>
            </a:r>
            <a:r>
              <a:rPr sz="1800" spc="-114" dirty="0">
                <a:latin typeface="Arial"/>
                <a:cs typeface="Arial"/>
              </a:rPr>
              <a:t> </a:t>
            </a:r>
            <a:r>
              <a:rPr sz="1800" spc="-145" dirty="0">
                <a:latin typeface="Arial"/>
                <a:cs typeface="Arial"/>
              </a:rPr>
              <a:t>causes  </a:t>
            </a:r>
            <a:r>
              <a:rPr sz="1800" dirty="0">
                <a:latin typeface="Arial"/>
                <a:cs typeface="Arial"/>
              </a:rPr>
              <a:t>joint</a:t>
            </a:r>
            <a:r>
              <a:rPr sz="1800" spc="-100" dirty="0">
                <a:latin typeface="Arial"/>
                <a:cs typeface="Arial"/>
              </a:rPr>
              <a:t> </a:t>
            </a:r>
            <a:r>
              <a:rPr sz="1800" spc="-60" dirty="0">
                <a:latin typeface="Arial"/>
                <a:cs typeface="Arial"/>
              </a:rPr>
              <a:t>movement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63940" y="1905000"/>
            <a:ext cx="3447415" cy="1755775"/>
          </a:xfrm>
          <a:prstGeom prst="rect">
            <a:avLst/>
          </a:prstGeom>
          <a:solidFill>
            <a:srgbClr val="FFCCFF"/>
          </a:solidFill>
          <a:ln w="12192">
            <a:solidFill>
              <a:srgbClr val="00000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91440" marR="1007744">
              <a:lnSpc>
                <a:spcPct val="100000"/>
              </a:lnSpc>
              <a:spcBef>
                <a:spcPts val="250"/>
              </a:spcBef>
            </a:pPr>
            <a:r>
              <a:rPr sz="1800" b="1" spc="-65" dirty="0">
                <a:latin typeface="Arial"/>
                <a:cs typeface="Arial"/>
              </a:rPr>
              <a:t>4) </a:t>
            </a:r>
            <a:r>
              <a:rPr sz="1800" b="1" spc="-210" dirty="0">
                <a:latin typeface="Arial"/>
                <a:cs typeface="Arial"/>
              </a:rPr>
              <a:t>B</a:t>
            </a:r>
            <a:r>
              <a:rPr sz="1450" b="1" spc="-210" dirty="0">
                <a:latin typeface="Arial"/>
                <a:cs typeface="Arial"/>
              </a:rPr>
              <a:t>LOOD </a:t>
            </a:r>
            <a:r>
              <a:rPr sz="1800" b="1" spc="-295" dirty="0">
                <a:latin typeface="Arial"/>
                <a:cs typeface="Arial"/>
              </a:rPr>
              <a:t>C</a:t>
            </a:r>
            <a:r>
              <a:rPr sz="1450" b="1" spc="-295" dirty="0">
                <a:latin typeface="Arial"/>
                <a:cs typeface="Arial"/>
              </a:rPr>
              <a:t>ELL </a:t>
            </a:r>
            <a:r>
              <a:rPr sz="1800" b="1" spc="-165" dirty="0">
                <a:latin typeface="Arial"/>
                <a:cs typeface="Arial"/>
              </a:rPr>
              <a:t>P</a:t>
            </a:r>
            <a:r>
              <a:rPr sz="1450" b="1" spc="-165" dirty="0">
                <a:latin typeface="Arial"/>
                <a:cs typeface="Arial"/>
              </a:rPr>
              <a:t>RODUCTION  </a:t>
            </a:r>
            <a:r>
              <a:rPr sz="1800" b="1" spc="-145" dirty="0">
                <a:latin typeface="Arial"/>
                <a:cs typeface="Arial"/>
              </a:rPr>
              <a:t>(</a:t>
            </a:r>
            <a:r>
              <a:rPr sz="1450" b="1" spc="-145" dirty="0">
                <a:latin typeface="Arial"/>
                <a:cs typeface="Arial"/>
              </a:rPr>
              <a:t>HAEMOPOEISIS</a:t>
            </a:r>
            <a:r>
              <a:rPr sz="1800" b="1" spc="-145" dirty="0">
                <a:latin typeface="Arial"/>
                <a:cs typeface="Arial"/>
              </a:rPr>
              <a:t>)</a:t>
            </a:r>
            <a:endParaRPr sz="1800">
              <a:latin typeface="Arial"/>
              <a:cs typeface="Arial"/>
            </a:endParaRPr>
          </a:p>
          <a:p>
            <a:pPr marL="91440">
              <a:lnSpc>
                <a:spcPct val="100000"/>
              </a:lnSpc>
            </a:pPr>
            <a:r>
              <a:rPr sz="1800" spc="-200" dirty="0">
                <a:latin typeface="Arial"/>
                <a:cs typeface="Arial"/>
              </a:rPr>
              <a:t>-RBCs, </a:t>
            </a:r>
            <a:r>
              <a:rPr sz="1800" spc="-215" dirty="0">
                <a:latin typeface="Arial"/>
                <a:cs typeface="Arial"/>
              </a:rPr>
              <a:t>WBCs </a:t>
            </a:r>
            <a:r>
              <a:rPr sz="1800" spc="-85" dirty="0">
                <a:latin typeface="Arial"/>
                <a:cs typeface="Arial"/>
              </a:rPr>
              <a:t>and</a:t>
            </a:r>
            <a:r>
              <a:rPr sz="1800" spc="-160" dirty="0">
                <a:latin typeface="Arial"/>
                <a:cs typeface="Arial"/>
              </a:rPr>
              <a:t> </a:t>
            </a:r>
            <a:r>
              <a:rPr sz="1800" spc="-50" dirty="0">
                <a:latin typeface="Arial"/>
                <a:cs typeface="Arial"/>
              </a:rPr>
              <a:t>platelets</a:t>
            </a:r>
            <a:endParaRPr sz="1800">
              <a:latin typeface="Arial"/>
              <a:cs typeface="Arial"/>
            </a:endParaRPr>
          </a:p>
          <a:p>
            <a:pPr marL="91440">
              <a:lnSpc>
                <a:spcPct val="100000"/>
              </a:lnSpc>
            </a:pPr>
            <a:r>
              <a:rPr sz="1800" spc="-70" dirty="0">
                <a:latin typeface="Arial"/>
                <a:cs typeface="Arial"/>
              </a:rPr>
              <a:t>produced </a:t>
            </a:r>
            <a:r>
              <a:rPr sz="1800" spc="-25" dirty="0">
                <a:latin typeface="Arial"/>
                <a:cs typeface="Arial"/>
              </a:rPr>
              <a:t>in </a:t>
            </a:r>
            <a:r>
              <a:rPr sz="1800" spc="-55" dirty="0">
                <a:latin typeface="Arial"/>
                <a:cs typeface="Arial"/>
              </a:rPr>
              <a:t>red </a:t>
            </a:r>
            <a:r>
              <a:rPr sz="1800" spc="-75" dirty="0">
                <a:latin typeface="Arial"/>
                <a:cs typeface="Arial"/>
              </a:rPr>
              <a:t>bone</a:t>
            </a:r>
            <a:r>
              <a:rPr sz="1800" spc="-190" dirty="0">
                <a:latin typeface="Arial"/>
                <a:cs typeface="Arial"/>
              </a:rPr>
              <a:t> </a:t>
            </a:r>
            <a:r>
              <a:rPr sz="1800" spc="-45" dirty="0">
                <a:latin typeface="Arial"/>
                <a:cs typeface="Arial"/>
              </a:rPr>
              <a:t>marrow</a:t>
            </a:r>
            <a:endParaRPr sz="1800">
              <a:latin typeface="Arial"/>
              <a:cs typeface="Arial"/>
            </a:endParaRPr>
          </a:p>
          <a:p>
            <a:pPr marL="91440" marR="232410">
              <a:lnSpc>
                <a:spcPct val="100000"/>
              </a:lnSpc>
            </a:pPr>
            <a:r>
              <a:rPr sz="1800" spc="-45" dirty="0">
                <a:latin typeface="Arial"/>
                <a:cs typeface="Arial"/>
              </a:rPr>
              <a:t>-found </a:t>
            </a:r>
            <a:r>
              <a:rPr sz="1800" spc="-25" dirty="0">
                <a:latin typeface="Arial"/>
                <a:cs typeface="Arial"/>
              </a:rPr>
              <a:t>in </a:t>
            </a:r>
            <a:r>
              <a:rPr sz="1800" dirty="0">
                <a:latin typeface="Arial"/>
                <a:cs typeface="Arial"/>
              </a:rPr>
              <a:t>flat </a:t>
            </a:r>
            <a:r>
              <a:rPr sz="1800" spc="-95" dirty="0">
                <a:latin typeface="Arial"/>
                <a:cs typeface="Arial"/>
              </a:rPr>
              <a:t>bones </a:t>
            </a:r>
            <a:r>
              <a:rPr sz="1800" spc="-60" dirty="0">
                <a:latin typeface="Arial"/>
                <a:cs typeface="Arial"/>
              </a:rPr>
              <a:t>(ribs) </a:t>
            </a:r>
            <a:r>
              <a:rPr sz="1800" spc="-85" dirty="0">
                <a:latin typeface="Arial"/>
                <a:cs typeface="Arial"/>
              </a:rPr>
              <a:t>and</a:t>
            </a:r>
            <a:r>
              <a:rPr sz="1800" spc="-350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the  </a:t>
            </a:r>
            <a:r>
              <a:rPr sz="1800" spc="-75" dirty="0">
                <a:latin typeface="Arial"/>
                <a:cs typeface="Arial"/>
              </a:rPr>
              <a:t>end </a:t>
            </a:r>
            <a:r>
              <a:rPr sz="1800" spc="-5" dirty="0">
                <a:latin typeface="Arial"/>
                <a:cs typeface="Arial"/>
              </a:rPr>
              <a:t>of </a:t>
            </a:r>
            <a:r>
              <a:rPr sz="1800" spc="-65" dirty="0">
                <a:latin typeface="Arial"/>
                <a:cs typeface="Arial"/>
              </a:rPr>
              <a:t>long </a:t>
            </a:r>
            <a:r>
              <a:rPr sz="1800" spc="-95" dirty="0">
                <a:latin typeface="Arial"/>
                <a:cs typeface="Arial"/>
              </a:rPr>
              <a:t>bones</a:t>
            </a:r>
            <a:r>
              <a:rPr sz="1800" spc="-225" dirty="0">
                <a:latin typeface="Arial"/>
                <a:cs typeface="Arial"/>
              </a:rPr>
              <a:t> </a:t>
            </a:r>
            <a:r>
              <a:rPr sz="1800" spc="-45" dirty="0">
                <a:latin typeface="Arial"/>
                <a:cs typeface="Arial"/>
              </a:rPr>
              <a:t>(femur)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51647" y="4485132"/>
            <a:ext cx="4259580" cy="2032000"/>
          </a:xfrm>
          <a:prstGeom prst="rect">
            <a:avLst/>
          </a:prstGeom>
          <a:solidFill>
            <a:srgbClr val="CCFFFF"/>
          </a:solidFill>
          <a:ln w="12192">
            <a:solidFill>
              <a:srgbClr val="00000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50"/>
              </a:spcBef>
            </a:pPr>
            <a:r>
              <a:rPr sz="1800" b="1" spc="-65" dirty="0">
                <a:latin typeface="Arial"/>
                <a:cs typeface="Arial"/>
              </a:rPr>
              <a:t>6) </a:t>
            </a:r>
            <a:r>
              <a:rPr sz="1800" b="1" spc="-229" dirty="0">
                <a:latin typeface="Arial"/>
                <a:cs typeface="Arial"/>
              </a:rPr>
              <a:t>S</a:t>
            </a:r>
            <a:r>
              <a:rPr sz="1450" b="1" spc="-229" dirty="0">
                <a:latin typeface="Arial"/>
                <a:cs typeface="Arial"/>
              </a:rPr>
              <a:t>HAPE </a:t>
            </a:r>
            <a:r>
              <a:rPr sz="1800" b="1" spc="270" dirty="0">
                <a:latin typeface="Arial"/>
                <a:cs typeface="Arial"/>
              </a:rPr>
              <a:t>/</a:t>
            </a:r>
            <a:r>
              <a:rPr sz="1800" b="1" spc="-240" dirty="0">
                <a:latin typeface="Arial"/>
                <a:cs typeface="Arial"/>
              </a:rPr>
              <a:t> </a:t>
            </a:r>
            <a:r>
              <a:rPr sz="1800" b="1" spc="-210" dirty="0">
                <a:latin typeface="Arial"/>
                <a:cs typeface="Arial"/>
              </a:rPr>
              <a:t>S</a:t>
            </a:r>
            <a:r>
              <a:rPr sz="1450" b="1" spc="-210" dirty="0">
                <a:latin typeface="Arial"/>
                <a:cs typeface="Arial"/>
              </a:rPr>
              <a:t>UPPORT</a:t>
            </a:r>
            <a:endParaRPr sz="1450">
              <a:latin typeface="Arial"/>
              <a:cs typeface="Arial"/>
            </a:endParaRPr>
          </a:p>
          <a:p>
            <a:pPr marL="92075">
              <a:lnSpc>
                <a:spcPct val="100000"/>
              </a:lnSpc>
            </a:pPr>
            <a:r>
              <a:rPr sz="1800" spc="-70" dirty="0">
                <a:latin typeface="Arial"/>
                <a:cs typeface="Arial"/>
              </a:rPr>
              <a:t>-skeleton </a:t>
            </a:r>
            <a:r>
              <a:rPr sz="1800" spc="-114" dirty="0">
                <a:latin typeface="Arial"/>
                <a:cs typeface="Arial"/>
              </a:rPr>
              <a:t>serves </a:t>
            </a:r>
            <a:r>
              <a:rPr sz="1800" spc="-170" dirty="0">
                <a:latin typeface="Arial"/>
                <a:cs typeface="Arial"/>
              </a:rPr>
              <a:t>as </a:t>
            </a:r>
            <a:r>
              <a:rPr sz="1800" spc="-2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45" dirty="0">
                <a:latin typeface="Arial"/>
                <a:cs typeface="Arial"/>
              </a:rPr>
              <a:t>structural</a:t>
            </a:r>
            <a:endParaRPr sz="1800">
              <a:latin typeface="Arial"/>
              <a:cs typeface="Arial"/>
            </a:endParaRPr>
          </a:p>
          <a:p>
            <a:pPr marL="92075">
              <a:lnSpc>
                <a:spcPct val="100000"/>
              </a:lnSpc>
            </a:pPr>
            <a:r>
              <a:rPr sz="1800" spc="-50" dirty="0">
                <a:latin typeface="Arial"/>
                <a:cs typeface="Arial"/>
              </a:rPr>
              <a:t>framework </a:t>
            </a:r>
            <a:r>
              <a:rPr sz="1800" spc="-5" dirty="0">
                <a:latin typeface="Arial"/>
                <a:cs typeface="Arial"/>
              </a:rPr>
              <a:t>for </a:t>
            </a:r>
            <a:r>
              <a:rPr sz="1800" spc="-25" dirty="0">
                <a:latin typeface="Arial"/>
                <a:cs typeface="Arial"/>
              </a:rPr>
              <a:t>the</a:t>
            </a:r>
            <a:r>
              <a:rPr sz="1800" spc="-215" dirty="0">
                <a:latin typeface="Arial"/>
                <a:cs typeface="Arial"/>
              </a:rPr>
              <a:t> </a:t>
            </a:r>
            <a:r>
              <a:rPr sz="1800" spc="-70" dirty="0">
                <a:latin typeface="Arial"/>
                <a:cs typeface="Arial"/>
              </a:rPr>
              <a:t>body</a:t>
            </a:r>
            <a:endParaRPr sz="1800">
              <a:latin typeface="Arial"/>
              <a:cs typeface="Arial"/>
            </a:endParaRPr>
          </a:p>
          <a:p>
            <a:pPr marL="92075" marR="730885">
              <a:lnSpc>
                <a:spcPct val="100000"/>
              </a:lnSpc>
            </a:pPr>
            <a:r>
              <a:rPr sz="1800" spc="-100" dirty="0">
                <a:latin typeface="Arial"/>
                <a:cs typeface="Arial"/>
              </a:rPr>
              <a:t>-each </a:t>
            </a:r>
            <a:r>
              <a:rPr sz="1800" spc="-20" dirty="0">
                <a:latin typeface="Arial"/>
                <a:cs typeface="Arial"/>
              </a:rPr>
              <a:t>part </a:t>
            </a:r>
            <a:r>
              <a:rPr sz="1800" spc="-105" dirty="0">
                <a:latin typeface="Arial"/>
                <a:cs typeface="Arial"/>
              </a:rPr>
              <a:t>bears </a:t>
            </a:r>
            <a:r>
              <a:rPr sz="1800" spc="-20" dirty="0">
                <a:latin typeface="Arial"/>
                <a:cs typeface="Arial"/>
              </a:rPr>
              <a:t>the </a:t>
            </a:r>
            <a:r>
              <a:rPr sz="1800" spc="-40" dirty="0">
                <a:latin typeface="Arial"/>
                <a:cs typeface="Arial"/>
              </a:rPr>
              <a:t>weight </a:t>
            </a:r>
            <a:r>
              <a:rPr sz="1800" spc="-5" dirty="0">
                <a:latin typeface="Arial"/>
                <a:cs typeface="Arial"/>
              </a:rPr>
              <a:t>of</a:t>
            </a:r>
            <a:r>
              <a:rPr sz="1800" spc="-355" dirty="0">
                <a:latin typeface="Arial"/>
                <a:cs typeface="Arial"/>
              </a:rPr>
              <a:t> </a:t>
            </a:r>
            <a:r>
              <a:rPr sz="1800" spc="-40" dirty="0">
                <a:latin typeface="Arial"/>
                <a:cs typeface="Arial"/>
              </a:rPr>
              <a:t>all </a:t>
            </a:r>
            <a:r>
              <a:rPr sz="1800" spc="-20" dirty="0">
                <a:latin typeface="Arial"/>
                <a:cs typeface="Arial"/>
              </a:rPr>
              <a:t>the  </a:t>
            </a:r>
            <a:r>
              <a:rPr sz="1800" spc="-60" dirty="0">
                <a:latin typeface="Arial"/>
                <a:cs typeface="Arial"/>
              </a:rPr>
              <a:t>structures </a:t>
            </a:r>
            <a:r>
              <a:rPr sz="1800" spc="-95" dirty="0">
                <a:latin typeface="Arial"/>
                <a:cs typeface="Arial"/>
              </a:rPr>
              <a:t>above</a:t>
            </a:r>
            <a:r>
              <a:rPr sz="1800" spc="-114" dirty="0">
                <a:latin typeface="Arial"/>
                <a:cs typeface="Arial"/>
              </a:rPr>
              <a:t> </a:t>
            </a:r>
            <a:r>
              <a:rPr sz="1800" spc="55" dirty="0">
                <a:latin typeface="Arial"/>
                <a:cs typeface="Arial"/>
              </a:rPr>
              <a:t>it</a:t>
            </a:r>
            <a:endParaRPr sz="1800">
              <a:latin typeface="Arial"/>
              <a:cs typeface="Arial"/>
            </a:endParaRPr>
          </a:p>
          <a:p>
            <a:pPr marL="92075" marR="387985">
              <a:lnSpc>
                <a:spcPct val="100000"/>
              </a:lnSpc>
            </a:pPr>
            <a:r>
              <a:rPr sz="1800" spc="-90" dirty="0">
                <a:latin typeface="Arial"/>
                <a:cs typeface="Arial"/>
              </a:rPr>
              <a:t>-bones </a:t>
            </a:r>
            <a:r>
              <a:rPr sz="1800" spc="-60" dirty="0">
                <a:latin typeface="Arial"/>
                <a:cs typeface="Arial"/>
              </a:rPr>
              <a:t>get </a:t>
            </a:r>
            <a:r>
              <a:rPr sz="1800" spc="-75" dirty="0">
                <a:latin typeface="Arial"/>
                <a:cs typeface="Arial"/>
              </a:rPr>
              <a:t>bigger </a:t>
            </a:r>
            <a:r>
              <a:rPr sz="1800" spc="-170" dirty="0">
                <a:latin typeface="Arial"/>
                <a:cs typeface="Arial"/>
              </a:rPr>
              <a:t>as </a:t>
            </a:r>
            <a:r>
              <a:rPr sz="1800" spc="-75" dirty="0">
                <a:latin typeface="Arial"/>
                <a:cs typeface="Arial"/>
              </a:rPr>
              <a:t>you </a:t>
            </a:r>
            <a:r>
              <a:rPr sz="1800" spc="-85" dirty="0">
                <a:latin typeface="Arial"/>
                <a:cs typeface="Arial"/>
              </a:rPr>
              <a:t>move </a:t>
            </a:r>
            <a:r>
              <a:rPr sz="1800" spc="-50" dirty="0">
                <a:latin typeface="Arial"/>
                <a:cs typeface="Arial"/>
              </a:rPr>
              <a:t>down </a:t>
            </a:r>
            <a:r>
              <a:rPr sz="1800" spc="-20" dirty="0">
                <a:latin typeface="Arial"/>
                <a:cs typeface="Arial"/>
              </a:rPr>
              <a:t>the  </a:t>
            </a:r>
            <a:r>
              <a:rPr sz="1800" spc="-70" dirty="0">
                <a:latin typeface="Arial"/>
                <a:cs typeface="Arial"/>
              </a:rPr>
              <a:t>body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67029" y="165938"/>
            <a:ext cx="628015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-455" dirty="0">
                <a:solidFill>
                  <a:srgbClr val="404040"/>
                </a:solidFill>
                <a:latin typeface="Arial"/>
                <a:cs typeface="Arial"/>
              </a:rPr>
              <a:t>Functions </a:t>
            </a:r>
            <a:r>
              <a:rPr sz="4800" b="1" spc="-245" dirty="0">
                <a:solidFill>
                  <a:srgbClr val="404040"/>
                </a:solidFill>
                <a:latin typeface="Arial"/>
                <a:cs typeface="Arial"/>
              </a:rPr>
              <a:t>of </a:t>
            </a:r>
            <a:r>
              <a:rPr sz="4800" b="1" spc="-215" dirty="0">
                <a:solidFill>
                  <a:srgbClr val="404040"/>
                </a:solidFill>
                <a:latin typeface="Arial"/>
                <a:cs typeface="Arial"/>
              </a:rPr>
              <a:t>the</a:t>
            </a:r>
            <a:r>
              <a:rPr sz="4800" b="1" spc="-45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4800" b="1" spc="-400" dirty="0">
                <a:solidFill>
                  <a:srgbClr val="404040"/>
                </a:solidFill>
                <a:latin typeface="Arial"/>
                <a:cs typeface="Arial"/>
              </a:rPr>
              <a:t>Skeleton</a:t>
            </a:r>
            <a:endParaRPr sz="4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682365" y="1529333"/>
            <a:ext cx="1859914" cy="120014"/>
          </a:xfrm>
          <a:custGeom>
            <a:avLst/>
            <a:gdLst/>
            <a:ahLst/>
            <a:cxnLst/>
            <a:rect l="l" t="t" r="r" b="b"/>
            <a:pathLst>
              <a:path w="1859914" h="120014">
                <a:moveTo>
                  <a:pt x="1783111" y="28194"/>
                </a:moveTo>
                <a:lnTo>
                  <a:pt x="0" y="99821"/>
                </a:lnTo>
                <a:lnTo>
                  <a:pt x="762" y="119633"/>
                </a:lnTo>
                <a:lnTo>
                  <a:pt x="1783937" y="48009"/>
                </a:lnTo>
                <a:lnTo>
                  <a:pt x="1783111" y="28194"/>
                </a:lnTo>
                <a:close/>
              </a:path>
              <a:path w="1859914" h="120014">
                <a:moveTo>
                  <a:pt x="1843327" y="27686"/>
                </a:moveTo>
                <a:lnTo>
                  <a:pt x="1795780" y="27686"/>
                </a:lnTo>
                <a:lnTo>
                  <a:pt x="1796669" y="47498"/>
                </a:lnTo>
                <a:lnTo>
                  <a:pt x="1783937" y="48009"/>
                </a:lnTo>
                <a:lnTo>
                  <a:pt x="1785112" y="76200"/>
                </a:lnTo>
                <a:lnTo>
                  <a:pt x="1859661" y="35051"/>
                </a:lnTo>
                <a:lnTo>
                  <a:pt x="1843327" y="27686"/>
                </a:lnTo>
                <a:close/>
              </a:path>
              <a:path w="1859914" h="120014">
                <a:moveTo>
                  <a:pt x="1795780" y="27686"/>
                </a:moveTo>
                <a:lnTo>
                  <a:pt x="1783111" y="28194"/>
                </a:lnTo>
                <a:lnTo>
                  <a:pt x="1783937" y="48009"/>
                </a:lnTo>
                <a:lnTo>
                  <a:pt x="1796669" y="47498"/>
                </a:lnTo>
                <a:lnTo>
                  <a:pt x="1795780" y="27686"/>
                </a:lnTo>
                <a:close/>
              </a:path>
              <a:path w="1859914" h="120014">
                <a:moveTo>
                  <a:pt x="1781937" y="0"/>
                </a:moveTo>
                <a:lnTo>
                  <a:pt x="1783111" y="28194"/>
                </a:lnTo>
                <a:lnTo>
                  <a:pt x="1795780" y="27686"/>
                </a:lnTo>
                <a:lnTo>
                  <a:pt x="1843327" y="27686"/>
                </a:lnTo>
                <a:lnTo>
                  <a:pt x="1781937" y="0"/>
                </a:lnTo>
                <a:close/>
              </a:path>
            </a:pathLst>
          </a:custGeom>
          <a:solidFill>
            <a:srgbClr val="00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96766" y="3648709"/>
            <a:ext cx="1905635" cy="445134"/>
          </a:xfrm>
          <a:custGeom>
            <a:avLst/>
            <a:gdLst/>
            <a:ahLst/>
            <a:cxnLst/>
            <a:rect l="l" t="t" r="r" b="b"/>
            <a:pathLst>
              <a:path w="1905635" h="445135">
                <a:moveTo>
                  <a:pt x="1829085" y="417666"/>
                </a:moveTo>
                <a:lnTo>
                  <a:pt x="1823085" y="445134"/>
                </a:lnTo>
                <a:lnTo>
                  <a:pt x="1905635" y="424179"/>
                </a:lnTo>
                <a:lnTo>
                  <a:pt x="1900910" y="420369"/>
                </a:lnTo>
                <a:lnTo>
                  <a:pt x="1841500" y="420369"/>
                </a:lnTo>
                <a:lnTo>
                  <a:pt x="1829085" y="417666"/>
                </a:lnTo>
                <a:close/>
              </a:path>
              <a:path w="1905635" h="445135">
                <a:moveTo>
                  <a:pt x="1833326" y="398246"/>
                </a:moveTo>
                <a:lnTo>
                  <a:pt x="1829085" y="417666"/>
                </a:lnTo>
                <a:lnTo>
                  <a:pt x="1841500" y="420369"/>
                </a:lnTo>
                <a:lnTo>
                  <a:pt x="1845691" y="400938"/>
                </a:lnTo>
                <a:lnTo>
                  <a:pt x="1833326" y="398246"/>
                </a:lnTo>
                <a:close/>
              </a:path>
              <a:path w="1905635" h="445135">
                <a:moveTo>
                  <a:pt x="1839341" y="370713"/>
                </a:moveTo>
                <a:lnTo>
                  <a:pt x="1833326" y="398246"/>
                </a:lnTo>
                <a:lnTo>
                  <a:pt x="1845691" y="400938"/>
                </a:lnTo>
                <a:lnTo>
                  <a:pt x="1841500" y="420369"/>
                </a:lnTo>
                <a:lnTo>
                  <a:pt x="1900910" y="420369"/>
                </a:lnTo>
                <a:lnTo>
                  <a:pt x="1839341" y="370713"/>
                </a:lnTo>
                <a:close/>
              </a:path>
              <a:path w="1905635" h="445135">
                <a:moveTo>
                  <a:pt x="4318" y="0"/>
                </a:moveTo>
                <a:lnTo>
                  <a:pt x="0" y="19303"/>
                </a:lnTo>
                <a:lnTo>
                  <a:pt x="1829085" y="417666"/>
                </a:lnTo>
                <a:lnTo>
                  <a:pt x="1833326" y="398246"/>
                </a:lnTo>
                <a:lnTo>
                  <a:pt x="4318" y="0"/>
                </a:lnTo>
                <a:close/>
              </a:path>
            </a:pathLst>
          </a:custGeom>
          <a:solidFill>
            <a:srgbClr val="00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223253" y="1286510"/>
            <a:ext cx="1976120" cy="1366520"/>
          </a:xfrm>
          <a:custGeom>
            <a:avLst/>
            <a:gdLst/>
            <a:ahLst/>
            <a:cxnLst/>
            <a:rect l="l" t="t" r="r" b="b"/>
            <a:pathLst>
              <a:path w="1976120" h="1366520">
                <a:moveTo>
                  <a:pt x="41148" y="1291463"/>
                </a:moveTo>
                <a:lnTo>
                  <a:pt x="0" y="1366012"/>
                </a:lnTo>
                <a:lnTo>
                  <a:pt x="84328" y="1354201"/>
                </a:lnTo>
                <a:lnTo>
                  <a:pt x="73314" y="1338199"/>
                </a:lnTo>
                <a:lnTo>
                  <a:pt x="57912" y="1338199"/>
                </a:lnTo>
                <a:lnTo>
                  <a:pt x="46609" y="1321815"/>
                </a:lnTo>
                <a:lnTo>
                  <a:pt x="57075" y="1314604"/>
                </a:lnTo>
                <a:lnTo>
                  <a:pt x="41148" y="1291463"/>
                </a:lnTo>
                <a:close/>
              </a:path>
              <a:path w="1976120" h="1366520">
                <a:moveTo>
                  <a:pt x="57075" y="1314604"/>
                </a:moveTo>
                <a:lnTo>
                  <a:pt x="46609" y="1321815"/>
                </a:lnTo>
                <a:lnTo>
                  <a:pt x="57912" y="1338199"/>
                </a:lnTo>
                <a:lnTo>
                  <a:pt x="68359" y="1330999"/>
                </a:lnTo>
                <a:lnTo>
                  <a:pt x="57075" y="1314604"/>
                </a:lnTo>
                <a:close/>
              </a:path>
              <a:path w="1976120" h="1366520">
                <a:moveTo>
                  <a:pt x="68359" y="1330999"/>
                </a:moveTo>
                <a:lnTo>
                  <a:pt x="57912" y="1338199"/>
                </a:lnTo>
                <a:lnTo>
                  <a:pt x="73314" y="1338199"/>
                </a:lnTo>
                <a:lnTo>
                  <a:pt x="68359" y="1330999"/>
                </a:lnTo>
                <a:close/>
              </a:path>
              <a:path w="1976120" h="1366520">
                <a:moveTo>
                  <a:pt x="1964944" y="0"/>
                </a:moveTo>
                <a:lnTo>
                  <a:pt x="57075" y="1314604"/>
                </a:lnTo>
                <a:lnTo>
                  <a:pt x="68359" y="1330999"/>
                </a:lnTo>
                <a:lnTo>
                  <a:pt x="1976120" y="16255"/>
                </a:lnTo>
                <a:lnTo>
                  <a:pt x="1964944" y="0"/>
                </a:lnTo>
                <a:close/>
              </a:path>
            </a:pathLst>
          </a:custGeom>
          <a:solidFill>
            <a:srgbClr val="00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323838" y="2638298"/>
            <a:ext cx="2346960" cy="1622425"/>
          </a:xfrm>
          <a:custGeom>
            <a:avLst/>
            <a:gdLst/>
            <a:ahLst/>
            <a:cxnLst/>
            <a:rect l="l" t="t" r="r" b="b"/>
            <a:pathLst>
              <a:path w="2346959" h="1622425">
                <a:moveTo>
                  <a:pt x="41148" y="1547368"/>
                </a:moveTo>
                <a:lnTo>
                  <a:pt x="0" y="1622044"/>
                </a:lnTo>
                <a:lnTo>
                  <a:pt x="84327" y="1610106"/>
                </a:lnTo>
                <a:lnTo>
                  <a:pt x="73314" y="1594103"/>
                </a:lnTo>
                <a:lnTo>
                  <a:pt x="57912" y="1594103"/>
                </a:lnTo>
                <a:lnTo>
                  <a:pt x="46609" y="1577847"/>
                </a:lnTo>
                <a:lnTo>
                  <a:pt x="57132" y="1570592"/>
                </a:lnTo>
                <a:lnTo>
                  <a:pt x="41148" y="1547368"/>
                </a:lnTo>
                <a:close/>
              </a:path>
              <a:path w="2346959" h="1622425">
                <a:moveTo>
                  <a:pt x="57132" y="1570592"/>
                </a:moveTo>
                <a:lnTo>
                  <a:pt x="46609" y="1577847"/>
                </a:lnTo>
                <a:lnTo>
                  <a:pt x="57912" y="1594103"/>
                </a:lnTo>
                <a:lnTo>
                  <a:pt x="68357" y="1586902"/>
                </a:lnTo>
                <a:lnTo>
                  <a:pt x="57132" y="1570592"/>
                </a:lnTo>
                <a:close/>
              </a:path>
              <a:path w="2346959" h="1622425">
                <a:moveTo>
                  <a:pt x="68357" y="1586902"/>
                </a:moveTo>
                <a:lnTo>
                  <a:pt x="57912" y="1594103"/>
                </a:lnTo>
                <a:lnTo>
                  <a:pt x="73314" y="1594103"/>
                </a:lnTo>
                <a:lnTo>
                  <a:pt x="68357" y="1586902"/>
                </a:lnTo>
                <a:close/>
              </a:path>
              <a:path w="2346959" h="1622425">
                <a:moveTo>
                  <a:pt x="2335276" y="0"/>
                </a:moveTo>
                <a:lnTo>
                  <a:pt x="57132" y="1570592"/>
                </a:lnTo>
                <a:lnTo>
                  <a:pt x="68357" y="1586902"/>
                </a:lnTo>
                <a:lnTo>
                  <a:pt x="2346452" y="16255"/>
                </a:lnTo>
                <a:lnTo>
                  <a:pt x="2335276" y="0"/>
                </a:lnTo>
                <a:close/>
              </a:path>
            </a:pathLst>
          </a:custGeom>
          <a:solidFill>
            <a:srgbClr val="00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851142" y="5119242"/>
            <a:ext cx="1002665" cy="174625"/>
          </a:xfrm>
          <a:custGeom>
            <a:avLst/>
            <a:gdLst/>
            <a:ahLst/>
            <a:cxnLst/>
            <a:rect l="l" t="t" r="r" b="b"/>
            <a:pathLst>
              <a:path w="1002665" h="174625">
                <a:moveTo>
                  <a:pt x="70357" y="98805"/>
                </a:moveTo>
                <a:lnTo>
                  <a:pt x="0" y="146938"/>
                </a:lnTo>
                <a:lnTo>
                  <a:pt x="80644" y="174370"/>
                </a:lnTo>
                <a:lnTo>
                  <a:pt x="77066" y="148081"/>
                </a:lnTo>
                <a:lnTo>
                  <a:pt x="64261" y="148081"/>
                </a:lnTo>
                <a:lnTo>
                  <a:pt x="61594" y="128523"/>
                </a:lnTo>
                <a:lnTo>
                  <a:pt x="74169" y="126801"/>
                </a:lnTo>
                <a:lnTo>
                  <a:pt x="70357" y="98805"/>
                </a:lnTo>
                <a:close/>
              </a:path>
              <a:path w="1002665" h="174625">
                <a:moveTo>
                  <a:pt x="74169" y="126801"/>
                </a:moveTo>
                <a:lnTo>
                  <a:pt x="61594" y="128523"/>
                </a:lnTo>
                <a:lnTo>
                  <a:pt x="64261" y="148081"/>
                </a:lnTo>
                <a:lnTo>
                  <a:pt x="76831" y="146360"/>
                </a:lnTo>
                <a:lnTo>
                  <a:pt x="74169" y="126801"/>
                </a:lnTo>
                <a:close/>
              </a:path>
              <a:path w="1002665" h="174625">
                <a:moveTo>
                  <a:pt x="76831" y="146360"/>
                </a:moveTo>
                <a:lnTo>
                  <a:pt x="64261" y="148081"/>
                </a:lnTo>
                <a:lnTo>
                  <a:pt x="77066" y="148081"/>
                </a:lnTo>
                <a:lnTo>
                  <a:pt x="76831" y="146360"/>
                </a:lnTo>
                <a:close/>
              </a:path>
              <a:path w="1002665" h="174625">
                <a:moveTo>
                  <a:pt x="999871" y="0"/>
                </a:moveTo>
                <a:lnTo>
                  <a:pt x="74169" y="126801"/>
                </a:lnTo>
                <a:lnTo>
                  <a:pt x="76831" y="146360"/>
                </a:lnTo>
                <a:lnTo>
                  <a:pt x="1002664" y="19557"/>
                </a:lnTo>
                <a:lnTo>
                  <a:pt x="999871" y="0"/>
                </a:lnTo>
                <a:close/>
              </a:path>
            </a:pathLst>
          </a:custGeom>
          <a:solidFill>
            <a:srgbClr val="00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07263" y="5495544"/>
            <a:ext cx="3854450" cy="1199515"/>
          </a:xfrm>
          <a:prstGeom prst="rect">
            <a:avLst/>
          </a:prstGeom>
          <a:solidFill>
            <a:srgbClr val="FFCC99"/>
          </a:solidFill>
          <a:ln w="12192">
            <a:solidFill>
              <a:srgbClr val="000000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45"/>
              </a:spcBef>
            </a:pPr>
            <a:r>
              <a:rPr sz="1800" b="1" spc="-70" dirty="0">
                <a:latin typeface="Arial"/>
                <a:cs typeface="Arial"/>
              </a:rPr>
              <a:t>5) </a:t>
            </a:r>
            <a:r>
              <a:rPr sz="1450" b="1" spc="-225" dirty="0">
                <a:latin typeface="Arial"/>
                <a:cs typeface="Arial"/>
              </a:rPr>
              <a:t>ENERGY</a:t>
            </a:r>
            <a:r>
              <a:rPr sz="1450" b="1" spc="-200" dirty="0">
                <a:latin typeface="Arial"/>
                <a:cs typeface="Arial"/>
              </a:rPr>
              <a:t> </a:t>
            </a:r>
            <a:r>
              <a:rPr sz="1450" b="1" spc="-229" dirty="0">
                <a:latin typeface="Arial"/>
                <a:cs typeface="Arial"/>
              </a:rPr>
              <a:t>STORAGE</a:t>
            </a:r>
            <a:endParaRPr sz="1450">
              <a:latin typeface="Arial"/>
              <a:cs typeface="Arial"/>
            </a:endParaRPr>
          </a:p>
          <a:p>
            <a:pPr marL="91440" marR="416559">
              <a:lnSpc>
                <a:spcPct val="100000"/>
              </a:lnSpc>
              <a:spcBef>
                <a:spcPts val="5"/>
              </a:spcBef>
            </a:pPr>
            <a:r>
              <a:rPr sz="1800" spc="-50" dirty="0">
                <a:latin typeface="Arial"/>
                <a:cs typeface="Arial"/>
              </a:rPr>
              <a:t>-lipids </a:t>
            </a:r>
            <a:r>
              <a:rPr sz="1800" spc="-85" dirty="0">
                <a:latin typeface="Arial"/>
                <a:cs typeface="Arial"/>
              </a:rPr>
              <a:t>are </a:t>
            </a:r>
            <a:r>
              <a:rPr sz="1800" spc="-60" dirty="0">
                <a:latin typeface="Arial"/>
                <a:cs typeface="Arial"/>
              </a:rPr>
              <a:t>stored </a:t>
            </a:r>
            <a:r>
              <a:rPr sz="1800" spc="-65" dirty="0">
                <a:latin typeface="Arial"/>
                <a:cs typeface="Arial"/>
              </a:rPr>
              <a:t>inside </a:t>
            </a:r>
            <a:r>
              <a:rPr sz="1800" spc="-50" dirty="0">
                <a:latin typeface="Arial"/>
                <a:cs typeface="Arial"/>
              </a:rPr>
              <a:t>yellow</a:t>
            </a:r>
            <a:r>
              <a:rPr sz="1800" spc="-190" dirty="0">
                <a:latin typeface="Arial"/>
                <a:cs typeface="Arial"/>
              </a:rPr>
              <a:t> </a:t>
            </a:r>
            <a:r>
              <a:rPr sz="1800" spc="-75" dirty="0">
                <a:latin typeface="Arial"/>
                <a:cs typeface="Arial"/>
              </a:rPr>
              <a:t>bone  </a:t>
            </a:r>
            <a:r>
              <a:rPr sz="1800" spc="-45" dirty="0">
                <a:latin typeface="Arial"/>
                <a:cs typeface="Arial"/>
              </a:rPr>
              <a:t>marrow</a:t>
            </a:r>
            <a:endParaRPr sz="1800">
              <a:latin typeface="Arial"/>
              <a:cs typeface="Arial"/>
            </a:endParaRPr>
          </a:p>
          <a:p>
            <a:pPr marL="91440">
              <a:lnSpc>
                <a:spcPct val="100000"/>
              </a:lnSpc>
            </a:pPr>
            <a:r>
              <a:rPr sz="1800" spc="-65" dirty="0">
                <a:latin typeface="Arial"/>
                <a:cs typeface="Arial"/>
              </a:rPr>
              <a:t>-located </a:t>
            </a:r>
            <a:r>
              <a:rPr sz="1800" spc="-70" dirty="0">
                <a:latin typeface="Arial"/>
                <a:cs typeface="Arial"/>
              </a:rPr>
              <a:t>inside long</a:t>
            </a:r>
            <a:r>
              <a:rPr sz="1800" spc="-110" dirty="0">
                <a:latin typeface="Arial"/>
                <a:cs typeface="Arial"/>
              </a:rPr>
              <a:t> </a:t>
            </a:r>
            <a:r>
              <a:rPr sz="1800" spc="-95" dirty="0">
                <a:latin typeface="Arial"/>
                <a:cs typeface="Arial"/>
              </a:rPr>
              <a:t>bones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114291" y="4702302"/>
            <a:ext cx="1332230" cy="1482090"/>
          </a:xfrm>
          <a:custGeom>
            <a:avLst/>
            <a:gdLst/>
            <a:ahLst/>
            <a:cxnLst/>
            <a:rect l="l" t="t" r="r" b="b"/>
            <a:pathLst>
              <a:path w="1332229" h="1482089">
                <a:moveTo>
                  <a:pt x="1273446" y="50098"/>
                </a:moveTo>
                <a:lnTo>
                  <a:pt x="0" y="1468615"/>
                </a:lnTo>
                <a:lnTo>
                  <a:pt x="14732" y="1481848"/>
                </a:lnTo>
                <a:lnTo>
                  <a:pt x="1288160" y="63327"/>
                </a:lnTo>
                <a:lnTo>
                  <a:pt x="1273446" y="50098"/>
                </a:lnTo>
                <a:close/>
              </a:path>
              <a:path w="1332229" h="1482089">
                <a:moveTo>
                  <a:pt x="1320541" y="40640"/>
                </a:moveTo>
                <a:lnTo>
                  <a:pt x="1281938" y="40640"/>
                </a:lnTo>
                <a:lnTo>
                  <a:pt x="1296670" y="53848"/>
                </a:lnTo>
                <a:lnTo>
                  <a:pt x="1288160" y="63327"/>
                </a:lnTo>
                <a:lnTo>
                  <a:pt x="1309116" y="82168"/>
                </a:lnTo>
                <a:lnTo>
                  <a:pt x="1320541" y="40640"/>
                </a:lnTo>
                <a:close/>
              </a:path>
              <a:path w="1332229" h="1482089">
                <a:moveTo>
                  <a:pt x="1281938" y="40640"/>
                </a:moveTo>
                <a:lnTo>
                  <a:pt x="1273446" y="50098"/>
                </a:lnTo>
                <a:lnTo>
                  <a:pt x="1288160" y="63327"/>
                </a:lnTo>
                <a:lnTo>
                  <a:pt x="1296670" y="53848"/>
                </a:lnTo>
                <a:lnTo>
                  <a:pt x="1281938" y="40640"/>
                </a:lnTo>
                <a:close/>
              </a:path>
              <a:path w="1332229" h="1482089">
                <a:moveTo>
                  <a:pt x="1331722" y="0"/>
                </a:moveTo>
                <a:lnTo>
                  <a:pt x="1252474" y="31242"/>
                </a:lnTo>
                <a:lnTo>
                  <a:pt x="1273446" y="50098"/>
                </a:lnTo>
                <a:lnTo>
                  <a:pt x="1281938" y="40640"/>
                </a:lnTo>
                <a:lnTo>
                  <a:pt x="1320541" y="40640"/>
                </a:lnTo>
                <a:lnTo>
                  <a:pt x="1331722" y="0"/>
                </a:lnTo>
                <a:close/>
              </a:path>
            </a:pathLst>
          </a:custGeom>
          <a:solidFill>
            <a:srgbClr val="000066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7153909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25" dirty="0"/>
              <a:t>Characteristics </a:t>
            </a:r>
            <a:r>
              <a:rPr spc="-30" dirty="0"/>
              <a:t>of </a:t>
            </a:r>
            <a:r>
              <a:rPr spc="-200" dirty="0"/>
              <a:t>Muscle</a:t>
            </a:r>
            <a:r>
              <a:rPr spc="-475" dirty="0"/>
              <a:t> </a:t>
            </a:r>
            <a:r>
              <a:rPr spc="-335" dirty="0"/>
              <a:t>Tissue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25551" y="1855419"/>
            <a:ext cx="7614284" cy="2326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120" dirty="0">
                <a:latin typeface="Arial"/>
                <a:cs typeface="Arial"/>
              </a:rPr>
              <a:t>Contractility</a:t>
            </a:r>
            <a:r>
              <a:rPr sz="2800" spc="-120" dirty="0">
                <a:latin typeface="Arial"/>
                <a:cs typeface="Arial"/>
              </a:rPr>
              <a:t>-ability </a:t>
            </a:r>
            <a:r>
              <a:rPr sz="2800" spc="20" dirty="0">
                <a:latin typeface="Arial"/>
                <a:cs typeface="Arial"/>
              </a:rPr>
              <a:t>to </a:t>
            </a:r>
            <a:r>
              <a:rPr sz="2800" spc="-85" dirty="0">
                <a:latin typeface="Arial"/>
                <a:cs typeface="Arial"/>
              </a:rPr>
              <a:t>shorten </a:t>
            </a:r>
            <a:r>
              <a:rPr sz="2800" spc="-35" dirty="0">
                <a:latin typeface="Arial"/>
                <a:cs typeface="Arial"/>
              </a:rPr>
              <a:t>the </a:t>
            </a:r>
            <a:r>
              <a:rPr sz="2800" spc="-175" dirty="0">
                <a:latin typeface="Arial"/>
                <a:cs typeface="Arial"/>
              </a:rPr>
              <a:t>muscles</a:t>
            </a:r>
            <a:r>
              <a:rPr sz="2800" spc="-355" dirty="0">
                <a:latin typeface="Arial"/>
                <a:cs typeface="Arial"/>
              </a:rPr>
              <a:t> </a:t>
            </a:r>
            <a:r>
              <a:rPr sz="2800" spc="-80" dirty="0">
                <a:latin typeface="Arial"/>
                <a:cs typeface="Arial"/>
              </a:rPr>
              <a:t>length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35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1300" algn="l"/>
              </a:tabLst>
            </a:pPr>
            <a:r>
              <a:rPr sz="2800" b="1" spc="-130" dirty="0">
                <a:latin typeface="Arial"/>
                <a:cs typeface="Arial"/>
              </a:rPr>
              <a:t>Extensibility</a:t>
            </a:r>
            <a:r>
              <a:rPr sz="2800" spc="-130" dirty="0">
                <a:latin typeface="Arial"/>
                <a:cs typeface="Arial"/>
              </a:rPr>
              <a:t>-ability </a:t>
            </a:r>
            <a:r>
              <a:rPr sz="2800" spc="20" dirty="0">
                <a:latin typeface="Arial"/>
                <a:cs typeface="Arial"/>
              </a:rPr>
              <a:t>to </a:t>
            </a:r>
            <a:r>
              <a:rPr sz="2800" spc="-90" dirty="0">
                <a:latin typeface="Arial"/>
                <a:cs typeface="Arial"/>
              </a:rPr>
              <a:t>lengthen </a:t>
            </a:r>
            <a:r>
              <a:rPr sz="2800" spc="-35" dirty="0">
                <a:latin typeface="Arial"/>
                <a:cs typeface="Arial"/>
              </a:rPr>
              <a:t>the </a:t>
            </a:r>
            <a:r>
              <a:rPr sz="2800" spc="-170" dirty="0">
                <a:latin typeface="Arial"/>
                <a:cs typeface="Arial"/>
              </a:rPr>
              <a:t>muscles</a:t>
            </a:r>
            <a:r>
              <a:rPr sz="2800" spc="-425" dirty="0">
                <a:latin typeface="Arial"/>
                <a:cs typeface="Arial"/>
              </a:rPr>
              <a:t> </a:t>
            </a:r>
            <a:r>
              <a:rPr sz="2800" spc="-80" dirty="0">
                <a:latin typeface="Arial"/>
                <a:cs typeface="Arial"/>
              </a:rPr>
              <a:t>length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"/>
              <a:buChar char="•"/>
            </a:pPr>
            <a:endParaRPr sz="345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190" dirty="0">
                <a:latin typeface="Arial"/>
                <a:cs typeface="Arial"/>
              </a:rPr>
              <a:t>Elasticity</a:t>
            </a:r>
            <a:r>
              <a:rPr sz="2800" spc="-190" dirty="0">
                <a:latin typeface="Arial"/>
                <a:cs typeface="Arial"/>
              </a:rPr>
              <a:t>- </a:t>
            </a:r>
            <a:r>
              <a:rPr sz="2800" spc="-35" dirty="0">
                <a:latin typeface="Arial"/>
                <a:cs typeface="Arial"/>
              </a:rPr>
              <a:t>ability </a:t>
            </a:r>
            <a:r>
              <a:rPr sz="2800" spc="20" dirty="0">
                <a:latin typeface="Arial"/>
                <a:cs typeface="Arial"/>
              </a:rPr>
              <a:t>to </a:t>
            </a:r>
            <a:r>
              <a:rPr sz="2800" spc="-25" dirty="0">
                <a:latin typeface="Arial"/>
                <a:cs typeface="Arial"/>
              </a:rPr>
              <a:t>return </a:t>
            </a:r>
            <a:r>
              <a:rPr sz="2800" spc="20" dirty="0">
                <a:latin typeface="Arial"/>
                <a:cs typeface="Arial"/>
              </a:rPr>
              <a:t>to</a:t>
            </a:r>
            <a:r>
              <a:rPr sz="2800" spc="-565" dirty="0">
                <a:latin typeface="Arial"/>
                <a:cs typeface="Arial"/>
              </a:rPr>
              <a:t> </a:t>
            </a:r>
            <a:r>
              <a:rPr sz="2800" spc="-70" dirty="0">
                <a:latin typeface="Arial"/>
                <a:cs typeface="Arial"/>
              </a:rPr>
              <a:t>original </a:t>
            </a:r>
            <a:r>
              <a:rPr sz="2800" spc="-100" dirty="0">
                <a:latin typeface="Arial"/>
                <a:cs typeface="Arial"/>
              </a:rPr>
              <a:t>resting </a:t>
            </a:r>
            <a:r>
              <a:rPr sz="2800" spc="-80" dirty="0">
                <a:latin typeface="Arial"/>
                <a:cs typeface="Arial"/>
              </a:rPr>
              <a:t>length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432292" y="4344923"/>
            <a:ext cx="3212592" cy="24094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137414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785" dirty="0"/>
              <a:t>F</a:t>
            </a:r>
            <a:r>
              <a:rPr spc="-315" dirty="0"/>
              <a:t>ascia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50316" y="1770710"/>
            <a:ext cx="6576059" cy="428752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41300" marR="5080" indent="-228600">
              <a:lnSpc>
                <a:spcPct val="90000"/>
              </a:lnSpc>
              <a:spcBef>
                <a:spcPts val="434"/>
              </a:spcBef>
              <a:buChar char="•"/>
              <a:tabLst>
                <a:tab pos="241300" algn="l"/>
              </a:tabLst>
            </a:pPr>
            <a:r>
              <a:rPr sz="2800" spc="-165" dirty="0">
                <a:latin typeface="Arial"/>
                <a:cs typeface="Arial"/>
              </a:rPr>
              <a:t>Densely-packed </a:t>
            </a:r>
            <a:r>
              <a:rPr sz="2800" spc="-130" dirty="0">
                <a:latin typeface="Arial"/>
                <a:cs typeface="Arial"/>
              </a:rPr>
              <a:t>collagen </a:t>
            </a:r>
            <a:r>
              <a:rPr sz="2800" spc="-85" dirty="0">
                <a:latin typeface="Arial"/>
                <a:cs typeface="Arial"/>
              </a:rPr>
              <a:t>fibers </a:t>
            </a:r>
            <a:r>
              <a:rPr sz="2800" spc="-105" dirty="0">
                <a:latin typeface="Arial"/>
                <a:cs typeface="Arial"/>
              </a:rPr>
              <a:t>(connective  </a:t>
            </a:r>
            <a:r>
              <a:rPr sz="2800" spc="-114" dirty="0">
                <a:latin typeface="Arial"/>
                <a:cs typeface="Arial"/>
              </a:rPr>
              <a:t>tissue) </a:t>
            </a:r>
            <a:r>
              <a:rPr sz="2800" spc="-5" dirty="0">
                <a:latin typeface="Arial"/>
                <a:cs typeface="Arial"/>
              </a:rPr>
              <a:t>that </a:t>
            </a:r>
            <a:r>
              <a:rPr sz="2800" spc="-90" dirty="0">
                <a:latin typeface="Arial"/>
                <a:cs typeface="Arial"/>
              </a:rPr>
              <a:t>wrap </a:t>
            </a:r>
            <a:r>
              <a:rPr sz="2800" spc="-165" dirty="0">
                <a:latin typeface="Arial"/>
                <a:cs typeface="Arial"/>
              </a:rPr>
              <a:t>organs </a:t>
            </a:r>
            <a:r>
              <a:rPr sz="2800" spc="-135" dirty="0">
                <a:latin typeface="Arial"/>
                <a:cs typeface="Arial"/>
              </a:rPr>
              <a:t>and connects</a:t>
            </a:r>
            <a:r>
              <a:rPr sz="2800" spc="-350" dirty="0">
                <a:latin typeface="Arial"/>
                <a:cs typeface="Arial"/>
              </a:rPr>
              <a:t> </a:t>
            </a:r>
            <a:r>
              <a:rPr sz="2800" spc="-50" dirty="0">
                <a:latin typeface="Arial"/>
                <a:cs typeface="Arial"/>
              </a:rPr>
              <a:t>them  </a:t>
            </a:r>
            <a:r>
              <a:rPr sz="2800" spc="20" dirty="0">
                <a:latin typeface="Arial"/>
                <a:cs typeface="Arial"/>
              </a:rPr>
              <a:t>to </a:t>
            </a:r>
            <a:r>
              <a:rPr sz="2800" spc="-170" dirty="0">
                <a:latin typeface="Arial"/>
                <a:cs typeface="Arial"/>
              </a:rPr>
              <a:t>muscles </a:t>
            </a:r>
            <a:r>
              <a:rPr sz="2800" spc="-135" dirty="0">
                <a:latin typeface="Arial"/>
                <a:cs typeface="Arial"/>
              </a:rPr>
              <a:t>and</a:t>
            </a:r>
            <a:r>
              <a:rPr sz="2800" spc="-254" dirty="0">
                <a:latin typeface="Arial"/>
                <a:cs typeface="Arial"/>
              </a:rPr>
              <a:t> </a:t>
            </a:r>
            <a:r>
              <a:rPr sz="2800" spc="-155" dirty="0">
                <a:latin typeface="Arial"/>
                <a:cs typeface="Arial"/>
              </a:rPr>
              <a:t>bones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405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2800" spc="-160" dirty="0">
                <a:latin typeface="Arial"/>
                <a:cs typeface="Arial"/>
              </a:rPr>
              <a:t>Stabilizes </a:t>
            </a:r>
            <a:r>
              <a:rPr sz="2800" spc="-105" dirty="0">
                <a:latin typeface="Arial"/>
                <a:cs typeface="Arial"/>
              </a:rPr>
              <a:t>body </a:t>
            </a:r>
            <a:r>
              <a:rPr sz="2800" spc="-135" dirty="0">
                <a:latin typeface="Arial"/>
                <a:cs typeface="Arial"/>
              </a:rPr>
              <a:t>and </a:t>
            </a:r>
            <a:r>
              <a:rPr sz="2800" spc="-114" dirty="0">
                <a:latin typeface="Arial"/>
                <a:cs typeface="Arial"/>
              </a:rPr>
              <a:t>holds </a:t>
            </a:r>
            <a:r>
              <a:rPr sz="2800" spc="-200" dirty="0">
                <a:latin typeface="Arial"/>
                <a:cs typeface="Arial"/>
              </a:rPr>
              <a:t>us</a:t>
            </a:r>
            <a:r>
              <a:rPr sz="2800" spc="-150" dirty="0">
                <a:latin typeface="Arial"/>
                <a:cs typeface="Arial"/>
              </a:rPr>
              <a:t> </a:t>
            </a:r>
            <a:r>
              <a:rPr sz="2800" spc="-60" dirty="0">
                <a:latin typeface="Arial"/>
                <a:cs typeface="Arial"/>
              </a:rPr>
              <a:t>together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405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5"/>
              </a:spcBef>
              <a:buChar char="•"/>
              <a:tabLst>
                <a:tab pos="241300" algn="l"/>
              </a:tabLst>
            </a:pPr>
            <a:r>
              <a:rPr sz="2800" spc="-114" dirty="0">
                <a:latin typeface="Arial"/>
                <a:cs typeface="Arial"/>
              </a:rPr>
              <a:t>Allows </a:t>
            </a:r>
            <a:r>
              <a:rPr sz="2800" spc="-170" dirty="0">
                <a:latin typeface="Arial"/>
                <a:cs typeface="Arial"/>
              </a:rPr>
              <a:t>muscles </a:t>
            </a:r>
            <a:r>
              <a:rPr sz="2800" spc="20" dirty="0">
                <a:latin typeface="Arial"/>
                <a:cs typeface="Arial"/>
              </a:rPr>
              <a:t>to </a:t>
            </a:r>
            <a:r>
              <a:rPr sz="2800" spc="-130" dirty="0">
                <a:latin typeface="Arial"/>
                <a:cs typeface="Arial"/>
              </a:rPr>
              <a:t>move</a:t>
            </a:r>
            <a:r>
              <a:rPr sz="2800" spc="-290" dirty="0">
                <a:latin typeface="Arial"/>
                <a:cs typeface="Arial"/>
              </a:rPr>
              <a:t> </a:t>
            </a:r>
            <a:r>
              <a:rPr sz="2800" spc="-65" dirty="0">
                <a:latin typeface="Arial"/>
                <a:cs typeface="Arial"/>
              </a:rPr>
              <a:t>freely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Arial"/>
              <a:buChar char="•"/>
            </a:pPr>
            <a:endParaRPr sz="405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1300" algn="l"/>
              </a:tabLst>
            </a:pPr>
            <a:r>
              <a:rPr sz="2800" spc="-95" dirty="0">
                <a:latin typeface="Arial"/>
                <a:cs typeface="Arial"/>
              </a:rPr>
              <a:t>“Spider </a:t>
            </a:r>
            <a:r>
              <a:rPr sz="2800" spc="-15" dirty="0">
                <a:latin typeface="Arial"/>
                <a:cs typeface="Arial"/>
              </a:rPr>
              <a:t>web”</a:t>
            </a:r>
            <a:r>
              <a:rPr sz="2800" spc="-180" dirty="0">
                <a:latin typeface="Arial"/>
                <a:cs typeface="Arial"/>
              </a:rPr>
              <a:t> </a:t>
            </a:r>
            <a:r>
              <a:rPr sz="2800" spc="-150" dirty="0">
                <a:latin typeface="Arial"/>
                <a:cs typeface="Arial"/>
              </a:rPr>
              <a:t>appearance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744711" y="3785615"/>
            <a:ext cx="3215640" cy="28879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746235" y="512063"/>
            <a:ext cx="2804160" cy="2583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368744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335" dirty="0"/>
              <a:t>Levels </a:t>
            </a:r>
            <a:r>
              <a:rPr spc="-30" dirty="0"/>
              <a:t>of</a:t>
            </a:r>
            <a:r>
              <a:rPr spc="-210" dirty="0"/>
              <a:t> </a:t>
            </a:r>
            <a:r>
              <a:rPr spc="-245" dirty="0"/>
              <a:t>muscle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765757"/>
            <a:ext cx="5888355" cy="4356100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241300" marR="1203325" indent="-228600">
              <a:lnSpc>
                <a:spcPts val="2500"/>
              </a:lnSpc>
              <a:spcBef>
                <a:spcPts val="705"/>
              </a:spcBef>
              <a:buFont typeface="Arial"/>
              <a:buChar char="•"/>
              <a:tabLst>
                <a:tab pos="241300" algn="l"/>
              </a:tabLst>
            </a:pPr>
            <a:r>
              <a:rPr sz="2600" b="1" spc="-155" dirty="0">
                <a:latin typeface="Arial"/>
                <a:cs typeface="Arial"/>
              </a:rPr>
              <a:t>Epimysium</a:t>
            </a:r>
            <a:r>
              <a:rPr sz="2600" spc="-155" dirty="0">
                <a:latin typeface="Arial"/>
                <a:cs typeface="Arial"/>
              </a:rPr>
              <a:t>-outer </a:t>
            </a:r>
            <a:r>
              <a:rPr sz="2600" spc="-85" dirty="0">
                <a:latin typeface="Arial"/>
                <a:cs typeface="Arial"/>
              </a:rPr>
              <a:t>most </a:t>
            </a:r>
            <a:r>
              <a:rPr sz="2600" spc="-100" dirty="0">
                <a:latin typeface="Arial"/>
                <a:cs typeface="Arial"/>
              </a:rPr>
              <a:t>layer</a:t>
            </a:r>
            <a:r>
              <a:rPr sz="2600" spc="-26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that  </a:t>
            </a:r>
            <a:r>
              <a:rPr sz="2600" spc="-105" dirty="0">
                <a:latin typeface="Arial"/>
                <a:cs typeface="Arial"/>
              </a:rPr>
              <a:t>surrounds </a:t>
            </a:r>
            <a:r>
              <a:rPr sz="2600" spc="-30" dirty="0">
                <a:latin typeface="Arial"/>
                <a:cs typeface="Arial"/>
              </a:rPr>
              <a:t>the </a:t>
            </a:r>
            <a:r>
              <a:rPr sz="2600" spc="-40" dirty="0">
                <a:latin typeface="Arial"/>
                <a:cs typeface="Arial"/>
              </a:rPr>
              <a:t>entire</a:t>
            </a:r>
            <a:r>
              <a:rPr sz="2600" spc="-355" dirty="0">
                <a:latin typeface="Arial"/>
                <a:cs typeface="Arial"/>
              </a:rPr>
              <a:t> </a:t>
            </a:r>
            <a:r>
              <a:rPr sz="2600" spc="-130" dirty="0">
                <a:latin typeface="Arial"/>
                <a:cs typeface="Arial"/>
              </a:rPr>
              <a:t>muscle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600">
              <a:latin typeface="Times New Roman"/>
              <a:cs typeface="Times New Roman"/>
            </a:endParaRPr>
          </a:p>
          <a:p>
            <a:pPr marL="241300" marR="65405" indent="-228600">
              <a:lnSpc>
                <a:spcPts val="2500"/>
              </a:lnSpc>
              <a:spcBef>
                <a:spcPts val="1505"/>
              </a:spcBef>
              <a:buFont typeface="Arial"/>
              <a:buChar char="•"/>
              <a:tabLst>
                <a:tab pos="241300" algn="l"/>
              </a:tabLst>
            </a:pPr>
            <a:r>
              <a:rPr sz="2600" b="1" spc="-155" dirty="0">
                <a:latin typeface="Arial"/>
                <a:cs typeface="Arial"/>
              </a:rPr>
              <a:t>Perimysium</a:t>
            </a:r>
            <a:r>
              <a:rPr sz="2600" spc="-155" dirty="0">
                <a:latin typeface="Arial"/>
                <a:cs typeface="Arial"/>
              </a:rPr>
              <a:t>-surrounds </a:t>
            </a:r>
            <a:r>
              <a:rPr sz="2600" spc="-110" dirty="0">
                <a:latin typeface="Arial"/>
                <a:cs typeface="Arial"/>
              </a:rPr>
              <a:t>bundles </a:t>
            </a:r>
            <a:r>
              <a:rPr sz="2600" spc="-5" dirty="0">
                <a:latin typeface="Arial"/>
                <a:cs typeface="Arial"/>
              </a:rPr>
              <a:t>of</a:t>
            </a:r>
            <a:r>
              <a:rPr sz="2600" spc="-235" dirty="0">
                <a:latin typeface="Arial"/>
                <a:cs typeface="Arial"/>
              </a:rPr>
              <a:t> </a:t>
            </a:r>
            <a:r>
              <a:rPr sz="2600" spc="-130" dirty="0">
                <a:latin typeface="Arial"/>
                <a:cs typeface="Arial"/>
              </a:rPr>
              <a:t>muscle  </a:t>
            </a:r>
            <a:r>
              <a:rPr sz="2600" spc="-75" dirty="0">
                <a:latin typeface="Arial"/>
                <a:cs typeface="Arial"/>
              </a:rPr>
              <a:t>fibers </a:t>
            </a:r>
            <a:r>
              <a:rPr sz="2600" spc="-100" dirty="0">
                <a:latin typeface="Arial"/>
                <a:cs typeface="Arial"/>
              </a:rPr>
              <a:t>(called</a:t>
            </a:r>
            <a:r>
              <a:rPr sz="2600" spc="-225" dirty="0">
                <a:latin typeface="Arial"/>
                <a:cs typeface="Arial"/>
              </a:rPr>
              <a:t> </a:t>
            </a:r>
            <a:r>
              <a:rPr sz="2600" spc="-120" dirty="0">
                <a:latin typeface="Arial"/>
                <a:cs typeface="Arial"/>
              </a:rPr>
              <a:t>fascicle)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Arial"/>
              <a:buChar char="•"/>
            </a:pPr>
            <a:endParaRPr sz="3850">
              <a:latin typeface="Times New Roman"/>
              <a:cs typeface="Times New Roman"/>
            </a:endParaRPr>
          </a:p>
          <a:p>
            <a:pPr marL="241300" marR="10160" indent="-228600">
              <a:lnSpc>
                <a:spcPts val="2500"/>
              </a:lnSpc>
              <a:buFont typeface="Arial"/>
              <a:buChar char="•"/>
              <a:tabLst>
                <a:tab pos="241300" algn="l"/>
              </a:tabLst>
            </a:pPr>
            <a:r>
              <a:rPr sz="2600" b="1" spc="-170" dirty="0">
                <a:latin typeface="Arial"/>
                <a:cs typeface="Arial"/>
              </a:rPr>
              <a:t>Endomysium</a:t>
            </a:r>
            <a:r>
              <a:rPr sz="2600" spc="-170" dirty="0">
                <a:latin typeface="Arial"/>
                <a:cs typeface="Arial"/>
              </a:rPr>
              <a:t>-surrounds </a:t>
            </a:r>
            <a:r>
              <a:rPr sz="2600" spc="-55" dirty="0">
                <a:latin typeface="Arial"/>
                <a:cs typeface="Arial"/>
              </a:rPr>
              <a:t>individual</a:t>
            </a:r>
            <a:r>
              <a:rPr sz="2600" spc="-235" dirty="0">
                <a:latin typeface="Arial"/>
                <a:cs typeface="Arial"/>
              </a:rPr>
              <a:t> </a:t>
            </a:r>
            <a:r>
              <a:rPr sz="2600" spc="-130" dirty="0">
                <a:latin typeface="Arial"/>
                <a:cs typeface="Arial"/>
              </a:rPr>
              <a:t>muscle  </a:t>
            </a:r>
            <a:r>
              <a:rPr sz="2600" spc="-75" dirty="0">
                <a:latin typeface="Arial"/>
                <a:cs typeface="Arial"/>
              </a:rPr>
              <a:t>fibers.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600">
              <a:latin typeface="Times New Roman"/>
              <a:cs typeface="Times New Roman"/>
            </a:endParaRPr>
          </a:p>
          <a:p>
            <a:pPr marL="241300" marR="5080" indent="-228600">
              <a:lnSpc>
                <a:spcPct val="80000"/>
              </a:lnSpc>
              <a:spcBef>
                <a:spcPts val="1530"/>
              </a:spcBef>
              <a:buFont typeface="Arial"/>
              <a:buChar char="•"/>
              <a:tabLst>
                <a:tab pos="241300" algn="l"/>
              </a:tabLst>
            </a:pPr>
            <a:r>
              <a:rPr sz="2600" b="1" spc="-140" dirty="0">
                <a:latin typeface="Arial"/>
                <a:cs typeface="Arial"/>
              </a:rPr>
              <a:t>Myocyte- </a:t>
            </a:r>
            <a:r>
              <a:rPr sz="2600" spc="-105" dirty="0">
                <a:latin typeface="Arial"/>
                <a:cs typeface="Arial"/>
              </a:rPr>
              <a:t>called </a:t>
            </a:r>
            <a:r>
              <a:rPr sz="2600" spc="-130" dirty="0">
                <a:latin typeface="Arial"/>
                <a:cs typeface="Arial"/>
              </a:rPr>
              <a:t>muscle </a:t>
            </a:r>
            <a:r>
              <a:rPr sz="2600" spc="-114" dirty="0">
                <a:latin typeface="Arial"/>
                <a:cs typeface="Arial"/>
              </a:rPr>
              <a:t>cells, </a:t>
            </a:r>
            <a:r>
              <a:rPr sz="2600" spc="-30" dirty="0">
                <a:latin typeface="Arial"/>
                <a:cs typeface="Arial"/>
              </a:rPr>
              <a:t>form </a:t>
            </a:r>
            <a:r>
              <a:rPr sz="2600" spc="-70" dirty="0">
                <a:latin typeface="Arial"/>
                <a:cs typeface="Arial"/>
              </a:rPr>
              <a:t>bulk</a:t>
            </a:r>
            <a:r>
              <a:rPr sz="2600" spc="-350" dirty="0">
                <a:latin typeface="Arial"/>
                <a:cs typeface="Arial"/>
              </a:rPr>
              <a:t> </a:t>
            </a:r>
            <a:r>
              <a:rPr sz="2600" spc="-10" dirty="0">
                <a:latin typeface="Arial"/>
                <a:cs typeface="Arial"/>
              </a:rPr>
              <a:t>of  </a:t>
            </a:r>
            <a:r>
              <a:rPr sz="2600" spc="-130" dirty="0">
                <a:latin typeface="Arial"/>
                <a:cs typeface="Arial"/>
              </a:rPr>
              <a:t>muscle</a:t>
            </a:r>
            <a:r>
              <a:rPr sz="2600" spc="-165" dirty="0">
                <a:latin typeface="Arial"/>
                <a:cs typeface="Arial"/>
              </a:rPr>
              <a:t> </a:t>
            </a:r>
            <a:r>
              <a:rPr sz="2600" spc="-105" dirty="0">
                <a:latin typeface="Arial"/>
                <a:cs typeface="Arial"/>
              </a:rPr>
              <a:t>tissue</a:t>
            </a:r>
            <a:endParaRPr sz="26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717596" y="2061447"/>
            <a:ext cx="2022726" cy="44192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128256" y="548640"/>
            <a:ext cx="1823212" cy="12395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5676" y="385572"/>
            <a:ext cx="11736324" cy="62072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3853179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60" dirty="0"/>
              <a:t>Breaking </a:t>
            </a:r>
            <a:r>
              <a:rPr spc="35" dirty="0"/>
              <a:t>It</a:t>
            </a:r>
            <a:r>
              <a:rPr spc="-295" dirty="0"/>
              <a:t> </a:t>
            </a:r>
            <a:r>
              <a:rPr spc="-235" dirty="0"/>
              <a:t>Down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20369" y="1396467"/>
            <a:ext cx="10344785" cy="256286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380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150" dirty="0">
                <a:latin typeface="Arial"/>
                <a:cs typeface="Arial"/>
              </a:rPr>
              <a:t>Myofibrils</a:t>
            </a:r>
            <a:r>
              <a:rPr sz="2800" spc="-150" dirty="0">
                <a:latin typeface="Arial"/>
                <a:cs typeface="Arial"/>
              </a:rPr>
              <a:t>-a </a:t>
            </a:r>
            <a:r>
              <a:rPr sz="2800" spc="-95" dirty="0">
                <a:latin typeface="Arial"/>
                <a:cs typeface="Arial"/>
              </a:rPr>
              <a:t>bundle </a:t>
            </a:r>
            <a:r>
              <a:rPr sz="2800" spc="-10" dirty="0">
                <a:latin typeface="Arial"/>
                <a:cs typeface="Arial"/>
              </a:rPr>
              <a:t>of </a:t>
            </a:r>
            <a:r>
              <a:rPr sz="2800" spc="-70" dirty="0">
                <a:latin typeface="Arial"/>
                <a:cs typeface="Arial"/>
              </a:rPr>
              <a:t>contractile </a:t>
            </a:r>
            <a:r>
              <a:rPr sz="2800" spc="-85" dirty="0">
                <a:latin typeface="Arial"/>
                <a:cs typeface="Arial"/>
              </a:rPr>
              <a:t>fibers </a:t>
            </a:r>
            <a:r>
              <a:rPr sz="2800" spc="-5" dirty="0">
                <a:latin typeface="Arial"/>
                <a:cs typeface="Arial"/>
              </a:rPr>
              <a:t>within </a:t>
            </a:r>
            <a:r>
              <a:rPr sz="2800" spc="-145" dirty="0">
                <a:latin typeface="Arial"/>
                <a:cs typeface="Arial"/>
              </a:rPr>
              <a:t>muscle </a:t>
            </a:r>
            <a:r>
              <a:rPr sz="2800" spc="-135" dirty="0">
                <a:latin typeface="Arial"/>
                <a:cs typeface="Arial"/>
              </a:rPr>
              <a:t>cells</a:t>
            </a:r>
            <a:r>
              <a:rPr sz="2800" spc="-385" dirty="0">
                <a:latin typeface="Arial"/>
                <a:cs typeface="Arial"/>
              </a:rPr>
              <a:t> </a:t>
            </a:r>
            <a:r>
              <a:rPr sz="2800" spc="-80" dirty="0">
                <a:latin typeface="Arial"/>
                <a:cs typeface="Arial"/>
              </a:rPr>
              <a:t>(rod-like)</a:t>
            </a:r>
            <a:endParaRPr sz="280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245"/>
              </a:spcBef>
              <a:buChar char="•"/>
              <a:tabLst>
                <a:tab pos="699135" algn="l"/>
              </a:tabLst>
            </a:pPr>
            <a:r>
              <a:rPr sz="2400" spc="-80" dirty="0">
                <a:latin typeface="Arial"/>
                <a:cs typeface="Arial"/>
              </a:rPr>
              <a:t>Striated </a:t>
            </a:r>
            <a:r>
              <a:rPr sz="2400" spc="-130" dirty="0">
                <a:latin typeface="Arial"/>
                <a:cs typeface="Arial"/>
              </a:rPr>
              <a:t>appearance </a:t>
            </a:r>
            <a:r>
              <a:rPr sz="2400" spc="-100" dirty="0">
                <a:latin typeface="Arial"/>
                <a:cs typeface="Arial"/>
              </a:rPr>
              <a:t>due </a:t>
            </a:r>
            <a:r>
              <a:rPr sz="2400" spc="20" dirty="0">
                <a:latin typeface="Arial"/>
                <a:cs typeface="Arial"/>
              </a:rPr>
              <a:t>to </a:t>
            </a:r>
            <a:r>
              <a:rPr sz="2400" spc="-30" dirty="0">
                <a:latin typeface="Arial"/>
                <a:cs typeface="Arial"/>
              </a:rPr>
              <a:t>light </a:t>
            </a:r>
            <a:r>
              <a:rPr sz="2400" spc="-70" dirty="0">
                <a:latin typeface="Arial"/>
                <a:cs typeface="Arial"/>
              </a:rPr>
              <a:t>(I</a:t>
            </a:r>
            <a:r>
              <a:rPr sz="2400" spc="-495" dirty="0">
                <a:latin typeface="Arial"/>
                <a:cs typeface="Arial"/>
              </a:rPr>
              <a:t> </a:t>
            </a:r>
            <a:r>
              <a:rPr sz="2400" spc="-130" dirty="0">
                <a:latin typeface="Arial"/>
                <a:cs typeface="Arial"/>
              </a:rPr>
              <a:t>bands) </a:t>
            </a:r>
            <a:r>
              <a:rPr sz="2400" spc="-114" dirty="0">
                <a:latin typeface="Arial"/>
                <a:cs typeface="Arial"/>
              </a:rPr>
              <a:t>and </a:t>
            </a:r>
            <a:r>
              <a:rPr sz="2400" spc="-90" dirty="0">
                <a:latin typeface="Arial"/>
                <a:cs typeface="Arial"/>
              </a:rPr>
              <a:t>dark </a:t>
            </a:r>
            <a:r>
              <a:rPr sz="2400" spc="-140" dirty="0">
                <a:latin typeface="Arial"/>
                <a:cs typeface="Arial"/>
              </a:rPr>
              <a:t>bands </a:t>
            </a:r>
            <a:r>
              <a:rPr sz="2400" spc="-145" dirty="0">
                <a:latin typeface="Arial"/>
                <a:cs typeface="Arial"/>
              </a:rPr>
              <a:t>(A </a:t>
            </a:r>
            <a:r>
              <a:rPr sz="2400" spc="-130" dirty="0">
                <a:latin typeface="Arial"/>
                <a:cs typeface="Arial"/>
              </a:rPr>
              <a:t>bands) </a:t>
            </a:r>
            <a:r>
              <a:rPr sz="2400" spc="-50" dirty="0">
                <a:latin typeface="Arial"/>
                <a:cs typeface="Arial"/>
              </a:rPr>
              <a:t>together</a:t>
            </a:r>
            <a:endParaRPr sz="240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215"/>
              </a:spcBef>
              <a:buChar char="•"/>
              <a:tabLst>
                <a:tab pos="699135" algn="l"/>
              </a:tabLst>
            </a:pPr>
            <a:r>
              <a:rPr sz="2400" spc="-110" dirty="0">
                <a:latin typeface="Arial"/>
                <a:cs typeface="Arial"/>
              </a:rPr>
              <a:t>Contain</a:t>
            </a:r>
            <a:r>
              <a:rPr sz="2400" spc="-145" dirty="0">
                <a:latin typeface="Arial"/>
                <a:cs typeface="Arial"/>
              </a:rPr>
              <a:t> </a:t>
            </a:r>
            <a:r>
              <a:rPr sz="2400" spc="-75" dirty="0">
                <a:latin typeface="Arial"/>
                <a:cs typeface="Arial"/>
              </a:rPr>
              <a:t>myofilaments</a:t>
            </a:r>
            <a:endParaRPr sz="24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3550">
              <a:latin typeface="Times New Roman"/>
              <a:cs typeface="Times New Roman"/>
            </a:endParaRPr>
          </a:p>
          <a:p>
            <a:pPr marL="241300" marR="5080" indent="-228600">
              <a:lnSpc>
                <a:spcPts val="3030"/>
              </a:lnSpc>
              <a:buFont typeface="Arial"/>
              <a:buChar char="•"/>
              <a:tabLst>
                <a:tab pos="241300" algn="l"/>
              </a:tabLst>
            </a:pPr>
            <a:r>
              <a:rPr sz="2800" b="1" spc="-180" dirty="0">
                <a:latin typeface="Arial"/>
                <a:cs typeface="Arial"/>
              </a:rPr>
              <a:t>Sarcomere</a:t>
            </a:r>
            <a:r>
              <a:rPr sz="2800" spc="-180" dirty="0">
                <a:latin typeface="Arial"/>
                <a:cs typeface="Arial"/>
              </a:rPr>
              <a:t>-the </a:t>
            </a:r>
            <a:r>
              <a:rPr sz="2800" spc="-55" dirty="0">
                <a:latin typeface="Arial"/>
                <a:cs typeface="Arial"/>
              </a:rPr>
              <a:t>functional </a:t>
            </a:r>
            <a:r>
              <a:rPr sz="2800" spc="-70" dirty="0">
                <a:latin typeface="Arial"/>
                <a:cs typeface="Arial"/>
              </a:rPr>
              <a:t>contractile </a:t>
            </a:r>
            <a:r>
              <a:rPr sz="2800" spc="-10" dirty="0">
                <a:latin typeface="Arial"/>
                <a:cs typeface="Arial"/>
              </a:rPr>
              <a:t>unit of </a:t>
            </a:r>
            <a:r>
              <a:rPr sz="2800" spc="-35" dirty="0">
                <a:latin typeface="Arial"/>
                <a:cs typeface="Arial"/>
              </a:rPr>
              <a:t>the </a:t>
            </a:r>
            <a:r>
              <a:rPr sz="2800" spc="-40" dirty="0">
                <a:latin typeface="Arial"/>
                <a:cs typeface="Arial"/>
              </a:rPr>
              <a:t>myofibril </a:t>
            </a:r>
            <a:r>
              <a:rPr sz="2800" spc="-10" dirty="0">
                <a:latin typeface="Arial"/>
                <a:cs typeface="Arial"/>
              </a:rPr>
              <a:t>of</a:t>
            </a:r>
            <a:r>
              <a:rPr sz="2800" spc="-505" dirty="0">
                <a:latin typeface="Arial"/>
                <a:cs typeface="Arial"/>
              </a:rPr>
              <a:t> </a:t>
            </a:r>
            <a:r>
              <a:rPr sz="2800" spc="-220" dirty="0">
                <a:latin typeface="Arial"/>
                <a:cs typeface="Arial"/>
              </a:rPr>
              <a:t>a </a:t>
            </a:r>
            <a:r>
              <a:rPr sz="2800" spc="-65" dirty="0">
                <a:latin typeface="Arial"/>
                <a:cs typeface="Arial"/>
              </a:rPr>
              <a:t>striated  </a:t>
            </a:r>
            <a:r>
              <a:rPr sz="2800" spc="-135" dirty="0">
                <a:latin typeface="Arial"/>
                <a:cs typeface="Arial"/>
              </a:rPr>
              <a:t>muscle.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106727" y="4271771"/>
            <a:ext cx="6099244" cy="23393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70623" y="1007353"/>
            <a:ext cx="6781068" cy="50288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82518" y="1194208"/>
            <a:ext cx="6866247" cy="47405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032495" y="765759"/>
            <a:ext cx="3386454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155" dirty="0"/>
              <a:t>Myofilaments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8574151" y="2509774"/>
            <a:ext cx="3293110" cy="239649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241300" marR="5080" indent="-228600">
              <a:lnSpc>
                <a:spcPct val="90000"/>
              </a:lnSpc>
              <a:spcBef>
                <a:spcPts val="484"/>
              </a:spcBef>
              <a:buChar char="•"/>
              <a:tabLst>
                <a:tab pos="241300" algn="l"/>
              </a:tabLst>
            </a:pPr>
            <a:r>
              <a:rPr sz="3200" spc="-105" dirty="0">
                <a:latin typeface="Arial"/>
                <a:cs typeface="Arial"/>
              </a:rPr>
              <a:t>Contractile  </a:t>
            </a:r>
            <a:r>
              <a:rPr sz="3200" spc="-85" dirty="0">
                <a:latin typeface="Arial"/>
                <a:cs typeface="Arial"/>
              </a:rPr>
              <a:t>proteins </a:t>
            </a:r>
            <a:r>
              <a:rPr sz="3200" spc="-80" dirty="0">
                <a:latin typeface="Arial"/>
                <a:cs typeface="Arial"/>
              </a:rPr>
              <a:t>(actin  </a:t>
            </a:r>
            <a:r>
              <a:rPr sz="3200" spc="-150" dirty="0">
                <a:latin typeface="Arial"/>
                <a:cs typeface="Arial"/>
              </a:rPr>
              <a:t>and </a:t>
            </a:r>
            <a:r>
              <a:rPr sz="3200" spc="-140" dirty="0">
                <a:latin typeface="Arial"/>
                <a:cs typeface="Arial"/>
              </a:rPr>
              <a:t>myosin) </a:t>
            </a:r>
            <a:r>
              <a:rPr sz="3200" spc="-5" dirty="0">
                <a:latin typeface="Arial"/>
                <a:cs typeface="Arial"/>
              </a:rPr>
              <a:t>that  </a:t>
            </a:r>
            <a:r>
              <a:rPr sz="3200" spc="-190" dirty="0">
                <a:latin typeface="Arial"/>
                <a:cs typeface="Arial"/>
              </a:rPr>
              <a:t>pack </a:t>
            </a:r>
            <a:r>
              <a:rPr sz="3200" spc="-165" dirty="0">
                <a:latin typeface="Arial"/>
                <a:cs typeface="Arial"/>
              </a:rPr>
              <a:t>muscle</a:t>
            </a:r>
            <a:r>
              <a:rPr sz="3200" spc="-200" dirty="0">
                <a:latin typeface="Arial"/>
                <a:cs typeface="Arial"/>
              </a:rPr>
              <a:t> </a:t>
            </a:r>
            <a:r>
              <a:rPr sz="3200" spc="-95" dirty="0">
                <a:latin typeface="Arial"/>
                <a:cs typeface="Arial"/>
              </a:rPr>
              <a:t>fibers</a:t>
            </a:r>
            <a:endParaRPr sz="32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15"/>
              </a:spcBef>
              <a:buChar char="•"/>
              <a:tabLst>
                <a:tab pos="241300" algn="l"/>
              </a:tabLst>
            </a:pPr>
            <a:r>
              <a:rPr sz="3200" spc="-160" dirty="0">
                <a:latin typeface="Arial"/>
                <a:cs typeface="Arial"/>
              </a:rPr>
              <a:t>Generate</a:t>
            </a:r>
            <a:r>
              <a:rPr sz="3200" spc="-195" dirty="0">
                <a:latin typeface="Arial"/>
                <a:cs typeface="Arial"/>
              </a:rPr>
              <a:t> </a:t>
            </a:r>
            <a:r>
              <a:rPr sz="3200" spc="-105" dirty="0">
                <a:latin typeface="Arial"/>
                <a:cs typeface="Arial"/>
              </a:rPr>
              <a:t>force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2023" y="725423"/>
            <a:ext cx="7555992" cy="59207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166052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30" dirty="0"/>
              <a:t>My</a:t>
            </a:r>
            <a:r>
              <a:rPr spc="-210" dirty="0"/>
              <a:t>osin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435430"/>
            <a:ext cx="4354830" cy="455168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41300" marR="286385" indent="-228600">
              <a:lnSpc>
                <a:spcPct val="90000"/>
              </a:lnSpc>
              <a:spcBef>
                <a:spcPts val="434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165" dirty="0">
                <a:latin typeface="Arial"/>
                <a:cs typeface="Arial"/>
              </a:rPr>
              <a:t>Myosin</a:t>
            </a:r>
            <a:r>
              <a:rPr sz="2800" spc="-165" dirty="0">
                <a:latin typeface="Arial"/>
                <a:cs typeface="Arial"/>
              </a:rPr>
              <a:t>: </a:t>
            </a:r>
            <a:r>
              <a:rPr sz="2800" spc="-250" dirty="0">
                <a:latin typeface="Arial"/>
                <a:cs typeface="Arial"/>
              </a:rPr>
              <a:t>A </a:t>
            </a:r>
            <a:r>
              <a:rPr sz="2800" spc="-20" dirty="0">
                <a:latin typeface="Arial"/>
                <a:cs typeface="Arial"/>
              </a:rPr>
              <a:t>motor </a:t>
            </a:r>
            <a:r>
              <a:rPr sz="2800" spc="-45" dirty="0">
                <a:latin typeface="Arial"/>
                <a:cs typeface="Arial"/>
              </a:rPr>
              <a:t>protein  </a:t>
            </a:r>
            <a:r>
              <a:rPr sz="2800" spc="-80" dirty="0">
                <a:latin typeface="Arial"/>
                <a:cs typeface="Arial"/>
              </a:rPr>
              <a:t>which </a:t>
            </a:r>
            <a:r>
              <a:rPr sz="2800" spc="-95" dirty="0">
                <a:latin typeface="Arial"/>
                <a:cs typeface="Arial"/>
              </a:rPr>
              <a:t>forms</a:t>
            </a:r>
            <a:r>
              <a:rPr sz="2800" spc="-245" dirty="0">
                <a:latin typeface="Arial"/>
                <a:cs typeface="Arial"/>
              </a:rPr>
              <a:t> </a:t>
            </a:r>
            <a:r>
              <a:rPr sz="2800" spc="-90" dirty="0">
                <a:latin typeface="Arial"/>
                <a:cs typeface="Arial"/>
              </a:rPr>
              <a:t>myofilaments  </a:t>
            </a:r>
            <a:r>
              <a:rPr sz="2800" spc="-5" dirty="0">
                <a:latin typeface="Arial"/>
                <a:cs typeface="Arial"/>
              </a:rPr>
              <a:t>that </a:t>
            </a:r>
            <a:r>
              <a:rPr sz="2800" spc="-55" dirty="0">
                <a:latin typeface="Arial"/>
                <a:cs typeface="Arial"/>
              </a:rPr>
              <a:t>interact </a:t>
            </a:r>
            <a:r>
              <a:rPr sz="2800" spc="15" dirty="0">
                <a:latin typeface="Arial"/>
                <a:cs typeface="Arial"/>
              </a:rPr>
              <a:t>with </a:t>
            </a:r>
            <a:r>
              <a:rPr sz="2800" spc="-70" dirty="0">
                <a:latin typeface="Arial"/>
                <a:cs typeface="Arial"/>
              </a:rPr>
              <a:t>actin  </a:t>
            </a:r>
            <a:r>
              <a:rPr sz="2800" spc="-75" dirty="0">
                <a:latin typeface="Arial"/>
                <a:cs typeface="Arial"/>
              </a:rPr>
              <a:t>filaments </a:t>
            </a:r>
            <a:r>
              <a:rPr sz="2800" spc="20" dirty="0">
                <a:latin typeface="Arial"/>
                <a:cs typeface="Arial"/>
              </a:rPr>
              <a:t>to </a:t>
            </a:r>
            <a:r>
              <a:rPr sz="2800" spc="-125" dirty="0">
                <a:latin typeface="Arial"/>
                <a:cs typeface="Arial"/>
              </a:rPr>
              <a:t>generate  </a:t>
            </a:r>
            <a:r>
              <a:rPr sz="2800" spc="-85" dirty="0">
                <a:latin typeface="Arial"/>
                <a:cs typeface="Arial"/>
              </a:rPr>
              <a:t>tension.</a:t>
            </a:r>
            <a:endParaRPr sz="280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240"/>
              </a:spcBef>
              <a:buChar char="•"/>
              <a:tabLst>
                <a:tab pos="699135" algn="l"/>
              </a:tabLst>
            </a:pPr>
            <a:r>
              <a:rPr sz="2400" spc="-165" dirty="0">
                <a:latin typeface="Arial"/>
                <a:cs typeface="Arial"/>
              </a:rPr>
              <a:t>70-80% </a:t>
            </a:r>
            <a:r>
              <a:rPr sz="2400" spc="-10" dirty="0">
                <a:latin typeface="Arial"/>
                <a:cs typeface="Arial"/>
              </a:rPr>
              <a:t>of </a:t>
            </a:r>
            <a:r>
              <a:rPr sz="2400" spc="-5" dirty="0">
                <a:latin typeface="Arial"/>
                <a:cs typeface="Arial"/>
              </a:rPr>
              <a:t>total</a:t>
            </a:r>
            <a:r>
              <a:rPr sz="2400" spc="-240" dirty="0">
                <a:latin typeface="Arial"/>
                <a:cs typeface="Arial"/>
              </a:rPr>
              <a:t> </a:t>
            </a:r>
            <a:r>
              <a:rPr sz="2400" spc="-35" dirty="0">
                <a:latin typeface="Arial"/>
                <a:cs typeface="Arial"/>
              </a:rPr>
              <a:t>protein</a:t>
            </a:r>
            <a:endParaRPr sz="240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219"/>
              </a:spcBef>
              <a:buChar char="•"/>
              <a:tabLst>
                <a:tab pos="699135" algn="l"/>
              </a:tabLst>
            </a:pPr>
            <a:r>
              <a:rPr sz="2400" spc="-135" dirty="0">
                <a:latin typeface="Arial"/>
                <a:cs typeface="Arial"/>
              </a:rPr>
              <a:t>Thick </a:t>
            </a:r>
            <a:r>
              <a:rPr sz="2400" spc="-40" dirty="0">
                <a:latin typeface="Arial"/>
                <a:cs typeface="Arial"/>
              </a:rPr>
              <a:t>filament</a:t>
            </a:r>
            <a:endParaRPr sz="2400">
              <a:latin typeface="Arial"/>
              <a:cs typeface="Arial"/>
            </a:endParaRPr>
          </a:p>
          <a:p>
            <a:pPr marL="698500" lvl="1" indent="-228600">
              <a:lnSpc>
                <a:spcPts val="2735"/>
              </a:lnSpc>
              <a:spcBef>
                <a:spcPts val="200"/>
              </a:spcBef>
              <a:buChar char="•"/>
              <a:tabLst>
                <a:tab pos="699135" algn="l"/>
              </a:tabLst>
            </a:pPr>
            <a:r>
              <a:rPr sz="2400" spc="-135" dirty="0">
                <a:latin typeface="Arial"/>
                <a:cs typeface="Arial"/>
              </a:rPr>
              <a:t>Burns </a:t>
            </a:r>
            <a:r>
              <a:rPr sz="2400" spc="-355" dirty="0">
                <a:latin typeface="Arial"/>
                <a:cs typeface="Arial"/>
              </a:rPr>
              <a:t>ATP </a:t>
            </a:r>
            <a:r>
              <a:rPr sz="2400" spc="-10" dirty="0">
                <a:latin typeface="Arial"/>
                <a:cs typeface="Arial"/>
              </a:rPr>
              <a:t>for</a:t>
            </a:r>
            <a:r>
              <a:rPr sz="2400" spc="-245" dirty="0">
                <a:latin typeface="Arial"/>
                <a:cs typeface="Arial"/>
              </a:rPr>
              <a:t> </a:t>
            </a:r>
            <a:r>
              <a:rPr sz="2400" spc="-120" dirty="0">
                <a:latin typeface="Arial"/>
                <a:cs typeface="Arial"/>
              </a:rPr>
              <a:t>muscle</a:t>
            </a:r>
            <a:endParaRPr sz="2400">
              <a:latin typeface="Arial"/>
              <a:cs typeface="Arial"/>
            </a:endParaRPr>
          </a:p>
          <a:p>
            <a:pPr marL="698500">
              <a:lnSpc>
                <a:spcPts val="2735"/>
              </a:lnSpc>
            </a:pPr>
            <a:r>
              <a:rPr sz="2400" spc="-60" dirty="0">
                <a:latin typeface="Arial"/>
                <a:cs typeface="Arial"/>
              </a:rPr>
              <a:t>contraction</a:t>
            </a:r>
            <a:endParaRPr sz="2400">
              <a:latin typeface="Arial"/>
              <a:cs typeface="Arial"/>
            </a:endParaRPr>
          </a:p>
          <a:p>
            <a:pPr marL="698500" marR="5080" lvl="1" indent="-228600">
              <a:lnSpc>
                <a:spcPct val="90000"/>
              </a:lnSpc>
              <a:spcBef>
                <a:spcPts val="505"/>
              </a:spcBef>
              <a:buChar char="•"/>
              <a:tabLst>
                <a:tab pos="699135" algn="l"/>
              </a:tabLst>
            </a:pPr>
            <a:r>
              <a:rPr sz="2400" spc="-85" dirty="0">
                <a:latin typeface="Arial"/>
                <a:cs typeface="Arial"/>
              </a:rPr>
              <a:t>Myosin </a:t>
            </a:r>
            <a:r>
              <a:rPr sz="2400" spc="-125" dirty="0">
                <a:latin typeface="Arial"/>
                <a:cs typeface="Arial"/>
              </a:rPr>
              <a:t>head </a:t>
            </a:r>
            <a:r>
              <a:rPr sz="2400" spc="-145" dirty="0">
                <a:latin typeface="Arial"/>
                <a:cs typeface="Arial"/>
              </a:rPr>
              <a:t>moves back</a:t>
            </a:r>
            <a:r>
              <a:rPr sz="2400" spc="-204" dirty="0">
                <a:latin typeface="Arial"/>
                <a:cs typeface="Arial"/>
              </a:rPr>
              <a:t> </a:t>
            </a:r>
            <a:r>
              <a:rPr sz="2400" spc="-114" dirty="0">
                <a:latin typeface="Arial"/>
                <a:cs typeface="Arial"/>
              </a:rPr>
              <a:t>and  </a:t>
            </a:r>
            <a:r>
              <a:rPr sz="2400" spc="5" dirty="0">
                <a:latin typeface="Arial"/>
                <a:cs typeface="Arial"/>
              </a:rPr>
              <a:t>forth </a:t>
            </a:r>
            <a:r>
              <a:rPr sz="2400" spc="20" dirty="0">
                <a:latin typeface="Arial"/>
                <a:cs typeface="Arial"/>
              </a:rPr>
              <a:t>to </a:t>
            </a:r>
            <a:r>
              <a:rPr sz="2400" spc="-45" dirty="0">
                <a:latin typeface="Arial"/>
                <a:cs typeface="Arial"/>
              </a:rPr>
              <a:t>perform </a:t>
            </a:r>
            <a:r>
              <a:rPr sz="2400" spc="-185" dirty="0">
                <a:latin typeface="Arial"/>
                <a:cs typeface="Arial"/>
              </a:rPr>
              <a:t>a </a:t>
            </a:r>
            <a:r>
              <a:rPr sz="2400" spc="-120" dirty="0">
                <a:latin typeface="Arial"/>
                <a:cs typeface="Arial"/>
              </a:rPr>
              <a:t>muscle  </a:t>
            </a:r>
            <a:r>
              <a:rPr sz="2400" spc="-60" dirty="0">
                <a:latin typeface="Arial"/>
                <a:cs typeface="Arial"/>
              </a:rPr>
              <a:t>contraction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65497" y="1267209"/>
            <a:ext cx="5845058" cy="52996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74394" y="609676"/>
            <a:ext cx="117475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50" dirty="0"/>
              <a:t>Actin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07898" y="1889886"/>
            <a:ext cx="4022725" cy="4222115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241300" marR="220345" indent="-228600">
              <a:lnSpc>
                <a:spcPct val="90000"/>
              </a:lnSpc>
              <a:spcBef>
                <a:spcPts val="430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170" dirty="0">
                <a:latin typeface="Arial"/>
                <a:cs typeface="Arial"/>
              </a:rPr>
              <a:t>Actin</a:t>
            </a:r>
            <a:r>
              <a:rPr sz="2800" spc="-170" dirty="0">
                <a:latin typeface="Arial"/>
                <a:cs typeface="Arial"/>
              </a:rPr>
              <a:t>: </a:t>
            </a:r>
            <a:r>
              <a:rPr sz="2800" spc="-250" dirty="0">
                <a:latin typeface="Arial"/>
                <a:cs typeface="Arial"/>
              </a:rPr>
              <a:t>A </a:t>
            </a:r>
            <a:r>
              <a:rPr sz="2800" spc="-45" dirty="0">
                <a:latin typeface="Arial"/>
                <a:cs typeface="Arial"/>
              </a:rPr>
              <a:t>protein </a:t>
            </a:r>
            <a:r>
              <a:rPr sz="2800" spc="-80" dirty="0">
                <a:latin typeface="Arial"/>
                <a:cs typeface="Arial"/>
              </a:rPr>
              <a:t>which  </a:t>
            </a:r>
            <a:r>
              <a:rPr sz="2800" spc="-95" dirty="0">
                <a:latin typeface="Arial"/>
                <a:cs typeface="Arial"/>
              </a:rPr>
              <a:t>forms </a:t>
            </a:r>
            <a:r>
              <a:rPr sz="2800" spc="-90" dirty="0">
                <a:latin typeface="Arial"/>
                <a:cs typeface="Arial"/>
              </a:rPr>
              <a:t>myofilaments</a:t>
            </a:r>
            <a:r>
              <a:rPr sz="2800" spc="-22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that  </a:t>
            </a:r>
            <a:r>
              <a:rPr sz="2800" spc="-55" dirty="0">
                <a:latin typeface="Arial"/>
                <a:cs typeface="Arial"/>
              </a:rPr>
              <a:t>interact </a:t>
            </a:r>
            <a:r>
              <a:rPr sz="2800" spc="15" dirty="0">
                <a:latin typeface="Arial"/>
                <a:cs typeface="Arial"/>
              </a:rPr>
              <a:t>with </a:t>
            </a:r>
            <a:r>
              <a:rPr sz="2800" spc="-135" dirty="0">
                <a:latin typeface="Arial"/>
                <a:cs typeface="Arial"/>
              </a:rPr>
              <a:t>myosin  </a:t>
            </a:r>
            <a:r>
              <a:rPr sz="2800" spc="-75" dirty="0">
                <a:latin typeface="Arial"/>
                <a:cs typeface="Arial"/>
              </a:rPr>
              <a:t>filaments </a:t>
            </a:r>
            <a:r>
              <a:rPr sz="2800" spc="20" dirty="0">
                <a:latin typeface="Arial"/>
                <a:cs typeface="Arial"/>
              </a:rPr>
              <a:t>to </a:t>
            </a:r>
            <a:r>
              <a:rPr sz="2800" spc="-125" dirty="0">
                <a:latin typeface="Arial"/>
                <a:cs typeface="Arial"/>
              </a:rPr>
              <a:t>generate  </a:t>
            </a:r>
            <a:r>
              <a:rPr sz="2800" spc="-85" dirty="0">
                <a:latin typeface="Arial"/>
                <a:cs typeface="Arial"/>
              </a:rPr>
              <a:t>tension.</a:t>
            </a:r>
            <a:endParaRPr sz="280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250"/>
              </a:spcBef>
              <a:buChar char="•"/>
              <a:tabLst>
                <a:tab pos="698500" algn="l"/>
              </a:tabLst>
            </a:pPr>
            <a:r>
              <a:rPr sz="2400" spc="-225" dirty="0">
                <a:latin typeface="Arial"/>
                <a:cs typeface="Arial"/>
              </a:rPr>
              <a:t>20% </a:t>
            </a:r>
            <a:r>
              <a:rPr sz="2400" spc="-10" dirty="0">
                <a:latin typeface="Arial"/>
                <a:cs typeface="Arial"/>
              </a:rPr>
              <a:t>of </a:t>
            </a:r>
            <a:r>
              <a:rPr sz="2400" spc="-40" dirty="0">
                <a:latin typeface="Arial"/>
                <a:cs typeface="Arial"/>
              </a:rPr>
              <a:t>myofibrillar</a:t>
            </a:r>
            <a:r>
              <a:rPr sz="2400" spc="-180" dirty="0">
                <a:latin typeface="Arial"/>
                <a:cs typeface="Arial"/>
              </a:rPr>
              <a:t> </a:t>
            </a:r>
            <a:r>
              <a:rPr sz="2400" spc="-35" dirty="0">
                <a:latin typeface="Arial"/>
                <a:cs typeface="Arial"/>
              </a:rPr>
              <a:t>protein</a:t>
            </a:r>
            <a:endParaRPr sz="240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215"/>
              </a:spcBef>
              <a:buChar char="•"/>
              <a:tabLst>
                <a:tab pos="698500" algn="l"/>
              </a:tabLst>
            </a:pPr>
            <a:r>
              <a:rPr sz="2400" spc="-114" dirty="0">
                <a:latin typeface="Arial"/>
                <a:cs typeface="Arial"/>
              </a:rPr>
              <a:t>Thin</a:t>
            </a:r>
            <a:r>
              <a:rPr sz="2400" spc="-135" dirty="0">
                <a:latin typeface="Arial"/>
                <a:cs typeface="Arial"/>
              </a:rPr>
              <a:t> </a:t>
            </a:r>
            <a:r>
              <a:rPr sz="2400" spc="-35" dirty="0">
                <a:latin typeface="Arial"/>
                <a:cs typeface="Arial"/>
              </a:rPr>
              <a:t>filament</a:t>
            </a:r>
            <a:endParaRPr sz="2400">
              <a:latin typeface="Arial"/>
              <a:cs typeface="Arial"/>
            </a:endParaRPr>
          </a:p>
          <a:p>
            <a:pPr marL="698500" lvl="1" indent="-228600">
              <a:lnSpc>
                <a:spcPts val="2735"/>
              </a:lnSpc>
              <a:spcBef>
                <a:spcPts val="200"/>
              </a:spcBef>
              <a:buChar char="•"/>
              <a:tabLst>
                <a:tab pos="698500" algn="l"/>
              </a:tabLst>
            </a:pPr>
            <a:r>
              <a:rPr sz="2400" spc="-114" dirty="0">
                <a:latin typeface="Arial"/>
                <a:cs typeface="Arial"/>
              </a:rPr>
              <a:t>Arranged </a:t>
            </a:r>
            <a:r>
              <a:rPr sz="2400" spc="-75" dirty="0">
                <a:latin typeface="Arial"/>
                <a:cs typeface="Arial"/>
              </a:rPr>
              <a:t>like </a:t>
            </a:r>
            <a:r>
              <a:rPr sz="2400" spc="-185" dirty="0">
                <a:latin typeface="Arial"/>
                <a:cs typeface="Arial"/>
              </a:rPr>
              <a:t>a</a:t>
            </a:r>
            <a:r>
              <a:rPr sz="2400" spc="-215" dirty="0">
                <a:latin typeface="Arial"/>
                <a:cs typeface="Arial"/>
              </a:rPr>
              <a:t> </a:t>
            </a:r>
            <a:r>
              <a:rPr sz="2400" spc="-40" dirty="0">
                <a:latin typeface="Arial"/>
                <a:cs typeface="Arial"/>
              </a:rPr>
              <a:t>twisted</a:t>
            </a:r>
            <a:endParaRPr sz="2400">
              <a:latin typeface="Arial"/>
              <a:cs typeface="Arial"/>
            </a:endParaRPr>
          </a:p>
          <a:p>
            <a:pPr marL="698500">
              <a:lnSpc>
                <a:spcPts val="2735"/>
              </a:lnSpc>
            </a:pPr>
            <a:r>
              <a:rPr sz="2400" spc="-75" dirty="0">
                <a:latin typeface="Arial"/>
                <a:cs typeface="Arial"/>
              </a:rPr>
              <a:t>pearl</a:t>
            </a:r>
            <a:r>
              <a:rPr sz="2400" spc="-140" dirty="0">
                <a:latin typeface="Arial"/>
                <a:cs typeface="Arial"/>
              </a:rPr>
              <a:t> </a:t>
            </a:r>
            <a:r>
              <a:rPr sz="2400" spc="-130" dirty="0">
                <a:latin typeface="Arial"/>
                <a:cs typeface="Arial"/>
              </a:rPr>
              <a:t>necklace</a:t>
            </a:r>
            <a:endParaRPr sz="2400">
              <a:latin typeface="Arial"/>
              <a:cs typeface="Arial"/>
            </a:endParaRPr>
          </a:p>
          <a:p>
            <a:pPr marL="698500" marR="283210" lvl="1" indent="-228600">
              <a:lnSpc>
                <a:spcPts val="2590"/>
              </a:lnSpc>
              <a:spcBef>
                <a:spcPts val="545"/>
              </a:spcBef>
              <a:buChar char="•"/>
              <a:tabLst>
                <a:tab pos="698500" algn="l"/>
              </a:tabLst>
            </a:pPr>
            <a:r>
              <a:rPr sz="2400" spc="-85" dirty="0">
                <a:latin typeface="Arial"/>
                <a:cs typeface="Arial"/>
              </a:rPr>
              <a:t>Myosin </a:t>
            </a:r>
            <a:r>
              <a:rPr sz="2400" spc="-125" dirty="0">
                <a:latin typeface="Arial"/>
                <a:cs typeface="Arial"/>
              </a:rPr>
              <a:t>head </a:t>
            </a:r>
            <a:r>
              <a:rPr sz="2400" spc="-110" dirty="0">
                <a:latin typeface="Arial"/>
                <a:cs typeface="Arial"/>
              </a:rPr>
              <a:t>attaches</a:t>
            </a:r>
            <a:r>
              <a:rPr sz="2400" spc="-220" dirty="0">
                <a:latin typeface="Arial"/>
                <a:cs typeface="Arial"/>
              </a:rPr>
              <a:t> </a:t>
            </a:r>
            <a:r>
              <a:rPr sz="2400" spc="20" dirty="0">
                <a:latin typeface="Arial"/>
                <a:cs typeface="Arial"/>
              </a:rPr>
              <a:t>to  </a:t>
            </a:r>
            <a:r>
              <a:rPr sz="2400" spc="-30" dirty="0">
                <a:latin typeface="Arial"/>
                <a:cs typeface="Arial"/>
              </a:rPr>
              <a:t>the</a:t>
            </a:r>
            <a:r>
              <a:rPr sz="2400" spc="-130" dirty="0">
                <a:latin typeface="Arial"/>
                <a:cs typeface="Arial"/>
              </a:rPr>
              <a:t> </a:t>
            </a:r>
            <a:r>
              <a:rPr sz="2400" spc="-65" dirty="0">
                <a:latin typeface="Arial"/>
                <a:cs typeface="Arial"/>
              </a:rPr>
              <a:t>Actin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78700" y="2919104"/>
            <a:ext cx="5479775" cy="22290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50596"/>
            <a:ext cx="372554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325" dirty="0"/>
              <a:t>Axial</a:t>
            </a:r>
            <a:r>
              <a:rPr sz="5400" spc="-409" dirty="0"/>
              <a:t> </a:t>
            </a:r>
            <a:r>
              <a:rPr sz="5400" spc="-285" dirty="0"/>
              <a:t>skeleton</a:t>
            </a:r>
            <a:endParaRPr sz="5400"/>
          </a:p>
        </p:txBody>
      </p:sp>
      <p:sp>
        <p:nvSpPr>
          <p:cNvPr id="3" name="object 3"/>
          <p:cNvSpPr/>
          <p:nvPr/>
        </p:nvSpPr>
        <p:spPr>
          <a:xfrm>
            <a:off x="449580" y="1551432"/>
            <a:ext cx="8065134" cy="4695825"/>
          </a:xfrm>
          <a:custGeom>
            <a:avLst/>
            <a:gdLst/>
            <a:ahLst/>
            <a:cxnLst/>
            <a:rect l="l" t="t" r="r" b="b"/>
            <a:pathLst>
              <a:path w="8065134" h="4695825">
                <a:moveTo>
                  <a:pt x="0" y="4695444"/>
                </a:moveTo>
                <a:lnTo>
                  <a:pt x="8065008" y="4695444"/>
                </a:lnTo>
                <a:lnTo>
                  <a:pt x="8065008" y="0"/>
                </a:lnTo>
                <a:lnTo>
                  <a:pt x="0" y="0"/>
                </a:lnTo>
                <a:lnTo>
                  <a:pt x="0" y="4695444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9580" y="1551432"/>
            <a:ext cx="8065134" cy="4695825"/>
          </a:xfrm>
          <a:custGeom>
            <a:avLst/>
            <a:gdLst/>
            <a:ahLst/>
            <a:cxnLst/>
            <a:rect l="l" t="t" r="r" b="b"/>
            <a:pathLst>
              <a:path w="8065134" h="4695825">
                <a:moveTo>
                  <a:pt x="0" y="4695444"/>
                </a:moveTo>
                <a:lnTo>
                  <a:pt x="8065008" y="4695444"/>
                </a:lnTo>
                <a:lnTo>
                  <a:pt x="8065008" y="0"/>
                </a:lnTo>
                <a:lnTo>
                  <a:pt x="0" y="0"/>
                </a:lnTo>
                <a:lnTo>
                  <a:pt x="0" y="4695444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28319" y="1519173"/>
            <a:ext cx="7791450" cy="412051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241300" marR="455295" indent="-228600">
              <a:lnSpc>
                <a:spcPts val="3020"/>
              </a:lnSpc>
              <a:spcBef>
                <a:spcPts val="480"/>
              </a:spcBef>
              <a:buChar char="•"/>
              <a:tabLst>
                <a:tab pos="241300" algn="l"/>
              </a:tabLst>
            </a:pPr>
            <a:r>
              <a:rPr sz="2800" spc="-190" dirty="0">
                <a:latin typeface="Arial"/>
                <a:cs typeface="Arial"/>
              </a:rPr>
              <a:t>Forms </a:t>
            </a:r>
            <a:r>
              <a:rPr sz="2800" spc="-35" dirty="0">
                <a:latin typeface="Arial"/>
                <a:cs typeface="Arial"/>
              </a:rPr>
              <a:t>the </a:t>
            </a:r>
            <a:r>
              <a:rPr sz="2800" spc="-100" dirty="0">
                <a:latin typeface="Arial"/>
                <a:cs typeface="Arial"/>
              </a:rPr>
              <a:t>main </a:t>
            </a:r>
            <a:r>
              <a:rPr sz="2800" spc="-125" dirty="0">
                <a:latin typeface="Arial"/>
                <a:cs typeface="Arial"/>
              </a:rPr>
              <a:t>core </a:t>
            </a:r>
            <a:r>
              <a:rPr sz="2800" spc="-10" dirty="0">
                <a:latin typeface="Arial"/>
                <a:cs typeface="Arial"/>
              </a:rPr>
              <a:t>of </a:t>
            </a:r>
            <a:r>
              <a:rPr sz="2800" spc="-35" dirty="0">
                <a:latin typeface="Arial"/>
                <a:cs typeface="Arial"/>
              </a:rPr>
              <a:t>the </a:t>
            </a:r>
            <a:r>
              <a:rPr sz="2800" spc="-120" dirty="0">
                <a:latin typeface="Arial"/>
                <a:cs typeface="Arial"/>
              </a:rPr>
              <a:t>skeletal </a:t>
            </a:r>
            <a:r>
              <a:rPr sz="2800" spc="-170" dirty="0">
                <a:latin typeface="Arial"/>
                <a:cs typeface="Arial"/>
              </a:rPr>
              <a:t>system </a:t>
            </a:r>
            <a:r>
              <a:rPr sz="2800" spc="-135" dirty="0">
                <a:latin typeface="Arial"/>
                <a:cs typeface="Arial"/>
              </a:rPr>
              <a:t>and</a:t>
            </a:r>
            <a:r>
              <a:rPr sz="2800" spc="-475" dirty="0">
                <a:latin typeface="Arial"/>
                <a:cs typeface="Arial"/>
              </a:rPr>
              <a:t> </a:t>
            </a:r>
            <a:r>
              <a:rPr sz="2800" spc="-145" dirty="0">
                <a:latin typeface="Arial"/>
                <a:cs typeface="Arial"/>
              </a:rPr>
              <a:t>is  </a:t>
            </a:r>
            <a:r>
              <a:rPr sz="2800" spc="-90" dirty="0">
                <a:latin typeface="Arial"/>
                <a:cs typeface="Arial"/>
              </a:rPr>
              <a:t>more </a:t>
            </a:r>
            <a:r>
              <a:rPr sz="2800" spc="-55" dirty="0">
                <a:latin typeface="Arial"/>
                <a:cs typeface="Arial"/>
              </a:rPr>
              <a:t>rigid </a:t>
            </a:r>
            <a:r>
              <a:rPr sz="2800" spc="-60" dirty="0">
                <a:latin typeface="Arial"/>
                <a:cs typeface="Arial"/>
              </a:rPr>
              <a:t>than </a:t>
            </a:r>
            <a:r>
              <a:rPr sz="2800" spc="-35" dirty="0">
                <a:latin typeface="Arial"/>
                <a:cs typeface="Arial"/>
              </a:rPr>
              <a:t>the </a:t>
            </a:r>
            <a:r>
              <a:rPr sz="2800" spc="-105" dirty="0">
                <a:latin typeface="Arial"/>
                <a:cs typeface="Arial"/>
              </a:rPr>
              <a:t>appendicular</a:t>
            </a:r>
            <a:r>
              <a:rPr sz="2800" spc="-445" dirty="0">
                <a:latin typeface="Arial"/>
                <a:cs typeface="Arial"/>
              </a:rPr>
              <a:t> </a:t>
            </a:r>
            <a:r>
              <a:rPr sz="2800" spc="-155" dirty="0">
                <a:latin typeface="Arial"/>
                <a:cs typeface="Arial"/>
              </a:rPr>
              <a:t>system.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35"/>
              </a:spcBef>
              <a:buChar char="•"/>
              <a:tabLst>
                <a:tab pos="241300" algn="l"/>
              </a:tabLst>
            </a:pPr>
            <a:r>
              <a:rPr sz="2800" spc="-60" dirty="0">
                <a:latin typeface="Arial"/>
                <a:cs typeface="Arial"/>
              </a:rPr>
              <a:t>Main </a:t>
            </a:r>
            <a:r>
              <a:rPr sz="2800" spc="-45" dirty="0">
                <a:latin typeface="Arial"/>
                <a:cs typeface="Arial"/>
              </a:rPr>
              <a:t>function </a:t>
            </a:r>
            <a:r>
              <a:rPr sz="2800" spc="-145" dirty="0">
                <a:latin typeface="Arial"/>
                <a:cs typeface="Arial"/>
              </a:rPr>
              <a:t>is </a:t>
            </a:r>
            <a:r>
              <a:rPr sz="2800" spc="25" dirty="0">
                <a:latin typeface="Arial"/>
                <a:cs typeface="Arial"/>
              </a:rPr>
              <a:t>to </a:t>
            </a:r>
            <a:r>
              <a:rPr sz="2800" spc="-85" dirty="0">
                <a:latin typeface="Arial"/>
                <a:cs typeface="Arial"/>
              </a:rPr>
              <a:t>provide</a:t>
            </a:r>
            <a:r>
              <a:rPr sz="2800" spc="-445" dirty="0">
                <a:latin typeface="Arial"/>
                <a:cs typeface="Arial"/>
              </a:rPr>
              <a:t> </a:t>
            </a:r>
            <a:r>
              <a:rPr sz="2800" spc="-45" dirty="0">
                <a:latin typeface="Arial"/>
                <a:cs typeface="Arial"/>
              </a:rPr>
              <a:t>protection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4400">
              <a:latin typeface="Times New Roman"/>
              <a:cs typeface="Times New Roman"/>
            </a:endParaRPr>
          </a:p>
          <a:p>
            <a:pPr marL="12700" marR="5080">
              <a:lnSpc>
                <a:spcPts val="3020"/>
              </a:lnSpc>
            </a:pPr>
            <a:r>
              <a:rPr sz="2800" u="heavy" spc="-17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Comprises </a:t>
            </a:r>
            <a:r>
              <a:rPr sz="2800" u="heavy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of: </a:t>
            </a:r>
            <a:r>
              <a:rPr sz="2800" spc="-155" dirty="0">
                <a:latin typeface="Arial"/>
                <a:cs typeface="Arial"/>
              </a:rPr>
              <a:t>Cranium </a:t>
            </a:r>
            <a:r>
              <a:rPr sz="2800" spc="-100" dirty="0">
                <a:latin typeface="Arial"/>
                <a:cs typeface="Arial"/>
              </a:rPr>
              <a:t>(skull), </a:t>
            </a:r>
            <a:r>
              <a:rPr sz="2800" spc="-105" dirty="0">
                <a:latin typeface="Arial"/>
                <a:cs typeface="Arial"/>
              </a:rPr>
              <a:t>Vertebral </a:t>
            </a:r>
            <a:r>
              <a:rPr sz="2800" spc="-100" dirty="0">
                <a:latin typeface="Arial"/>
                <a:cs typeface="Arial"/>
              </a:rPr>
              <a:t>column  </a:t>
            </a:r>
            <a:r>
              <a:rPr sz="2800" spc="-114" dirty="0">
                <a:latin typeface="Arial"/>
                <a:cs typeface="Arial"/>
              </a:rPr>
              <a:t>(spine), </a:t>
            </a:r>
            <a:r>
              <a:rPr sz="2800" spc="-150" dirty="0">
                <a:latin typeface="Arial"/>
                <a:cs typeface="Arial"/>
              </a:rPr>
              <a:t>Thoracic </a:t>
            </a:r>
            <a:r>
              <a:rPr sz="2800" spc="-35" dirty="0">
                <a:latin typeface="Arial"/>
                <a:cs typeface="Arial"/>
              </a:rPr>
              <a:t>(rib </a:t>
            </a:r>
            <a:r>
              <a:rPr sz="2800" spc="-195" dirty="0">
                <a:latin typeface="Arial"/>
                <a:cs typeface="Arial"/>
              </a:rPr>
              <a:t>cage) </a:t>
            </a:r>
            <a:r>
              <a:rPr sz="2800" spc="-135" dirty="0">
                <a:latin typeface="Arial"/>
                <a:cs typeface="Arial"/>
              </a:rPr>
              <a:t>and </a:t>
            </a:r>
            <a:r>
              <a:rPr sz="2800" spc="-125" dirty="0">
                <a:latin typeface="Arial"/>
                <a:cs typeface="Arial"/>
              </a:rPr>
              <a:t>Sternum </a:t>
            </a:r>
            <a:r>
              <a:rPr sz="2800" spc="-110" dirty="0">
                <a:latin typeface="Arial"/>
                <a:cs typeface="Arial"/>
              </a:rPr>
              <a:t>(breast</a:t>
            </a:r>
            <a:r>
              <a:rPr sz="2800" spc="-185" dirty="0">
                <a:latin typeface="Arial"/>
                <a:cs typeface="Arial"/>
              </a:rPr>
              <a:t> </a:t>
            </a:r>
            <a:r>
              <a:rPr sz="2800" spc="-110" dirty="0">
                <a:latin typeface="Arial"/>
                <a:cs typeface="Arial"/>
              </a:rPr>
              <a:t>bone)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4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800" u="heavy" spc="-15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Skull</a:t>
            </a:r>
            <a:r>
              <a:rPr sz="2800" spc="-155" dirty="0">
                <a:latin typeface="Arial"/>
                <a:cs typeface="Arial"/>
              </a:rPr>
              <a:t>- </a:t>
            </a:r>
            <a:r>
              <a:rPr sz="2800" spc="-85" dirty="0">
                <a:latin typeface="Arial"/>
                <a:cs typeface="Arial"/>
              </a:rPr>
              <a:t>divided </a:t>
            </a:r>
            <a:r>
              <a:rPr sz="2800" spc="-15" dirty="0">
                <a:latin typeface="Arial"/>
                <a:cs typeface="Arial"/>
              </a:rPr>
              <a:t>into </a:t>
            </a:r>
            <a:r>
              <a:rPr sz="2800" spc="-105" dirty="0">
                <a:latin typeface="Arial"/>
                <a:cs typeface="Arial"/>
              </a:rPr>
              <a:t>cranium </a:t>
            </a:r>
            <a:r>
              <a:rPr sz="2800" spc="-135" dirty="0">
                <a:latin typeface="Arial"/>
                <a:cs typeface="Arial"/>
              </a:rPr>
              <a:t>and</a:t>
            </a:r>
            <a:r>
              <a:rPr sz="2800" spc="-275" dirty="0">
                <a:latin typeface="Arial"/>
                <a:cs typeface="Arial"/>
              </a:rPr>
              <a:t> </a:t>
            </a:r>
            <a:r>
              <a:rPr sz="2800" spc="-135" dirty="0">
                <a:latin typeface="Arial"/>
                <a:cs typeface="Arial"/>
              </a:rPr>
              <a:t>face.</a:t>
            </a:r>
            <a:endParaRPr sz="2800">
              <a:latin typeface="Arial"/>
              <a:cs typeface="Arial"/>
            </a:endParaRPr>
          </a:p>
          <a:p>
            <a:pPr marL="1155700" lvl="1" indent="-228600">
              <a:lnSpc>
                <a:spcPct val="100000"/>
              </a:lnSpc>
              <a:spcBef>
                <a:spcPts val="309"/>
              </a:spcBef>
              <a:buChar char="•"/>
              <a:tabLst>
                <a:tab pos="1155700" algn="l"/>
                <a:tab pos="1156335" algn="l"/>
              </a:tabLst>
            </a:pPr>
            <a:r>
              <a:rPr sz="2000" spc="-85" dirty="0">
                <a:latin typeface="Arial"/>
                <a:cs typeface="Arial"/>
              </a:rPr>
              <a:t>Protects </a:t>
            </a:r>
            <a:r>
              <a:rPr sz="2000" spc="-55" dirty="0">
                <a:latin typeface="Arial"/>
                <a:cs typeface="Arial"/>
              </a:rPr>
              <a:t>brain, </a:t>
            </a:r>
            <a:r>
              <a:rPr sz="2000" spc="-95" dirty="0">
                <a:latin typeface="Arial"/>
                <a:cs typeface="Arial"/>
              </a:rPr>
              <a:t>bones, </a:t>
            </a:r>
            <a:r>
              <a:rPr sz="2000" spc="-130" dirty="0">
                <a:latin typeface="Arial"/>
                <a:cs typeface="Arial"/>
              </a:rPr>
              <a:t>eyes, </a:t>
            </a:r>
            <a:r>
              <a:rPr sz="2000" spc="-125" dirty="0">
                <a:latin typeface="Arial"/>
                <a:cs typeface="Arial"/>
              </a:rPr>
              <a:t>ears </a:t>
            </a:r>
            <a:r>
              <a:rPr sz="2000" spc="-95" dirty="0">
                <a:latin typeface="Arial"/>
                <a:cs typeface="Arial"/>
              </a:rPr>
              <a:t>and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teeth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787383" y="2162554"/>
            <a:ext cx="3275076" cy="46954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67369" y="1319844"/>
            <a:ext cx="7555085" cy="41936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81984" y="458693"/>
            <a:ext cx="3753645" cy="63139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9110" y="312801"/>
            <a:ext cx="4272280" cy="130048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marR="5080">
              <a:lnSpc>
                <a:spcPts val="4750"/>
              </a:lnSpc>
              <a:spcBef>
                <a:spcPts val="700"/>
              </a:spcBef>
            </a:pPr>
            <a:r>
              <a:rPr spc="-285" dirty="0"/>
              <a:t>Label </a:t>
            </a:r>
            <a:r>
              <a:rPr spc="-70" dirty="0"/>
              <a:t>the</a:t>
            </a:r>
            <a:r>
              <a:rPr spc="-220" dirty="0"/>
              <a:t> </a:t>
            </a:r>
            <a:r>
              <a:rPr spc="-110" dirty="0"/>
              <a:t>structure  </a:t>
            </a:r>
            <a:r>
              <a:rPr spc="-35" dirty="0"/>
              <a:t>of </a:t>
            </a:r>
            <a:r>
              <a:rPr spc="-215" dirty="0"/>
              <a:t>skeletal</a:t>
            </a:r>
            <a:r>
              <a:rPr spc="-455" dirty="0"/>
              <a:t> </a:t>
            </a:r>
            <a:r>
              <a:rPr spc="-250" dirty="0"/>
              <a:t>muscle</a:t>
            </a:r>
          </a:p>
        </p:txBody>
      </p:sp>
      <p:sp>
        <p:nvSpPr>
          <p:cNvPr id="3" name="object 3"/>
          <p:cNvSpPr/>
          <p:nvPr/>
        </p:nvSpPr>
        <p:spPr>
          <a:xfrm>
            <a:off x="5674615" y="370330"/>
            <a:ext cx="5904063" cy="63687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53592" y="1957273"/>
            <a:ext cx="2354580" cy="39287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170" dirty="0">
                <a:latin typeface="Arial"/>
                <a:cs typeface="Arial"/>
              </a:rPr>
              <a:t>-Bone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spc="-150" dirty="0">
                <a:latin typeface="Arial"/>
                <a:cs typeface="Arial"/>
              </a:rPr>
              <a:t>-Perimysium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spc="-125" dirty="0">
                <a:latin typeface="Arial"/>
                <a:cs typeface="Arial"/>
              </a:rPr>
              <a:t>-Blood</a:t>
            </a:r>
            <a:r>
              <a:rPr sz="3200" spc="-220" dirty="0">
                <a:latin typeface="Arial"/>
                <a:cs typeface="Arial"/>
              </a:rPr>
              <a:t> </a:t>
            </a:r>
            <a:r>
              <a:rPr sz="3200" spc="-229" dirty="0">
                <a:latin typeface="Arial"/>
                <a:cs typeface="Arial"/>
              </a:rPr>
              <a:t>vessels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spc="-170" dirty="0">
                <a:latin typeface="Arial"/>
                <a:cs typeface="Arial"/>
              </a:rPr>
              <a:t>-Endomysium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3200" spc="-125" dirty="0">
                <a:latin typeface="Arial"/>
                <a:cs typeface="Arial"/>
              </a:rPr>
              <a:t>-Muscle</a:t>
            </a:r>
            <a:r>
              <a:rPr sz="3200" spc="-195" dirty="0">
                <a:latin typeface="Arial"/>
                <a:cs typeface="Arial"/>
              </a:rPr>
              <a:t> </a:t>
            </a:r>
            <a:r>
              <a:rPr sz="3200" spc="-30" dirty="0">
                <a:latin typeface="Arial"/>
                <a:cs typeface="Arial"/>
              </a:rPr>
              <a:t>fiber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spc="-225" dirty="0">
                <a:latin typeface="Arial"/>
                <a:cs typeface="Arial"/>
              </a:rPr>
              <a:t>-Fassicle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spc="-165" dirty="0">
                <a:latin typeface="Arial"/>
                <a:cs typeface="Arial"/>
              </a:rPr>
              <a:t>-Epimysium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spc="-190" dirty="0">
                <a:latin typeface="Arial"/>
                <a:cs typeface="Arial"/>
              </a:rPr>
              <a:t>-Tendon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547814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70" dirty="0"/>
              <a:t>Atrophy </a:t>
            </a:r>
            <a:r>
              <a:rPr spc="-315" dirty="0"/>
              <a:t>vs.</a:t>
            </a:r>
            <a:r>
              <a:rPr spc="-365" dirty="0"/>
              <a:t> </a:t>
            </a:r>
            <a:r>
              <a:rPr spc="-160" dirty="0"/>
              <a:t>Hypertrophy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759661"/>
            <a:ext cx="8365490" cy="13900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185" dirty="0">
                <a:latin typeface="Arial"/>
                <a:cs typeface="Arial"/>
              </a:rPr>
              <a:t>Atrophy</a:t>
            </a:r>
            <a:r>
              <a:rPr sz="2800" spc="-185" dirty="0">
                <a:latin typeface="Arial"/>
                <a:cs typeface="Arial"/>
              </a:rPr>
              <a:t>-loss </a:t>
            </a:r>
            <a:r>
              <a:rPr sz="2800" spc="-10" dirty="0">
                <a:latin typeface="Arial"/>
                <a:cs typeface="Arial"/>
              </a:rPr>
              <a:t>of </a:t>
            </a:r>
            <a:r>
              <a:rPr sz="2800" spc="-145" dirty="0">
                <a:latin typeface="Arial"/>
                <a:cs typeface="Arial"/>
              </a:rPr>
              <a:t>muscle </a:t>
            </a:r>
            <a:r>
              <a:rPr sz="2800" spc="-235" dirty="0">
                <a:latin typeface="Arial"/>
                <a:cs typeface="Arial"/>
              </a:rPr>
              <a:t>mass </a:t>
            </a:r>
            <a:r>
              <a:rPr sz="2800" spc="-155" dirty="0">
                <a:latin typeface="Arial"/>
                <a:cs typeface="Arial"/>
              </a:rPr>
              <a:t>(decreased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spc="-70" dirty="0">
                <a:latin typeface="Arial"/>
                <a:cs typeface="Arial"/>
              </a:rPr>
              <a:t>myofibrils)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35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1300" algn="l"/>
              </a:tabLst>
            </a:pPr>
            <a:r>
              <a:rPr sz="2800" b="1" spc="-160" dirty="0">
                <a:latin typeface="Arial"/>
                <a:cs typeface="Arial"/>
              </a:rPr>
              <a:t>Hypertrophy</a:t>
            </a:r>
            <a:r>
              <a:rPr sz="2800" spc="-160" dirty="0">
                <a:latin typeface="Arial"/>
                <a:cs typeface="Arial"/>
              </a:rPr>
              <a:t>-gaining </a:t>
            </a:r>
            <a:r>
              <a:rPr sz="2800" spc="-145" dirty="0">
                <a:latin typeface="Arial"/>
                <a:cs typeface="Arial"/>
              </a:rPr>
              <a:t>muscle </a:t>
            </a:r>
            <a:r>
              <a:rPr sz="2800" spc="-235" dirty="0">
                <a:latin typeface="Arial"/>
                <a:cs typeface="Arial"/>
              </a:rPr>
              <a:t>mass </a:t>
            </a:r>
            <a:r>
              <a:rPr sz="2800" spc="-135" dirty="0">
                <a:latin typeface="Arial"/>
                <a:cs typeface="Arial"/>
              </a:rPr>
              <a:t>(increased</a:t>
            </a:r>
            <a:r>
              <a:rPr sz="2800" spc="70" dirty="0">
                <a:latin typeface="Arial"/>
                <a:cs typeface="Arial"/>
              </a:rPr>
              <a:t> </a:t>
            </a:r>
            <a:r>
              <a:rPr sz="2800" spc="-70" dirty="0">
                <a:latin typeface="Arial"/>
                <a:cs typeface="Arial"/>
              </a:rPr>
              <a:t>myofibrils)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398264" y="3951682"/>
            <a:ext cx="3706367" cy="2514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38153" y="336804"/>
            <a:ext cx="8426214" cy="63520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91507" y="226286"/>
            <a:ext cx="7080395" cy="63360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51033" y="250218"/>
            <a:ext cx="8382714" cy="65056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75994" y="123995"/>
            <a:ext cx="8307379" cy="64322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 marR="5080">
              <a:lnSpc>
                <a:spcPts val="4750"/>
              </a:lnSpc>
              <a:spcBef>
                <a:spcPts val="705"/>
              </a:spcBef>
            </a:pPr>
            <a:r>
              <a:rPr spc="-195" dirty="0"/>
              <a:t>2.1 </a:t>
            </a:r>
            <a:r>
              <a:rPr spc="-335" dirty="0"/>
              <a:t>The </a:t>
            </a:r>
            <a:r>
              <a:rPr spc="-215" dirty="0"/>
              <a:t>muscular </a:t>
            </a:r>
            <a:r>
              <a:rPr spc="-254" dirty="0"/>
              <a:t>system: </a:t>
            </a:r>
            <a:r>
              <a:rPr spc="-320" dirty="0"/>
              <a:t>Assessment  </a:t>
            </a:r>
            <a:r>
              <a:rPr spc="-190" dirty="0"/>
              <a:t>statements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2528442"/>
            <a:ext cx="10076180" cy="18573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17244" lvl="2" indent="-804545">
              <a:lnSpc>
                <a:spcPct val="100000"/>
              </a:lnSpc>
              <a:spcBef>
                <a:spcPts val="95"/>
              </a:spcBef>
              <a:buAutoNum type="arabicPeriod" startAt="4"/>
              <a:tabLst>
                <a:tab pos="817880" algn="l"/>
              </a:tabLst>
            </a:pPr>
            <a:r>
              <a:rPr sz="2800" spc="-114" dirty="0">
                <a:latin typeface="Arial"/>
                <a:cs typeface="Arial"/>
              </a:rPr>
              <a:t>Define </a:t>
            </a:r>
            <a:r>
              <a:rPr sz="2800" spc="-35" dirty="0">
                <a:latin typeface="Arial"/>
                <a:cs typeface="Arial"/>
              </a:rPr>
              <a:t>the </a:t>
            </a:r>
            <a:r>
              <a:rPr sz="2800" spc="-85" dirty="0">
                <a:latin typeface="Arial"/>
                <a:cs typeface="Arial"/>
              </a:rPr>
              <a:t>terms </a:t>
            </a:r>
            <a:r>
              <a:rPr sz="2800" i="1" spc="-55" dirty="0">
                <a:latin typeface="Arial"/>
                <a:cs typeface="Arial"/>
              </a:rPr>
              <a:t>origin </a:t>
            </a:r>
            <a:r>
              <a:rPr sz="2800" spc="-135" dirty="0">
                <a:latin typeface="Arial"/>
                <a:cs typeface="Arial"/>
              </a:rPr>
              <a:t>and </a:t>
            </a:r>
            <a:r>
              <a:rPr sz="2800" i="1" spc="-80" dirty="0">
                <a:latin typeface="Arial"/>
                <a:cs typeface="Arial"/>
              </a:rPr>
              <a:t>insertion </a:t>
            </a:r>
            <a:r>
              <a:rPr sz="2800" spc="-10" dirty="0">
                <a:latin typeface="Arial"/>
                <a:cs typeface="Arial"/>
              </a:rPr>
              <a:t>of</a:t>
            </a:r>
            <a:r>
              <a:rPr sz="2800" spc="-470" dirty="0">
                <a:latin typeface="Arial"/>
                <a:cs typeface="Arial"/>
              </a:rPr>
              <a:t> </a:t>
            </a:r>
            <a:r>
              <a:rPr sz="2800" spc="-155" dirty="0">
                <a:latin typeface="Arial"/>
                <a:cs typeface="Arial"/>
              </a:rPr>
              <a:t>muscles.</a:t>
            </a:r>
            <a:endParaRPr sz="2800">
              <a:latin typeface="Arial"/>
              <a:cs typeface="Arial"/>
            </a:endParaRPr>
          </a:p>
          <a:p>
            <a:pPr lvl="2">
              <a:lnSpc>
                <a:spcPct val="100000"/>
              </a:lnSpc>
              <a:buFont typeface="Arial"/>
              <a:buAutoNum type="arabicPeriod" startAt="4"/>
            </a:pPr>
            <a:endParaRPr sz="2800">
              <a:latin typeface="Times New Roman"/>
              <a:cs typeface="Times New Roman"/>
            </a:endParaRPr>
          </a:p>
          <a:p>
            <a:pPr marL="12700" marR="5080" lvl="2">
              <a:lnSpc>
                <a:spcPts val="3020"/>
              </a:lnSpc>
              <a:spcBef>
                <a:spcPts val="1845"/>
              </a:spcBef>
              <a:buAutoNum type="arabicPeriod" startAt="4"/>
              <a:tabLst>
                <a:tab pos="817880" algn="l"/>
              </a:tabLst>
            </a:pPr>
            <a:r>
              <a:rPr sz="2800" spc="-45" dirty="0">
                <a:latin typeface="Arial"/>
                <a:cs typeface="Arial"/>
              </a:rPr>
              <a:t>Identify</a:t>
            </a:r>
            <a:r>
              <a:rPr sz="2800" spc="-130" dirty="0">
                <a:latin typeface="Arial"/>
                <a:cs typeface="Arial"/>
              </a:rPr>
              <a:t> </a:t>
            </a:r>
            <a:r>
              <a:rPr sz="2800" spc="-35" dirty="0">
                <a:latin typeface="Arial"/>
                <a:cs typeface="Arial"/>
              </a:rPr>
              <a:t>the</a:t>
            </a:r>
            <a:r>
              <a:rPr sz="2800" spc="-130" dirty="0">
                <a:latin typeface="Arial"/>
                <a:cs typeface="Arial"/>
              </a:rPr>
              <a:t> </a:t>
            </a:r>
            <a:r>
              <a:rPr sz="2800" spc="-70" dirty="0">
                <a:latin typeface="Arial"/>
                <a:cs typeface="Arial"/>
              </a:rPr>
              <a:t>location</a:t>
            </a:r>
            <a:r>
              <a:rPr sz="2800" spc="-14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of</a:t>
            </a:r>
            <a:r>
              <a:rPr sz="2800" spc="-140" dirty="0">
                <a:latin typeface="Arial"/>
                <a:cs typeface="Arial"/>
              </a:rPr>
              <a:t> </a:t>
            </a:r>
            <a:r>
              <a:rPr sz="2800" spc="-120" dirty="0">
                <a:latin typeface="Arial"/>
                <a:cs typeface="Arial"/>
              </a:rPr>
              <a:t>skeletal</a:t>
            </a:r>
            <a:r>
              <a:rPr sz="2800" spc="-155" dirty="0">
                <a:latin typeface="Arial"/>
                <a:cs typeface="Arial"/>
              </a:rPr>
              <a:t> </a:t>
            </a:r>
            <a:r>
              <a:rPr sz="2800" spc="-170" dirty="0">
                <a:latin typeface="Arial"/>
                <a:cs typeface="Arial"/>
              </a:rPr>
              <a:t>muscles</a:t>
            </a:r>
            <a:r>
              <a:rPr sz="2800" spc="-100" dirty="0">
                <a:latin typeface="Arial"/>
                <a:cs typeface="Arial"/>
              </a:rPr>
              <a:t> </a:t>
            </a:r>
            <a:r>
              <a:rPr sz="2800" spc="-35" dirty="0">
                <a:latin typeface="Arial"/>
                <a:cs typeface="Arial"/>
              </a:rPr>
              <a:t>in</a:t>
            </a:r>
            <a:r>
              <a:rPr sz="2800" spc="-140" dirty="0">
                <a:latin typeface="Arial"/>
                <a:cs typeface="Arial"/>
              </a:rPr>
              <a:t> </a:t>
            </a:r>
            <a:r>
              <a:rPr sz="2800" spc="-120" dirty="0">
                <a:latin typeface="Arial"/>
                <a:cs typeface="Arial"/>
              </a:rPr>
              <a:t>various</a:t>
            </a:r>
            <a:r>
              <a:rPr sz="2800" spc="-135" dirty="0">
                <a:latin typeface="Arial"/>
                <a:cs typeface="Arial"/>
              </a:rPr>
              <a:t> </a:t>
            </a:r>
            <a:r>
              <a:rPr sz="2800" spc="-125" dirty="0">
                <a:latin typeface="Arial"/>
                <a:cs typeface="Arial"/>
              </a:rPr>
              <a:t>regions</a:t>
            </a:r>
            <a:r>
              <a:rPr sz="2800" spc="-13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of</a:t>
            </a:r>
            <a:r>
              <a:rPr sz="2800" spc="-140" dirty="0">
                <a:latin typeface="Arial"/>
                <a:cs typeface="Arial"/>
              </a:rPr>
              <a:t> </a:t>
            </a:r>
            <a:r>
              <a:rPr sz="2800" spc="-35" dirty="0">
                <a:latin typeface="Arial"/>
                <a:cs typeface="Arial"/>
              </a:rPr>
              <a:t>the  </a:t>
            </a:r>
            <a:r>
              <a:rPr sz="2800" spc="-140" dirty="0">
                <a:latin typeface="Arial"/>
                <a:cs typeface="Arial"/>
              </a:rPr>
              <a:t>body.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702754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80" dirty="0"/>
              <a:t>Origin </a:t>
            </a:r>
            <a:r>
              <a:rPr spc="-229" dirty="0"/>
              <a:t>and </a:t>
            </a:r>
            <a:r>
              <a:rPr spc="-130" dirty="0"/>
              <a:t>Insertion </a:t>
            </a:r>
            <a:r>
              <a:rPr spc="-40" dirty="0"/>
              <a:t>of</a:t>
            </a:r>
            <a:r>
              <a:rPr spc="-415" dirty="0"/>
              <a:t> </a:t>
            </a:r>
            <a:r>
              <a:rPr spc="-245" dirty="0"/>
              <a:t>Muscles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717547"/>
            <a:ext cx="6155690" cy="4074795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430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290" dirty="0">
                <a:latin typeface="Arial"/>
                <a:cs typeface="Arial"/>
              </a:rPr>
              <a:t>Tendons </a:t>
            </a:r>
            <a:r>
              <a:rPr sz="2800" spc="-105" dirty="0">
                <a:latin typeface="Arial"/>
                <a:cs typeface="Arial"/>
              </a:rPr>
              <a:t>connect </a:t>
            </a:r>
            <a:r>
              <a:rPr sz="2800" spc="-150" dirty="0">
                <a:latin typeface="Arial"/>
                <a:cs typeface="Arial"/>
              </a:rPr>
              <a:t>muscle </a:t>
            </a:r>
            <a:r>
              <a:rPr sz="2800" spc="20" dirty="0">
                <a:latin typeface="Arial"/>
                <a:cs typeface="Arial"/>
              </a:rPr>
              <a:t>to</a:t>
            </a:r>
            <a:r>
              <a:rPr sz="2800" spc="-495" dirty="0">
                <a:latin typeface="Arial"/>
                <a:cs typeface="Arial"/>
              </a:rPr>
              <a:t> </a:t>
            </a:r>
            <a:r>
              <a:rPr sz="2800" spc="-114" dirty="0">
                <a:latin typeface="Arial"/>
                <a:cs typeface="Arial"/>
              </a:rPr>
              <a:t>bone</a:t>
            </a:r>
            <a:endParaRPr sz="2800">
              <a:latin typeface="Arial"/>
              <a:cs typeface="Arial"/>
            </a:endParaRPr>
          </a:p>
          <a:p>
            <a:pPr marL="241300" marR="5080" indent="-228600">
              <a:lnSpc>
                <a:spcPts val="2690"/>
              </a:lnSpc>
              <a:spcBef>
                <a:spcPts val="975"/>
              </a:spcBef>
              <a:buChar char="•"/>
              <a:tabLst>
                <a:tab pos="241300" algn="l"/>
              </a:tabLst>
            </a:pPr>
            <a:r>
              <a:rPr sz="2800" spc="-250" dirty="0">
                <a:latin typeface="Arial"/>
                <a:cs typeface="Arial"/>
              </a:rPr>
              <a:t>A </a:t>
            </a:r>
            <a:r>
              <a:rPr sz="2800" spc="-145" dirty="0">
                <a:latin typeface="Arial"/>
                <a:cs typeface="Arial"/>
              </a:rPr>
              <a:t>muscle </a:t>
            </a:r>
            <a:r>
              <a:rPr sz="2800" spc="-210" dirty="0">
                <a:latin typeface="Arial"/>
                <a:cs typeface="Arial"/>
              </a:rPr>
              <a:t>has </a:t>
            </a:r>
            <a:r>
              <a:rPr sz="2800" i="1" dirty="0">
                <a:latin typeface="Arial"/>
                <a:cs typeface="Arial"/>
              </a:rPr>
              <a:t>two </a:t>
            </a:r>
            <a:r>
              <a:rPr sz="2800" spc="-80" dirty="0">
                <a:latin typeface="Arial"/>
                <a:cs typeface="Arial"/>
              </a:rPr>
              <a:t>attachment </a:t>
            </a:r>
            <a:r>
              <a:rPr sz="2800" spc="-75" dirty="0">
                <a:latin typeface="Arial"/>
                <a:cs typeface="Arial"/>
              </a:rPr>
              <a:t>points, </a:t>
            </a:r>
            <a:r>
              <a:rPr sz="2800" spc="-35" dirty="0">
                <a:latin typeface="Arial"/>
                <a:cs typeface="Arial"/>
              </a:rPr>
              <a:t>the  </a:t>
            </a:r>
            <a:r>
              <a:rPr sz="2800" spc="-60" dirty="0">
                <a:latin typeface="Arial"/>
                <a:cs typeface="Arial"/>
              </a:rPr>
              <a:t>origin </a:t>
            </a:r>
            <a:r>
              <a:rPr sz="2800" spc="-135" dirty="0">
                <a:latin typeface="Arial"/>
                <a:cs typeface="Arial"/>
              </a:rPr>
              <a:t>and </a:t>
            </a:r>
            <a:r>
              <a:rPr sz="2800" spc="-35" dirty="0">
                <a:latin typeface="Arial"/>
                <a:cs typeface="Arial"/>
              </a:rPr>
              <a:t>the</a:t>
            </a:r>
            <a:r>
              <a:rPr sz="2800" spc="-220" dirty="0">
                <a:latin typeface="Arial"/>
                <a:cs typeface="Arial"/>
              </a:rPr>
              <a:t> </a:t>
            </a:r>
            <a:r>
              <a:rPr sz="2800" spc="-65" dirty="0">
                <a:latin typeface="Arial"/>
                <a:cs typeface="Arial"/>
              </a:rPr>
              <a:t>insertion.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Arial"/>
              <a:buChar char="•"/>
            </a:pPr>
            <a:endParaRPr sz="4050">
              <a:latin typeface="Times New Roman"/>
              <a:cs typeface="Times New Roman"/>
            </a:endParaRPr>
          </a:p>
          <a:p>
            <a:pPr marL="241300" marR="200025" indent="-228600">
              <a:lnSpc>
                <a:spcPct val="80000"/>
              </a:lnSpc>
              <a:buFont typeface="Arial"/>
              <a:buChar char="•"/>
              <a:tabLst>
                <a:tab pos="241300" algn="l"/>
              </a:tabLst>
            </a:pPr>
            <a:r>
              <a:rPr sz="2800" b="1" spc="-180" dirty="0">
                <a:latin typeface="Arial"/>
                <a:cs typeface="Arial"/>
              </a:rPr>
              <a:t>Origin- </a:t>
            </a:r>
            <a:r>
              <a:rPr sz="2800" spc="-80" dirty="0">
                <a:latin typeface="Arial"/>
                <a:cs typeface="Arial"/>
              </a:rPr>
              <a:t>attachment </a:t>
            </a:r>
            <a:r>
              <a:rPr sz="2800" spc="-30" dirty="0">
                <a:latin typeface="Arial"/>
                <a:cs typeface="Arial"/>
              </a:rPr>
              <a:t>point </a:t>
            </a:r>
            <a:r>
              <a:rPr sz="2800" spc="-10" dirty="0">
                <a:latin typeface="Arial"/>
                <a:cs typeface="Arial"/>
              </a:rPr>
              <a:t>of </a:t>
            </a:r>
            <a:r>
              <a:rPr sz="2800" spc="-145" dirty="0">
                <a:latin typeface="Arial"/>
                <a:cs typeface="Arial"/>
              </a:rPr>
              <a:t>muscle </a:t>
            </a:r>
            <a:r>
              <a:rPr sz="2800" spc="20" dirty="0">
                <a:latin typeface="Arial"/>
                <a:cs typeface="Arial"/>
              </a:rPr>
              <a:t>to</a:t>
            </a:r>
            <a:r>
              <a:rPr sz="2800" spc="-395" dirty="0">
                <a:latin typeface="Arial"/>
                <a:cs typeface="Arial"/>
              </a:rPr>
              <a:t> </a:t>
            </a:r>
            <a:r>
              <a:rPr sz="2800" spc="-220" dirty="0">
                <a:latin typeface="Arial"/>
                <a:cs typeface="Arial"/>
              </a:rPr>
              <a:t>a  </a:t>
            </a:r>
            <a:r>
              <a:rPr sz="2800" spc="-90" dirty="0">
                <a:latin typeface="Arial"/>
                <a:cs typeface="Arial"/>
              </a:rPr>
              <a:t>fixed </a:t>
            </a:r>
            <a:r>
              <a:rPr sz="2800" spc="-114" dirty="0">
                <a:latin typeface="Arial"/>
                <a:cs typeface="Arial"/>
              </a:rPr>
              <a:t>bone (usually </a:t>
            </a:r>
            <a:r>
              <a:rPr sz="2800" spc="-95" dirty="0">
                <a:latin typeface="Arial"/>
                <a:cs typeface="Arial"/>
              </a:rPr>
              <a:t>proximal- </a:t>
            </a:r>
            <a:r>
              <a:rPr sz="2800" spc="-114" dirty="0">
                <a:latin typeface="Arial"/>
                <a:cs typeface="Arial"/>
              </a:rPr>
              <a:t>near </a:t>
            </a:r>
            <a:r>
              <a:rPr sz="2800" spc="-35" dirty="0">
                <a:latin typeface="Arial"/>
                <a:cs typeface="Arial"/>
              </a:rPr>
              <a:t>the  </a:t>
            </a:r>
            <a:r>
              <a:rPr sz="2800" spc="-85" dirty="0">
                <a:latin typeface="Arial"/>
                <a:cs typeface="Arial"/>
              </a:rPr>
              <a:t>center </a:t>
            </a:r>
            <a:r>
              <a:rPr sz="2800" spc="-10" dirty="0">
                <a:latin typeface="Arial"/>
                <a:cs typeface="Arial"/>
              </a:rPr>
              <a:t>of </a:t>
            </a:r>
            <a:r>
              <a:rPr sz="2800" spc="-35" dirty="0">
                <a:latin typeface="Arial"/>
                <a:cs typeface="Arial"/>
              </a:rPr>
              <a:t>the</a:t>
            </a:r>
            <a:r>
              <a:rPr sz="2800" spc="-340" dirty="0">
                <a:latin typeface="Arial"/>
                <a:cs typeface="Arial"/>
              </a:rPr>
              <a:t> </a:t>
            </a:r>
            <a:r>
              <a:rPr sz="2800" spc="-100" dirty="0">
                <a:latin typeface="Arial"/>
                <a:cs typeface="Arial"/>
              </a:rPr>
              <a:t>body)</a:t>
            </a:r>
            <a:endParaRPr sz="2800">
              <a:latin typeface="Arial"/>
              <a:cs typeface="Arial"/>
            </a:endParaRPr>
          </a:p>
          <a:p>
            <a:pPr marL="241300" marR="26034" indent="-228600">
              <a:lnSpc>
                <a:spcPct val="80000"/>
              </a:lnSpc>
              <a:spcBef>
                <a:spcPts val="1000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150" dirty="0">
                <a:latin typeface="Arial"/>
                <a:cs typeface="Arial"/>
              </a:rPr>
              <a:t>Insertion- </a:t>
            </a:r>
            <a:r>
              <a:rPr sz="2800" spc="-80" dirty="0">
                <a:latin typeface="Arial"/>
                <a:cs typeface="Arial"/>
              </a:rPr>
              <a:t>attachment </a:t>
            </a:r>
            <a:r>
              <a:rPr sz="2800" spc="-30" dirty="0">
                <a:latin typeface="Arial"/>
                <a:cs typeface="Arial"/>
              </a:rPr>
              <a:t>point </a:t>
            </a:r>
            <a:r>
              <a:rPr sz="2800" spc="-10" dirty="0">
                <a:latin typeface="Arial"/>
                <a:cs typeface="Arial"/>
              </a:rPr>
              <a:t>of </a:t>
            </a:r>
            <a:r>
              <a:rPr sz="2800" spc="-150" dirty="0">
                <a:latin typeface="Arial"/>
                <a:cs typeface="Arial"/>
              </a:rPr>
              <a:t>muscle</a:t>
            </a:r>
            <a:r>
              <a:rPr sz="2800" spc="-390" dirty="0">
                <a:latin typeface="Arial"/>
                <a:cs typeface="Arial"/>
              </a:rPr>
              <a:t> </a:t>
            </a:r>
            <a:r>
              <a:rPr sz="2800" spc="20" dirty="0">
                <a:latin typeface="Arial"/>
                <a:cs typeface="Arial"/>
              </a:rPr>
              <a:t>to  </a:t>
            </a:r>
            <a:r>
              <a:rPr sz="2800" spc="-220" dirty="0">
                <a:latin typeface="Arial"/>
                <a:cs typeface="Arial"/>
              </a:rPr>
              <a:t>a </a:t>
            </a:r>
            <a:r>
              <a:rPr sz="2800" spc="-125" dirty="0">
                <a:latin typeface="Arial"/>
                <a:cs typeface="Arial"/>
              </a:rPr>
              <a:t>moveable </a:t>
            </a:r>
            <a:r>
              <a:rPr sz="2800" spc="-110" dirty="0">
                <a:latin typeface="Arial"/>
                <a:cs typeface="Arial"/>
              </a:rPr>
              <a:t>bone </a:t>
            </a:r>
            <a:r>
              <a:rPr sz="2800" spc="-114" dirty="0">
                <a:latin typeface="Arial"/>
                <a:cs typeface="Arial"/>
              </a:rPr>
              <a:t>(usually </a:t>
            </a:r>
            <a:r>
              <a:rPr sz="2800" spc="-220" dirty="0">
                <a:latin typeface="Arial"/>
                <a:cs typeface="Arial"/>
              </a:rPr>
              <a:t>a </a:t>
            </a:r>
            <a:r>
              <a:rPr sz="2800" spc="-85" dirty="0">
                <a:latin typeface="Arial"/>
                <a:cs typeface="Arial"/>
              </a:rPr>
              <a:t>distal </a:t>
            </a:r>
            <a:r>
              <a:rPr sz="2800" spc="-114" dirty="0">
                <a:latin typeface="Arial"/>
                <a:cs typeface="Arial"/>
              </a:rPr>
              <a:t>bone  </a:t>
            </a:r>
            <a:r>
              <a:rPr sz="2800" spc="-40" dirty="0">
                <a:latin typeface="Arial"/>
                <a:cs typeface="Arial"/>
              </a:rPr>
              <a:t>furthest </a:t>
            </a:r>
            <a:r>
              <a:rPr sz="2800" spc="-35" dirty="0">
                <a:latin typeface="Arial"/>
                <a:cs typeface="Arial"/>
              </a:rPr>
              <a:t>from the </a:t>
            </a:r>
            <a:r>
              <a:rPr sz="2800" spc="-85" dirty="0">
                <a:latin typeface="Arial"/>
                <a:cs typeface="Arial"/>
              </a:rPr>
              <a:t>center </a:t>
            </a:r>
            <a:r>
              <a:rPr sz="2800" spc="-10" dirty="0">
                <a:latin typeface="Arial"/>
                <a:cs typeface="Arial"/>
              </a:rPr>
              <a:t>of</a:t>
            </a:r>
            <a:r>
              <a:rPr sz="2800" spc="-575" dirty="0">
                <a:latin typeface="Arial"/>
                <a:cs typeface="Arial"/>
              </a:rPr>
              <a:t> </a:t>
            </a:r>
            <a:r>
              <a:rPr sz="2800" spc="-35" dirty="0">
                <a:latin typeface="Arial"/>
                <a:cs typeface="Arial"/>
              </a:rPr>
              <a:t>the </a:t>
            </a:r>
            <a:r>
              <a:rPr sz="2800" spc="-105" dirty="0">
                <a:latin typeface="Arial"/>
                <a:cs typeface="Arial"/>
              </a:rPr>
              <a:t>body)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270747" y="2529839"/>
            <a:ext cx="3842825" cy="40145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20570</TotalTime>
  <Words>3787</Words>
  <Application>Microsoft Macintosh PowerPoint</Application>
  <PresentationFormat>Widescreen</PresentationFormat>
  <Paragraphs>680</Paragraphs>
  <Slides>119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119</vt:i4>
      </vt:variant>
    </vt:vector>
  </HeadingPairs>
  <TitlesOfParts>
    <vt:vector size="125" baseType="lpstr">
      <vt:lpstr>Arial</vt:lpstr>
      <vt:lpstr>Arial-BoldItalicMT</vt:lpstr>
      <vt:lpstr>Calibri</vt:lpstr>
      <vt:lpstr>Times New Roman</vt:lpstr>
      <vt:lpstr>Wingdings</vt:lpstr>
      <vt:lpstr>Office Theme</vt:lpstr>
      <vt:lpstr>PowerPoint Presentation</vt:lpstr>
      <vt:lpstr>1.1 The skeletal system: Assessment  statements</vt:lpstr>
      <vt:lpstr>Anatomical Position</vt:lpstr>
      <vt:lpstr>PowerPoint Presentation</vt:lpstr>
      <vt:lpstr>PowerPoint Presentation</vt:lpstr>
      <vt:lpstr>Examples</vt:lpstr>
      <vt:lpstr>Skeletal system</vt:lpstr>
      <vt:lpstr>Functions of the Skeleton</vt:lpstr>
      <vt:lpstr>Axial skeleton</vt:lpstr>
      <vt:lpstr>Naming bones: Scientific vs. Common names</vt:lpstr>
      <vt:lpstr>PowerPoint Presentation</vt:lpstr>
      <vt:lpstr>Vertebrae</vt:lpstr>
      <vt:lpstr>Normal spine</vt:lpstr>
      <vt:lpstr>Sternum and Ribs</vt:lpstr>
      <vt:lpstr>Appendicular Skeleton</vt:lpstr>
      <vt:lpstr>Upper body- Pectoral  Girdle</vt:lpstr>
      <vt:lpstr>Upper body-  Arms</vt:lpstr>
      <vt:lpstr>Upper Body-  Hands</vt:lpstr>
      <vt:lpstr>Lower Body- Pelvic  Girdle</vt:lpstr>
      <vt:lpstr>Lower Body- Legs</vt:lpstr>
      <vt:lpstr>Lower Body- Knees</vt:lpstr>
      <vt:lpstr>Lower Legs- Feet</vt:lpstr>
      <vt:lpstr>1.1 The skeletal system: Assessment  statements</vt:lpstr>
      <vt:lpstr>Bones</vt:lpstr>
      <vt:lpstr>Structure of Bone</vt:lpstr>
      <vt:lpstr>Structure of the bone includes</vt:lpstr>
      <vt:lpstr>Compact  Bone</vt:lpstr>
      <vt:lpstr>PowerPoint Presentation</vt:lpstr>
      <vt:lpstr>PowerPoint Presentation</vt:lpstr>
      <vt:lpstr>PowerPoint Presentation</vt:lpstr>
      <vt:lpstr>Compact  Bone</vt:lpstr>
      <vt:lpstr>PowerPoint Presentation</vt:lpstr>
      <vt:lpstr>Compact Bone</vt:lpstr>
      <vt:lpstr>PowerPoint Presentation</vt:lpstr>
      <vt:lpstr>Compact Bone</vt:lpstr>
      <vt:lpstr>PowerPoint Presentation</vt:lpstr>
      <vt:lpstr>PowerPoint Presentation</vt:lpstr>
      <vt:lpstr>Connective Tissue</vt:lpstr>
      <vt:lpstr>Cartilage</vt:lpstr>
      <vt:lpstr>Ligaments</vt:lpstr>
      <vt:lpstr>Function of Ligament</vt:lpstr>
      <vt:lpstr>Tendons</vt:lpstr>
      <vt:lpstr>Function of Patella Tendon</vt:lpstr>
      <vt:lpstr>1.1 The skeletal system: Assessment statements</vt:lpstr>
      <vt:lpstr>What is a joint?</vt:lpstr>
      <vt:lpstr>Joint movement and stability</vt:lpstr>
      <vt:lpstr>Classification</vt:lpstr>
      <vt:lpstr>Fibrous joint</vt:lpstr>
      <vt:lpstr>Cartilaginous joint</vt:lpstr>
      <vt:lpstr>Synovial joint</vt:lpstr>
      <vt:lpstr>PowerPoint Presentation</vt:lpstr>
      <vt:lpstr>PowerPoint Presentation</vt:lpstr>
      <vt:lpstr>Synovial joint features</vt:lpstr>
      <vt:lpstr>Be able to draw  and annotate</vt:lpstr>
      <vt:lpstr>PowerPoint Presentation</vt:lpstr>
      <vt:lpstr>Practice</vt:lpstr>
      <vt:lpstr>Types of synovial  joints</vt:lpstr>
      <vt:lpstr>Gliding/Plane joint</vt:lpstr>
      <vt:lpstr>Hinge joint</vt:lpstr>
      <vt:lpstr>Pivot joint</vt:lpstr>
      <vt:lpstr>Condyloid/Ellipsoidal joint</vt:lpstr>
      <vt:lpstr>Saddle joint</vt:lpstr>
      <vt:lpstr>Ball and Socket joint</vt:lpstr>
      <vt:lpstr>PowerPoint Presentation</vt:lpstr>
      <vt:lpstr>PowerPoint Presentation</vt:lpstr>
      <vt:lpstr>Hip joint</vt:lpstr>
      <vt:lpstr>Elbow  joint</vt:lpstr>
      <vt:lpstr>Knee  joint</vt:lpstr>
      <vt:lpstr>Sprains</vt:lpstr>
      <vt:lpstr>Dislocations</vt:lpstr>
      <vt:lpstr>Bursitis</vt:lpstr>
      <vt:lpstr>2.1 The muscular system: Assessment  statements</vt:lpstr>
      <vt:lpstr>Muscular system</vt:lpstr>
      <vt:lpstr>Characteristics of common muscle tissue</vt:lpstr>
      <vt:lpstr>Three Types of Muscle Tissue</vt:lpstr>
      <vt:lpstr>Smooth muscle</vt:lpstr>
      <vt:lpstr>Cardiac muscle</vt:lpstr>
      <vt:lpstr>Skeletal muscle</vt:lpstr>
      <vt:lpstr>Four functions</vt:lpstr>
      <vt:lpstr>Characteristics of Muscle Tissue</vt:lpstr>
      <vt:lpstr>Fascia</vt:lpstr>
      <vt:lpstr>Levels of muscle</vt:lpstr>
      <vt:lpstr>PowerPoint Presentation</vt:lpstr>
      <vt:lpstr>Breaking It Down</vt:lpstr>
      <vt:lpstr>PowerPoint Presentation</vt:lpstr>
      <vt:lpstr>PowerPoint Presentation</vt:lpstr>
      <vt:lpstr>Myofilaments</vt:lpstr>
      <vt:lpstr>Myosin</vt:lpstr>
      <vt:lpstr>Actin</vt:lpstr>
      <vt:lpstr>PowerPoint Presentation</vt:lpstr>
      <vt:lpstr>PowerPoint Presentation</vt:lpstr>
      <vt:lpstr>Label the structure  of skeletal muscle</vt:lpstr>
      <vt:lpstr>Atrophy vs. Hypertrophy</vt:lpstr>
      <vt:lpstr>PowerPoint Presentation</vt:lpstr>
      <vt:lpstr>PowerPoint Presentation</vt:lpstr>
      <vt:lpstr>PowerPoint Presentation</vt:lpstr>
      <vt:lpstr>PowerPoint Presentation</vt:lpstr>
      <vt:lpstr>2.1 The muscular system: Assessment  statements</vt:lpstr>
      <vt:lpstr>Origin and Insertion of Muscles</vt:lpstr>
      <vt:lpstr>Understanding muscle action</vt:lpstr>
      <vt:lpstr>PowerPoint Presentation</vt:lpstr>
      <vt:lpstr>PowerPoint Presentation</vt:lpstr>
      <vt:lpstr>Rectus abdominus</vt:lpstr>
      <vt:lpstr>PowerPoint Presentation</vt:lpstr>
      <vt:lpstr>Erector Spinae</vt:lpstr>
      <vt:lpstr>Deltoid</vt:lpstr>
      <vt:lpstr>Pectoralis major</vt:lpstr>
      <vt:lpstr>PowerPoint Presentation</vt:lpstr>
      <vt:lpstr>Triceps brachii</vt:lpstr>
      <vt:lpstr>Trapezius muscle</vt:lpstr>
      <vt:lpstr>Latissimus dorsi</vt:lpstr>
      <vt:lpstr>Iliopsoas</vt:lpstr>
      <vt:lpstr>Sartorius</vt:lpstr>
      <vt:lpstr>Quadriceps</vt:lpstr>
      <vt:lpstr>Gluteus maxiumus</vt:lpstr>
      <vt:lpstr>Tibialis anterior</vt:lpstr>
      <vt:lpstr>Hamstrings</vt:lpstr>
      <vt:lpstr>Gastrocnemius</vt:lpstr>
      <vt:lpstr>Soleus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Topic 1: Anatomy</dc:title>
  <dc:creator>Andrew Gross</dc:creator>
  <cp:lastModifiedBy>Alena Armstrong</cp:lastModifiedBy>
  <cp:revision>9</cp:revision>
  <cp:lastPrinted>2020-01-11T02:51:20Z</cp:lastPrinted>
  <dcterms:created xsi:type="dcterms:W3CDTF">2019-07-22T23:34:40Z</dcterms:created>
  <dcterms:modified xsi:type="dcterms:W3CDTF">2020-01-22T19:51:22Z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2017-10-11T00:00:00Z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2019-07-22T00:00:00Z</vt:filetime>
  </property>
</Properties>
</file>