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4da8b722f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4da8b722f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d06d0ff73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d06d0ff73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4392ae250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4392ae250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1e8c0cd5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1e8c0cd5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1e8c0cd5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1e8c0cd5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4392ae250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4392ae250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4392ae250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4392ae250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4392ae250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4392ae250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4392ae250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4392ae250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www.webmd.com/mental-health/default.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hyperlink" Target="https://www.webmd.com/mental-health/guide-to-psychiatry-and-counsel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Shared Psychotic Disorder</a:t>
            </a:r>
            <a:endParaRPr/>
          </a:p>
          <a:p>
            <a:pPr indent="0" lvl="0" marL="0" rtl="0" algn="ctr">
              <a:spcBef>
                <a:spcPts val="0"/>
              </a:spcBef>
              <a:spcAft>
                <a:spcPts val="0"/>
              </a:spcAft>
              <a:buNone/>
            </a:pPr>
            <a:r>
              <a:rPr lang="en" sz="2400"/>
              <a:t>Aka: </a:t>
            </a:r>
            <a:r>
              <a:rPr lang="en" sz="2400">
                <a:solidFill>
                  <a:srgbClr val="FFFFFF"/>
                </a:solidFill>
              </a:rPr>
              <a:t>folie à deux</a:t>
            </a:r>
            <a:endParaRPr sz="2400">
              <a:solidFill>
                <a:srgbClr val="FFFFFF"/>
              </a:solidFill>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Chiara Speranza &amp; Tre’Vaughn Jones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000000"/>
                </a:highlight>
              </a:rPr>
              <a:t>Online and Local Services</a:t>
            </a:r>
            <a:endParaRPr>
              <a:highlight>
                <a:srgbClr val="000000"/>
              </a:highlight>
            </a:endParaRPr>
          </a:p>
        </p:txBody>
      </p:sp>
      <p:sp>
        <p:nvSpPr>
          <p:cNvPr id="114" name="Google Shape;114;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highlight>
                  <a:srgbClr val="000000"/>
                </a:highlight>
              </a:rPr>
              <a:t>You could search up any concerns you have about this disorder and find information on it, you can get reliable information from websites such as mentalhelp.com and allaboutcounseling.com. For local help go to your nearest doctor or </a:t>
            </a:r>
            <a:r>
              <a:rPr lang="en">
                <a:highlight>
                  <a:srgbClr val="000000"/>
                </a:highlight>
              </a:rPr>
              <a:t>psychiatrist</a:t>
            </a:r>
            <a:r>
              <a:rPr lang="en">
                <a:highlight>
                  <a:srgbClr val="000000"/>
                </a:highlight>
              </a:rPr>
              <a:t> and </a:t>
            </a:r>
            <a:r>
              <a:rPr lang="en">
                <a:highlight>
                  <a:srgbClr val="000000"/>
                </a:highlight>
              </a:rPr>
              <a:t>receive</a:t>
            </a:r>
            <a:r>
              <a:rPr lang="en">
                <a:highlight>
                  <a:srgbClr val="000000"/>
                </a:highlight>
              </a:rPr>
              <a:t> help and a solid determination of what your disorder is.</a:t>
            </a:r>
            <a:endParaRPr>
              <a:highlight>
                <a:srgbClr val="0000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Symptoms of Shared </a:t>
            </a:r>
            <a:r>
              <a:rPr lang="en">
                <a:solidFill>
                  <a:srgbClr val="0000FF"/>
                </a:solidFill>
              </a:rPr>
              <a:t>Psychotic</a:t>
            </a:r>
            <a:r>
              <a:rPr lang="en">
                <a:solidFill>
                  <a:srgbClr val="0000FF"/>
                </a:solidFill>
              </a:rPr>
              <a:t> disorder</a:t>
            </a:r>
            <a:endParaRPr>
              <a:solidFill>
                <a:srgbClr val="0000FF"/>
              </a:solidFill>
            </a:endParaRPr>
          </a:p>
        </p:txBody>
      </p:sp>
      <p:sp>
        <p:nvSpPr>
          <p:cNvPr id="66" name="Google Shape;66;p14"/>
          <p:cNvSpPr txBox="1"/>
          <p:nvPr>
            <p:ph idx="1" type="body"/>
          </p:nvPr>
        </p:nvSpPr>
        <p:spPr>
          <a:xfrm>
            <a:off x="311700" y="1152475"/>
            <a:ext cx="8520600" cy="34164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spcBef>
                <a:spcPts val="0"/>
              </a:spcBef>
              <a:spcAft>
                <a:spcPts val="0"/>
              </a:spcAft>
              <a:buClr>
                <a:srgbClr val="0000FF"/>
              </a:buClr>
              <a:buSzPts val="1800"/>
              <a:buFont typeface="Oswald"/>
              <a:buChar char="●"/>
            </a:pPr>
            <a:r>
              <a:rPr lang="en">
                <a:solidFill>
                  <a:srgbClr val="0000FF"/>
                </a:solidFill>
                <a:highlight>
                  <a:srgbClr val="000000"/>
                </a:highlight>
                <a:latin typeface="Oswald"/>
                <a:ea typeface="Oswald"/>
                <a:cs typeface="Oswald"/>
                <a:sym typeface="Oswald"/>
              </a:rPr>
              <a:t>A delusion develops in an person in a close relationship with another person who has an already-established delusion.</a:t>
            </a:r>
            <a:endParaRPr>
              <a:solidFill>
                <a:srgbClr val="0000FF"/>
              </a:solidFill>
              <a:highlight>
                <a:srgbClr val="000000"/>
              </a:highlight>
              <a:latin typeface="Oswald"/>
              <a:ea typeface="Oswald"/>
              <a:cs typeface="Oswald"/>
              <a:sym typeface="Oswald"/>
            </a:endParaRPr>
          </a:p>
          <a:p>
            <a:pPr indent="-342900" lvl="0" marL="457200" rtl="0" algn="l">
              <a:spcBef>
                <a:spcPts val="0"/>
              </a:spcBef>
              <a:spcAft>
                <a:spcPts val="0"/>
              </a:spcAft>
              <a:buClr>
                <a:srgbClr val="0000FF"/>
              </a:buClr>
              <a:buSzPts val="1800"/>
              <a:buFont typeface="Oswald"/>
              <a:buChar char="●"/>
            </a:pPr>
            <a:r>
              <a:rPr lang="en">
                <a:solidFill>
                  <a:srgbClr val="0000FF"/>
                </a:solidFill>
                <a:highlight>
                  <a:srgbClr val="000000"/>
                </a:highlight>
                <a:latin typeface="Oswald"/>
                <a:ea typeface="Oswald"/>
                <a:cs typeface="Oswald"/>
                <a:sym typeface="Oswald"/>
              </a:rPr>
              <a:t>The delusion is similar in content to that of the person who already has the established delusion.</a:t>
            </a:r>
            <a:endParaRPr>
              <a:solidFill>
                <a:srgbClr val="0000FF"/>
              </a:solidFill>
              <a:highlight>
                <a:srgbClr val="000000"/>
              </a:highlight>
              <a:latin typeface="Oswald"/>
              <a:ea typeface="Oswald"/>
              <a:cs typeface="Oswald"/>
              <a:sym typeface="Oswald"/>
            </a:endParaRPr>
          </a:p>
          <a:p>
            <a:pPr indent="-342900" lvl="0" marL="457200" rtl="0" algn="l">
              <a:spcBef>
                <a:spcPts val="0"/>
              </a:spcBef>
              <a:spcAft>
                <a:spcPts val="0"/>
              </a:spcAft>
              <a:buClr>
                <a:srgbClr val="0000FF"/>
              </a:buClr>
              <a:buSzPts val="1800"/>
              <a:buFont typeface="Oswald"/>
              <a:buChar char="●"/>
            </a:pPr>
            <a:r>
              <a:rPr lang="en">
                <a:solidFill>
                  <a:srgbClr val="0000FF"/>
                </a:solidFill>
                <a:highlight>
                  <a:srgbClr val="000000"/>
                </a:highlight>
                <a:latin typeface="Oswald"/>
                <a:ea typeface="Oswald"/>
                <a:cs typeface="Oswald"/>
                <a:sym typeface="Oswald"/>
              </a:rPr>
              <a:t>The disturbance is not better accounted for by another psychotic disorder or a mood disorder with psychotic features and is not due to the direct physiological effects of a substance or a general medical condition.</a:t>
            </a:r>
            <a:endParaRPr>
              <a:solidFill>
                <a:srgbClr val="0000FF"/>
              </a:solidFill>
              <a:highlight>
                <a:srgbClr val="000000"/>
              </a:highlight>
              <a:latin typeface="Oswald"/>
              <a:ea typeface="Oswald"/>
              <a:cs typeface="Oswald"/>
              <a:sym typeface="Oswald"/>
            </a:endParaRPr>
          </a:p>
          <a:p>
            <a:pPr indent="-342900" lvl="0" marL="457200" rtl="0" algn="l">
              <a:spcBef>
                <a:spcPts val="0"/>
              </a:spcBef>
              <a:spcAft>
                <a:spcPts val="0"/>
              </a:spcAft>
              <a:buSzPts val="1800"/>
              <a:buChar char="●"/>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Further</a:t>
            </a:r>
            <a:r>
              <a:rPr lang="en"/>
              <a:t> Understanding</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FFFFFF"/>
                </a:solidFill>
                <a:latin typeface="Oswald"/>
                <a:ea typeface="Oswald"/>
                <a:cs typeface="Oswald"/>
                <a:sym typeface="Oswald"/>
              </a:rPr>
              <a:t>For example, let’s say your spouse has a psychotic disorder and, as part of that illness, believes aliens are spying on him or her. If you have a shared psychotic disorder, you’ll start to believe in the spying aliens. But apart from that, your thoughts and behavior are normal</a:t>
            </a:r>
            <a:endParaRPr sz="2400">
              <a:solidFill>
                <a:srgbClr val="FFFFFF"/>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Causes of Shared Psychotic Disorder</a:t>
            </a:r>
            <a:endParaRPr>
              <a:solidFill>
                <a:srgbClr val="000000"/>
              </a:solidFill>
            </a:endParaRPr>
          </a:p>
        </p:txBody>
      </p:sp>
      <p:sp>
        <p:nvSpPr>
          <p:cNvPr id="78" name="Google Shape;78;p16"/>
          <p:cNvSpPr txBox="1"/>
          <p:nvPr/>
        </p:nvSpPr>
        <p:spPr>
          <a:xfrm>
            <a:off x="512400" y="1355525"/>
            <a:ext cx="7772100" cy="37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highlight>
                  <a:srgbClr val="FFFFFF"/>
                </a:highlight>
                <a:latin typeface="Average"/>
                <a:ea typeface="Average"/>
                <a:cs typeface="Average"/>
                <a:sym typeface="Average"/>
              </a:rPr>
              <a:t>Usually happens when a “healthy” person is around a person with some kind of </a:t>
            </a:r>
            <a:r>
              <a:rPr lang="en" sz="2400">
                <a:highlight>
                  <a:srgbClr val="FFFFFF"/>
                </a:highlight>
                <a:latin typeface="Average"/>
                <a:ea typeface="Average"/>
                <a:cs typeface="Average"/>
                <a:sym typeface="Average"/>
              </a:rPr>
              <a:t>psychotic</a:t>
            </a:r>
            <a:r>
              <a:rPr lang="en" sz="2400">
                <a:highlight>
                  <a:srgbClr val="FFFFFF"/>
                </a:highlight>
                <a:latin typeface="Average"/>
                <a:ea typeface="Average"/>
                <a:cs typeface="Average"/>
                <a:sym typeface="Average"/>
              </a:rPr>
              <a:t> disorder </a:t>
            </a:r>
            <a:endParaRPr sz="2400">
              <a:highlight>
                <a:srgbClr val="FFFFFF"/>
              </a:highlight>
              <a:latin typeface="Average"/>
              <a:ea typeface="Average"/>
              <a:cs typeface="Average"/>
              <a:sym typeface="Average"/>
            </a:endParaRPr>
          </a:p>
          <a:p>
            <a:pPr indent="0" lvl="0" marL="0" rtl="0" algn="l">
              <a:spcBef>
                <a:spcPts val="0"/>
              </a:spcBef>
              <a:spcAft>
                <a:spcPts val="0"/>
              </a:spcAft>
              <a:buNone/>
            </a:pPr>
            <a:r>
              <a:t/>
            </a:r>
            <a:endParaRPr sz="2400">
              <a:highlight>
                <a:srgbClr val="FFFFFF"/>
              </a:highlight>
              <a:latin typeface="Average"/>
              <a:ea typeface="Average"/>
              <a:cs typeface="Average"/>
              <a:sym typeface="Average"/>
            </a:endParaRPr>
          </a:p>
          <a:p>
            <a:pPr indent="0" lvl="0" marL="0" rtl="0" algn="l">
              <a:spcBef>
                <a:spcPts val="0"/>
              </a:spcBef>
              <a:spcAft>
                <a:spcPts val="0"/>
              </a:spcAft>
              <a:buNone/>
            </a:pPr>
            <a:r>
              <a:rPr lang="en" sz="2400">
                <a:highlight>
                  <a:srgbClr val="FFFFFF"/>
                </a:highlight>
                <a:latin typeface="Average"/>
                <a:ea typeface="Average"/>
                <a:cs typeface="Average"/>
                <a:sym typeface="Average"/>
              </a:rPr>
              <a:t>Can only happen within a long-term </a:t>
            </a:r>
            <a:r>
              <a:rPr lang="en" sz="2400">
                <a:highlight>
                  <a:srgbClr val="FFFFFF"/>
                </a:highlight>
                <a:latin typeface="Average"/>
                <a:ea typeface="Average"/>
                <a:cs typeface="Average"/>
                <a:sym typeface="Average"/>
              </a:rPr>
              <a:t>relationship</a:t>
            </a:r>
            <a:r>
              <a:rPr lang="en" sz="2400">
                <a:highlight>
                  <a:srgbClr val="FFFFFF"/>
                </a:highlight>
                <a:latin typeface="Average"/>
                <a:ea typeface="Average"/>
                <a:cs typeface="Average"/>
                <a:sym typeface="Average"/>
              </a:rPr>
              <a:t> or a group of people with a close emotional connection</a:t>
            </a:r>
            <a:endParaRPr sz="2400">
              <a:highlight>
                <a:srgbClr val="FFFFFF"/>
              </a:highlight>
              <a:latin typeface="Average"/>
              <a:ea typeface="Average"/>
              <a:cs typeface="Average"/>
              <a:sym typeface="Average"/>
            </a:endParaRPr>
          </a:p>
          <a:p>
            <a:pPr indent="0" lvl="0" marL="0" rtl="0" algn="l">
              <a:spcBef>
                <a:spcPts val="0"/>
              </a:spcBef>
              <a:spcAft>
                <a:spcPts val="0"/>
              </a:spcAft>
              <a:buNone/>
            </a:pPr>
            <a:r>
              <a:t/>
            </a:r>
            <a:endParaRPr sz="2400">
              <a:highlight>
                <a:srgbClr val="FFFFFF"/>
              </a:highlight>
              <a:latin typeface="Average"/>
              <a:ea typeface="Average"/>
              <a:cs typeface="Average"/>
              <a:sym typeface="Average"/>
            </a:endParaRPr>
          </a:p>
          <a:p>
            <a:pPr indent="0" lvl="0" marL="0" rtl="0" algn="l">
              <a:spcBef>
                <a:spcPts val="0"/>
              </a:spcBef>
              <a:spcAft>
                <a:spcPts val="0"/>
              </a:spcAft>
              <a:buNone/>
            </a:pPr>
            <a:r>
              <a:rPr lang="en" sz="2400">
                <a:highlight>
                  <a:srgbClr val="FFFFFF"/>
                </a:highlight>
                <a:latin typeface="Average"/>
                <a:ea typeface="Average"/>
                <a:cs typeface="Average"/>
                <a:sym typeface="Average"/>
              </a:rPr>
              <a:t>Typically happens in a relationship where the person with the disorder is dominant</a:t>
            </a:r>
            <a:endParaRPr sz="2400">
              <a:highlight>
                <a:srgbClr val="FFFFFF"/>
              </a:highlight>
              <a:latin typeface="Average"/>
              <a:ea typeface="Average"/>
              <a:cs typeface="Average"/>
              <a:sym typeface="Average"/>
            </a:endParaRPr>
          </a:p>
          <a:p>
            <a:pPr indent="0" lvl="0" marL="0" rtl="0" algn="l">
              <a:spcBef>
                <a:spcPts val="0"/>
              </a:spcBef>
              <a:spcAft>
                <a:spcPts val="0"/>
              </a:spcAft>
              <a:buNone/>
            </a:pPr>
            <a:r>
              <a:t/>
            </a:r>
            <a:endParaRPr sz="2400">
              <a:highlight>
                <a:srgbClr val="FFFFFF"/>
              </a:highlight>
              <a:latin typeface="Average"/>
              <a:ea typeface="Average"/>
              <a:cs typeface="Average"/>
              <a:sym typeface="Average"/>
            </a:endParaRPr>
          </a:p>
          <a:p>
            <a:pPr indent="0" lvl="0" marL="0" rtl="0" algn="l">
              <a:spcBef>
                <a:spcPts val="0"/>
              </a:spcBef>
              <a:spcAft>
                <a:spcPts val="0"/>
              </a:spcAft>
              <a:buNone/>
            </a:pPr>
            <a:r>
              <a:rPr lang="en" sz="2400">
                <a:highlight>
                  <a:srgbClr val="FFFFFF"/>
                </a:highlight>
                <a:latin typeface="Average"/>
                <a:ea typeface="Average"/>
                <a:cs typeface="Average"/>
                <a:sym typeface="Average"/>
              </a:rPr>
              <a:t>Can be shared with more than two people (less common)</a:t>
            </a:r>
            <a:endParaRPr sz="2400">
              <a:highlight>
                <a:srgbClr val="FFFFFF"/>
              </a:highlight>
              <a:latin typeface="Average"/>
              <a:ea typeface="Average"/>
              <a:cs typeface="Average"/>
              <a:sym typeface="Average"/>
            </a:endParaRPr>
          </a:p>
          <a:p>
            <a:pPr indent="0" lvl="0" marL="0" rtl="0" algn="l">
              <a:spcBef>
                <a:spcPts val="0"/>
              </a:spcBef>
              <a:spcAft>
                <a:spcPts val="0"/>
              </a:spcAft>
              <a:buNone/>
            </a:pPr>
            <a:r>
              <a:t/>
            </a:r>
            <a:endParaRPr sz="2400">
              <a:highlight>
                <a:srgbClr val="FFFFFF"/>
              </a:highlight>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Diagnosis</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Since this disorder doesn’t technically have its own symptoms, its not very easy to </a:t>
            </a:r>
            <a:r>
              <a:rPr lang="en">
                <a:solidFill>
                  <a:srgbClr val="FFFFFF"/>
                </a:solidFill>
              </a:rPr>
              <a:t>diagnose someone with Shared Psychotic Disorder.</a:t>
            </a:r>
            <a:endParaRPr>
              <a:solidFill>
                <a:srgbClr val="FFFFFF"/>
              </a:solidFill>
            </a:endParaRPr>
          </a:p>
          <a:p>
            <a:pPr indent="0" lvl="0" marL="0" rtl="0" algn="l">
              <a:spcBef>
                <a:spcPts val="1600"/>
              </a:spcBef>
              <a:spcAft>
                <a:spcPts val="0"/>
              </a:spcAft>
              <a:buNone/>
            </a:pPr>
            <a:r>
              <a:rPr lang="en">
                <a:solidFill>
                  <a:srgbClr val="FFFFFF"/>
                </a:solidFill>
              </a:rPr>
              <a:t>Doctors will typically use tools like MRIs and blood tests to rule out other causes.</a:t>
            </a:r>
            <a:endParaRPr>
              <a:solidFill>
                <a:srgbClr val="FFFFFF"/>
              </a:solidFill>
            </a:endParaRPr>
          </a:p>
          <a:p>
            <a:pPr indent="0" lvl="0" marL="0" rtl="0" algn="l">
              <a:spcBef>
                <a:spcPts val="1600"/>
              </a:spcBef>
              <a:spcAft>
                <a:spcPts val="0"/>
              </a:spcAft>
              <a:buNone/>
            </a:pPr>
            <a:r>
              <a:rPr lang="en">
                <a:solidFill>
                  <a:srgbClr val="FFFFFF"/>
                </a:solidFill>
              </a:rPr>
              <a:t>If they don’t find any physical reason for the symptoms the doctor will refer them to a psychiatrist or psychologist. </a:t>
            </a:r>
            <a:endParaRPr>
              <a:solidFill>
                <a:srgbClr val="FFFFFF"/>
              </a:solidFill>
            </a:endParaRPr>
          </a:p>
          <a:p>
            <a:pPr indent="0" lvl="0" marL="0" rtl="0" algn="l">
              <a:spcBef>
                <a:spcPts val="1600"/>
              </a:spcBef>
              <a:spcAft>
                <a:spcPts val="1600"/>
              </a:spcAft>
              <a:buNone/>
            </a:pPr>
            <a:r>
              <a:rPr lang="en">
                <a:solidFill>
                  <a:srgbClr val="FFFFFF"/>
                </a:solidFill>
                <a:latin typeface="Roboto"/>
                <a:ea typeface="Roboto"/>
                <a:cs typeface="Roboto"/>
                <a:sym typeface="Roboto"/>
              </a:rPr>
              <a:t>These </a:t>
            </a:r>
            <a:r>
              <a:rPr lang="en">
                <a:solidFill>
                  <a:srgbClr val="FFFFFF"/>
                </a:solidFill>
                <a:uFill>
                  <a:noFill/>
                </a:uFill>
                <a:latin typeface="Roboto"/>
                <a:ea typeface="Roboto"/>
                <a:cs typeface="Roboto"/>
                <a:sym typeface="Roboto"/>
                <a:hlinkClick r:id="rId4"/>
              </a:rPr>
              <a:t>mental health experts</a:t>
            </a:r>
            <a:r>
              <a:rPr lang="en">
                <a:solidFill>
                  <a:srgbClr val="FFFFFF"/>
                </a:solidFill>
                <a:latin typeface="Roboto"/>
                <a:ea typeface="Roboto"/>
                <a:cs typeface="Roboto"/>
                <a:sym typeface="Roboto"/>
              </a:rPr>
              <a:t> will talk to the person, listen to their symptoms, observe their attitude and behavior, and want to know if the person is close to someone who is known to have delusions.  </a:t>
            </a:r>
            <a:r>
              <a:rPr lang="en">
                <a:solidFill>
                  <a:srgbClr val="FFFFFF"/>
                </a:solidFill>
                <a:latin typeface="Roboto"/>
                <a:ea typeface="Roboto"/>
                <a:cs typeface="Roboto"/>
                <a:sym typeface="Roboto"/>
              </a:rPr>
              <a:t> </a:t>
            </a:r>
            <a:endParaRPr>
              <a:solidFill>
                <a:srgbClr val="FFFFFF"/>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3F3F3"/>
                </a:highlight>
              </a:rPr>
              <a:t>Why Not Seek Treatment?</a:t>
            </a:r>
            <a:endParaRPr>
              <a:solidFill>
                <a:srgbClr val="000000"/>
              </a:solidFill>
              <a:highlight>
                <a:srgbClr val="F3F3F3"/>
              </a:highlight>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highlight>
                  <a:srgbClr val="F3F3F3"/>
                </a:highlight>
              </a:rPr>
              <a:t>People with Shared Psychotic Disorder don’t usually seek help just simply because they’re not sure what it is. </a:t>
            </a:r>
            <a:endParaRPr sz="2400">
              <a:solidFill>
                <a:srgbClr val="000000"/>
              </a:solidFill>
              <a:highlight>
                <a:srgbClr val="F3F3F3"/>
              </a:highlight>
            </a:endParaRPr>
          </a:p>
          <a:p>
            <a:pPr indent="0" lvl="0" marL="0" rtl="0" algn="l">
              <a:spcBef>
                <a:spcPts val="1600"/>
              </a:spcBef>
              <a:spcAft>
                <a:spcPts val="0"/>
              </a:spcAft>
              <a:buNone/>
            </a:pPr>
            <a:r>
              <a:rPr lang="en" sz="2400">
                <a:solidFill>
                  <a:srgbClr val="000000"/>
                </a:solidFill>
                <a:highlight>
                  <a:srgbClr val="F3F3F3"/>
                </a:highlight>
              </a:rPr>
              <a:t>Because it’s so uncommon alot of people have never even heard of it.</a:t>
            </a:r>
            <a:endParaRPr sz="2400">
              <a:solidFill>
                <a:srgbClr val="000000"/>
              </a:solidFill>
              <a:highlight>
                <a:srgbClr val="F3F3F3"/>
              </a:highlight>
            </a:endParaRPr>
          </a:p>
          <a:p>
            <a:pPr indent="0" lvl="0" marL="0" rtl="0" algn="l">
              <a:spcBef>
                <a:spcPts val="1600"/>
              </a:spcBef>
              <a:spcAft>
                <a:spcPts val="1600"/>
              </a:spcAft>
              <a:buNone/>
            </a:pPr>
            <a:r>
              <a:rPr lang="en" sz="2400">
                <a:solidFill>
                  <a:srgbClr val="000000"/>
                </a:solidFill>
                <a:highlight>
                  <a:srgbClr val="F3F3F3"/>
                </a:highlight>
              </a:rPr>
              <a:t>There is also many people who believe it’s just made up or a </a:t>
            </a:r>
            <a:r>
              <a:rPr lang="en" sz="2400">
                <a:solidFill>
                  <a:srgbClr val="000000"/>
                </a:solidFill>
                <a:highlight>
                  <a:srgbClr val="F3F3F3"/>
                </a:highlight>
              </a:rPr>
              <a:t>placebo</a:t>
            </a:r>
            <a:r>
              <a:rPr lang="en" sz="2400">
                <a:solidFill>
                  <a:srgbClr val="000000"/>
                </a:solidFill>
                <a:highlight>
                  <a:srgbClr val="F3F3F3"/>
                </a:highlight>
              </a:rPr>
              <a:t> effect</a:t>
            </a:r>
            <a:endParaRPr sz="2400">
              <a:solidFill>
                <a:srgbClr val="000000"/>
              </a:solidFill>
              <a:highlight>
                <a:srgbClr val="F3F3F3"/>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Treatment</a:t>
            </a:r>
            <a:endParaRPr>
              <a:solidFill>
                <a:srgbClr val="000000"/>
              </a:solidFill>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rPr>
              <a:t>Because Shared Psychotic Disorder is so rare, there aren’t many effective </a:t>
            </a:r>
            <a:r>
              <a:rPr lang="en">
                <a:solidFill>
                  <a:srgbClr val="000000"/>
                </a:solidFill>
                <a:highlight>
                  <a:srgbClr val="FFFFFF"/>
                </a:highlight>
              </a:rPr>
              <a:t>treatment</a:t>
            </a:r>
            <a:r>
              <a:rPr lang="en">
                <a:solidFill>
                  <a:srgbClr val="000000"/>
                </a:solidFill>
                <a:highlight>
                  <a:srgbClr val="FFFFFF"/>
                </a:highlight>
              </a:rPr>
              <a:t> methods for it</a:t>
            </a:r>
            <a:endParaRPr>
              <a:solidFill>
                <a:srgbClr val="000000"/>
              </a:solidFill>
              <a:highlight>
                <a:srgbClr val="FFFFFF"/>
              </a:highlight>
            </a:endParaRPr>
          </a:p>
          <a:p>
            <a:pPr indent="0" lvl="0" marL="0" rtl="0" algn="l">
              <a:spcBef>
                <a:spcPts val="1600"/>
              </a:spcBef>
              <a:spcAft>
                <a:spcPts val="0"/>
              </a:spcAft>
              <a:buNone/>
            </a:pPr>
            <a:r>
              <a:rPr lang="en">
                <a:solidFill>
                  <a:srgbClr val="000000"/>
                </a:solidFill>
                <a:highlight>
                  <a:srgbClr val="FFFFFF"/>
                </a:highlight>
              </a:rPr>
              <a:t>The typical method is to just </a:t>
            </a:r>
            <a:r>
              <a:rPr lang="en">
                <a:solidFill>
                  <a:srgbClr val="000000"/>
                </a:solidFill>
                <a:highlight>
                  <a:srgbClr val="FFFFFF"/>
                </a:highlight>
              </a:rPr>
              <a:t>separate</a:t>
            </a:r>
            <a:r>
              <a:rPr lang="en">
                <a:solidFill>
                  <a:srgbClr val="000000"/>
                </a:solidFill>
                <a:highlight>
                  <a:srgbClr val="FFFFFF"/>
                </a:highlight>
              </a:rPr>
              <a:t> the person with the shared disorder from the person with the psychotic disorder</a:t>
            </a:r>
            <a:endParaRPr>
              <a:solidFill>
                <a:srgbClr val="000000"/>
              </a:solidFill>
              <a:highlight>
                <a:srgbClr val="FFFFFF"/>
              </a:highlight>
            </a:endParaRPr>
          </a:p>
          <a:p>
            <a:pPr indent="0" lvl="0" marL="0" rtl="0" algn="l">
              <a:spcBef>
                <a:spcPts val="1600"/>
              </a:spcBef>
              <a:spcAft>
                <a:spcPts val="1600"/>
              </a:spcAft>
              <a:buNone/>
            </a:pPr>
            <a:r>
              <a:rPr lang="en">
                <a:solidFill>
                  <a:srgbClr val="000000"/>
                </a:solidFill>
                <a:highlight>
                  <a:srgbClr val="FFFFFF"/>
                </a:highlight>
              </a:rPr>
              <a:t>Obviously</a:t>
            </a:r>
            <a:r>
              <a:rPr lang="en">
                <a:solidFill>
                  <a:srgbClr val="000000"/>
                </a:solidFill>
                <a:highlight>
                  <a:srgbClr val="FFFFFF"/>
                </a:highlight>
              </a:rPr>
              <a:t>, this doesn’t always work so another method is </a:t>
            </a:r>
            <a:r>
              <a:rPr lang="en">
                <a:solidFill>
                  <a:srgbClr val="000000"/>
                </a:solidFill>
                <a:highlight>
                  <a:srgbClr val="FFFFFF"/>
                </a:highlight>
              </a:rPr>
              <a:t>psychotherapy</a:t>
            </a:r>
            <a:endParaRPr>
              <a:solidFill>
                <a:srgbClr val="000000"/>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000000"/>
                </a:highlight>
              </a:rPr>
              <a:t>Psychotherapy</a:t>
            </a:r>
            <a:endParaRPr>
              <a:highlight>
                <a:srgbClr val="000000"/>
              </a:highlight>
            </a:endParaRPr>
          </a:p>
        </p:txBody>
      </p:sp>
      <p:sp>
        <p:nvSpPr>
          <p:cNvPr id="102" name="Google Shape;102;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FFFFFF"/>
                </a:solidFill>
                <a:highlight>
                  <a:srgbClr val="000000"/>
                </a:highlight>
                <a:latin typeface="Oswald"/>
                <a:ea typeface="Oswald"/>
                <a:cs typeface="Oswald"/>
                <a:sym typeface="Oswald"/>
              </a:rPr>
              <a:t>This type of counseling can help someone recognize the delusions and get back to healthy thinking. This is often hard because a person with the delusional disorder may not be able to see the problems in their thinking. </a:t>
            </a:r>
            <a:r>
              <a:rPr lang="en" sz="2400">
                <a:solidFill>
                  <a:srgbClr val="FFFFFF"/>
                </a:solidFill>
                <a:highlight>
                  <a:srgbClr val="000000"/>
                </a:highlight>
                <a:uFill>
                  <a:noFill/>
                </a:uFill>
                <a:latin typeface="Oswald"/>
                <a:ea typeface="Oswald"/>
                <a:cs typeface="Oswald"/>
                <a:sym typeface="Oswald"/>
                <a:hlinkClick r:id="rId4"/>
              </a:rPr>
              <a:t>Psychotherapy</a:t>
            </a:r>
            <a:r>
              <a:rPr lang="en" sz="2400">
                <a:solidFill>
                  <a:srgbClr val="FFFFFF"/>
                </a:solidFill>
                <a:highlight>
                  <a:srgbClr val="000000"/>
                </a:highlight>
                <a:latin typeface="Oswald"/>
                <a:ea typeface="Oswald"/>
                <a:cs typeface="Oswald"/>
                <a:sym typeface="Oswald"/>
              </a:rPr>
              <a:t> also aims to ease emotional distress from the condition and the relationship with the mentally ill person.</a:t>
            </a:r>
            <a:endParaRPr sz="2400">
              <a:solidFill>
                <a:srgbClr val="FFFFFF"/>
              </a:solidFill>
              <a:highlight>
                <a:srgbClr val="000000"/>
              </a:highlight>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Statistics</a:t>
            </a:r>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000000"/>
                </a:highlight>
                <a:latin typeface="Oswald"/>
                <a:ea typeface="Oswald"/>
                <a:cs typeface="Oswald"/>
                <a:sym typeface="Oswald"/>
              </a:rPr>
              <a:t>The number of cases is unknown, but shared psychotic disorder is rarely seen in clinical settings, such as hospitals, outpatient clinics, or doctors' offices. In many cases, only one of the affected individuals seeks treatment, making a diagnosis of shared psychotic disorder difficult. As a result, many cases might go undetected.</a:t>
            </a:r>
            <a:endParaRPr>
              <a:solidFill>
                <a:srgbClr val="FFFFFF"/>
              </a:solidFill>
              <a:highlight>
                <a:srgbClr val="000000"/>
              </a:highlight>
              <a:latin typeface="Oswald"/>
              <a:ea typeface="Oswald"/>
              <a:cs typeface="Oswald"/>
              <a:sym typeface="Oswald"/>
            </a:endParaRPr>
          </a:p>
          <a:p>
            <a:pPr indent="0" lvl="0" marL="0" rtl="0" algn="l">
              <a:spcBef>
                <a:spcPts val="1600"/>
              </a:spcBef>
              <a:spcAft>
                <a:spcPts val="1600"/>
              </a:spcAft>
              <a:buNone/>
            </a:pPr>
            <a:r>
              <a:rPr lang="en">
                <a:solidFill>
                  <a:srgbClr val="FFFFFF"/>
                </a:solidFill>
                <a:highlight>
                  <a:srgbClr val="000000"/>
                </a:highlight>
                <a:latin typeface="Oswald"/>
                <a:ea typeface="Oswald"/>
                <a:cs typeface="Oswald"/>
                <a:sym typeface="Oswald"/>
              </a:rPr>
              <a:t>Approximately 55% of secondary cases of the disorder have first-degree relatives with psychiatric disorders, not including the primary partner. This is not true of individuals with the primary diagnosis, as they showed a roughly 35% incidence. </a:t>
            </a:r>
            <a:endParaRPr>
              <a:solidFill>
                <a:srgbClr val="FFFFFF"/>
              </a:solidFill>
              <a:highlight>
                <a:srgbClr val="000000"/>
              </a:highlight>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