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8" r:id="rId3"/>
    <p:sldId id="258" r:id="rId4"/>
    <p:sldId id="259" r:id="rId5"/>
    <p:sldId id="263" r:id="rId6"/>
    <p:sldId id="260" r:id="rId7"/>
    <p:sldId id="267" r:id="rId8"/>
    <p:sldId id="269" r:id="rId9"/>
    <p:sldId id="270" r:id="rId10"/>
    <p:sldId id="271" r:id="rId11"/>
    <p:sldId id="274" r:id="rId12"/>
    <p:sldId id="272" r:id="rId13"/>
    <p:sldId id="262" r:id="rId14"/>
    <p:sldId id="277" r:id="rId15"/>
    <p:sldId id="278" r:id="rId16"/>
    <p:sldId id="282" r:id="rId17"/>
    <p:sldId id="283" r:id="rId18"/>
    <p:sldId id="279" r:id="rId19"/>
    <p:sldId id="280" r:id="rId20"/>
    <p:sldId id="286" r:id="rId21"/>
    <p:sldId id="288" r:id="rId22"/>
    <p:sldId id="289" r:id="rId23"/>
    <p:sldId id="290" r:id="rId24"/>
    <p:sldId id="293" r:id="rId25"/>
    <p:sldId id="294" r:id="rId26"/>
    <p:sldId id="295" r:id="rId27"/>
    <p:sldId id="297" r:id="rId28"/>
    <p:sldId id="298" r:id="rId29"/>
    <p:sldId id="299" r:id="rId30"/>
    <p:sldId id="296" r:id="rId31"/>
    <p:sldId id="300" r:id="rId32"/>
    <p:sldId id="301" r:id="rId33"/>
    <p:sldId id="302" r:id="rId34"/>
    <p:sldId id="303" r:id="rId35"/>
    <p:sldId id="304" r:id="rId36"/>
    <p:sldId id="307" r:id="rId37"/>
    <p:sldId id="321" r:id="rId38"/>
    <p:sldId id="322" r:id="rId39"/>
    <p:sldId id="325" r:id="rId40"/>
    <p:sldId id="323" r:id="rId41"/>
    <p:sldId id="324" r:id="rId42"/>
    <p:sldId id="291" r:id="rId43"/>
    <p:sldId id="311" r:id="rId44"/>
    <p:sldId id="314" r:id="rId45"/>
    <p:sldId id="315" r:id="rId46"/>
    <p:sldId id="281" r:id="rId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606BA"/>
    <a:srgbClr val="450101"/>
    <a:srgbClr val="9E12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75EB5-6F9C-4842-B668-775D85FD1276}" type="datetimeFigureOut">
              <a:rPr lang="en-US" smtClean="0"/>
              <a:t>12/13/2019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7792F-B7C3-47C2-9C10-08BE26D4CD88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75EB5-6F9C-4842-B668-775D85FD1276}" type="datetimeFigureOut">
              <a:rPr lang="en-US" smtClean="0"/>
              <a:t>12/13/2019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7792F-B7C3-47C2-9C10-08BE26D4CD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75EB5-6F9C-4842-B668-775D85FD1276}" type="datetimeFigureOut">
              <a:rPr lang="en-US" smtClean="0"/>
              <a:t>12/13/2019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7792F-B7C3-47C2-9C10-08BE26D4CD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75EB5-6F9C-4842-B668-775D85FD1276}" type="datetimeFigureOut">
              <a:rPr lang="en-US" smtClean="0"/>
              <a:t>12/13/2019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7792F-B7C3-47C2-9C10-08BE26D4CD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75EB5-6F9C-4842-B668-775D85FD1276}" type="datetimeFigureOut">
              <a:rPr lang="en-US" smtClean="0"/>
              <a:t>12/13/2019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7792F-B7C3-47C2-9C10-08BE26D4CD88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75EB5-6F9C-4842-B668-775D85FD1276}" type="datetimeFigureOut">
              <a:rPr lang="en-US" smtClean="0"/>
              <a:t>12/13/2019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7792F-B7C3-47C2-9C10-08BE26D4CD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75EB5-6F9C-4842-B668-775D85FD1276}" type="datetimeFigureOut">
              <a:rPr lang="en-US" smtClean="0"/>
              <a:t>12/13/2019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7792F-B7C3-47C2-9C10-08BE26D4CD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75EB5-6F9C-4842-B668-775D85FD1276}" type="datetimeFigureOut">
              <a:rPr lang="en-US" smtClean="0"/>
              <a:t>12/13/2019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7792F-B7C3-47C2-9C10-08BE26D4CD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75EB5-6F9C-4842-B668-775D85FD1276}" type="datetimeFigureOut">
              <a:rPr lang="en-US" smtClean="0"/>
              <a:t>12/13/2019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7792F-B7C3-47C2-9C10-08BE26D4CD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75EB5-6F9C-4842-B668-775D85FD1276}" type="datetimeFigureOut">
              <a:rPr lang="en-US" smtClean="0"/>
              <a:t>12/13/2019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7792F-B7C3-47C2-9C10-08BE26D4CD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75EB5-6F9C-4842-B668-775D85FD1276}" type="datetimeFigureOut">
              <a:rPr lang="en-US" smtClean="0"/>
              <a:t>12/13/2019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9C7792F-B7C3-47C2-9C10-08BE26D4CD88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9275EB5-6F9C-4842-B668-775D85FD1276}" type="datetimeFigureOut">
              <a:rPr lang="en-US" smtClean="0"/>
              <a:t>12/13/2019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9C7792F-B7C3-47C2-9C10-08BE26D4CD88}" type="slidenum">
              <a:rPr lang="en-US" smtClean="0"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3" Type="http://schemas.openxmlformats.org/officeDocument/2006/relationships/image" Target="../media/image144.png"/><Relationship Id="rId7" Type="http://schemas.openxmlformats.org/officeDocument/2006/relationships/image" Target="../media/image148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png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2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7161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9400" y="0"/>
            <a:ext cx="1891145" cy="31242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002060"/>
                </a:solidFill>
                <a:latin typeface="Aharoni" pitchFamily="2" charset="-79"/>
                <a:cs typeface="Aharoni" pitchFamily="2" charset="-79"/>
              </a:rPr>
              <a:t>KLU</a:t>
            </a:r>
            <a:br>
              <a:rPr lang="en-US" dirty="0" smtClean="0">
                <a:solidFill>
                  <a:srgbClr val="002060"/>
                </a:solidFill>
                <a:latin typeface="Aharoni" pitchFamily="2" charset="-79"/>
                <a:cs typeface="Aharoni" pitchFamily="2" charset="-79"/>
              </a:rPr>
            </a:br>
            <a:r>
              <a:rPr lang="en-US" dirty="0" smtClean="0">
                <a:solidFill>
                  <a:srgbClr val="002060"/>
                </a:solidFill>
                <a:latin typeface="Aharoni" pitchFamily="2" charset="-79"/>
                <a:cs typeface="Aharoni" pitchFamily="2" charset="-79"/>
              </a:rPr>
              <a:t>KLUX</a:t>
            </a:r>
            <a:br>
              <a:rPr lang="en-US" dirty="0" smtClean="0">
                <a:solidFill>
                  <a:srgbClr val="002060"/>
                </a:solidFill>
                <a:latin typeface="Aharoni" pitchFamily="2" charset="-79"/>
                <a:cs typeface="Aharoni" pitchFamily="2" charset="-79"/>
              </a:rPr>
            </a:br>
            <a:r>
              <a:rPr lang="en-US" dirty="0" smtClean="0">
                <a:solidFill>
                  <a:srgbClr val="002060"/>
                </a:solidFill>
                <a:latin typeface="Aharoni" pitchFamily="2" charset="-79"/>
                <a:cs typeface="Aharoni" pitchFamily="2" charset="-79"/>
              </a:rPr>
              <a:t>KLAN</a:t>
            </a:r>
            <a:endParaRPr lang="en-US" dirty="0">
              <a:solidFill>
                <a:srgbClr val="002060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76200" y="3581400"/>
            <a:ext cx="4876800" cy="24384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400" dirty="0" smtClean="0">
                <a:latin typeface="Arial Narrow" pitchFamily="34" charset="0"/>
              </a:rPr>
              <a:t>Following the movie </a:t>
            </a:r>
            <a:r>
              <a:rPr lang="en-US" sz="2400" i="1" dirty="0" smtClean="0">
                <a:solidFill>
                  <a:srgbClr val="FF0000"/>
                </a:solidFill>
                <a:latin typeface="Arial Narrow" pitchFamily="34" charset="0"/>
              </a:rPr>
              <a:t>Birth of a Nation</a:t>
            </a:r>
            <a:r>
              <a:rPr lang="en-US" sz="2400" dirty="0" smtClean="0">
                <a:latin typeface="Arial Narrow" pitchFamily="34" charset="0"/>
              </a:rPr>
              <a:t>, KKK re-emerges adding Mexicans, Asians, Chinese &amp; Catholics to hate list.</a:t>
            </a:r>
          </a:p>
          <a:p>
            <a:pPr marL="0" indent="0" algn="ctr">
              <a:buNone/>
            </a:pPr>
            <a:endParaRPr lang="en-US" sz="1000" dirty="0" smtClean="0">
              <a:latin typeface="Arial Narrow" pitchFamily="34" charset="0"/>
            </a:endParaRPr>
          </a:p>
          <a:p>
            <a:pPr marL="0" indent="0" algn="ctr">
              <a:buNone/>
            </a:pPr>
            <a:r>
              <a:rPr lang="en-US" dirty="0" smtClean="0">
                <a:latin typeface="Arial Narrow" pitchFamily="34" charset="0"/>
              </a:rPr>
              <a:t>Grand Dragon </a:t>
            </a:r>
            <a:r>
              <a:rPr lang="en-US" dirty="0" smtClean="0">
                <a:solidFill>
                  <a:srgbClr val="FF0000"/>
                </a:solidFill>
                <a:latin typeface="Arial Narrow" pitchFamily="34" charset="0"/>
              </a:rPr>
              <a:t>David Stephenson </a:t>
            </a:r>
            <a:r>
              <a:rPr lang="en-US" dirty="0" smtClean="0">
                <a:latin typeface="Arial Narrow" pitchFamily="34" charset="0"/>
              </a:rPr>
              <a:t>claims 4M members nationwide.</a:t>
            </a:r>
            <a:endParaRPr lang="en-US" dirty="0">
              <a:latin typeface="Arial Narrow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96819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399" y="-1"/>
            <a:ext cx="4405745" cy="3429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429000"/>
            <a:ext cx="44196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6019800"/>
            <a:ext cx="47105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*Top are </a:t>
            </a:r>
            <a:r>
              <a:rPr lang="en-US" dirty="0" err="1" smtClean="0"/>
              <a:t>pics</a:t>
            </a:r>
            <a:r>
              <a:rPr lang="en-US" dirty="0" smtClean="0"/>
              <a:t> from their famous march on DC right is pic from movie.  Which state had the highest number of KKK members? Indiana!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4866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3976" y="0"/>
            <a:ext cx="3201741" cy="1174172"/>
          </a:xfrm>
        </p:spPr>
        <p:txBody>
          <a:bodyPr>
            <a:normAutofit/>
          </a:bodyPr>
          <a:lstStyle/>
          <a:p>
            <a:pPr algn="ctr"/>
            <a:r>
              <a:rPr lang="en-US" sz="3800" dirty="0" smtClean="0">
                <a:solidFill>
                  <a:srgbClr val="002060"/>
                </a:solidFill>
                <a:latin typeface="Aharoni" pitchFamily="2" charset="-79"/>
                <a:cs typeface="Aharoni" pitchFamily="2" charset="-79"/>
              </a:rPr>
              <a:t>PROHIBITION</a:t>
            </a:r>
            <a:endParaRPr lang="en-US" sz="3800" dirty="0">
              <a:solidFill>
                <a:srgbClr val="002060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3976" y="1295400"/>
            <a:ext cx="3201741" cy="3048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>
                <a:latin typeface="Arial Narrow" pitchFamily="34" charset="0"/>
              </a:rPr>
              <a:t>Led by the </a:t>
            </a:r>
            <a:r>
              <a:rPr lang="en-US" dirty="0" smtClean="0">
                <a:solidFill>
                  <a:srgbClr val="FF0000"/>
                </a:solidFill>
                <a:latin typeface="Arial Narrow" pitchFamily="34" charset="0"/>
              </a:rPr>
              <a:t>Anti-Saloon League </a:t>
            </a:r>
            <a:r>
              <a:rPr lang="en-US" dirty="0" smtClean="0">
                <a:latin typeface="Arial Narrow" pitchFamily="34" charset="0"/>
              </a:rPr>
              <a:t>&amp; </a:t>
            </a:r>
            <a:r>
              <a:rPr lang="en-US" dirty="0" smtClean="0">
                <a:solidFill>
                  <a:srgbClr val="FF0000"/>
                </a:solidFill>
                <a:latin typeface="Arial Narrow" pitchFamily="34" charset="0"/>
              </a:rPr>
              <a:t>temperance</a:t>
            </a:r>
            <a:r>
              <a:rPr lang="en-US" dirty="0" smtClean="0">
                <a:latin typeface="Arial Narrow" pitchFamily="34" charset="0"/>
              </a:rPr>
              <a:t> movement, the </a:t>
            </a:r>
            <a:r>
              <a:rPr lang="en-US" dirty="0" smtClean="0">
                <a:solidFill>
                  <a:srgbClr val="FF0000"/>
                </a:solidFill>
                <a:latin typeface="Arial Narrow" pitchFamily="34" charset="0"/>
              </a:rPr>
              <a:t>18</a:t>
            </a:r>
            <a:r>
              <a:rPr lang="en-US" baseline="30000" dirty="0" smtClean="0">
                <a:solidFill>
                  <a:srgbClr val="FF0000"/>
                </a:solidFill>
                <a:latin typeface="Arial Narrow" pitchFamily="34" charset="0"/>
              </a:rPr>
              <a:t>th</a:t>
            </a:r>
            <a:r>
              <a:rPr lang="en-US" dirty="0" smtClean="0">
                <a:solidFill>
                  <a:srgbClr val="FF0000"/>
                </a:solidFill>
                <a:latin typeface="Arial Narrow" pitchFamily="34" charset="0"/>
              </a:rPr>
              <a:t> Amendment </a:t>
            </a:r>
            <a:r>
              <a:rPr lang="en-US" dirty="0" smtClean="0">
                <a:latin typeface="Arial Narrow" pitchFamily="34" charset="0"/>
              </a:rPr>
              <a:t>passes making the sale of booze illegal (1500 officers were told to police USA).</a:t>
            </a:r>
          </a:p>
          <a:p>
            <a:pPr marL="0" indent="0" algn="ctr">
              <a:buNone/>
            </a:pPr>
            <a:endParaRPr lang="en-US" dirty="0">
              <a:latin typeface="Arial Narrow" pitchFamily="34" charset="0"/>
            </a:endParaRPr>
          </a:p>
          <a:p>
            <a:pPr marL="0" indent="0" algn="ctr">
              <a:buNone/>
            </a:pPr>
            <a:endParaRPr lang="en-US" dirty="0">
              <a:latin typeface="Arial Narrow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717" y="2033231"/>
            <a:ext cx="2868283" cy="2310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928"/>
            <a:ext cx="3073977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718" y="4343400"/>
            <a:ext cx="2868282" cy="2479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" y="4404360"/>
            <a:ext cx="3067050" cy="2453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921491"/>
            <a:ext cx="3073978" cy="2510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718" y="0"/>
            <a:ext cx="2993365" cy="2056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73977" y="4404360"/>
            <a:ext cx="32017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 Narrow" pitchFamily="34" charset="0"/>
              </a:rPr>
              <a:t>*</a:t>
            </a:r>
            <a:r>
              <a:rPr lang="en-US" sz="2400" i="1" dirty="0" smtClean="0">
                <a:latin typeface="Arial Narrow" pitchFamily="34" charset="0"/>
              </a:rPr>
              <a:t>Demand was met by </a:t>
            </a:r>
            <a:r>
              <a:rPr lang="en-US" sz="2400" i="1" dirty="0" smtClean="0">
                <a:solidFill>
                  <a:srgbClr val="FF0000"/>
                </a:solidFill>
                <a:latin typeface="Arial Narrow" pitchFamily="34" charset="0"/>
              </a:rPr>
              <a:t>mob</a:t>
            </a:r>
            <a:r>
              <a:rPr lang="en-US" sz="2400" i="1" dirty="0" smtClean="0">
                <a:latin typeface="Arial Narrow" pitchFamily="34" charset="0"/>
              </a:rPr>
              <a:t>, </a:t>
            </a:r>
            <a:r>
              <a:rPr lang="en-US" sz="2400" i="1" dirty="0" smtClean="0">
                <a:solidFill>
                  <a:srgbClr val="FF0000"/>
                </a:solidFill>
                <a:latin typeface="Arial Narrow" pitchFamily="34" charset="0"/>
              </a:rPr>
              <a:t>bootleggers</a:t>
            </a:r>
            <a:r>
              <a:rPr lang="en-US" sz="2400" i="1" dirty="0" smtClean="0">
                <a:latin typeface="Arial Narrow" pitchFamily="34" charset="0"/>
              </a:rPr>
              <a:t>, </a:t>
            </a:r>
            <a:r>
              <a:rPr lang="en-US" sz="2400" i="1" dirty="0" smtClean="0">
                <a:solidFill>
                  <a:srgbClr val="FF0000"/>
                </a:solidFill>
                <a:latin typeface="Arial Narrow" pitchFamily="34" charset="0"/>
              </a:rPr>
              <a:t>moonshiners</a:t>
            </a:r>
            <a:r>
              <a:rPr lang="en-US" sz="2400" i="1" dirty="0" smtClean="0">
                <a:latin typeface="Arial Narrow" pitchFamily="34" charset="0"/>
              </a:rPr>
              <a:t>, </a:t>
            </a:r>
            <a:r>
              <a:rPr lang="en-US" sz="2400" i="1" dirty="0" smtClean="0">
                <a:solidFill>
                  <a:srgbClr val="FF0000"/>
                </a:solidFill>
                <a:latin typeface="Arial Narrow" pitchFamily="34" charset="0"/>
              </a:rPr>
              <a:t>rum runners</a:t>
            </a:r>
            <a:r>
              <a:rPr lang="en-US" sz="2400" i="1" dirty="0" smtClean="0">
                <a:latin typeface="Arial Narrow" pitchFamily="34" charset="0"/>
              </a:rPr>
              <a:t>, etc. as black market is formed in USA.</a:t>
            </a:r>
            <a:endParaRPr lang="en-US" sz="2400" i="1" dirty="0">
              <a:latin typeface="Arial Narrow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73977" y="5974020"/>
            <a:ext cx="320174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00" dirty="0" smtClean="0"/>
          </a:p>
          <a:p>
            <a:r>
              <a:rPr lang="en-US" dirty="0" smtClean="0"/>
              <a:t>*Chicago had 10K </a:t>
            </a:r>
            <a:r>
              <a:rPr lang="en-US" dirty="0" smtClean="0">
                <a:solidFill>
                  <a:srgbClr val="FF0000"/>
                </a:solidFill>
              </a:rPr>
              <a:t>speakeasies</a:t>
            </a:r>
            <a:r>
              <a:rPr lang="en-US" dirty="0" smtClean="0"/>
              <a:t>, clubs that illegally sold booze.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7226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7028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5152" y="0"/>
            <a:ext cx="5898848" cy="2514600"/>
          </a:xfrm>
        </p:spPr>
        <p:txBody>
          <a:bodyPr>
            <a:noAutofit/>
          </a:bodyPr>
          <a:lstStyle/>
          <a:p>
            <a:pPr algn="ctr"/>
            <a:r>
              <a:rPr lang="en-US" sz="7200" dirty="0" smtClean="0">
                <a:solidFill>
                  <a:schemeClr val="accent2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WARREN </a:t>
            </a:r>
            <a:br>
              <a:rPr lang="en-US" sz="7200" dirty="0" smtClean="0">
                <a:solidFill>
                  <a:schemeClr val="accent2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</a:br>
            <a:r>
              <a:rPr lang="en-US" sz="7200" dirty="0" smtClean="0">
                <a:solidFill>
                  <a:schemeClr val="accent2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G. HARDING</a:t>
            </a:r>
            <a:endParaRPr lang="en-US" sz="7200" dirty="0">
              <a:solidFill>
                <a:schemeClr val="accent2">
                  <a:lumMod val="75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819400"/>
            <a:ext cx="9144000" cy="13716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Arial Narrow" pitchFamily="34" charset="0"/>
              </a:rPr>
              <a:t>Lovable OH Senator wanted to return USA to </a:t>
            </a:r>
            <a:r>
              <a:rPr lang="en-US" dirty="0" smtClean="0">
                <a:solidFill>
                  <a:srgbClr val="FF0000"/>
                </a:solidFill>
                <a:latin typeface="Arial Narrow" pitchFamily="34" charset="0"/>
              </a:rPr>
              <a:t>normalcy</a:t>
            </a:r>
            <a:r>
              <a:rPr lang="en-US" dirty="0" smtClean="0">
                <a:latin typeface="Arial Narrow" pitchFamily="34" charset="0"/>
              </a:rPr>
              <a:t> (USA tired of war, progressivism, etc.). Had quite a following of Hollywood stars, business tycoons (made up words like “bloviate” promised to end “wiggle &amp; wobble”)</a:t>
            </a:r>
            <a:endParaRPr lang="en-US" dirty="0">
              <a:latin typeface="Arial Narrow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7" y="0"/>
            <a:ext cx="3252080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114800"/>
            <a:ext cx="4419600" cy="2757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6927" y="4114800"/>
            <a:ext cx="488372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200" dirty="0" smtClean="0">
              <a:latin typeface="Arial Narrow" pitchFamily="34" charset="0"/>
            </a:endParaRPr>
          </a:p>
          <a:p>
            <a:pPr algn="ctr"/>
            <a:r>
              <a:rPr lang="en-US" sz="2400" dirty="0" smtClean="0">
                <a:latin typeface="Arial Narrow" pitchFamily="34" charset="0"/>
              </a:rPr>
              <a:t>Though WGH had some great advisors, his 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Ohio Gang </a:t>
            </a:r>
            <a:r>
              <a:rPr lang="en-US" sz="2400" dirty="0" smtClean="0">
                <a:latin typeface="Arial Narrow" pitchFamily="34" charset="0"/>
              </a:rPr>
              <a:t>was extremely corrupt!</a:t>
            </a:r>
          </a:p>
          <a:p>
            <a:pPr algn="ctr"/>
            <a:endParaRPr lang="en-US" dirty="0" smtClean="0">
              <a:latin typeface="Arial Narrow" pitchFamily="34" charset="0"/>
            </a:endParaRPr>
          </a:p>
          <a:p>
            <a:pPr algn="ctr"/>
            <a:r>
              <a:rPr lang="en-US" sz="2400" i="1" dirty="0" smtClean="0">
                <a:latin typeface="Arial Narrow" pitchFamily="34" charset="0"/>
              </a:rPr>
              <a:t>*1 went to prison for fraud, another sold $7M of supplies from a veterans hospital for personal profit, 2 committed suicide before trials</a:t>
            </a:r>
            <a:r>
              <a:rPr lang="en-US" sz="2400" i="1" dirty="0">
                <a:latin typeface="Arial Narrow" pitchFamily="34" charset="0"/>
              </a:rPr>
              <a:t> </a:t>
            </a:r>
            <a:r>
              <a:rPr lang="en-US" sz="2400" i="1" dirty="0" smtClean="0">
                <a:latin typeface="Arial Narrow" pitchFamily="34" charset="0"/>
              </a:rPr>
              <a:t>even started.</a:t>
            </a:r>
            <a:endParaRPr lang="en-US" sz="2400" i="1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636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3429000" cy="2133600"/>
          </a:xfrm>
        </p:spPr>
        <p:txBody>
          <a:bodyPr>
            <a:noAutofit/>
          </a:bodyPr>
          <a:lstStyle/>
          <a:p>
            <a:pPr algn="ctr"/>
            <a:r>
              <a:rPr lang="en-US" sz="5400" dirty="0" smtClean="0">
                <a:solidFill>
                  <a:schemeClr val="accent2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TEAPOT</a:t>
            </a:r>
            <a:br>
              <a:rPr lang="en-US" sz="5400" dirty="0" smtClean="0">
                <a:solidFill>
                  <a:schemeClr val="accent2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</a:br>
            <a:r>
              <a:rPr lang="en-US" sz="5400" dirty="0" smtClean="0">
                <a:solidFill>
                  <a:schemeClr val="accent2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DOME</a:t>
            </a:r>
            <a:br>
              <a:rPr lang="en-US" sz="5400" dirty="0" smtClean="0">
                <a:solidFill>
                  <a:schemeClr val="accent2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</a:br>
            <a:r>
              <a:rPr lang="en-US" sz="5400" dirty="0" smtClean="0">
                <a:solidFill>
                  <a:schemeClr val="accent2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SCANDAL</a:t>
            </a:r>
            <a:endParaRPr lang="en-US" sz="5400" dirty="0">
              <a:solidFill>
                <a:schemeClr val="accent2">
                  <a:lumMod val="75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876800"/>
            <a:ext cx="9144000" cy="19812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>
                <a:latin typeface="Arial Narrow" pitchFamily="34" charset="0"/>
              </a:rPr>
              <a:t>Under </a:t>
            </a:r>
            <a:r>
              <a:rPr lang="en-US" dirty="0" smtClean="0">
                <a:solidFill>
                  <a:srgbClr val="FF0000"/>
                </a:solidFill>
                <a:latin typeface="Arial Narrow" pitchFamily="34" charset="0"/>
              </a:rPr>
              <a:t>Executive Order</a:t>
            </a:r>
            <a:r>
              <a:rPr lang="en-US" dirty="0" smtClean="0">
                <a:latin typeface="Arial Narrow" pitchFamily="34" charset="0"/>
              </a:rPr>
              <a:t>, public oil fields were given to Harding’s friends (cabinet member </a:t>
            </a:r>
            <a:r>
              <a:rPr lang="en-US" dirty="0" smtClean="0">
                <a:solidFill>
                  <a:srgbClr val="FF0000"/>
                </a:solidFill>
                <a:latin typeface="Arial Narrow" pitchFamily="34" charset="0"/>
              </a:rPr>
              <a:t>Albert Fall </a:t>
            </a:r>
            <a:r>
              <a:rPr lang="en-US" dirty="0" smtClean="0">
                <a:latin typeface="Arial Narrow" pitchFamily="34" charset="0"/>
              </a:rPr>
              <a:t>received $100K kickback for the transfer). </a:t>
            </a:r>
          </a:p>
          <a:p>
            <a:pPr marL="0" indent="0" algn="ctr">
              <a:buNone/>
            </a:pPr>
            <a:r>
              <a:rPr lang="en-US" sz="2400" dirty="0">
                <a:latin typeface="Arial Narrow" pitchFamily="34" charset="0"/>
              </a:rPr>
              <a:t>*</a:t>
            </a:r>
            <a:r>
              <a:rPr lang="en-US" sz="2400" i="1" dirty="0" smtClean="0">
                <a:latin typeface="Arial Narrow" pitchFamily="34" charset="0"/>
              </a:rPr>
              <a:t>The “new owner” was convicted of jury tampering, another man for bribery, as Fall goes to prison (1</a:t>
            </a:r>
            <a:r>
              <a:rPr lang="en-US" sz="2400" i="1" baseline="30000" dirty="0" smtClean="0">
                <a:latin typeface="Arial Narrow" pitchFamily="34" charset="0"/>
              </a:rPr>
              <a:t>st</a:t>
            </a:r>
            <a:r>
              <a:rPr lang="en-US" sz="2400" i="1" dirty="0" smtClean="0">
                <a:latin typeface="Arial Narrow" pitchFamily="34" charset="0"/>
              </a:rPr>
              <a:t> time in history). Later, Harding dies in office.</a:t>
            </a:r>
            <a:endParaRPr lang="en-US" sz="2400" i="1" dirty="0">
              <a:latin typeface="Arial Narrow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3855"/>
            <a:ext cx="5715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71304"/>
            <a:ext cx="3429000" cy="2114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0318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362200"/>
            <a:ext cx="4111117" cy="1981200"/>
          </a:xfrm>
        </p:spPr>
        <p:txBody>
          <a:bodyPr>
            <a:normAutofit/>
          </a:bodyPr>
          <a:lstStyle/>
          <a:p>
            <a:pPr algn="ctr"/>
            <a:r>
              <a:rPr lang="en-US" sz="6000" dirty="0" smtClean="0">
                <a:solidFill>
                  <a:schemeClr val="accent2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CALVIN</a:t>
            </a:r>
            <a:br>
              <a:rPr lang="en-US" sz="6000" dirty="0" smtClean="0">
                <a:solidFill>
                  <a:schemeClr val="accent2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</a:br>
            <a:r>
              <a:rPr lang="en-US" sz="6000" dirty="0" smtClean="0">
                <a:solidFill>
                  <a:schemeClr val="accent2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COOLIDGE</a:t>
            </a:r>
            <a:endParaRPr lang="en-US" sz="6000" dirty="0">
              <a:solidFill>
                <a:schemeClr val="accent2">
                  <a:lumMod val="75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1118" y="228600"/>
            <a:ext cx="5032882" cy="4114800"/>
          </a:xfrm>
        </p:spPr>
        <p:txBody>
          <a:bodyPr/>
          <a:lstStyle/>
          <a:p>
            <a:pPr marL="0" indent="0" algn="ctr">
              <a:buNone/>
            </a:pPr>
            <a:r>
              <a:rPr lang="en-US" i="1" dirty="0" smtClean="0">
                <a:latin typeface="Arial Narrow" pitchFamily="34" charset="0"/>
              </a:rPr>
              <a:t>Silent Cal </a:t>
            </a:r>
            <a:r>
              <a:rPr lang="en-US" dirty="0" smtClean="0">
                <a:latin typeface="Arial Narrow" pitchFamily="34" charset="0"/>
              </a:rPr>
              <a:t>(MA) became famous after ending a police strike, was a frugal GOV who lived in duplex rather than mansion.</a:t>
            </a:r>
          </a:p>
          <a:p>
            <a:pPr marL="0" indent="0" algn="ctr">
              <a:buNone/>
            </a:pPr>
            <a:r>
              <a:rPr lang="en-US" dirty="0" smtClean="0">
                <a:latin typeface="Arial Narrow" pitchFamily="34" charset="0"/>
              </a:rPr>
              <a:t>He pushed </a:t>
            </a:r>
            <a:r>
              <a:rPr lang="en-US" dirty="0" smtClean="0">
                <a:solidFill>
                  <a:srgbClr val="FF0000"/>
                </a:solidFill>
                <a:latin typeface="Arial Narrow" pitchFamily="34" charset="0"/>
              </a:rPr>
              <a:t>laissez-faire</a:t>
            </a:r>
            <a:r>
              <a:rPr lang="en-US" dirty="0" smtClean="0">
                <a:latin typeface="Arial Narrow" pitchFamily="34" charset="0"/>
              </a:rPr>
              <a:t> economics &amp; big business (balanced budget). He kept tariffs high, taxes low &amp; immigrants out.</a:t>
            </a:r>
            <a:endParaRPr lang="en-US" dirty="0">
              <a:latin typeface="Arial Narrow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6" y="0"/>
            <a:ext cx="4120643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4343400"/>
            <a:ext cx="4192402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202" y="2893923"/>
            <a:ext cx="5032883" cy="3051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111117" y="5945276"/>
            <a:ext cx="50328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*A reporter won a meal w/ Coolidge &amp; told him she had a bet she could make him say 3 words. After meal, he put down fork &amp; said “you lose.”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4965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753878" cy="184708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NATIONAL ORIGINS ACT OF 1924</a:t>
            </a:r>
            <a:endParaRPr lang="en-US" dirty="0">
              <a:solidFill>
                <a:schemeClr val="accent2">
                  <a:lumMod val="75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35480"/>
            <a:ext cx="5699056" cy="492252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latin typeface="Arial Narrow" pitchFamily="34" charset="0"/>
              </a:rPr>
              <a:t>To keep “ethnic status quo,” immigrants from nations other than NW Europe faced severe limitations (just 2% allowed by nation).</a:t>
            </a:r>
            <a:endParaRPr lang="en-US" dirty="0">
              <a:latin typeface="Arial Narrow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056" y="4137206"/>
            <a:ext cx="3444944" cy="2720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878" y="2308406"/>
            <a:ext cx="3600091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056" y="3628"/>
            <a:ext cx="3444944" cy="2290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72326"/>
            <a:ext cx="5562600" cy="3485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8100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082314" cy="1219200"/>
          </a:xfrm>
        </p:spPr>
        <p:txBody>
          <a:bodyPr>
            <a:normAutofit/>
          </a:bodyPr>
          <a:lstStyle/>
          <a:p>
            <a:pPr algn="ctr"/>
            <a:r>
              <a:rPr lang="en-US" sz="6000" dirty="0" smtClean="0">
                <a:solidFill>
                  <a:schemeClr val="accent2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HENRY FORD</a:t>
            </a:r>
            <a:endParaRPr lang="en-US" sz="6000" dirty="0">
              <a:solidFill>
                <a:schemeClr val="accent2">
                  <a:lumMod val="75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5082314" cy="290194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smtClean="0">
                <a:latin typeface="Arial Narrow" pitchFamily="34" charset="0"/>
              </a:rPr>
              <a:t>Created 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Assembly Line </a:t>
            </a:r>
            <a:r>
              <a:rPr lang="en-US" sz="2400" dirty="0" smtClean="0">
                <a:latin typeface="Arial Narrow" pitchFamily="34" charset="0"/>
              </a:rPr>
              <a:t>which cut car production from 14 hours down to 93 </a:t>
            </a:r>
            <a:r>
              <a:rPr lang="en-US" sz="2400" dirty="0" err="1" smtClean="0">
                <a:latin typeface="Arial Narrow" pitchFamily="34" charset="0"/>
              </a:rPr>
              <a:t>mins</a:t>
            </a:r>
            <a:r>
              <a:rPr lang="en-US" sz="2400" dirty="0" smtClean="0">
                <a:latin typeface="Arial Narrow" pitchFamily="34" charset="0"/>
              </a:rPr>
              <a:t>. By 1925 a 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Tin Lizzie </a:t>
            </a:r>
            <a:r>
              <a:rPr lang="en-US" sz="2400" dirty="0" smtClean="0">
                <a:latin typeface="Arial Narrow" pitchFamily="34" charset="0"/>
              </a:rPr>
              <a:t>rolled off the line every 10 seconds. The 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Model T </a:t>
            </a:r>
            <a:r>
              <a:rPr lang="en-US" sz="2400" dirty="0" smtClean="0">
                <a:latin typeface="Arial Narrow" pitchFamily="34" charset="0"/>
              </a:rPr>
              <a:t>price dropped from $950 to only $300 ($7000 today).</a:t>
            </a:r>
          </a:p>
          <a:p>
            <a:pPr marL="0" indent="0" algn="ctr">
              <a:buNone/>
            </a:pPr>
            <a:r>
              <a:rPr lang="en-US" sz="2400" dirty="0" smtClean="0">
                <a:latin typeface="Arial Narrow" pitchFamily="34" charset="0"/>
              </a:rPr>
              <a:t>Ford sold 15M cars in 20 years &amp; workers were paid well at $5 a day!</a:t>
            </a:r>
            <a:endParaRPr lang="en-US" sz="2400" dirty="0">
              <a:latin typeface="Arial Narrow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314" y="0"/>
            <a:ext cx="4061685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4950"/>
            <a:ext cx="4648200" cy="281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044949"/>
            <a:ext cx="4495800" cy="2889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314" y="2286000"/>
            <a:ext cx="2345267" cy="175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7581" y="2286000"/>
            <a:ext cx="1716418" cy="175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1934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38200" y="0"/>
            <a:ext cx="76200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400" dirty="0" smtClean="0">
              <a:solidFill>
                <a:srgbClr val="FF0000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endParaRPr lang="en-US" sz="9600" dirty="0">
              <a:solidFill>
                <a:srgbClr val="FF0000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56" y="0"/>
            <a:ext cx="9157855" cy="7278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90600" y="5562600"/>
            <a:ext cx="716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CULTURE</a:t>
            </a:r>
            <a:endParaRPr lang="en-US" sz="9600" dirty="0">
              <a:solidFill>
                <a:srgbClr val="FF0000"/>
              </a:solidFill>
              <a:latin typeface="Aharoni" pitchFamily="2" charset="-79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83253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8184" y="6927"/>
            <a:ext cx="5427780" cy="983673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9E128D"/>
                </a:solidFill>
                <a:latin typeface="Eras Bold ITC" pitchFamily="34" charset="0"/>
              </a:rPr>
              <a:t>DANCE CRAZES</a:t>
            </a:r>
            <a:endParaRPr lang="en-US" b="1" dirty="0">
              <a:solidFill>
                <a:srgbClr val="9E128D"/>
              </a:solidFill>
              <a:latin typeface="Eras Bold ITC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810000"/>
            <a:ext cx="5409595" cy="9906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latin typeface="Arial Narrow" pitchFamily="34" charset="0"/>
              </a:rPr>
              <a:t>Charleston, tango, fox trot, waltz, cake walk &amp; others (even had dance marathons).</a:t>
            </a:r>
            <a:endParaRPr lang="en-US" dirty="0">
              <a:latin typeface="Arial Narrow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9595" y="6927"/>
            <a:ext cx="3734405" cy="497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709" y="4800600"/>
            <a:ext cx="57150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800600"/>
            <a:ext cx="3456709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185" y="1368595"/>
            <a:ext cx="3467966" cy="2253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781" y="1368595"/>
            <a:ext cx="1959814" cy="2253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8392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257800"/>
            <a:ext cx="9144000" cy="16002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Arial Narrow" pitchFamily="34" charset="0"/>
              </a:rPr>
              <a:t>African-Americans moved from the rural South to big cities after WWI. </a:t>
            </a:r>
          </a:p>
          <a:p>
            <a:pPr marL="0" indent="0">
              <a:buNone/>
            </a:pPr>
            <a:r>
              <a:rPr lang="en-US" dirty="0" smtClean="0">
                <a:latin typeface="Arial Narrow" pitchFamily="34" charset="0"/>
              </a:rPr>
              <a:t>Chicago example: AA population grew from 44,000 to 234,000.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  <a:latin typeface="Arial Narrow" pitchFamily="34" charset="0"/>
              </a:rPr>
              <a:t>Marcus Garvey </a:t>
            </a:r>
            <a:r>
              <a:rPr lang="en-US" dirty="0" smtClean="0">
                <a:latin typeface="Arial Narrow" pitchFamily="34" charset="0"/>
              </a:rPr>
              <a:t>tried </a:t>
            </a:r>
            <a:r>
              <a:rPr lang="en-US" i="1" dirty="0" smtClean="0">
                <a:latin typeface="Arial Narrow" pitchFamily="34" charset="0"/>
              </a:rPr>
              <a:t>Back to Africa </a:t>
            </a:r>
            <a:r>
              <a:rPr lang="en-US" dirty="0" smtClean="0">
                <a:latin typeface="Arial Narrow" pitchFamily="34" charset="0"/>
              </a:rPr>
              <a:t>movement but failed to poor supplies.</a:t>
            </a:r>
            <a:endParaRPr lang="en-US" dirty="0">
              <a:latin typeface="Arial Narrow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2103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1350" y="0"/>
            <a:ext cx="3143250" cy="1752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900" dirty="0" smtClean="0">
                <a:solidFill>
                  <a:srgbClr val="9E128D"/>
                </a:solidFill>
                <a:latin typeface="Eras Bold ITC" pitchFamily="34" charset="0"/>
              </a:rPr>
              <a:t>FLAGPOLE</a:t>
            </a:r>
            <a:r>
              <a:rPr lang="en-US" dirty="0" smtClean="0">
                <a:solidFill>
                  <a:srgbClr val="9E128D"/>
                </a:solidFill>
                <a:latin typeface="Eras Bold ITC" pitchFamily="34" charset="0"/>
              </a:rPr>
              <a:t> SITTING</a:t>
            </a:r>
            <a:endParaRPr lang="en-US" dirty="0">
              <a:solidFill>
                <a:srgbClr val="9E128D"/>
              </a:solidFill>
              <a:latin typeface="Eras Bold ITC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81350" y="1935480"/>
            <a:ext cx="3143250" cy="2106749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latin typeface="Arial Narrow" pitchFamily="34" charset="0"/>
              </a:rPr>
              <a:t>Endurance test of sitting in the air on a pole </a:t>
            </a:r>
          </a:p>
          <a:p>
            <a:pPr marL="0" indent="0" algn="ctr">
              <a:buNone/>
            </a:pPr>
            <a:r>
              <a:rPr lang="en-US" dirty="0" smtClean="0">
                <a:latin typeface="Arial Narrow" pitchFamily="34" charset="0"/>
              </a:rPr>
              <a:t>(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Shipwreck Kelly </a:t>
            </a:r>
            <a:r>
              <a:rPr lang="en-US" sz="2400" dirty="0" smtClean="0">
                <a:latin typeface="Arial Narrow" pitchFamily="34" charset="0"/>
              </a:rPr>
              <a:t>actually earned a living income</a:t>
            </a:r>
            <a:r>
              <a:rPr lang="en-US" dirty="0" smtClean="0">
                <a:latin typeface="Arial Narrow" pitchFamily="34" charset="0"/>
              </a:rPr>
              <a:t>).</a:t>
            </a:r>
            <a:endParaRPr lang="en-US" dirty="0">
              <a:latin typeface="Arial Narrow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7400" y="0"/>
            <a:ext cx="523875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629"/>
            <a:ext cx="3876675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38600"/>
            <a:ext cx="9144000" cy="2871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1798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6770" y="0"/>
            <a:ext cx="5867230" cy="1219200"/>
          </a:xfrm>
        </p:spPr>
        <p:txBody>
          <a:bodyPr>
            <a:normAutofit/>
          </a:bodyPr>
          <a:lstStyle/>
          <a:p>
            <a:pPr algn="ctr"/>
            <a:r>
              <a:rPr lang="en-US" sz="6600" dirty="0" smtClean="0">
                <a:solidFill>
                  <a:srgbClr val="9E128D"/>
                </a:solidFill>
                <a:latin typeface="Eras Bold ITC" pitchFamily="34" charset="0"/>
              </a:rPr>
              <a:t>DISCOVERIES</a:t>
            </a:r>
            <a:endParaRPr lang="en-US" sz="6600" dirty="0">
              <a:solidFill>
                <a:srgbClr val="9E128D"/>
              </a:solidFill>
              <a:latin typeface="Eras Bold ITC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6771" y="1295400"/>
            <a:ext cx="5867229" cy="9906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  <a:latin typeface="Arial Narrow" pitchFamily="34" charset="0"/>
              </a:rPr>
              <a:t>Medicine</a:t>
            </a:r>
            <a:r>
              <a:rPr lang="en-US" dirty="0" smtClean="0">
                <a:latin typeface="Arial Narrow" pitchFamily="34" charset="0"/>
              </a:rPr>
              <a:t>: Penicillin, insulin &amp; vitamins.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  <a:latin typeface="Arial Narrow" pitchFamily="34" charset="0"/>
              </a:rPr>
              <a:t>Archeology</a:t>
            </a:r>
            <a:r>
              <a:rPr lang="en-US" dirty="0" smtClean="0">
                <a:latin typeface="Arial Narrow" pitchFamily="34" charset="0"/>
              </a:rPr>
              <a:t>: King </a:t>
            </a:r>
            <a:r>
              <a:rPr lang="en-US" dirty="0" err="1" smtClean="0">
                <a:latin typeface="Arial Narrow" pitchFamily="34" charset="0"/>
              </a:rPr>
              <a:t>Tut’s</a:t>
            </a:r>
            <a:r>
              <a:rPr lang="en-US" dirty="0" smtClean="0">
                <a:latin typeface="Arial Narrow" pitchFamily="34" charset="0"/>
              </a:rPr>
              <a:t> Tomb.</a:t>
            </a:r>
            <a:endParaRPr lang="en-US" dirty="0">
              <a:latin typeface="Arial Narrow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636" y="0"/>
            <a:ext cx="3311407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445326"/>
            <a:ext cx="3276771" cy="2202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" y="4648200"/>
            <a:ext cx="3242134" cy="2221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945" y="2445326"/>
            <a:ext cx="3505200" cy="2606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771" y="2445326"/>
            <a:ext cx="2362029" cy="2606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76770" y="5051933"/>
            <a:ext cx="58533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*Egyptologists found </a:t>
            </a:r>
            <a:r>
              <a:rPr lang="en-US" dirty="0" err="1" smtClean="0"/>
              <a:t>Tut’s</a:t>
            </a:r>
            <a:r>
              <a:rPr lang="en-US" dirty="0" smtClean="0"/>
              <a:t> tomb &amp; 1000s of artifacts including  21 pound solid gold death mask (1922).</a:t>
            </a:r>
            <a:endParaRPr lang="en-US" dirty="0"/>
          </a:p>
        </p:txBody>
      </p:sp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242" y="5072715"/>
            <a:ext cx="1364758" cy="1023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771" y="5051933"/>
            <a:ext cx="1447800" cy="1044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1067" y="5072715"/>
            <a:ext cx="638175" cy="1023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3" name="Picture 1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571" y="5051933"/>
            <a:ext cx="2428724" cy="1044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1999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1548" y="0"/>
            <a:ext cx="2323234" cy="1752600"/>
          </a:xfrm>
        </p:spPr>
        <p:txBody>
          <a:bodyPr>
            <a:normAutofit/>
          </a:bodyPr>
          <a:lstStyle/>
          <a:p>
            <a:pPr algn="ctr"/>
            <a:r>
              <a:rPr lang="en-US" sz="6600" dirty="0" smtClean="0">
                <a:solidFill>
                  <a:srgbClr val="9E128D"/>
                </a:solidFill>
                <a:latin typeface="Eras Bold ITC" pitchFamily="34" charset="0"/>
              </a:rPr>
              <a:t>FADS</a:t>
            </a:r>
            <a:endParaRPr lang="en-US" sz="6600" dirty="0">
              <a:solidFill>
                <a:srgbClr val="9E128D"/>
              </a:solidFill>
              <a:latin typeface="Eras Bold ITC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0" y="2667000"/>
            <a:ext cx="6096000" cy="157162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>
                <a:latin typeface="Arial Narrow" pitchFamily="34" charset="0"/>
              </a:rPr>
              <a:t>Ragtime Music (famous by </a:t>
            </a:r>
            <a:r>
              <a:rPr lang="en-US" dirty="0" smtClean="0">
                <a:solidFill>
                  <a:srgbClr val="FF0000"/>
                </a:solidFill>
                <a:latin typeface="Arial Narrow" pitchFamily="34" charset="0"/>
              </a:rPr>
              <a:t>Scott Joplin</a:t>
            </a:r>
            <a:r>
              <a:rPr lang="en-US" dirty="0" smtClean="0">
                <a:latin typeface="Arial Narrow" pitchFamily="34" charset="0"/>
              </a:rPr>
              <a:t>), dance marathons, beauty contests, daredevil stunts.</a:t>
            </a:r>
            <a:endParaRPr lang="en-US" dirty="0">
              <a:latin typeface="Arial Narrow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733801"/>
            <a:ext cx="6096000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7710"/>
            <a:ext cx="3048000" cy="328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782" y="0"/>
            <a:ext cx="3810000" cy="256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Image result for dance marathon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61790"/>
            <a:ext cx="3047999" cy="4415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0053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4635" y="-48491"/>
            <a:ext cx="4530435" cy="1496291"/>
          </a:xfrm>
        </p:spPr>
        <p:txBody>
          <a:bodyPr>
            <a:normAutofit/>
          </a:bodyPr>
          <a:lstStyle/>
          <a:p>
            <a:pPr algn="ctr"/>
            <a:r>
              <a:rPr lang="en-US" sz="6600" dirty="0" smtClean="0">
                <a:solidFill>
                  <a:srgbClr val="9E128D"/>
                </a:solidFill>
                <a:latin typeface="Eras Bold ITC" pitchFamily="34" charset="0"/>
              </a:rPr>
              <a:t>FLAPPERS</a:t>
            </a:r>
            <a:endParaRPr lang="en-US" sz="6600" dirty="0">
              <a:solidFill>
                <a:srgbClr val="9E128D"/>
              </a:solidFill>
              <a:latin typeface="Eras Bold ITC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47800"/>
            <a:ext cx="4572000" cy="179618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err="1" smtClean="0">
                <a:solidFill>
                  <a:srgbClr val="FF0000"/>
                </a:solidFill>
                <a:latin typeface="Arial Narrow" pitchFamily="34" charset="0"/>
              </a:rPr>
              <a:t>Shebas</a:t>
            </a:r>
            <a:r>
              <a:rPr lang="en-US" dirty="0" smtClean="0">
                <a:solidFill>
                  <a:srgbClr val="00B050"/>
                </a:solidFill>
                <a:latin typeface="Arial Narrow" pitchFamily="34" charset="0"/>
              </a:rPr>
              <a:t> </a:t>
            </a:r>
            <a:r>
              <a:rPr lang="en-US" dirty="0" smtClean="0">
                <a:latin typeface="Arial Narrow" pitchFamily="34" charset="0"/>
              </a:rPr>
              <a:t>short-bobbed hair, smoked, drank, doused perfume, attended jazz clubs &amp; speakeasies, wore high heels, tons of makeup &amp; mini-skirts.</a:t>
            </a:r>
            <a:endParaRPr lang="en-US" dirty="0">
              <a:latin typeface="Arial Narrow" pitchFamily="34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-48491"/>
            <a:ext cx="4648200" cy="329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635" y="3243983"/>
            <a:ext cx="2699070" cy="3643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440" y="3243982"/>
            <a:ext cx="2771560" cy="3614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435" y="3243982"/>
            <a:ext cx="3714940" cy="2242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434" y="5430707"/>
            <a:ext cx="1831365" cy="1427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799" y="5486400"/>
            <a:ext cx="1890503" cy="1371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0626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0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2000" y="0"/>
            <a:ext cx="7391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GANGSTERS</a:t>
            </a:r>
            <a:endParaRPr lang="en-US" sz="8800" b="1" dirty="0">
              <a:solidFill>
                <a:srgbClr val="FF0000"/>
              </a:solidFill>
              <a:latin typeface="Aharoni" pitchFamily="2" charset="-79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973328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823855"/>
            <a:ext cx="4900611" cy="1738745"/>
          </a:xfrm>
        </p:spPr>
        <p:txBody>
          <a:bodyPr/>
          <a:lstStyle/>
          <a:p>
            <a:pPr marL="0" indent="0" algn="ctr">
              <a:buNone/>
            </a:pPr>
            <a:r>
              <a:rPr lang="en-US" sz="4000" dirty="0" smtClean="0">
                <a:solidFill>
                  <a:srgbClr val="00B050"/>
                </a:solidFill>
                <a:latin typeface="Eras Bold ITC" pitchFamily="34" charset="0"/>
              </a:rPr>
              <a:t>JOHN DILLINGER</a:t>
            </a:r>
          </a:p>
          <a:p>
            <a:pPr marL="0" indent="0" algn="ctr">
              <a:buNone/>
            </a:pPr>
            <a:r>
              <a:rPr lang="en-US" i="1" dirty="0" smtClean="0">
                <a:latin typeface="Arial Narrow" pitchFamily="34" charset="0"/>
              </a:rPr>
              <a:t>Public Enemy #1 </a:t>
            </a:r>
            <a:r>
              <a:rPr lang="en-US" dirty="0" smtClean="0">
                <a:latin typeface="Arial Narrow" pitchFamily="34" charset="0"/>
              </a:rPr>
              <a:t>robbed banks &amp; stole about $300K (escaped prison twice).</a:t>
            </a:r>
            <a:endParaRPr lang="en-US" dirty="0">
              <a:latin typeface="Arial Narrow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55" y="13855"/>
            <a:ext cx="3595255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825" y="13856"/>
            <a:ext cx="2924175" cy="380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399" y="13855"/>
            <a:ext cx="2638425" cy="1968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918855"/>
            <a:ext cx="2624569" cy="1904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55" y="5459568"/>
            <a:ext cx="1243076" cy="1391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5447273"/>
            <a:ext cx="1087436" cy="1410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216" y="5459568"/>
            <a:ext cx="1153112" cy="1419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327" y="5460106"/>
            <a:ext cx="2540283" cy="1390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900611" y="3823854"/>
            <a:ext cx="4243389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800" dirty="0" smtClean="0"/>
          </a:p>
          <a:p>
            <a:r>
              <a:rPr lang="en-US" dirty="0" smtClean="0"/>
              <a:t>*1</a:t>
            </a:r>
            <a:r>
              <a:rPr lang="en-US" baseline="30000" dirty="0" smtClean="0"/>
              <a:t>st</a:t>
            </a:r>
            <a:r>
              <a:rPr lang="en-US" dirty="0" smtClean="0"/>
              <a:t> crime was for stealing chickens.</a:t>
            </a:r>
          </a:p>
          <a:p>
            <a:endParaRPr lang="en-US" sz="800" dirty="0" smtClean="0"/>
          </a:p>
          <a:p>
            <a:r>
              <a:rPr lang="en-US" dirty="0" smtClean="0"/>
              <a:t>*Known for his turn style leap at banks.</a:t>
            </a:r>
          </a:p>
          <a:p>
            <a:endParaRPr lang="en-US" sz="800" dirty="0" smtClean="0"/>
          </a:p>
          <a:p>
            <a:r>
              <a:rPr lang="en-US" dirty="0" smtClean="0"/>
              <a:t>*Dillinger was eventually killed outside the </a:t>
            </a:r>
            <a:r>
              <a:rPr lang="en-US" dirty="0" err="1" smtClean="0"/>
              <a:t>Biograph</a:t>
            </a:r>
            <a:r>
              <a:rPr lang="en-US" dirty="0"/>
              <a:t> </a:t>
            </a:r>
            <a:r>
              <a:rPr lang="en-US" dirty="0" smtClean="0"/>
              <a:t>Theater in Chicago, set up by brothel house owner/girlfriend who was bribed by FBI to not deport her.</a:t>
            </a:r>
          </a:p>
          <a:p>
            <a:endParaRPr lang="en-US" sz="800" dirty="0" smtClean="0"/>
          </a:p>
          <a:p>
            <a:r>
              <a:rPr lang="en-US" dirty="0" smtClean="0"/>
              <a:t>*Big Fan of the Chicago Cubs.</a:t>
            </a:r>
          </a:p>
          <a:p>
            <a:endParaRPr lang="en-US" sz="800" dirty="0" smtClean="0"/>
          </a:p>
          <a:p>
            <a:r>
              <a:rPr lang="en-US" dirty="0" smtClean="0"/>
              <a:t>*Age was initially called “Dillinger Days.”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514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7697" y="0"/>
            <a:ext cx="3289804" cy="26670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00B050"/>
                </a:solidFill>
                <a:latin typeface="Eras Bold ITC" pitchFamily="34" charset="0"/>
              </a:rPr>
              <a:t>MACHINE</a:t>
            </a:r>
            <a:br>
              <a:rPr lang="en-US" dirty="0" smtClean="0">
                <a:solidFill>
                  <a:srgbClr val="00B050"/>
                </a:solidFill>
                <a:latin typeface="Eras Bold ITC" pitchFamily="34" charset="0"/>
              </a:rPr>
            </a:br>
            <a:r>
              <a:rPr lang="en-US" dirty="0" smtClean="0">
                <a:solidFill>
                  <a:srgbClr val="00B050"/>
                </a:solidFill>
                <a:latin typeface="Eras Bold ITC" pitchFamily="34" charset="0"/>
              </a:rPr>
              <a:t>GUN</a:t>
            </a:r>
            <a:br>
              <a:rPr lang="en-US" dirty="0" smtClean="0">
                <a:solidFill>
                  <a:srgbClr val="00B050"/>
                </a:solidFill>
                <a:latin typeface="Eras Bold ITC" pitchFamily="34" charset="0"/>
              </a:rPr>
            </a:br>
            <a:r>
              <a:rPr lang="en-US" dirty="0" smtClean="0">
                <a:solidFill>
                  <a:srgbClr val="00B050"/>
                </a:solidFill>
                <a:latin typeface="Eras Bold ITC" pitchFamily="34" charset="0"/>
              </a:rPr>
              <a:t>KELLY</a:t>
            </a:r>
            <a:endParaRPr lang="en-US" dirty="0">
              <a:solidFill>
                <a:srgbClr val="00B050"/>
              </a:solidFill>
              <a:latin typeface="Eras Bold ITC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7697" y="2743200"/>
            <a:ext cx="3289804" cy="14192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>
                <a:latin typeface="Arial Narrow" pitchFamily="34" charset="0"/>
              </a:rPr>
              <a:t>Bootlegger/Kidnapper whose wife gave him his 1</a:t>
            </a:r>
            <a:r>
              <a:rPr lang="en-US" baseline="30000" dirty="0" smtClean="0">
                <a:latin typeface="Arial Narrow" pitchFamily="34" charset="0"/>
              </a:rPr>
              <a:t>st</a:t>
            </a:r>
            <a:r>
              <a:rPr lang="en-US" dirty="0" smtClean="0">
                <a:latin typeface="Arial Narrow" pitchFamily="34" charset="0"/>
              </a:rPr>
              <a:t> Tommy Gun.</a:t>
            </a:r>
            <a:endParaRPr lang="en-US" dirty="0">
              <a:latin typeface="Arial Narrow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0" y="0"/>
            <a:ext cx="2476500" cy="416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72858" cy="416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859" y="0"/>
            <a:ext cx="1904838" cy="416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4162425"/>
            <a:ext cx="337769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*</a:t>
            </a:r>
            <a:r>
              <a:rPr lang="en-US" dirty="0"/>
              <a:t>H</a:t>
            </a:r>
            <a:r>
              <a:rPr lang="en-US" dirty="0" smtClean="0"/>
              <a:t>is gang kidnapped an oil tycoon &amp; got the $200K ransom.</a:t>
            </a:r>
          </a:p>
          <a:p>
            <a:endParaRPr lang="en-US" sz="800" dirty="0"/>
          </a:p>
          <a:p>
            <a:r>
              <a:rPr lang="en-US" dirty="0" smtClean="0"/>
              <a:t>*His trials were the 1</a:t>
            </a:r>
            <a:r>
              <a:rPr lang="en-US" baseline="30000" dirty="0" smtClean="0"/>
              <a:t>st</a:t>
            </a:r>
            <a:r>
              <a:rPr lang="en-US" dirty="0" smtClean="0"/>
              <a:t> in USA that were filmed by cameras.</a:t>
            </a:r>
          </a:p>
          <a:p>
            <a:endParaRPr lang="en-US" sz="800" dirty="0" smtClean="0"/>
          </a:p>
          <a:p>
            <a:r>
              <a:rPr lang="en-US" dirty="0" smtClean="0"/>
              <a:t>*Alcatraz re-nicknamed him Pop Gun Kelly because he was such a model prisoner.</a:t>
            </a:r>
            <a:endParaRPr lang="en-US" dirty="0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162425"/>
            <a:ext cx="3733800" cy="269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7696" y="-1"/>
            <a:ext cx="3289803" cy="2667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162425"/>
            <a:ext cx="2209800" cy="269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5592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926"/>
            <a:ext cx="6780302" cy="1059874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00B050"/>
                </a:solidFill>
                <a:latin typeface="Eras Bold ITC" pitchFamily="34" charset="0"/>
              </a:rPr>
              <a:t>BABY FACE NELSON</a:t>
            </a:r>
            <a:endParaRPr lang="en-US" dirty="0">
              <a:solidFill>
                <a:srgbClr val="00B050"/>
              </a:solidFill>
              <a:latin typeface="Eras Bold ITC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302" y="6926"/>
            <a:ext cx="2363699" cy="3498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505200"/>
            <a:ext cx="5865091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318" y="3505200"/>
            <a:ext cx="4797968" cy="3353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1" y="990600"/>
            <a:ext cx="67803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latin typeface="Arial Narrow" pitchFamily="34" charset="0"/>
              </a:rPr>
              <a:t>Youthful psychopath who robbed banks &amp; killed innocent people.</a:t>
            </a:r>
            <a:endParaRPr lang="en-US" sz="2200" dirty="0">
              <a:latin typeface="Arial Narrow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" y="1600200"/>
            <a:ext cx="678030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*Most telling info about his character is that he was kicked out of the Dillinger Gang because he was too dangerous.</a:t>
            </a:r>
          </a:p>
          <a:p>
            <a:endParaRPr lang="en-US" sz="800" dirty="0" smtClean="0"/>
          </a:p>
          <a:p>
            <a:r>
              <a:rPr lang="en-US" dirty="0" smtClean="0"/>
              <a:t>*Killed more FBI agents than any of the “Depression Era Gangsters”</a:t>
            </a:r>
          </a:p>
          <a:p>
            <a:endParaRPr lang="en-US" sz="800" dirty="0" smtClean="0"/>
          </a:p>
          <a:p>
            <a:r>
              <a:rPr lang="en-US" dirty="0" smtClean="0"/>
              <a:t>*While escaping a MN bank, he sprayed crowd with tommy gun.</a:t>
            </a:r>
          </a:p>
          <a:p>
            <a:endParaRPr lang="en-US" sz="800" dirty="0" smtClean="0"/>
          </a:p>
          <a:p>
            <a:r>
              <a:rPr lang="en-US" dirty="0" smtClean="0"/>
              <a:t>*In movie </a:t>
            </a:r>
            <a:r>
              <a:rPr lang="en-US" i="1" dirty="0" smtClean="0"/>
              <a:t>O Brother Where Art Thou</a:t>
            </a:r>
            <a:r>
              <a:rPr lang="en-US" dirty="0" smtClean="0"/>
              <a:t>, he is called the cow killer.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628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9400" y="0"/>
            <a:ext cx="2971800" cy="17526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00B050"/>
                </a:solidFill>
                <a:latin typeface="Eras Bold ITC" pitchFamily="34" charset="0"/>
              </a:rPr>
              <a:t>BONNIE &amp; CLYDE</a:t>
            </a:r>
            <a:endParaRPr lang="en-US" dirty="0">
              <a:solidFill>
                <a:srgbClr val="00B050"/>
              </a:solidFill>
              <a:latin typeface="Eras Bold ITC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19400" y="1752600"/>
            <a:ext cx="2971800" cy="5105401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latin typeface="Arial Narrow" pitchFamily="34" charset="0"/>
              </a:rPr>
              <a:t>Robbers traveled thru Midwest robbing stores &amp; outrunning the law (including MO).</a:t>
            </a:r>
            <a:endParaRPr lang="en-US" dirty="0">
              <a:latin typeface="Arial Narrow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-13856"/>
            <a:ext cx="3366655" cy="3519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194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446" y="3505200"/>
            <a:ext cx="4802554" cy="3352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3505200"/>
            <a:ext cx="434144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00" dirty="0" smtClean="0"/>
          </a:p>
          <a:p>
            <a:r>
              <a:rPr lang="en-US" dirty="0"/>
              <a:t>*In prison, Clyde had an inmate cut off 2 of his toes in order to avoid work. </a:t>
            </a:r>
          </a:p>
          <a:p>
            <a:endParaRPr lang="en-US" dirty="0" smtClean="0"/>
          </a:p>
          <a:p>
            <a:r>
              <a:rPr lang="en-US" dirty="0" smtClean="0"/>
              <a:t>*1 of their shootouts took place in Joplin.</a:t>
            </a:r>
          </a:p>
          <a:p>
            <a:endParaRPr lang="en-US" sz="800" dirty="0" smtClean="0"/>
          </a:p>
          <a:p>
            <a:endParaRPr lang="en-US" sz="800" dirty="0" smtClean="0"/>
          </a:p>
          <a:p>
            <a:r>
              <a:rPr lang="en-US" dirty="0" smtClean="0"/>
              <a:t>*They killed at least 13 during their span, sometimes kidnapping people along way.</a:t>
            </a:r>
          </a:p>
          <a:p>
            <a:endParaRPr lang="en-US" sz="1000" dirty="0" smtClean="0"/>
          </a:p>
          <a:p>
            <a:r>
              <a:rPr lang="en-US" dirty="0" smtClean="0"/>
              <a:t>*The police ambush put a minimum of 167 bullet holes in their  tan 1934 Ford.</a:t>
            </a:r>
          </a:p>
          <a:p>
            <a:endParaRPr lang="en-US" sz="1000" dirty="0" smtClean="0"/>
          </a:p>
          <a:p>
            <a:r>
              <a:rPr lang="en-US" dirty="0" smtClean="0"/>
              <a:t>*Bonnie had written her own eulogy.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254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7894" y="0"/>
            <a:ext cx="6136106" cy="1371600"/>
          </a:xfrm>
        </p:spPr>
        <p:txBody>
          <a:bodyPr>
            <a:normAutofit/>
          </a:bodyPr>
          <a:lstStyle/>
          <a:p>
            <a:pPr algn="ctr"/>
            <a:r>
              <a:rPr lang="en-US" sz="7200" dirty="0" smtClean="0">
                <a:solidFill>
                  <a:srgbClr val="00B050"/>
                </a:solidFill>
                <a:latin typeface="Eras Bold ITC" pitchFamily="34" charset="0"/>
              </a:rPr>
              <a:t>AL CAPONE</a:t>
            </a:r>
            <a:endParaRPr lang="en-US" sz="7200" dirty="0">
              <a:solidFill>
                <a:srgbClr val="00B050"/>
              </a:solidFill>
              <a:latin typeface="Eras Bold ITC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971799"/>
            <a:ext cx="9144000" cy="184456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i="1" dirty="0" smtClean="0">
                <a:latin typeface="Arial Narrow" pitchFamily="34" charset="0"/>
              </a:rPr>
              <a:t>Scarface</a:t>
            </a:r>
            <a:r>
              <a:rPr lang="en-US" dirty="0" smtClean="0">
                <a:latin typeface="Arial Narrow" pitchFamily="34" charset="0"/>
              </a:rPr>
              <a:t> amassed $100M from bootlegging &amp; murder (killed over 500 including the </a:t>
            </a:r>
            <a:r>
              <a:rPr lang="en-US" dirty="0" smtClean="0">
                <a:solidFill>
                  <a:srgbClr val="FF0000"/>
                </a:solidFill>
                <a:latin typeface="Arial Narrow" pitchFamily="34" charset="0"/>
              </a:rPr>
              <a:t>St. Valentine’s Day Massacre</a:t>
            </a:r>
            <a:r>
              <a:rPr lang="en-US" dirty="0" smtClean="0">
                <a:latin typeface="Arial Narrow" pitchFamily="34" charset="0"/>
              </a:rPr>
              <a:t>). He went to White Sox games, opened soup kitchens, enjoyed opera &amp; provided free milk to children.</a:t>
            </a:r>
          </a:p>
          <a:p>
            <a:pPr marL="0" indent="0" algn="ctr">
              <a:buNone/>
            </a:pPr>
            <a:endParaRPr lang="en-US" sz="1000" dirty="0" smtClean="0"/>
          </a:p>
          <a:p>
            <a:pPr marL="0" indent="0">
              <a:buNone/>
            </a:pPr>
            <a:r>
              <a:rPr lang="en-US" sz="1800" dirty="0" smtClean="0"/>
              <a:t>*He would eventually be found guilty of tax </a:t>
            </a:r>
            <a:r>
              <a:rPr lang="en-US" sz="1800" dirty="0"/>
              <a:t>e</a:t>
            </a:r>
            <a:r>
              <a:rPr lang="en-US" sz="1800" dirty="0" smtClean="0"/>
              <a:t>vasion, depicted in movie </a:t>
            </a:r>
            <a:r>
              <a:rPr lang="en-US" sz="1800" i="1" dirty="0" smtClean="0"/>
              <a:t>The Untouchables.</a:t>
            </a:r>
            <a:endParaRPr lang="en-US" sz="1800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07895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933" y="4816365"/>
            <a:ext cx="2902067" cy="2076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16364"/>
            <a:ext cx="2614613" cy="204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613" y="4816365"/>
            <a:ext cx="3627320" cy="2076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199" y="1319644"/>
            <a:ext cx="2202873" cy="1652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07895" y="1319644"/>
            <a:ext cx="392630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</a:t>
            </a:r>
            <a:r>
              <a:rPr lang="en-US" dirty="0"/>
              <a:t>M</a:t>
            </a:r>
            <a:r>
              <a:rPr lang="en-US" dirty="0" smtClean="0"/>
              <a:t>ob film genre is heavily inspired by Capone, pic from Scarface is to the rt.</a:t>
            </a:r>
          </a:p>
          <a:p>
            <a:endParaRPr lang="en-US" sz="400" dirty="0" smtClean="0"/>
          </a:p>
          <a:p>
            <a:r>
              <a:rPr lang="en-US" dirty="0" smtClean="0"/>
              <a:t>*Al also made $$$ thru prostitution.</a:t>
            </a:r>
          </a:p>
          <a:p>
            <a:endParaRPr lang="en-US" sz="400" dirty="0" smtClean="0"/>
          </a:p>
          <a:p>
            <a:r>
              <a:rPr lang="en-US" dirty="0" smtClean="0"/>
              <a:t>*After arrest, FDR uses Al’s bullet proof limo for his own personal use.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9828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71600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CHICAGO RIOTS</a:t>
            </a:r>
            <a:endParaRPr lang="en-US" sz="6600" b="1" dirty="0">
              <a:solidFill>
                <a:srgbClr val="FF0000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295400"/>
            <a:ext cx="9144001" cy="24384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smtClean="0">
                <a:latin typeface="Arial Narrow" pitchFamily="34" charset="0"/>
              </a:rPr>
              <a:t>AA teen is killed on a beach (whites hit him in head while swimming with a rock). Arson, murder &amp; theft occurred by mainly Irish whites who attacked the 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Black Belt</a:t>
            </a:r>
            <a:r>
              <a:rPr lang="en-US" sz="2400" dirty="0" smtClean="0">
                <a:latin typeface="Arial Narrow" pitchFamily="34" charset="0"/>
              </a:rPr>
              <a:t> on the south side (38 killed). Incident sparked beginnings of 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Red Summer</a:t>
            </a:r>
            <a:r>
              <a:rPr lang="en-US" sz="2400" dirty="0" smtClean="0">
                <a:latin typeface="Arial Narrow" pitchFamily="34" charset="0"/>
              </a:rPr>
              <a:t>.</a:t>
            </a:r>
          </a:p>
          <a:p>
            <a:pPr marL="0" indent="0" algn="ctr">
              <a:buNone/>
            </a:pPr>
            <a:endParaRPr lang="en-US" sz="1400" dirty="0">
              <a:latin typeface="Arial Narrow" pitchFamily="34" charset="0"/>
            </a:endParaRPr>
          </a:p>
          <a:p>
            <a:pPr marL="0" indent="0">
              <a:buNone/>
            </a:pPr>
            <a:r>
              <a:rPr lang="en-US" sz="1800" dirty="0" smtClean="0"/>
              <a:t>*AA and Irish had moved to the same area of Chicago &amp; searched for the same jobs. When a drought hit Southern IL, broke farmers were added to the mix. **Part of the issue is that the White Police did not arrest the man who threw the rock &amp; killed the teen</a:t>
            </a:r>
            <a:endParaRPr lang="en-US" sz="18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605646"/>
            <a:ext cx="4419601" cy="323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1" y="3605646"/>
            <a:ext cx="4724400" cy="3363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2863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3581400"/>
            <a:ext cx="5257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FF0000"/>
                </a:solidFill>
                <a:latin typeface="Helvetica Narrow" pitchFamily="34" charset="0"/>
                <a:cs typeface="Aharoni" pitchFamily="2" charset="-79"/>
              </a:rPr>
              <a:t>SPORTS </a:t>
            </a:r>
          </a:p>
          <a:p>
            <a:pPr algn="ctr"/>
            <a:r>
              <a:rPr lang="en-US" sz="7200" b="1" dirty="0" smtClean="0">
                <a:solidFill>
                  <a:srgbClr val="FF0000"/>
                </a:solidFill>
                <a:latin typeface="Helvetica Narrow" pitchFamily="34" charset="0"/>
                <a:cs typeface="Aharoni" pitchFamily="2" charset="-79"/>
              </a:rPr>
              <a:t>&amp; HEROES</a:t>
            </a:r>
            <a:endParaRPr lang="en-US" sz="7200" b="1" dirty="0">
              <a:solidFill>
                <a:srgbClr val="FF0000"/>
              </a:solidFill>
              <a:latin typeface="Helvetica Narrow" pitchFamily="34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318078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276851" cy="1295400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 smtClean="0">
                <a:solidFill>
                  <a:srgbClr val="7030A0"/>
                </a:solidFill>
                <a:latin typeface="Kartika" pitchFamily="18" charset="0"/>
                <a:cs typeface="Kartika" pitchFamily="18" charset="0"/>
              </a:rPr>
              <a:t>BABE RUTH</a:t>
            </a:r>
            <a:endParaRPr lang="en-US" sz="6000" b="1" dirty="0">
              <a:solidFill>
                <a:srgbClr val="7030A0"/>
              </a:solidFill>
              <a:latin typeface="Kartika" pitchFamily="18" charset="0"/>
              <a:cs typeface="Kartik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6" y="2667000"/>
            <a:ext cx="5269925" cy="125896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i="1" dirty="0" smtClean="0">
                <a:latin typeface="Arial Narrow" pitchFamily="34" charset="0"/>
              </a:rPr>
              <a:t>Bambino </a:t>
            </a:r>
            <a:r>
              <a:rPr lang="en-US" sz="2400" dirty="0" smtClean="0">
                <a:latin typeface="Arial Narrow" pitchFamily="34" charset="0"/>
              </a:rPr>
              <a:t>earned $80K/year, was so popular Yankee Stadium was known as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 House That Ruth Built </a:t>
            </a:r>
            <a:r>
              <a:rPr lang="en-US" sz="2400" dirty="0" smtClean="0">
                <a:latin typeface="Arial Narrow" pitchFamily="34" charset="0"/>
              </a:rPr>
              <a:t>(career .690 SLG %).</a:t>
            </a:r>
            <a:endParaRPr lang="en-US" sz="2400" i="1" dirty="0">
              <a:latin typeface="Arial Narrow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851" y="0"/>
            <a:ext cx="3867150" cy="280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851" y="3925964"/>
            <a:ext cx="3867150" cy="2932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" y="3925965"/>
            <a:ext cx="5269924" cy="2932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76851" y="2800350"/>
            <a:ext cx="3867149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800" dirty="0" smtClean="0"/>
          </a:p>
          <a:p>
            <a:r>
              <a:rPr lang="en-US" dirty="0" smtClean="0"/>
              <a:t>*Ruth’s 60 HRs in 1 season &amp; 714 for career were unthinkable records. He actually started career as a pitcher.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362200" y="1066800"/>
            <a:ext cx="29146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*1 time Ruth binged on hot dogs &amp; soda getting sick, called “the bellyache heard round the world.”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1099"/>
            <a:ext cx="2362200" cy="1363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7855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835045" cy="1847088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 smtClean="0">
                <a:solidFill>
                  <a:srgbClr val="7030A0"/>
                </a:solidFill>
                <a:latin typeface="Kartika" pitchFamily="18" charset="0"/>
                <a:cs typeface="Kartika" pitchFamily="18" charset="0"/>
              </a:rPr>
              <a:t>OSCAR </a:t>
            </a:r>
            <a:r>
              <a:rPr lang="en-US" sz="4000" b="1" dirty="0" smtClean="0">
                <a:solidFill>
                  <a:srgbClr val="7030A0"/>
                </a:solidFill>
                <a:latin typeface="Kartika" pitchFamily="18" charset="0"/>
                <a:cs typeface="Kartika" pitchFamily="18" charset="0"/>
              </a:rPr>
              <a:t>CHARLESTON</a:t>
            </a:r>
            <a:endParaRPr lang="en-US" sz="4000" b="1" dirty="0">
              <a:solidFill>
                <a:srgbClr val="7030A0"/>
              </a:solidFill>
              <a:latin typeface="Kartika" pitchFamily="18" charset="0"/>
              <a:cs typeface="Kartik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28800"/>
            <a:ext cx="3835045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latin typeface="Arial Narrow" pitchFamily="34" charset="0"/>
              </a:rPr>
              <a:t>Negro League icon who led league in HR’s 6 times.</a:t>
            </a:r>
            <a:endParaRPr lang="en-US" dirty="0">
              <a:latin typeface="Arial Narrow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045" y="0"/>
            <a:ext cx="5308955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19400"/>
            <a:ext cx="3062288" cy="2407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045" y="4572000"/>
            <a:ext cx="5308956" cy="2348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506" y="2819400"/>
            <a:ext cx="1442939" cy="1082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505" y="3901604"/>
            <a:ext cx="1442940" cy="1325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5226992"/>
            <a:ext cx="3835045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*Other stars in later years would include </a:t>
            </a:r>
            <a:r>
              <a:rPr lang="en-US" dirty="0" smtClean="0">
                <a:solidFill>
                  <a:srgbClr val="FF0000"/>
                </a:solidFill>
              </a:rPr>
              <a:t>Josh Gibson, Satchel Paige </a:t>
            </a:r>
            <a:r>
              <a:rPr lang="en-US" dirty="0" smtClean="0"/>
              <a:t>&amp; the legend </a:t>
            </a:r>
            <a:r>
              <a:rPr lang="en-US" dirty="0" smtClean="0">
                <a:solidFill>
                  <a:srgbClr val="FF0000"/>
                </a:solidFill>
              </a:rPr>
              <a:t>Jackie Robinson.</a:t>
            </a:r>
          </a:p>
          <a:p>
            <a:endParaRPr lang="en-US" sz="900" dirty="0"/>
          </a:p>
          <a:p>
            <a:r>
              <a:rPr lang="en-US" dirty="0" smtClean="0"/>
              <a:t>*Josh Gibson was nicknamed the black Babe Ruth, hit over 1000 HRs!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68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7171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0" y="0"/>
            <a:ext cx="6477000" cy="1371600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 smtClean="0">
                <a:solidFill>
                  <a:srgbClr val="7030A0"/>
                </a:solidFill>
                <a:latin typeface="Kartika" pitchFamily="18" charset="0"/>
                <a:cs typeface="Kartika" pitchFamily="18" charset="0"/>
              </a:rPr>
              <a:t>JACK DEMPSEY</a:t>
            </a:r>
            <a:endParaRPr lang="en-US" sz="6000" b="1" dirty="0">
              <a:solidFill>
                <a:srgbClr val="7030A0"/>
              </a:solidFill>
              <a:latin typeface="Kartika" pitchFamily="18" charset="0"/>
              <a:cs typeface="Kartik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8250" y="1371600"/>
            <a:ext cx="4095750" cy="990600"/>
          </a:xfrm>
        </p:spPr>
        <p:txBody>
          <a:bodyPr/>
          <a:lstStyle/>
          <a:p>
            <a:pPr marL="0" indent="0" algn="ctr">
              <a:buNone/>
            </a:pPr>
            <a:r>
              <a:rPr lang="en-US" i="1" dirty="0" err="1" smtClean="0">
                <a:latin typeface="Arial Narrow" pitchFamily="34" charset="0"/>
              </a:rPr>
              <a:t>Manasses</a:t>
            </a:r>
            <a:r>
              <a:rPr lang="en-US" i="1" dirty="0" smtClean="0">
                <a:latin typeface="Arial Narrow" pitchFamily="34" charset="0"/>
              </a:rPr>
              <a:t> Mauler </a:t>
            </a:r>
            <a:r>
              <a:rPr lang="en-US" dirty="0" smtClean="0">
                <a:latin typeface="Arial Narrow" pitchFamily="34" charset="0"/>
              </a:rPr>
              <a:t>was boxing icon who held title for 7 years.</a:t>
            </a:r>
            <a:endParaRPr lang="en-US" dirty="0">
              <a:latin typeface="Arial Narrow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855"/>
            <a:ext cx="2806770" cy="3852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38575"/>
            <a:ext cx="5048250" cy="301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48250" y="4724400"/>
            <a:ext cx="4095750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*He was so famous, a 1923 fight was in front of 85,000 (another 20,000 couldn’t get in to see) &amp; was live on the radio from his foe’s home in  Argentina.</a:t>
            </a:r>
          </a:p>
          <a:p>
            <a:endParaRPr lang="en-US" sz="800" dirty="0"/>
          </a:p>
          <a:p>
            <a:r>
              <a:rPr lang="en-US" dirty="0" smtClean="0"/>
              <a:t>*When he lost to Gene Tunney in ’26, crowd was over 120,000 (rematch  vs. Tunney was worth $1,000,000).</a:t>
            </a:r>
            <a:endParaRPr lang="en-US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770" y="1447801"/>
            <a:ext cx="2241480" cy="2415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832" y="2272398"/>
            <a:ext cx="2239241" cy="2239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0" y="2272397"/>
            <a:ext cx="1838056" cy="2239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9861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97161" y="0"/>
            <a:ext cx="3136520" cy="1981200"/>
          </a:xfrm>
        </p:spPr>
        <p:txBody>
          <a:bodyPr>
            <a:noAutofit/>
          </a:bodyPr>
          <a:lstStyle/>
          <a:p>
            <a:pPr algn="ctr"/>
            <a:r>
              <a:rPr lang="en-US" sz="6000" b="1" dirty="0" smtClean="0">
                <a:solidFill>
                  <a:srgbClr val="7030A0"/>
                </a:solidFill>
                <a:latin typeface="Kartika" pitchFamily="18" charset="0"/>
                <a:cs typeface="Kartika" pitchFamily="18" charset="0"/>
              </a:rPr>
              <a:t>BOBBY</a:t>
            </a:r>
            <a:br>
              <a:rPr lang="en-US" sz="6000" b="1" dirty="0" smtClean="0">
                <a:solidFill>
                  <a:srgbClr val="7030A0"/>
                </a:solidFill>
                <a:latin typeface="Kartika" pitchFamily="18" charset="0"/>
                <a:cs typeface="Kartika" pitchFamily="18" charset="0"/>
              </a:rPr>
            </a:br>
            <a:r>
              <a:rPr lang="en-US" sz="6000" b="1" dirty="0" smtClean="0">
                <a:solidFill>
                  <a:srgbClr val="7030A0"/>
                </a:solidFill>
                <a:latin typeface="Kartika" pitchFamily="18" charset="0"/>
                <a:cs typeface="Kartika" pitchFamily="18" charset="0"/>
              </a:rPr>
              <a:t>JONES</a:t>
            </a:r>
            <a:endParaRPr lang="en-US" sz="6000" b="1" dirty="0">
              <a:solidFill>
                <a:srgbClr val="7030A0"/>
              </a:solidFill>
              <a:latin typeface="Kartika" pitchFamily="18" charset="0"/>
              <a:cs typeface="Kartik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733800"/>
            <a:ext cx="3097161" cy="31242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latin typeface="Arial Narrow" pitchFamily="34" charset="0"/>
              </a:rPr>
              <a:t>Golfer who retired at 28 after winning 13 titles.</a:t>
            </a:r>
            <a:endParaRPr lang="en-US" dirty="0">
              <a:latin typeface="Arial Narrow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680" y="0"/>
            <a:ext cx="2924175" cy="361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97161" cy="361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161" y="3619500"/>
            <a:ext cx="6046839" cy="323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97161" y="1809750"/>
            <a:ext cx="313651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*Jones never declared himself a pro, which means his payout for every tourney victory was $0.00, kept amateur status.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4724400"/>
            <a:ext cx="309716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*His best year was 1930: had 27 top tens &amp; 13 victories in just 31 tournaments.</a:t>
            </a:r>
          </a:p>
          <a:p>
            <a:endParaRPr lang="en-US" dirty="0"/>
          </a:p>
          <a:p>
            <a:r>
              <a:rPr lang="en-US" dirty="0" smtClean="0"/>
              <a:t>*Would later design Augusta National (shown to the right) sight of the Master’s.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1492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919105" cy="1847088"/>
          </a:xfrm>
        </p:spPr>
        <p:txBody>
          <a:bodyPr>
            <a:noAutofit/>
          </a:bodyPr>
          <a:lstStyle/>
          <a:p>
            <a:pPr algn="ctr"/>
            <a:r>
              <a:rPr lang="en-US" sz="6000" b="1" dirty="0" smtClean="0">
                <a:solidFill>
                  <a:srgbClr val="7030A0"/>
                </a:solidFill>
              </a:rPr>
              <a:t>CHARLES LINDBERGH</a:t>
            </a:r>
            <a:endParaRPr lang="en-US" sz="6000" b="1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952875"/>
            <a:ext cx="9144000" cy="1000125"/>
          </a:xfrm>
        </p:spPr>
        <p:txBody>
          <a:bodyPr/>
          <a:lstStyle/>
          <a:p>
            <a:pPr marL="0" indent="0" algn="ctr">
              <a:buNone/>
            </a:pPr>
            <a:r>
              <a:rPr lang="en-US" i="1" dirty="0" smtClean="0">
                <a:latin typeface="Arial Narrow" pitchFamily="34" charset="0"/>
              </a:rPr>
              <a:t>Lucky Lindy </a:t>
            </a:r>
            <a:r>
              <a:rPr lang="en-US" dirty="0" smtClean="0">
                <a:latin typeface="Arial Narrow" pitchFamily="34" charset="0"/>
              </a:rPr>
              <a:t>flew his </a:t>
            </a:r>
            <a:r>
              <a:rPr lang="en-US" dirty="0" smtClean="0">
                <a:solidFill>
                  <a:srgbClr val="FF0000"/>
                </a:solidFill>
                <a:latin typeface="Arial Narrow" pitchFamily="34" charset="0"/>
              </a:rPr>
              <a:t>Spirit of St. Louis </a:t>
            </a:r>
            <a:r>
              <a:rPr lang="en-US" dirty="0" smtClean="0">
                <a:latin typeface="Arial Narrow" pitchFamily="34" charset="0"/>
              </a:rPr>
              <a:t>plane on 1</a:t>
            </a:r>
            <a:r>
              <a:rPr lang="en-US" baseline="30000" dirty="0" smtClean="0">
                <a:latin typeface="Arial Narrow" pitchFamily="34" charset="0"/>
              </a:rPr>
              <a:t>st</a:t>
            </a:r>
            <a:r>
              <a:rPr lang="en-US" dirty="0" smtClean="0">
                <a:latin typeface="Arial Narrow" pitchFamily="34" charset="0"/>
              </a:rPr>
              <a:t> transatlantic flight over the ocean (33 hours &amp; 29 minutes). Tickertape parade weighed 1800 tons.</a:t>
            </a:r>
            <a:endParaRPr lang="en-US" dirty="0">
              <a:latin typeface="Arial Narrow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9105" y="0"/>
            <a:ext cx="5238750" cy="395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826655"/>
            <a:ext cx="3919105" cy="2126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24400" y="4800600"/>
            <a:ext cx="43434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*Lindbergh was in pursuit of the </a:t>
            </a:r>
            <a:r>
              <a:rPr lang="en-US" dirty="0" err="1" smtClean="0"/>
              <a:t>Orteig</a:t>
            </a:r>
            <a:r>
              <a:rPr lang="en-US" dirty="0" smtClean="0"/>
              <a:t> Prize--$25K to the 1</a:t>
            </a:r>
            <a:r>
              <a:rPr lang="en-US" baseline="30000" dirty="0" smtClean="0"/>
              <a:t>st</a:t>
            </a:r>
            <a:r>
              <a:rPr lang="en-US" dirty="0" smtClean="0"/>
              <a:t> pilot to fly the ocean.</a:t>
            </a:r>
          </a:p>
          <a:p>
            <a:endParaRPr lang="en-US" sz="800" dirty="0"/>
          </a:p>
          <a:p>
            <a:r>
              <a:rPr lang="en-US" dirty="0" smtClean="0"/>
              <a:t>*Plane almost crashed during takeoff due to the heavy weight of all the gasoline.</a:t>
            </a:r>
          </a:p>
          <a:p>
            <a:endParaRPr lang="en-US" sz="800" dirty="0"/>
          </a:p>
          <a:p>
            <a:r>
              <a:rPr lang="en-US" dirty="0" smtClean="0"/>
              <a:t>*3610 mile trip ended when 125,000 peeps in Paris stormed the plane to celebrate.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673" y="4902349"/>
            <a:ext cx="2597727" cy="195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552" y="4902350"/>
            <a:ext cx="2181225" cy="195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6112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76199"/>
            <a:ext cx="9372600" cy="697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228600" y="3048000"/>
            <a:ext cx="73914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6000" b="1" dirty="0" smtClean="0">
              <a:solidFill>
                <a:srgbClr val="FFFF00"/>
              </a:solidFill>
            </a:endParaRPr>
          </a:p>
          <a:p>
            <a:pPr algn="ctr"/>
            <a:endParaRPr lang="en-US" sz="6000" b="1" dirty="0">
              <a:solidFill>
                <a:srgbClr val="FFFF00"/>
              </a:solidFill>
            </a:endParaRPr>
          </a:p>
          <a:p>
            <a:pPr algn="ctr"/>
            <a:r>
              <a:rPr lang="en-US" sz="7200" b="1" dirty="0" smtClean="0">
                <a:solidFill>
                  <a:srgbClr val="FFFF00"/>
                </a:solidFill>
              </a:rPr>
              <a:t>HARLEM</a:t>
            </a:r>
          </a:p>
          <a:p>
            <a:pPr algn="ctr"/>
            <a:r>
              <a:rPr lang="en-US" sz="7200" b="1" dirty="0" smtClean="0">
                <a:solidFill>
                  <a:srgbClr val="FFFF00"/>
                </a:solidFill>
              </a:rPr>
              <a:t>RENAISSANCE</a:t>
            </a:r>
            <a:endParaRPr lang="en-US" sz="7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95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599709" cy="121920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606BA"/>
                </a:solidFill>
              </a:rPr>
              <a:t>ENTERTAINMENT</a:t>
            </a:r>
            <a:endParaRPr lang="en-US" b="1" dirty="0">
              <a:solidFill>
                <a:srgbClr val="0606BA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71600"/>
            <a:ext cx="4599709" cy="179070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smtClean="0">
                <a:latin typeface="Arial Narrow" pitchFamily="34" charset="0"/>
              </a:rPr>
              <a:t>Major cultural movement of the 1920s in Harlem, NY used AA actors instead of black-faced minstrel shows.</a:t>
            </a:r>
            <a:endParaRPr lang="en-US" sz="2400" dirty="0">
              <a:latin typeface="Arial Narrow" pitchFamily="34" charset="0"/>
            </a:endParaRPr>
          </a:p>
        </p:txBody>
      </p:sp>
      <p:pic>
        <p:nvPicPr>
          <p:cNvPr id="3074" name="Picture 2" descr="http://1.bp.blogspot.com/-38q22i0VWeE/Ty6YDlXt1WI/AAAAAAAAAag/mfu096ZmAOk/s1600/cottonc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709" y="0"/>
            <a:ext cx="4572000" cy="3162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709" y="4419600"/>
            <a:ext cx="4544291" cy="425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99709" y="3162301"/>
            <a:ext cx="454429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00" dirty="0" smtClean="0"/>
          </a:p>
          <a:p>
            <a:r>
              <a:rPr lang="en-US" dirty="0" smtClean="0"/>
              <a:t>*Clubs like the </a:t>
            </a:r>
            <a:r>
              <a:rPr lang="en-US" dirty="0" smtClean="0">
                <a:solidFill>
                  <a:srgbClr val="FF0000"/>
                </a:solidFill>
              </a:rPr>
              <a:t>Cotton Club </a:t>
            </a:r>
            <a:r>
              <a:rPr lang="en-US" dirty="0" smtClean="0"/>
              <a:t>&amp; the </a:t>
            </a:r>
            <a:r>
              <a:rPr lang="en-US" dirty="0" smtClean="0">
                <a:solidFill>
                  <a:srgbClr val="FF0000"/>
                </a:solidFill>
              </a:rPr>
              <a:t>Apollo</a:t>
            </a:r>
            <a:r>
              <a:rPr lang="en-US" dirty="0" smtClean="0"/>
              <a:t> made the Harlem nightlife alive.</a:t>
            </a:r>
          </a:p>
          <a:p>
            <a:endParaRPr lang="en-US" sz="1200" dirty="0"/>
          </a:p>
          <a:p>
            <a:r>
              <a:rPr lang="en-US" dirty="0" smtClean="0"/>
              <a:t>*</a:t>
            </a:r>
            <a:r>
              <a:rPr lang="en-US" dirty="0" smtClean="0">
                <a:solidFill>
                  <a:srgbClr val="FF0000"/>
                </a:solidFill>
              </a:rPr>
              <a:t>Harlem Globetrotters </a:t>
            </a:r>
            <a:r>
              <a:rPr lang="en-US" dirty="0" smtClean="0"/>
              <a:t>created in 1920s.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7000"/>
            <a:ext cx="4599709" cy="2453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9854" y="5095701"/>
            <a:ext cx="2299856" cy="176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95701"/>
            <a:ext cx="2299854" cy="1771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1107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430857" cy="1219200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 smtClean="0">
                <a:solidFill>
                  <a:srgbClr val="0606BA"/>
                </a:solidFill>
              </a:rPr>
              <a:t>LITERATURE</a:t>
            </a:r>
            <a:endParaRPr lang="en-US" sz="6600" b="1" dirty="0">
              <a:solidFill>
                <a:srgbClr val="0606BA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95400"/>
            <a:ext cx="4430856" cy="2667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latin typeface="Arial Narrow" pitchFamily="34" charset="0"/>
              </a:rPr>
              <a:t>Amazing poets include:</a:t>
            </a:r>
          </a:p>
          <a:p>
            <a:pPr marL="0" indent="0">
              <a:buNone/>
            </a:pPr>
            <a:r>
              <a:rPr lang="en-US" sz="2400" dirty="0" smtClean="0">
                <a:latin typeface="Arial Narrow" pitchFamily="34" charset="0"/>
              </a:rPr>
              <a:t>	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Claude McKay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	Langston Hughes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	</a:t>
            </a:r>
            <a:r>
              <a:rPr lang="en-US" sz="2400" dirty="0" err="1" smtClean="0">
                <a:solidFill>
                  <a:srgbClr val="FF0000"/>
                </a:solidFill>
                <a:latin typeface="Arial Narrow" pitchFamily="34" charset="0"/>
              </a:rPr>
              <a:t>Countee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 Cullen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	James Weldon Johnson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	</a:t>
            </a:r>
            <a:r>
              <a:rPr lang="en-US" sz="2400" dirty="0" err="1" smtClean="0">
                <a:solidFill>
                  <a:srgbClr val="FF0000"/>
                </a:solidFill>
                <a:latin typeface="Arial Narrow" pitchFamily="34" charset="0"/>
              </a:rPr>
              <a:t>Zora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 Neale Hurston</a:t>
            </a:r>
            <a:endParaRPr lang="en-US" sz="2400" dirty="0">
              <a:solidFill>
                <a:srgbClr val="FF0000"/>
              </a:solidFill>
              <a:latin typeface="Arial Narrow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857" y="4648200"/>
            <a:ext cx="4747780" cy="271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856" y="-2"/>
            <a:ext cx="4733925" cy="2227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857" y="2227727"/>
            <a:ext cx="4733924" cy="2420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4038600"/>
            <a:ext cx="4430857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*McKay’s </a:t>
            </a:r>
            <a:r>
              <a:rPr lang="en-US" i="1" dirty="0" smtClean="0"/>
              <a:t>If We Must Die </a:t>
            </a:r>
            <a:r>
              <a:rPr lang="en-US" dirty="0" smtClean="0"/>
              <a:t>is powerful &amp; mentions the upcoming fight for the AA.</a:t>
            </a:r>
          </a:p>
          <a:p>
            <a:endParaRPr lang="en-US" sz="1200" dirty="0" smtClean="0"/>
          </a:p>
          <a:p>
            <a:r>
              <a:rPr lang="en-US" dirty="0" smtClean="0"/>
              <a:t>*JWJ’s </a:t>
            </a:r>
            <a:r>
              <a:rPr lang="en-US" i="1" dirty="0" smtClean="0"/>
              <a:t>Lift Every Voice and Sing </a:t>
            </a:r>
            <a:r>
              <a:rPr lang="en-US" dirty="0" smtClean="0"/>
              <a:t>is often referred to as the black national anthem.</a:t>
            </a:r>
          </a:p>
          <a:p>
            <a:endParaRPr lang="en-US" sz="1200" dirty="0" smtClean="0"/>
          </a:p>
          <a:p>
            <a:r>
              <a:rPr lang="en-US" dirty="0" smtClean="0"/>
              <a:t>*Hughes is officially the 1</a:t>
            </a:r>
            <a:r>
              <a:rPr lang="en-US" baseline="30000" dirty="0" smtClean="0"/>
              <a:t>st</a:t>
            </a:r>
            <a:r>
              <a:rPr lang="en-US" dirty="0" smtClean="0"/>
              <a:t> AA person to earn a living solely from writing.</a:t>
            </a:r>
          </a:p>
          <a:p>
            <a:endParaRPr lang="en-US" sz="1200" dirty="0"/>
          </a:p>
          <a:p>
            <a:r>
              <a:rPr lang="en-US" dirty="0" smtClean="0"/>
              <a:t>*Historians agree that the Civil Rights movement has roots in the Jazz Age.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8790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22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71600" y="0"/>
            <a:ext cx="6629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RED SUMMER</a:t>
            </a:r>
            <a:endParaRPr lang="en-US" sz="7200" dirty="0">
              <a:solidFill>
                <a:srgbClr val="FF0000"/>
              </a:solidFill>
              <a:latin typeface="Aharoni" pitchFamily="2" charset="-79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376917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4847092" cy="1219200"/>
          </a:xfrm>
        </p:spPr>
        <p:txBody>
          <a:bodyPr>
            <a:noAutofit/>
          </a:bodyPr>
          <a:lstStyle/>
          <a:p>
            <a:pPr algn="ctr"/>
            <a:r>
              <a:rPr lang="en-US" sz="8800" b="1" dirty="0" smtClean="0">
                <a:solidFill>
                  <a:srgbClr val="0606BA"/>
                </a:solidFill>
              </a:rPr>
              <a:t>JAZZ</a:t>
            </a:r>
            <a:endParaRPr lang="en-US" sz="8800" b="1" dirty="0">
              <a:solidFill>
                <a:srgbClr val="0606BA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71600"/>
            <a:ext cx="4953000" cy="289560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smtClean="0">
                <a:latin typeface="Arial Narrow" pitchFamily="34" charset="0"/>
              </a:rPr>
              <a:t>Difficult to explain, uses upbeat improvised rhythms, began in New Orleans. Famed performers include: 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Louis Armstrong, Joe “King” Oliver </a:t>
            </a:r>
            <a:r>
              <a:rPr lang="en-US" sz="2400" dirty="0" smtClean="0">
                <a:solidFill>
                  <a:srgbClr val="450101"/>
                </a:solidFill>
                <a:latin typeface="Arial Narrow" pitchFamily="34" charset="0"/>
              </a:rPr>
              <a:t>&amp;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 Duke Ellington</a:t>
            </a:r>
            <a:r>
              <a:rPr lang="en-US" sz="2400" dirty="0" smtClean="0">
                <a:latin typeface="Arial Narrow" pitchFamily="34" charset="0"/>
              </a:rPr>
              <a:t>.</a:t>
            </a:r>
            <a:endParaRPr lang="en-US" sz="2400" dirty="0">
              <a:latin typeface="Arial Narrow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092" y="0"/>
            <a:ext cx="4303835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67201"/>
            <a:ext cx="3820082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829" y="4267201"/>
            <a:ext cx="3383879" cy="2572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267201"/>
            <a:ext cx="2638713" cy="2572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47092" y="3352800"/>
            <a:ext cx="42969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*Some say it combines 1910s big band swing with ragtime, but even that is too vague. Key word is improvisation.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3200400"/>
            <a:ext cx="48470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*Nicknamed “</a:t>
            </a:r>
            <a:r>
              <a:rPr lang="en-US" dirty="0" err="1" smtClean="0"/>
              <a:t>Satchmo</a:t>
            </a:r>
            <a:r>
              <a:rPr lang="en-US" dirty="0" smtClean="0"/>
              <a:t>,” LA played trumpet &amp; cornet. Like </a:t>
            </a:r>
            <a:r>
              <a:rPr lang="en-US" dirty="0" smtClean="0">
                <a:solidFill>
                  <a:srgbClr val="FF0000"/>
                </a:solidFill>
              </a:rPr>
              <a:t>Ella Fitzgerald, </a:t>
            </a:r>
            <a:r>
              <a:rPr lang="en-US" dirty="0" smtClean="0"/>
              <a:t>he was considered a great “scat singer” (no words just notes).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6560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4961764" cy="1327666"/>
          </a:xfrm>
        </p:spPr>
        <p:txBody>
          <a:bodyPr>
            <a:noAutofit/>
          </a:bodyPr>
          <a:lstStyle/>
          <a:p>
            <a:pPr algn="ctr"/>
            <a:r>
              <a:rPr lang="en-US" sz="8800" b="1" dirty="0" smtClean="0">
                <a:solidFill>
                  <a:srgbClr val="0606BA"/>
                </a:solidFill>
              </a:rPr>
              <a:t>BLUES</a:t>
            </a:r>
            <a:endParaRPr lang="en-US" sz="8800" b="1" dirty="0">
              <a:solidFill>
                <a:srgbClr val="0606BA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352800"/>
            <a:ext cx="9144000" cy="102696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smtClean="0">
                <a:latin typeface="Arial Narrow" pitchFamily="34" charset="0"/>
              </a:rPr>
              <a:t>Somewhat depressing genre w/ roots in the 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field hollers</a:t>
            </a:r>
            <a:r>
              <a:rPr lang="en-US" sz="2400" dirty="0" smtClean="0">
                <a:latin typeface="Arial Narrow" pitchFamily="34" charset="0"/>
              </a:rPr>
              <a:t>, has to be experienced. Perfected by “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Jelly Roll” Bessie Smith </a:t>
            </a:r>
            <a:r>
              <a:rPr lang="en-US" sz="2400" dirty="0" smtClean="0">
                <a:latin typeface="Arial Narrow" pitchFamily="34" charset="0"/>
              </a:rPr>
              <a:t>&amp; 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“Mother of Blues” Ma Rainey</a:t>
            </a:r>
            <a:r>
              <a:rPr lang="en-US" sz="2400" dirty="0" smtClean="0">
                <a:latin typeface="Arial Narrow" pitchFamily="34" charset="0"/>
              </a:rPr>
              <a:t>.</a:t>
            </a:r>
            <a:endParaRPr lang="en-US" sz="2400" dirty="0">
              <a:latin typeface="Arial Narrow" pitchFamily="34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79766"/>
            <a:ext cx="2967038" cy="2478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379767"/>
            <a:ext cx="2514600" cy="2478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038" y="4379766"/>
            <a:ext cx="3662362" cy="2498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1764" y="0"/>
            <a:ext cx="4209945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1143000"/>
            <a:ext cx="4961764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 smtClean="0"/>
          </a:p>
          <a:p>
            <a:r>
              <a:rPr lang="en-US" dirty="0" smtClean="0"/>
              <a:t>*Style is a 3 stanza story in which the 1</a:t>
            </a:r>
            <a:r>
              <a:rPr lang="en-US" baseline="30000" dirty="0" smtClean="0"/>
              <a:t>st</a:t>
            </a:r>
            <a:r>
              <a:rPr lang="en-US" dirty="0" smtClean="0"/>
              <a:t> two lines sort of repeat &amp; the 3</a:t>
            </a:r>
            <a:r>
              <a:rPr lang="en-US" baseline="30000" dirty="0" smtClean="0"/>
              <a:t>rd</a:t>
            </a:r>
            <a:r>
              <a:rPr lang="en-US" dirty="0" smtClean="0"/>
              <a:t> line answers the 1</a:t>
            </a:r>
            <a:r>
              <a:rPr lang="en-US" baseline="30000" dirty="0" smtClean="0"/>
              <a:t>st</a:t>
            </a:r>
            <a:r>
              <a:rPr lang="en-US" dirty="0" smtClean="0"/>
              <a:t> two.</a:t>
            </a:r>
          </a:p>
          <a:p>
            <a:endParaRPr lang="en-US" dirty="0"/>
          </a:p>
          <a:p>
            <a:r>
              <a:rPr lang="en-US" dirty="0" smtClean="0"/>
              <a:t>*Though Chicago becomes famous for the blues, many argue that official origination actually comes from St. Louis (think Hockey team).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543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770"/>
            <a:ext cx="9144000" cy="6836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3657600"/>
            <a:ext cx="9144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END OF THE JAZZ AGE</a:t>
            </a:r>
            <a:endParaRPr lang="en-US" sz="9600" b="1" dirty="0">
              <a:solidFill>
                <a:srgbClr val="FF0000"/>
              </a:solidFill>
              <a:latin typeface="Aharoni" pitchFamily="2" charset="-79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2216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pPr algn="ctr"/>
            <a:r>
              <a:rPr lang="en-US" sz="6000" dirty="0" smtClean="0">
                <a:solidFill>
                  <a:srgbClr val="450101"/>
                </a:solidFill>
                <a:latin typeface="Cooper Black" pitchFamily="18" charset="0"/>
              </a:rPr>
              <a:t>HOUSEHOLD TRENDS</a:t>
            </a:r>
            <a:endParaRPr lang="en-US" sz="6000" dirty="0">
              <a:solidFill>
                <a:srgbClr val="450101"/>
              </a:solidFill>
              <a:latin typeface="Cooper Black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71600"/>
            <a:ext cx="9144000" cy="25908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  <a:latin typeface="Arial Narrow" pitchFamily="34" charset="0"/>
              </a:rPr>
              <a:t>Phonograph</a:t>
            </a:r>
            <a:r>
              <a:rPr lang="en-US" dirty="0" smtClean="0">
                <a:latin typeface="Arial Narrow" pitchFamily="34" charset="0"/>
              </a:rPr>
              <a:t>: Begin in 1905, making 100 million a year by 1921.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  <a:latin typeface="Arial Narrow" pitchFamily="34" charset="0"/>
              </a:rPr>
              <a:t>Refrigerator</a:t>
            </a:r>
            <a:r>
              <a:rPr lang="en-US" dirty="0" smtClean="0">
                <a:latin typeface="Arial Narrow" pitchFamily="34" charset="0"/>
              </a:rPr>
              <a:t>: Only 5000 in world in 1920, by 1931 making 1M a year.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  <a:latin typeface="Arial Narrow" pitchFamily="34" charset="0"/>
              </a:rPr>
              <a:t>Magazines</a:t>
            </a:r>
            <a:r>
              <a:rPr lang="en-US" dirty="0" smtClean="0">
                <a:latin typeface="Arial Narrow" pitchFamily="34" charset="0"/>
              </a:rPr>
              <a:t>: Readers Digest &amp; Time boasted circulations of 2M each.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  <a:latin typeface="Arial Narrow" pitchFamily="34" charset="0"/>
              </a:rPr>
              <a:t>Radio</a:t>
            </a:r>
            <a:r>
              <a:rPr lang="en-US" dirty="0" smtClean="0">
                <a:latin typeface="Arial Narrow" pitchFamily="34" charset="0"/>
              </a:rPr>
              <a:t>: Before WWI few had even heard of it. By ‘29, 4M a year were made</a:t>
            </a:r>
          </a:p>
          <a:p>
            <a:pPr marL="0" indent="0">
              <a:buNone/>
            </a:pPr>
            <a:r>
              <a:rPr lang="en-US" dirty="0" smtClean="0">
                <a:latin typeface="Arial Narrow" pitchFamily="34" charset="0"/>
              </a:rPr>
              <a:t>NEWS FLASH: The amount of debt owed by Americans was off the chart!!!</a:t>
            </a:r>
            <a:endParaRPr lang="en-US" dirty="0">
              <a:latin typeface="Arial Narrow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6928" y="4114800"/>
            <a:ext cx="2342137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825" y="4001687"/>
            <a:ext cx="2098976" cy="285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001686"/>
            <a:ext cx="2819400" cy="285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4001686"/>
            <a:ext cx="1847163" cy="285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0626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926" y="0"/>
            <a:ext cx="4662054" cy="1600200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 smtClean="0">
                <a:solidFill>
                  <a:srgbClr val="450101"/>
                </a:solidFill>
                <a:latin typeface="Cooper Black" pitchFamily="18" charset="0"/>
              </a:rPr>
              <a:t>TRI-STATE TORNADO</a:t>
            </a:r>
            <a:endParaRPr lang="en-US" sz="5400" b="1" dirty="0">
              <a:solidFill>
                <a:srgbClr val="450101"/>
              </a:solidFill>
              <a:latin typeface="Cooper Black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127" y="0"/>
            <a:ext cx="4495800" cy="367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180" y="4686300"/>
            <a:ext cx="3384220" cy="257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86300"/>
            <a:ext cx="3048000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952" y="3676650"/>
            <a:ext cx="3029975" cy="3365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505200"/>
            <a:ext cx="3048000" cy="1106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76650"/>
            <a:ext cx="1885950" cy="100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50" y="3619500"/>
            <a:ext cx="116205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1524000"/>
            <a:ext cx="46551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 Narrow" pitchFamily="34" charset="0"/>
              </a:rPr>
              <a:t>Deadliest tornado in history killed 695, left an unbelievable 219 mile track from SE MO crossing MS River into IL &amp; ending up in Indiana (destroyed 9 schools during day). Last 3 ½ hours.</a:t>
            </a:r>
            <a:endParaRPr lang="en-US" sz="2400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829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0" y="-1"/>
            <a:ext cx="5867400" cy="1295401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>
                <a:solidFill>
                  <a:srgbClr val="450101"/>
                </a:solidFill>
                <a:latin typeface="Cooper Black" pitchFamily="18" charset="0"/>
              </a:rPr>
              <a:t>SCOPES MONKEY TRIAL</a:t>
            </a:r>
            <a:endParaRPr lang="en-US" sz="4400" dirty="0">
              <a:solidFill>
                <a:srgbClr val="450101"/>
              </a:solidFill>
              <a:latin typeface="Cooper Black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1400" y="1295400"/>
            <a:ext cx="5638800" cy="27432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smtClean="0">
                <a:latin typeface="Arial Narrow" pitchFamily="34" charset="0"/>
              </a:rPr>
              <a:t>Lawyer 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Clarence Darrow </a:t>
            </a:r>
            <a:r>
              <a:rPr lang="en-US" sz="2400" dirty="0" smtClean="0">
                <a:latin typeface="Arial Narrow" pitchFamily="34" charset="0"/>
              </a:rPr>
              <a:t>defended John Scope’s rights to teach evolution. Aging politician </a:t>
            </a:r>
            <a:r>
              <a:rPr lang="en-US" sz="2400" dirty="0" smtClean="0">
                <a:solidFill>
                  <a:srgbClr val="FF0000"/>
                </a:solidFill>
                <a:latin typeface="Arial Narrow" pitchFamily="34" charset="0"/>
              </a:rPr>
              <a:t>William Jennings Bryan</a:t>
            </a:r>
            <a:r>
              <a:rPr lang="en-US" sz="2400" dirty="0" smtClean="0">
                <a:latin typeface="Arial Narrow" pitchFamily="34" charset="0"/>
              </a:rPr>
              <a:t> defends creation.</a:t>
            </a:r>
          </a:p>
          <a:p>
            <a:pPr marL="0" indent="0">
              <a:buNone/>
            </a:pPr>
            <a:endParaRPr lang="en-US" sz="1800" dirty="0">
              <a:latin typeface="Arial Narrow" pitchFamily="34" charset="0"/>
            </a:endParaRPr>
          </a:p>
          <a:p>
            <a:pPr marL="0" indent="0" algn="ctr">
              <a:buNone/>
            </a:pPr>
            <a:r>
              <a:rPr lang="en-US" sz="2400" dirty="0" smtClean="0">
                <a:latin typeface="Arial Narrow" pitchFamily="34" charset="0"/>
              </a:rPr>
              <a:t>Creation wins: but theory takes a credibility hit when questions about Adam’s Rib, Cane’s wife, Eve’s temptation &amp; age of universe come up.</a:t>
            </a:r>
            <a:endParaRPr lang="en-US" sz="2400" dirty="0">
              <a:latin typeface="Arial Narrow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89" y="1933575"/>
            <a:ext cx="3586890" cy="233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267200"/>
            <a:ext cx="35814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45" y="-1"/>
            <a:ext cx="3600745" cy="193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81401" y="4267200"/>
            <a:ext cx="556259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800" dirty="0" smtClean="0"/>
          </a:p>
          <a:p>
            <a:r>
              <a:rPr lang="en-US" dirty="0" smtClean="0"/>
              <a:t>*</a:t>
            </a:r>
            <a:r>
              <a:rPr lang="en-US" dirty="0"/>
              <a:t>O</a:t>
            </a:r>
            <a:r>
              <a:rPr lang="en-US" dirty="0" smtClean="0"/>
              <a:t>dd, the whole case was a set up from the beginning. ACLU said they would defend anyone who would be willing to teach evolution, then asked Scopes to do it. </a:t>
            </a:r>
          </a:p>
          <a:p>
            <a:endParaRPr lang="en-US" sz="800" dirty="0"/>
          </a:p>
          <a:p>
            <a:r>
              <a:rPr lang="en-US" dirty="0" smtClean="0"/>
              <a:t>*Scopes said he didn’t really even remember teaching it, but did go over a chart with some monkeys on it. He actually encouraged students to testify against him.</a:t>
            </a:r>
          </a:p>
          <a:p>
            <a:endParaRPr lang="en-US" sz="800" dirty="0"/>
          </a:p>
          <a:p>
            <a:r>
              <a:rPr lang="en-US" dirty="0" smtClean="0"/>
              <a:t>*Darrow was almost held in contempt during the case.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5489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://nowtechnicolor.files.wordpress.com/2011/12/roaring-twenties-end-title-sti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63" y="0"/>
            <a:ext cx="9125527" cy="6844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4823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296400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ANARCHIST BOMBINGS OF 1919</a:t>
            </a:r>
            <a:endParaRPr lang="en-US" dirty="0">
              <a:solidFill>
                <a:srgbClr val="FF0000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71600"/>
            <a:ext cx="9144000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latin typeface="Arial Narrow" pitchFamily="34" charset="0"/>
              </a:rPr>
              <a:t>In April, 36 booby-trapped bombs were sent via mail to VIP officials.</a:t>
            </a:r>
          </a:p>
          <a:p>
            <a:pPr marL="0" indent="0" algn="ctr">
              <a:buNone/>
            </a:pPr>
            <a:r>
              <a:rPr lang="en-US" dirty="0" smtClean="0">
                <a:latin typeface="Arial Narrow" pitchFamily="34" charset="0"/>
              </a:rPr>
              <a:t>On June 2</a:t>
            </a:r>
            <a:r>
              <a:rPr lang="en-US" baseline="30000" dirty="0" smtClean="0">
                <a:latin typeface="Arial Narrow" pitchFamily="34" charset="0"/>
              </a:rPr>
              <a:t>nd</a:t>
            </a:r>
            <a:r>
              <a:rPr lang="en-US" dirty="0" smtClean="0">
                <a:latin typeface="Arial Narrow" pitchFamily="34" charset="0"/>
              </a:rPr>
              <a:t>, 8 bombs blew up within 90 minutes in 8 large cities.</a:t>
            </a:r>
            <a:endParaRPr lang="en-US" dirty="0">
              <a:latin typeface="Arial Narrow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55" y="2438400"/>
            <a:ext cx="4200525" cy="275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9824" y="2438400"/>
            <a:ext cx="2468812" cy="275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671" y="2438400"/>
            <a:ext cx="2523154" cy="275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13855" y="5191125"/>
            <a:ext cx="91578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*Bombs were sent to Attorney General, John D. Rockefeller , </a:t>
            </a:r>
            <a:r>
              <a:rPr lang="en-US" dirty="0" err="1" smtClean="0"/>
              <a:t>Gov</a:t>
            </a:r>
            <a:r>
              <a:rPr lang="en-US" dirty="0" smtClean="0"/>
              <a:t> of MS, Mayor of Seattle, former GA Senator, FBI, </a:t>
            </a:r>
            <a:r>
              <a:rPr lang="en-US" dirty="0" err="1" smtClean="0"/>
              <a:t>etc</a:t>
            </a:r>
            <a:r>
              <a:rPr lang="en-US" dirty="0" smtClean="0"/>
              <a:t> (packaged them in </a:t>
            </a:r>
            <a:r>
              <a:rPr lang="en-US" dirty="0" err="1" smtClean="0"/>
              <a:t>Dept</a:t>
            </a:r>
            <a:r>
              <a:rPr lang="en-US" dirty="0" smtClean="0"/>
              <a:t> Store boxes as novelty items).</a:t>
            </a:r>
          </a:p>
          <a:p>
            <a:r>
              <a:rPr lang="en-US" dirty="0" smtClean="0"/>
              <a:t>*The June 2</a:t>
            </a:r>
            <a:r>
              <a:rPr lang="en-US" baseline="30000" dirty="0" smtClean="0"/>
              <a:t>nd</a:t>
            </a:r>
            <a:r>
              <a:rPr lang="en-US" dirty="0" smtClean="0"/>
              <a:t> bombs were about 25 lbs. each &amp; once again targeted Attorney General.</a:t>
            </a:r>
          </a:p>
          <a:p>
            <a:endParaRPr lang="en-US" sz="1400" dirty="0"/>
          </a:p>
          <a:p>
            <a:r>
              <a:rPr lang="en-US" dirty="0" smtClean="0"/>
              <a:t>*History doesn’t make a huge mention of these attacks, &amp; for some reason focuses more attention on the illegal actions of the government to catch these anarchist/communists.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726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0" y="13855"/>
            <a:ext cx="3429000" cy="1967345"/>
          </a:xfrm>
        </p:spPr>
        <p:txBody>
          <a:bodyPr>
            <a:noAutofit/>
          </a:bodyPr>
          <a:lstStyle/>
          <a:p>
            <a:pPr algn="ctr"/>
            <a:r>
              <a:rPr lang="en-US" sz="6600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RED SCARE</a:t>
            </a:r>
            <a:endParaRPr lang="en-US" sz="6600" dirty="0">
              <a:solidFill>
                <a:srgbClr val="FF0000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800600"/>
            <a:ext cx="9144000" cy="20574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rgbClr val="FF0000"/>
                </a:solidFill>
                <a:latin typeface="Arial Narrow" pitchFamily="34" charset="0"/>
              </a:rPr>
              <a:t>President Wilson </a:t>
            </a:r>
            <a:r>
              <a:rPr lang="en-US" dirty="0" smtClean="0">
                <a:latin typeface="Arial Narrow" pitchFamily="34" charset="0"/>
              </a:rPr>
              <a:t>has pushed for </a:t>
            </a:r>
            <a:r>
              <a:rPr lang="en-US" dirty="0" smtClean="0">
                <a:solidFill>
                  <a:srgbClr val="FF0000"/>
                </a:solidFill>
                <a:latin typeface="Arial Narrow" pitchFamily="34" charset="0"/>
              </a:rPr>
              <a:t>Sedition Acts </a:t>
            </a:r>
            <a:r>
              <a:rPr lang="en-US" dirty="0" smtClean="0">
                <a:latin typeface="Arial Narrow" pitchFamily="34" charset="0"/>
              </a:rPr>
              <a:t>in order to deport political foreigners, then led to massive arrests following bombings. </a:t>
            </a:r>
            <a:r>
              <a:rPr lang="en-US" dirty="0" smtClean="0">
                <a:solidFill>
                  <a:srgbClr val="FF0000"/>
                </a:solidFill>
                <a:latin typeface="Arial Narrow" pitchFamily="34" charset="0"/>
              </a:rPr>
              <a:t>A. Mitchell Palmer </a:t>
            </a:r>
            <a:r>
              <a:rPr lang="en-US" dirty="0" smtClean="0">
                <a:latin typeface="Arial Narrow" pitchFamily="34" charset="0"/>
              </a:rPr>
              <a:t>(the Attorney General) had 4000 arrested in 33 cities &amp; 249 sent away (illegal searches, no warrants, few civil liberties to the accused).</a:t>
            </a:r>
            <a:endParaRPr lang="en-US" dirty="0">
              <a:latin typeface="Arial Narrow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15000" cy="455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448" y="1981200"/>
            <a:ext cx="3450261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8344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57150"/>
            <a:ext cx="9753600" cy="697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304800"/>
            <a:ext cx="5181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 smtClean="0">
                <a:solidFill>
                  <a:srgbClr val="002060"/>
                </a:solidFill>
                <a:latin typeface="Aharoni" pitchFamily="2" charset="-79"/>
                <a:cs typeface="Aharoni" pitchFamily="2" charset="-79"/>
              </a:rPr>
              <a:t>SOCIAL</a:t>
            </a:r>
          </a:p>
          <a:p>
            <a:pPr algn="ctr"/>
            <a:r>
              <a:rPr lang="en-US" sz="9600" dirty="0" smtClean="0">
                <a:solidFill>
                  <a:srgbClr val="002060"/>
                </a:solidFill>
                <a:latin typeface="Aharoni" pitchFamily="2" charset="-79"/>
                <a:cs typeface="Aharoni" pitchFamily="2" charset="-79"/>
              </a:rPr>
              <a:t>ISSUES</a:t>
            </a:r>
            <a:endParaRPr lang="en-US" sz="9600" dirty="0">
              <a:solidFill>
                <a:srgbClr val="002060"/>
              </a:solidFill>
              <a:latin typeface="Aharoni" pitchFamily="2" charset="-79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03551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47800"/>
          </a:xfrm>
        </p:spPr>
        <p:txBody>
          <a:bodyPr>
            <a:noAutofit/>
          </a:bodyPr>
          <a:lstStyle/>
          <a:p>
            <a:pPr algn="ctr"/>
            <a:r>
              <a:rPr lang="en-US" sz="8000" dirty="0" smtClean="0">
                <a:solidFill>
                  <a:srgbClr val="002060"/>
                </a:solidFill>
                <a:latin typeface="Aharoni" pitchFamily="2" charset="-79"/>
                <a:cs typeface="Aharoni" pitchFamily="2" charset="-79"/>
              </a:rPr>
              <a:t>LABOR STRIKES</a:t>
            </a:r>
            <a:endParaRPr lang="en-US" sz="8000" dirty="0">
              <a:solidFill>
                <a:srgbClr val="002060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9144000" cy="2590801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Arial Narrow" pitchFamily="34" charset="0"/>
              </a:rPr>
              <a:t>Popular opinion turned against unions after WWI as a</a:t>
            </a:r>
            <a:r>
              <a:rPr lang="en-US" dirty="0" smtClean="0">
                <a:solidFill>
                  <a:srgbClr val="FF0000"/>
                </a:solidFill>
                <a:latin typeface="Arial Narrow" pitchFamily="34" charset="0"/>
              </a:rPr>
              <a:t> United Mine Workers </a:t>
            </a:r>
            <a:r>
              <a:rPr lang="en-US" dirty="0" smtClean="0">
                <a:latin typeface="Arial Narrow" pitchFamily="34" charset="0"/>
              </a:rPr>
              <a:t>Strike in Belleville (IL) sets off a chain of strikes across USA.</a:t>
            </a:r>
          </a:p>
          <a:p>
            <a:pPr marL="0" indent="0">
              <a:buNone/>
            </a:pPr>
            <a:r>
              <a:rPr lang="en-US" dirty="0" smtClean="0">
                <a:latin typeface="Arial Narrow" pitchFamily="34" charset="0"/>
              </a:rPr>
              <a:t>In one case, Wilson orders 400K coal strikers to choose work or prison.</a:t>
            </a:r>
            <a:endParaRPr lang="en-US" dirty="0">
              <a:latin typeface="Arial Narrow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199" y="3733800"/>
            <a:ext cx="4114801" cy="249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56" y="3733801"/>
            <a:ext cx="5043055" cy="3103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29199" y="6229350"/>
            <a:ext cx="4114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*Pic above is from the movie </a:t>
            </a:r>
            <a:r>
              <a:rPr lang="en-US" i="1" dirty="0" err="1" smtClean="0"/>
              <a:t>Matewan</a:t>
            </a:r>
            <a:r>
              <a:rPr lang="en-US" dirty="0" smtClean="0"/>
              <a:t>, details 1920 strike/battle in WV.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-13856" y="2743200"/>
            <a:ext cx="9157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*There were 3000 strikes in USA in the year 1919 alone, trend continued throughout 1920s.</a:t>
            </a:r>
          </a:p>
          <a:p>
            <a:r>
              <a:rPr lang="en-US" dirty="0" smtClean="0"/>
              <a:t>*Owners used Welfare Capitalism: give great benefits to non-union workers.</a:t>
            </a:r>
          </a:p>
        </p:txBody>
      </p:sp>
    </p:spTree>
    <p:extLst>
      <p:ext uri="{BB962C8B-B14F-4D97-AF65-F5344CB8AC3E}">
        <p14:creationId xmlns:p14="http://schemas.microsoft.com/office/powerpoint/2010/main" val="1642129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924041" cy="1981200"/>
          </a:xfrm>
        </p:spPr>
        <p:txBody>
          <a:bodyPr>
            <a:normAutofit/>
          </a:bodyPr>
          <a:lstStyle/>
          <a:p>
            <a:pPr algn="ctr"/>
            <a:r>
              <a:rPr lang="en-US" sz="6000" dirty="0" smtClean="0">
                <a:solidFill>
                  <a:srgbClr val="002060"/>
                </a:solidFill>
                <a:latin typeface="Aharoni" pitchFamily="2" charset="-79"/>
                <a:cs typeface="Aharoni" pitchFamily="2" charset="-79"/>
              </a:rPr>
              <a:t>SACCO &amp; VANZETTI</a:t>
            </a:r>
            <a:endParaRPr lang="en-US" sz="6000" dirty="0">
              <a:solidFill>
                <a:srgbClr val="002060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57400"/>
            <a:ext cx="3924041" cy="4800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smtClean="0">
                <a:latin typeface="Arial Narrow" pitchFamily="34" charset="0"/>
              </a:rPr>
              <a:t>Italian anarchists were accused of murder during an armed robbery. Evidence included bullets, a handle-bar mustache &amp; a floppy-eared winter hat.</a:t>
            </a:r>
          </a:p>
          <a:p>
            <a:pPr marL="0" indent="0" algn="ctr">
              <a:buNone/>
            </a:pPr>
            <a:endParaRPr lang="en-US" sz="1800" dirty="0">
              <a:latin typeface="Arial Narrow" pitchFamily="34" charset="0"/>
            </a:endParaRPr>
          </a:p>
          <a:p>
            <a:pPr marL="0" indent="0" algn="ctr">
              <a:buNone/>
            </a:pPr>
            <a:r>
              <a:rPr lang="en-US" sz="2400" i="1" dirty="0" smtClean="0">
                <a:latin typeface="Arial Narrow" pitchFamily="34" charset="0"/>
              </a:rPr>
              <a:t>*Found guilty &amp; ordered to the electric chair, the big issue is that they had no real chance to be declared innocent via media.</a:t>
            </a:r>
            <a:endParaRPr lang="en-US" sz="2400" i="1" dirty="0">
              <a:latin typeface="Arial Narrow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041" y="2971800"/>
            <a:ext cx="5219959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041" y="0"/>
            <a:ext cx="3722968" cy="2999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008" y="0"/>
            <a:ext cx="1666754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6019800"/>
            <a:ext cx="3924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*Sacco’s last words:</a:t>
            </a:r>
          </a:p>
          <a:p>
            <a:pPr algn="ctr"/>
            <a:r>
              <a:rPr lang="en-US" dirty="0" smtClean="0"/>
              <a:t>“Long Live Anarchy!”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92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Composite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4049</TotalTime>
  <Words>2346</Words>
  <Application>Microsoft Office PowerPoint</Application>
  <PresentationFormat>On-screen Show (4:3)</PresentationFormat>
  <Paragraphs>214</Paragraphs>
  <Slides>46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6" baseType="lpstr">
      <vt:lpstr>Aharoni</vt:lpstr>
      <vt:lpstr>Arial Narrow</vt:lpstr>
      <vt:lpstr>Calibri</vt:lpstr>
      <vt:lpstr>Constantia</vt:lpstr>
      <vt:lpstr>Cooper Black</vt:lpstr>
      <vt:lpstr>Eras Bold ITC</vt:lpstr>
      <vt:lpstr>Helvetica Narrow</vt:lpstr>
      <vt:lpstr>Kartika</vt:lpstr>
      <vt:lpstr>Wingdings 2</vt:lpstr>
      <vt:lpstr>Flow</vt:lpstr>
      <vt:lpstr>PowerPoint Presentation</vt:lpstr>
      <vt:lpstr>PowerPoint Presentation</vt:lpstr>
      <vt:lpstr>CHICAGO RIOTS</vt:lpstr>
      <vt:lpstr>PowerPoint Presentation</vt:lpstr>
      <vt:lpstr>ANARCHIST BOMBINGS OF 1919</vt:lpstr>
      <vt:lpstr>RED SCARE</vt:lpstr>
      <vt:lpstr>PowerPoint Presentation</vt:lpstr>
      <vt:lpstr>LABOR STRIKES</vt:lpstr>
      <vt:lpstr>SACCO &amp; VANZETTI</vt:lpstr>
      <vt:lpstr>KLU KLUX KLAN</vt:lpstr>
      <vt:lpstr>PROHIBITION</vt:lpstr>
      <vt:lpstr>PowerPoint Presentation</vt:lpstr>
      <vt:lpstr>WARREN  G. HARDING</vt:lpstr>
      <vt:lpstr>TEAPOT DOME SCANDAL</vt:lpstr>
      <vt:lpstr>CALVIN COOLIDGE</vt:lpstr>
      <vt:lpstr>NATIONAL ORIGINS ACT OF 1924</vt:lpstr>
      <vt:lpstr>HENRY FORD</vt:lpstr>
      <vt:lpstr>PowerPoint Presentation</vt:lpstr>
      <vt:lpstr>DANCE CRAZES</vt:lpstr>
      <vt:lpstr>FLAGPOLE SITTING</vt:lpstr>
      <vt:lpstr>DISCOVERIES</vt:lpstr>
      <vt:lpstr>FADS</vt:lpstr>
      <vt:lpstr>FLAPPERS</vt:lpstr>
      <vt:lpstr>PowerPoint Presentation</vt:lpstr>
      <vt:lpstr>PowerPoint Presentation</vt:lpstr>
      <vt:lpstr>MACHINE GUN KELLY</vt:lpstr>
      <vt:lpstr>BABY FACE NELSON</vt:lpstr>
      <vt:lpstr>BONNIE &amp; CLYDE</vt:lpstr>
      <vt:lpstr>AL CAPONE</vt:lpstr>
      <vt:lpstr>PowerPoint Presentation</vt:lpstr>
      <vt:lpstr>BABE RUTH</vt:lpstr>
      <vt:lpstr>OSCAR CHARLESTON</vt:lpstr>
      <vt:lpstr>PowerPoint Presentation</vt:lpstr>
      <vt:lpstr>JACK DEMPSEY</vt:lpstr>
      <vt:lpstr>BOBBY JONES</vt:lpstr>
      <vt:lpstr>CHARLES LINDBERGH</vt:lpstr>
      <vt:lpstr>PowerPoint Presentation</vt:lpstr>
      <vt:lpstr>ENTERTAINMENT</vt:lpstr>
      <vt:lpstr>LITERATURE</vt:lpstr>
      <vt:lpstr>JAZZ</vt:lpstr>
      <vt:lpstr>BLUES</vt:lpstr>
      <vt:lpstr>PowerPoint Presentation</vt:lpstr>
      <vt:lpstr>HOUSEHOLD TRENDS</vt:lpstr>
      <vt:lpstr>TRI-STATE TORNADO</vt:lpstr>
      <vt:lpstr>SCOPES MONKEY TRIAL</vt:lpstr>
      <vt:lpstr>PowerPoint Presentation</vt:lpstr>
    </vt:vector>
  </TitlesOfParts>
  <Company>Wentzville School District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E Johnson</dc:creator>
  <cp:lastModifiedBy>Papez, Thomas M.</cp:lastModifiedBy>
  <cp:revision>176</cp:revision>
  <dcterms:created xsi:type="dcterms:W3CDTF">2013-08-30T18:16:45Z</dcterms:created>
  <dcterms:modified xsi:type="dcterms:W3CDTF">2019-12-13T15:20:02Z</dcterms:modified>
</cp:coreProperties>
</file>