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57" r:id="rId6"/>
    <p:sldId id="261" r:id="rId7"/>
    <p:sldId id="262" r:id="rId8"/>
    <p:sldId id="264" r:id="rId9"/>
    <p:sldId id="265" r:id="rId10"/>
    <p:sldId id="266" r:id="rId11"/>
    <p:sldId id="269" r:id="rId12"/>
    <p:sldId id="271" r:id="rId13"/>
    <p:sldId id="273" r:id="rId14"/>
    <p:sldId id="274" r:id="rId15"/>
    <p:sldId id="270" r:id="rId16"/>
    <p:sldId id="272" r:id="rId17"/>
    <p:sldId id="263" r:id="rId18"/>
    <p:sldId id="267" r:id="rId19"/>
    <p:sldId id="268" r:id="rId20"/>
    <p:sldId id="275" r:id="rId21"/>
    <p:sldId id="276" r:id="rId22"/>
    <p:sldId id="277" r:id="rId23"/>
    <p:sldId id="278" r:id="rId24"/>
    <p:sldId id="279" r:id="rId25"/>
    <p:sldId id="280" r:id="rId26"/>
    <p:sldId id="281" r:id="rId27"/>
    <p:sldId id="282" r:id="rId28"/>
    <p:sldId id="283" r:id="rId29"/>
    <p:sldId id="285" r:id="rId30"/>
    <p:sldId id="286" r:id="rId31"/>
    <p:sldId id="284" r:id="rId32"/>
    <p:sldId id="287" r:id="rId33"/>
    <p:sldId id="288" r:id="rId34"/>
    <p:sldId id="289" r:id="rId35"/>
    <p:sldId id="290" r:id="rId36"/>
    <p:sldId id="291" r:id="rId37"/>
    <p:sldId id="292" r:id="rId38"/>
    <p:sldId id="293" r:id="rId39"/>
    <p:sldId id="300" r:id="rId40"/>
    <p:sldId id="296" r:id="rId41"/>
    <p:sldId id="294" r:id="rId42"/>
    <p:sldId id="295" r:id="rId43"/>
    <p:sldId id="297" r:id="rId44"/>
    <p:sldId id="298" r:id="rId45"/>
    <p:sldId id="307" r:id="rId46"/>
    <p:sldId id="308" r:id="rId47"/>
    <p:sldId id="29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3/13/2020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3/13/2020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0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91394" y="0"/>
            <a:ext cx="9104812" cy="707886"/>
          </a:xfrm>
          <a:prstGeom prst="rect">
            <a:avLst/>
          </a:prstGeom>
          <a:noFill/>
        </p:spPr>
        <p:txBody>
          <a:bodyPr wrap="square" rtlCol="0">
            <a:spAutoFit/>
          </a:bodyPr>
          <a:lstStyle/>
          <a:p>
            <a:r>
              <a:rPr lang="en-US" sz="4000" b="1" dirty="0" smtClean="0"/>
              <a:t>COLD WAR &amp; CIVIL RIGHTS</a:t>
            </a:r>
            <a:endParaRPr lang="en-US" sz="4000" b="1" dirty="0"/>
          </a:p>
        </p:txBody>
      </p:sp>
    </p:spTree>
    <p:extLst>
      <p:ext uri="{BB962C8B-B14F-4D97-AF65-F5344CB8AC3E}">
        <p14:creationId xmlns:p14="http://schemas.microsoft.com/office/powerpoint/2010/main" val="350948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korean war 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14" y="0"/>
            <a:ext cx="8011885" cy="1789611"/>
          </a:xfrm>
        </p:spPr>
        <p:txBody>
          <a:bodyPr>
            <a:normAutofit/>
          </a:bodyPr>
          <a:lstStyle/>
          <a:p>
            <a:pPr algn="ctr"/>
            <a:r>
              <a:rPr lang="en-US" sz="8800" b="1" dirty="0" smtClean="0"/>
              <a:t>38</a:t>
            </a:r>
            <a:r>
              <a:rPr lang="en-US" sz="8800" b="1" baseline="30000" dirty="0" smtClean="0"/>
              <a:t>th</a:t>
            </a:r>
            <a:r>
              <a:rPr lang="en-US" sz="8800" b="1" dirty="0" smtClean="0"/>
              <a:t> parallel</a:t>
            </a:r>
            <a:endParaRPr lang="en-US" sz="8800" b="1" dirty="0"/>
          </a:p>
        </p:txBody>
      </p:sp>
      <p:sp>
        <p:nvSpPr>
          <p:cNvPr id="3" name="Content Placeholder 2"/>
          <p:cNvSpPr>
            <a:spLocks noGrp="1"/>
          </p:cNvSpPr>
          <p:nvPr>
            <p:ph idx="1"/>
          </p:nvPr>
        </p:nvSpPr>
        <p:spPr>
          <a:xfrm>
            <a:off x="4180113" y="1554481"/>
            <a:ext cx="8011885" cy="2299062"/>
          </a:xfrm>
        </p:spPr>
        <p:txBody>
          <a:bodyPr>
            <a:normAutofit/>
          </a:bodyPr>
          <a:lstStyle/>
          <a:p>
            <a:pPr marL="0" indent="0" algn="ctr">
              <a:buNone/>
            </a:pPr>
            <a:r>
              <a:rPr lang="en-US" sz="3600" dirty="0" smtClean="0">
                <a:effectLst>
                  <a:glow rad="38100">
                    <a:schemeClr val="bg1">
                      <a:lumMod val="50000"/>
                      <a:lumOff val="50000"/>
                      <a:alpha val="20000"/>
                    </a:schemeClr>
                  </a:glow>
                </a:effectLst>
                <a:latin typeface="Arial Narrow" panose="020B0606020202030204" pitchFamily="34" charset="0"/>
              </a:rPr>
              <a:t>At the end of </a:t>
            </a:r>
            <a:r>
              <a:rPr lang="en-US" sz="3600" dirty="0" err="1" smtClean="0">
                <a:effectLst>
                  <a:glow rad="38100">
                    <a:schemeClr val="bg1">
                      <a:lumMod val="50000"/>
                      <a:lumOff val="50000"/>
                      <a:alpha val="20000"/>
                    </a:schemeClr>
                  </a:glow>
                </a:effectLst>
                <a:latin typeface="Arial Narrow" panose="020B0606020202030204" pitchFamily="34" charset="0"/>
              </a:rPr>
              <a:t>wwii</a:t>
            </a:r>
            <a:r>
              <a:rPr lang="en-US" sz="3600" dirty="0" smtClean="0">
                <a:effectLst>
                  <a:glow rad="38100">
                    <a:schemeClr val="bg1">
                      <a:lumMod val="50000"/>
                      <a:lumOff val="50000"/>
                      <a:alpha val="20000"/>
                    </a:schemeClr>
                  </a:glow>
                </a:effectLst>
                <a:latin typeface="Arial Narrow" panose="020B0606020202030204" pitchFamily="34" charset="0"/>
              </a:rPr>
              <a:t>, </a:t>
            </a:r>
            <a:r>
              <a:rPr lang="en-US" sz="3600" dirty="0" err="1" smtClean="0">
                <a:solidFill>
                  <a:srgbClr val="FFFF00"/>
                </a:solidFill>
                <a:effectLst>
                  <a:glow rad="38100">
                    <a:schemeClr val="bg1">
                      <a:lumMod val="50000"/>
                      <a:lumOff val="50000"/>
                      <a:alpha val="20000"/>
                    </a:schemeClr>
                  </a:glow>
                </a:effectLst>
                <a:latin typeface="Arial Narrow" panose="020B0606020202030204" pitchFamily="34" charset="0"/>
              </a:rPr>
              <a:t>korea</a:t>
            </a:r>
            <a:r>
              <a:rPr lang="en-US" sz="3600" dirty="0" smtClean="0">
                <a:solidFill>
                  <a:srgbClr val="FFFF00"/>
                </a:solidFill>
                <a:effectLst>
                  <a:glow rad="38100">
                    <a:schemeClr val="bg1">
                      <a:lumMod val="50000"/>
                      <a:lumOff val="50000"/>
                      <a:alpha val="20000"/>
                    </a:schemeClr>
                  </a:glow>
                </a:effectLst>
                <a:latin typeface="Arial Narrow" panose="020B0606020202030204" pitchFamily="34" charset="0"/>
              </a:rPr>
              <a:t> </a:t>
            </a:r>
            <a:r>
              <a:rPr lang="en-US" sz="3600" dirty="0" smtClean="0">
                <a:effectLst>
                  <a:glow rad="38100">
                    <a:schemeClr val="bg1">
                      <a:lumMod val="50000"/>
                      <a:lumOff val="50000"/>
                      <a:alpha val="20000"/>
                    </a:schemeClr>
                  </a:glow>
                </a:effectLst>
                <a:latin typeface="Arial Narrow" panose="020B0606020202030204" pitchFamily="34" charset="0"/>
              </a:rPr>
              <a:t>was divided into </a:t>
            </a:r>
            <a:r>
              <a:rPr lang="en-US" sz="3600" dirty="0" smtClean="0">
                <a:solidFill>
                  <a:srgbClr val="FFFF00"/>
                </a:solidFill>
                <a:effectLst>
                  <a:glow rad="38100">
                    <a:schemeClr val="bg1">
                      <a:lumMod val="50000"/>
                      <a:lumOff val="50000"/>
                      <a:alpha val="20000"/>
                    </a:schemeClr>
                  </a:glow>
                </a:effectLst>
                <a:latin typeface="Arial Narrow" panose="020B0606020202030204" pitchFamily="34" charset="0"/>
              </a:rPr>
              <a:t>communist north </a:t>
            </a:r>
            <a:r>
              <a:rPr lang="en-US" sz="3600" dirty="0" smtClean="0">
                <a:effectLst>
                  <a:glow rad="38100">
                    <a:schemeClr val="bg1">
                      <a:lumMod val="50000"/>
                      <a:lumOff val="50000"/>
                      <a:alpha val="20000"/>
                    </a:schemeClr>
                  </a:glow>
                </a:effectLst>
                <a:latin typeface="Arial Narrow" panose="020B0606020202030204" pitchFamily="34" charset="0"/>
              </a:rPr>
              <a:t>and </a:t>
            </a:r>
            <a:r>
              <a:rPr lang="en-US" sz="3600" dirty="0" smtClean="0">
                <a:solidFill>
                  <a:srgbClr val="FFFF00"/>
                </a:solidFill>
                <a:effectLst>
                  <a:glow rad="38100">
                    <a:schemeClr val="bg1">
                      <a:lumMod val="50000"/>
                      <a:lumOff val="50000"/>
                      <a:alpha val="20000"/>
                    </a:schemeClr>
                  </a:glow>
                </a:effectLst>
                <a:latin typeface="Arial Narrow" panose="020B0606020202030204" pitchFamily="34" charset="0"/>
              </a:rPr>
              <a:t>democratic south </a:t>
            </a:r>
            <a:r>
              <a:rPr lang="en-US" sz="3600" dirty="0" smtClean="0">
                <a:effectLst>
                  <a:glow rad="38100">
                    <a:schemeClr val="bg1">
                      <a:lumMod val="50000"/>
                      <a:lumOff val="50000"/>
                      <a:alpha val="20000"/>
                    </a:schemeClr>
                  </a:glow>
                </a:effectLst>
                <a:latin typeface="Arial Narrow" panose="020B0606020202030204" pitchFamily="34" charset="0"/>
              </a:rPr>
              <a:t>at the 38</a:t>
            </a:r>
            <a:r>
              <a:rPr lang="en-US" sz="3600" baseline="30000" dirty="0" smtClean="0">
                <a:effectLst>
                  <a:glow rad="38100">
                    <a:schemeClr val="bg1">
                      <a:lumMod val="50000"/>
                      <a:lumOff val="50000"/>
                      <a:alpha val="20000"/>
                    </a:schemeClr>
                  </a:glow>
                </a:effectLst>
                <a:latin typeface="Arial Narrow" panose="020B0606020202030204" pitchFamily="34" charset="0"/>
              </a:rPr>
              <a:t>th</a:t>
            </a:r>
            <a:r>
              <a:rPr lang="en-US" sz="3600" dirty="0" smtClean="0">
                <a:effectLst>
                  <a:glow rad="38100">
                    <a:schemeClr val="bg1">
                      <a:lumMod val="50000"/>
                      <a:lumOff val="50000"/>
                      <a:alpha val="20000"/>
                    </a:schemeClr>
                  </a:glow>
                </a:effectLst>
                <a:latin typeface="Arial Narrow" panose="020B0606020202030204" pitchFamily="34" charset="0"/>
              </a:rPr>
              <a:t> parallel. With soviet weapons &amp; money, </a:t>
            </a:r>
            <a:r>
              <a:rPr lang="en-US" sz="3600" dirty="0" err="1" smtClean="0">
                <a:solidFill>
                  <a:srgbClr val="FFFF00"/>
                </a:solidFill>
                <a:effectLst>
                  <a:glow rad="38100">
                    <a:schemeClr val="bg1">
                      <a:lumMod val="50000"/>
                      <a:lumOff val="50000"/>
                      <a:alpha val="20000"/>
                    </a:schemeClr>
                  </a:glow>
                </a:effectLst>
                <a:latin typeface="Arial Narrow" panose="020B0606020202030204" pitchFamily="34" charset="0"/>
              </a:rPr>
              <a:t>kim</a:t>
            </a:r>
            <a:r>
              <a:rPr lang="en-US" sz="3600" dirty="0" smtClean="0">
                <a:solidFill>
                  <a:srgbClr val="FFFF00"/>
                </a:solidFill>
                <a:effectLst>
                  <a:glow rad="38100">
                    <a:schemeClr val="bg1">
                      <a:lumMod val="50000"/>
                      <a:lumOff val="50000"/>
                      <a:alpha val="20000"/>
                    </a:schemeClr>
                  </a:glow>
                </a:effectLst>
                <a:latin typeface="Arial Narrow" panose="020B0606020202030204" pitchFamily="34" charset="0"/>
              </a:rPr>
              <a:t> </a:t>
            </a:r>
            <a:r>
              <a:rPr lang="en-US" sz="3600" dirty="0" err="1" smtClean="0">
                <a:solidFill>
                  <a:srgbClr val="FFFF00"/>
                </a:solidFill>
                <a:effectLst>
                  <a:glow rad="38100">
                    <a:schemeClr val="bg1">
                      <a:lumMod val="50000"/>
                      <a:lumOff val="50000"/>
                      <a:alpha val="20000"/>
                    </a:schemeClr>
                  </a:glow>
                </a:effectLst>
                <a:latin typeface="Arial Narrow" panose="020B0606020202030204" pitchFamily="34" charset="0"/>
              </a:rPr>
              <a:t>il</a:t>
            </a:r>
            <a:r>
              <a:rPr lang="en-US" sz="3600" dirty="0" smtClean="0">
                <a:solidFill>
                  <a:srgbClr val="FFFF00"/>
                </a:solidFill>
                <a:effectLst>
                  <a:glow rad="38100">
                    <a:schemeClr val="bg1">
                      <a:lumMod val="50000"/>
                      <a:lumOff val="50000"/>
                      <a:alpha val="20000"/>
                    </a:schemeClr>
                  </a:glow>
                </a:effectLst>
                <a:latin typeface="Arial Narrow" panose="020B0606020202030204" pitchFamily="34" charset="0"/>
              </a:rPr>
              <a:t> sung </a:t>
            </a:r>
            <a:r>
              <a:rPr lang="en-US" sz="3600" dirty="0" smtClean="0">
                <a:effectLst>
                  <a:glow rad="38100">
                    <a:schemeClr val="bg1">
                      <a:lumMod val="50000"/>
                      <a:lumOff val="50000"/>
                      <a:alpha val="20000"/>
                    </a:schemeClr>
                  </a:glow>
                </a:effectLst>
                <a:latin typeface="Arial Narrow" panose="020B0606020202030204" pitchFamily="34" charset="0"/>
              </a:rPr>
              <a:t>of north attacks south.</a:t>
            </a:r>
            <a:endParaRPr lang="en-US" sz="3600" dirty="0">
              <a:effectLst>
                <a:glow rad="38100">
                  <a:schemeClr val="bg1">
                    <a:lumMod val="50000"/>
                    <a:lumOff val="50000"/>
                    <a:alpha val="20000"/>
                  </a:schemeClr>
                </a:glow>
              </a:effectLst>
              <a:latin typeface="Arial Narrow" panose="020B0606020202030204" pitchFamily="34" charset="0"/>
            </a:endParaRPr>
          </a:p>
        </p:txBody>
      </p:sp>
      <p:pic>
        <p:nvPicPr>
          <p:cNvPr id="5124" name="Picture 4" descr="Image result for north korean 38th paral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3543"/>
            <a:ext cx="4180114" cy="29663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north korean 38th parallel att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180114" cy="38535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north korea attacks 19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471" y="3853543"/>
            <a:ext cx="4324529" cy="29663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80113" y="3853542"/>
            <a:ext cx="3687358" cy="2308324"/>
          </a:xfrm>
          <a:prstGeom prst="rect">
            <a:avLst/>
          </a:prstGeom>
          <a:noFill/>
        </p:spPr>
        <p:txBody>
          <a:bodyPr wrap="square" rtlCol="0">
            <a:spAutoFit/>
          </a:bodyPr>
          <a:lstStyle/>
          <a:p>
            <a:pPr algn="ctr"/>
            <a:endParaRPr lang="en-US" sz="3600" dirty="0" smtClean="0">
              <a:latin typeface="Arial Narrow" panose="020B0606020202030204" pitchFamily="34" charset="0"/>
            </a:endParaRPr>
          </a:p>
          <a:p>
            <a:pPr algn="ctr"/>
            <a:r>
              <a:rPr lang="en-US" sz="3600" dirty="0" smtClean="0">
                <a:latin typeface="Arial Narrow" panose="020B0606020202030204" pitchFamily="34" charset="0"/>
              </a:rPr>
              <a:t>*What will USA do? Will USA contain communism?</a:t>
            </a:r>
            <a:endParaRPr lang="en-US" sz="3600" dirty="0">
              <a:latin typeface="Arial Narrow" panose="020B0606020202030204" pitchFamily="34" charset="0"/>
            </a:endParaRPr>
          </a:p>
        </p:txBody>
      </p:sp>
    </p:spTree>
    <p:extLst>
      <p:ext uri="{BB962C8B-B14F-4D97-AF65-F5344CB8AC3E}">
        <p14:creationId xmlns:p14="http://schemas.microsoft.com/office/powerpoint/2010/main" val="3684180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0" y="0"/>
            <a:ext cx="3779519" cy="2220687"/>
          </a:xfrm>
        </p:spPr>
        <p:txBody>
          <a:bodyPr>
            <a:normAutofit/>
          </a:bodyPr>
          <a:lstStyle/>
          <a:p>
            <a:pPr algn="ctr"/>
            <a:r>
              <a:rPr lang="en-US" sz="4800" b="1" dirty="0" smtClean="0"/>
              <a:t>Invasion of </a:t>
            </a:r>
            <a:r>
              <a:rPr lang="en-US" sz="4800" b="1" dirty="0" err="1" smtClean="0"/>
              <a:t>inchon</a:t>
            </a:r>
            <a:endParaRPr lang="en-US" sz="4800" b="1" dirty="0"/>
          </a:p>
        </p:txBody>
      </p:sp>
      <p:sp>
        <p:nvSpPr>
          <p:cNvPr id="3" name="Content Placeholder 2"/>
          <p:cNvSpPr>
            <a:spLocks noGrp="1"/>
          </p:cNvSpPr>
          <p:nvPr>
            <p:ph idx="1"/>
          </p:nvPr>
        </p:nvSpPr>
        <p:spPr>
          <a:xfrm>
            <a:off x="8412479" y="2024743"/>
            <a:ext cx="3779519" cy="3526971"/>
          </a:xfrm>
        </p:spPr>
        <p:txBody>
          <a:bodyPr>
            <a:normAutofit/>
          </a:bodyPr>
          <a:lstStyle/>
          <a:p>
            <a:pPr marL="0" indent="0" algn="ctr">
              <a:buNone/>
            </a:pPr>
            <a:r>
              <a:rPr lang="en-US" sz="3200" dirty="0" smtClean="0">
                <a:latin typeface="Arial Narrow" panose="020B0606020202030204" pitchFamily="34" charset="0"/>
              </a:rPr>
              <a:t>USA had famous </a:t>
            </a:r>
            <a:r>
              <a:rPr lang="en-US" sz="3200" dirty="0" err="1" smtClean="0">
                <a:latin typeface="Arial Narrow" panose="020B0606020202030204" pitchFamily="34" charset="0"/>
              </a:rPr>
              <a:t>wwii</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general </a:t>
            </a:r>
            <a:r>
              <a:rPr lang="en-US" sz="3200" dirty="0" err="1" smtClean="0">
                <a:solidFill>
                  <a:srgbClr val="FFFF00"/>
                </a:solidFill>
                <a:latin typeface="Arial Narrow" panose="020B0606020202030204" pitchFamily="34" charset="0"/>
              </a:rPr>
              <a:t>douglas</a:t>
            </a:r>
            <a:r>
              <a:rPr lang="en-US" sz="3200" dirty="0" smtClean="0">
                <a:solidFill>
                  <a:srgbClr val="FFFF00"/>
                </a:solidFill>
                <a:latin typeface="Arial Narrow" panose="020B0606020202030204" pitchFamily="34" charset="0"/>
              </a:rPr>
              <a:t> </a:t>
            </a:r>
            <a:r>
              <a:rPr lang="en-US" sz="3200" dirty="0" err="1" smtClean="0">
                <a:solidFill>
                  <a:srgbClr val="FFFF00"/>
                </a:solidFill>
                <a:latin typeface="Arial Narrow" panose="020B0606020202030204" pitchFamily="34" charset="0"/>
              </a:rPr>
              <a:t>macarthur</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attack behind enemy lines, destroys north Koreans all the way north up to </a:t>
            </a:r>
            <a:r>
              <a:rPr lang="en-US" sz="3200" dirty="0" smtClean="0">
                <a:solidFill>
                  <a:srgbClr val="FFFF00"/>
                </a:solidFill>
                <a:latin typeface="Arial Narrow" panose="020B0606020202030204" pitchFamily="34" charset="0"/>
              </a:rPr>
              <a:t>China.</a:t>
            </a:r>
            <a:endParaRPr lang="en-US" sz="3200" dirty="0">
              <a:solidFill>
                <a:srgbClr val="FFFF00"/>
              </a:solidFill>
              <a:latin typeface="Arial Narrow" panose="020B0606020202030204" pitchFamily="34" charset="0"/>
            </a:endParaRP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12480" cy="6800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12479" y="5551714"/>
            <a:ext cx="3779519" cy="1200329"/>
          </a:xfrm>
          <a:prstGeom prst="rect">
            <a:avLst/>
          </a:prstGeom>
          <a:noFill/>
        </p:spPr>
        <p:txBody>
          <a:bodyPr wrap="square" rtlCol="0">
            <a:spAutoFit/>
          </a:bodyPr>
          <a:lstStyle/>
          <a:p>
            <a:r>
              <a:rPr lang="en-US" dirty="0" smtClean="0">
                <a:latin typeface="Arial Narrow" panose="020B0606020202030204" pitchFamily="34" charset="0"/>
              </a:rPr>
              <a:t>*China threatens invasion &amp; says if USA soldiers come any closer it would be our worst nightmare, MacArthur calls it Hot Air. Truman pauses the advancing army.</a:t>
            </a:r>
            <a:endParaRPr lang="en-US" dirty="0">
              <a:latin typeface="Arial Narrow" panose="020B0606020202030204" pitchFamily="34" charset="0"/>
            </a:endParaRPr>
          </a:p>
        </p:txBody>
      </p:sp>
    </p:spTree>
    <p:extLst>
      <p:ext uri="{BB962C8B-B14F-4D97-AF65-F5344CB8AC3E}">
        <p14:creationId xmlns:p14="http://schemas.microsoft.com/office/powerpoint/2010/main" val="1045941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84216"/>
          </a:xfrm>
        </p:spPr>
        <p:txBody>
          <a:bodyPr>
            <a:normAutofit/>
          </a:bodyPr>
          <a:lstStyle/>
          <a:p>
            <a:pPr algn="ctr"/>
            <a:r>
              <a:rPr lang="en-US" sz="4800" b="1" dirty="0" smtClean="0"/>
              <a:t>Chinese human sea attacks</a:t>
            </a:r>
            <a:endParaRPr lang="en-US" sz="4800" b="1" dirty="0"/>
          </a:p>
        </p:txBody>
      </p:sp>
      <p:sp>
        <p:nvSpPr>
          <p:cNvPr id="3" name="Content Placeholder 2"/>
          <p:cNvSpPr>
            <a:spLocks noGrp="1"/>
          </p:cNvSpPr>
          <p:nvPr>
            <p:ph idx="1"/>
          </p:nvPr>
        </p:nvSpPr>
        <p:spPr>
          <a:xfrm>
            <a:off x="0" y="875211"/>
            <a:ext cx="12192000" cy="1987473"/>
          </a:xfrm>
        </p:spPr>
        <p:txBody>
          <a:bodyPr>
            <a:normAutofit/>
          </a:bodyPr>
          <a:lstStyle/>
          <a:p>
            <a:pPr marL="0" indent="0" algn="ctr">
              <a:buNone/>
            </a:pPr>
            <a:r>
              <a:rPr lang="en-US" sz="3200" dirty="0" smtClean="0">
                <a:latin typeface="Arial Narrow" panose="020B0606020202030204" pitchFamily="34" charset="0"/>
              </a:rPr>
              <a:t>Millions of </a:t>
            </a:r>
            <a:r>
              <a:rPr lang="en-US" sz="3200" dirty="0" smtClean="0">
                <a:solidFill>
                  <a:srgbClr val="FFFF00"/>
                </a:solidFill>
                <a:latin typeface="Arial Narrow" panose="020B0606020202030204" pitchFamily="34" charset="0"/>
              </a:rPr>
              <a:t>Chinese</a:t>
            </a:r>
            <a:r>
              <a:rPr lang="en-US" sz="3200" dirty="0" smtClean="0">
                <a:latin typeface="Arial Narrow" panose="020B0606020202030204" pitchFamily="34" charset="0"/>
              </a:rPr>
              <a:t> storm across border, push </a:t>
            </a:r>
            <a:r>
              <a:rPr lang="en-US" sz="3200" dirty="0" err="1" smtClean="0">
                <a:latin typeface="Arial Narrow" panose="020B0606020202030204" pitchFamily="34" charset="0"/>
              </a:rPr>
              <a:t>usa</a:t>
            </a:r>
            <a:r>
              <a:rPr lang="en-US" sz="3200" dirty="0" smtClean="0">
                <a:latin typeface="Arial Narrow" panose="020B0606020202030204" pitchFamily="34" charset="0"/>
              </a:rPr>
              <a:t> forces all the way back to below </a:t>
            </a:r>
            <a:r>
              <a:rPr lang="en-US" sz="3200" dirty="0" smtClean="0">
                <a:solidFill>
                  <a:srgbClr val="FFFF00"/>
                </a:solidFill>
                <a:latin typeface="Arial Narrow" panose="020B0606020202030204" pitchFamily="34" charset="0"/>
              </a:rPr>
              <a:t>38</a:t>
            </a:r>
            <a:r>
              <a:rPr lang="en-US" sz="3200" baseline="30000" dirty="0" smtClean="0">
                <a:solidFill>
                  <a:srgbClr val="FFFF00"/>
                </a:solidFill>
                <a:latin typeface="Arial Narrow" panose="020B0606020202030204" pitchFamily="34" charset="0"/>
              </a:rPr>
              <a:t>th</a:t>
            </a:r>
            <a:r>
              <a:rPr lang="en-US" sz="3200" dirty="0" smtClean="0">
                <a:solidFill>
                  <a:srgbClr val="FFFF00"/>
                </a:solidFill>
                <a:latin typeface="Arial Narrow" panose="020B0606020202030204" pitchFamily="34" charset="0"/>
              </a:rPr>
              <a:t> parallel</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Macarthur</a:t>
            </a:r>
            <a:r>
              <a:rPr lang="en-US" sz="3200" dirty="0" smtClean="0">
                <a:latin typeface="Arial Narrow" panose="020B0606020202030204" pitchFamily="34" charset="0"/>
              </a:rPr>
              <a:t> tells </a:t>
            </a:r>
            <a:r>
              <a:rPr lang="en-US" sz="3200" dirty="0" smtClean="0">
                <a:solidFill>
                  <a:srgbClr val="FFFF00"/>
                </a:solidFill>
                <a:latin typeface="Arial Narrow" panose="020B0606020202030204" pitchFamily="34" charset="0"/>
              </a:rPr>
              <a:t>Truman </a:t>
            </a:r>
            <a:r>
              <a:rPr lang="en-US" sz="3200" dirty="0" smtClean="0">
                <a:latin typeface="Arial Narrow" panose="020B0606020202030204" pitchFamily="34" charset="0"/>
              </a:rPr>
              <a:t>not to worry, just drop about 26 atomic bombs &amp; both </a:t>
            </a:r>
            <a:r>
              <a:rPr lang="en-US" sz="3200" dirty="0" smtClean="0">
                <a:solidFill>
                  <a:srgbClr val="FFFF00"/>
                </a:solidFill>
                <a:latin typeface="Arial Narrow" panose="020B0606020202030204" pitchFamily="34" charset="0"/>
              </a:rPr>
              <a:t>north </a:t>
            </a:r>
            <a:r>
              <a:rPr lang="en-US" sz="3200" dirty="0" err="1" smtClean="0">
                <a:solidFill>
                  <a:srgbClr val="FFFF00"/>
                </a:solidFill>
                <a:latin typeface="Arial Narrow" panose="020B0606020202030204" pitchFamily="34" charset="0"/>
              </a:rPr>
              <a:t>korea</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and </a:t>
            </a:r>
            <a:r>
              <a:rPr lang="en-US" sz="3200" dirty="0" smtClean="0">
                <a:solidFill>
                  <a:srgbClr val="FFFF00"/>
                </a:solidFill>
                <a:latin typeface="Arial Narrow" panose="020B0606020202030204" pitchFamily="34" charset="0"/>
              </a:rPr>
              <a:t>china </a:t>
            </a:r>
            <a:r>
              <a:rPr lang="en-US" sz="3200" dirty="0" smtClean="0">
                <a:latin typeface="Arial Narrow" panose="020B0606020202030204" pitchFamily="34" charset="0"/>
              </a:rPr>
              <a:t>will be free again.</a:t>
            </a:r>
            <a:endParaRPr lang="en-US" sz="3200" dirty="0">
              <a:latin typeface="Arial Narrow" panose="020B0606020202030204" pitchFamily="34" charset="0"/>
            </a:endParaRPr>
          </a:p>
        </p:txBody>
      </p:sp>
      <p:pic>
        <p:nvPicPr>
          <p:cNvPr id="7170" name="Picture 2" descr="Image result for chinese attacks korean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2684"/>
            <a:ext cx="7093131" cy="39953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hinese attacks korean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131" y="2862684"/>
            <a:ext cx="5098869" cy="3995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30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4846320" cy="3383279"/>
          </a:xfrm>
        </p:spPr>
        <p:txBody>
          <a:bodyPr>
            <a:normAutofit/>
          </a:bodyPr>
          <a:lstStyle/>
          <a:p>
            <a:pPr algn="ctr"/>
            <a:r>
              <a:rPr lang="en-US" sz="4400" b="1" dirty="0" smtClean="0"/>
              <a:t>Truman fires </a:t>
            </a:r>
            <a:r>
              <a:rPr lang="en-US" sz="4400" b="1" dirty="0" err="1" smtClean="0"/>
              <a:t>macarthur</a:t>
            </a:r>
            <a:r>
              <a:rPr lang="en-US" sz="4400" b="1" dirty="0" smtClean="0"/>
              <a:t> &amp;</a:t>
            </a:r>
            <a:br>
              <a:rPr lang="en-US" sz="4400" b="1" dirty="0" smtClean="0"/>
            </a:br>
            <a:r>
              <a:rPr lang="en-US" sz="4400" b="1" dirty="0" smtClean="0"/>
              <a:t>war becomes stalemate</a:t>
            </a:r>
            <a:endParaRPr lang="en-US" sz="4400" b="1" dirty="0"/>
          </a:p>
        </p:txBody>
      </p:sp>
      <p:sp>
        <p:nvSpPr>
          <p:cNvPr id="3" name="Content Placeholder 2"/>
          <p:cNvSpPr>
            <a:spLocks noGrp="1"/>
          </p:cNvSpPr>
          <p:nvPr>
            <p:ph idx="1"/>
          </p:nvPr>
        </p:nvSpPr>
        <p:spPr>
          <a:xfrm>
            <a:off x="4846318" y="0"/>
            <a:ext cx="7345681" cy="3801291"/>
          </a:xfrm>
        </p:spPr>
        <p:txBody>
          <a:bodyPr>
            <a:normAutofit/>
          </a:bodyPr>
          <a:lstStyle/>
          <a:p>
            <a:pPr marL="0" indent="0" algn="ctr">
              <a:buNone/>
            </a:pPr>
            <a:r>
              <a:rPr lang="en-US" sz="3200" dirty="0" smtClean="0">
                <a:latin typeface="Arial Narrow" panose="020B0606020202030204" pitchFamily="34" charset="0"/>
              </a:rPr>
              <a:t>Next years of war are fought in awful, frozen zombie-like conditions from hill to ridge to river until both sides are stuck.</a:t>
            </a:r>
          </a:p>
          <a:p>
            <a:pPr marL="0" indent="0" algn="ctr">
              <a:buNone/>
            </a:pPr>
            <a:endParaRPr lang="en-US" sz="1000" dirty="0" smtClean="0">
              <a:latin typeface="Arial Narrow" panose="020B0606020202030204" pitchFamily="34" charset="0"/>
            </a:endParaRPr>
          </a:p>
          <a:p>
            <a:pPr marL="0" indent="0">
              <a:buNone/>
            </a:pPr>
            <a:r>
              <a:rPr lang="en-US" sz="2400" dirty="0" smtClean="0">
                <a:latin typeface="Arial Narrow" panose="020B0606020202030204" pitchFamily="34" charset="0"/>
              </a:rPr>
              <a:t>*USA would not go past </a:t>
            </a:r>
            <a:r>
              <a:rPr lang="en-US" sz="2400" dirty="0" smtClean="0">
                <a:solidFill>
                  <a:srgbClr val="FFFF00"/>
                </a:solidFill>
                <a:latin typeface="Arial Narrow" panose="020B0606020202030204" pitchFamily="34" charset="0"/>
              </a:rPr>
              <a:t>38</a:t>
            </a:r>
            <a:r>
              <a:rPr lang="en-US" sz="2400" baseline="30000" dirty="0" smtClean="0">
                <a:solidFill>
                  <a:srgbClr val="FFFF00"/>
                </a:solidFill>
                <a:latin typeface="Arial Narrow" panose="020B0606020202030204" pitchFamily="34" charset="0"/>
              </a:rPr>
              <a:t>th</a:t>
            </a:r>
            <a:r>
              <a:rPr lang="en-US" sz="2400" dirty="0" smtClean="0">
                <a:solidFill>
                  <a:srgbClr val="FFFF00"/>
                </a:solidFill>
                <a:latin typeface="Arial Narrow" panose="020B0606020202030204" pitchFamily="34" charset="0"/>
              </a:rPr>
              <a:t> parallel </a:t>
            </a:r>
            <a:r>
              <a:rPr lang="en-US" sz="2400" dirty="0" smtClean="0">
                <a:latin typeface="Arial Narrow" panose="020B0606020202030204" pitchFamily="34" charset="0"/>
              </a:rPr>
              <a:t>as death occurred with no end in site. Famous battles included </a:t>
            </a:r>
            <a:r>
              <a:rPr lang="en-US" sz="2400" dirty="0" smtClean="0">
                <a:solidFill>
                  <a:srgbClr val="FFFF00"/>
                </a:solidFill>
                <a:latin typeface="Arial Narrow" panose="020B0606020202030204" pitchFamily="34" charset="0"/>
              </a:rPr>
              <a:t>pork chop hill</a:t>
            </a:r>
            <a:r>
              <a:rPr lang="en-US" sz="2400" dirty="0" smtClean="0">
                <a:latin typeface="Arial Narrow" panose="020B0606020202030204" pitchFamily="34" charset="0"/>
              </a:rPr>
              <a:t>, </a:t>
            </a:r>
            <a:r>
              <a:rPr lang="en-US" sz="2400" dirty="0" smtClean="0">
                <a:solidFill>
                  <a:srgbClr val="FFFF00"/>
                </a:solidFill>
                <a:latin typeface="Arial Narrow" panose="020B0606020202030204" pitchFamily="34" charset="0"/>
              </a:rPr>
              <a:t>bloody ridge, heartbreak ridge, arrowhead </a:t>
            </a:r>
            <a:r>
              <a:rPr lang="en-US" sz="2400" dirty="0" smtClean="0">
                <a:latin typeface="Arial Narrow" panose="020B0606020202030204" pitchFamily="34" charset="0"/>
              </a:rPr>
              <a:t>&amp; others. </a:t>
            </a:r>
          </a:p>
          <a:p>
            <a:pPr marL="0" indent="0" algn="ctr">
              <a:buNone/>
            </a:pPr>
            <a:endParaRPr lang="en-US" sz="3200" dirty="0">
              <a:latin typeface="Arial Narrow" panose="020B0606020202030204" pitchFamily="34" charset="0"/>
            </a:endParaRPr>
          </a:p>
        </p:txBody>
      </p:sp>
      <p:pic>
        <p:nvPicPr>
          <p:cNvPr id="8198" name="Picture 6" descr="Image result for macarthur fi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83280"/>
            <a:ext cx="4846321" cy="34747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korean war stale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20" y="3383280"/>
            <a:ext cx="734568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453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295" y="0"/>
            <a:ext cx="3609703" cy="2168434"/>
          </a:xfrm>
        </p:spPr>
        <p:txBody>
          <a:bodyPr>
            <a:noAutofit/>
          </a:bodyPr>
          <a:lstStyle/>
          <a:p>
            <a:pPr algn="ctr"/>
            <a:r>
              <a:rPr lang="en-US" sz="7200" b="1" dirty="0" smtClean="0"/>
              <a:t>*battle lines</a:t>
            </a:r>
            <a:endParaRPr lang="en-US" sz="7200" b="1" dirty="0"/>
          </a:p>
        </p:txBody>
      </p:sp>
      <p:sp>
        <p:nvSpPr>
          <p:cNvPr id="3" name="Content Placeholder 2"/>
          <p:cNvSpPr>
            <a:spLocks noGrp="1"/>
          </p:cNvSpPr>
          <p:nvPr>
            <p:ph idx="1"/>
          </p:nvPr>
        </p:nvSpPr>
        <p:spPr>
          <a:xfrm>
            <a:off x="8582296" y="2168434"/>
            <a:ext cx="3609703" cy="4689566"/>
          </a:xfrm>
        </p:spPr>
        <p:txBody>
          <a:bodyPr>
            <a:normAutofit/>
          </a:bodyPr>
          <a:lstStyle/>
          <a:p>
            <a:pPr marL="0" indent="0">
              <a:buNone/>
            </a:pPr>
            <a:r>
              <a:rPr lang="en-US" sz="2400" dirty="0" smtClean="0">
                <a:latin typeface="Arial Narrow" panose="020B0606020202030204" pitchFamily="34" charset="0"/>
              </a:rPr>
              <a:t>Separated at 38</a:t>
            </a:r>
            <a:r>
              <a:rPr lang="en-US" sz="2400" baseline="30000" dirty="0" smtClean="0">
                <a:latin typeface="Arial Narrow" panose="020B0606020202030204" pitchFamily="34" charset="0"/>
              </a:rPr>
              <a:t>th</a:t>
            </a:r>
            <a:r>
              <a:rPr lang="en-US" sz="2400" dirty="0" smtClean="0">
                <a:latin typeface="Arial Narrow" panose="020B0606020202030204" pitchFamily="34" charset="0"/>
              </a:rPr>
              <a:t> parallel.</a:t>
            </a:r>
          </a:p>
          <a:p>
            <a:pPr marL="0" indent="0">
              <a:buNone/>
            </a:pPr>
            <a:r>
              <a:rPr lang="en-US" sz="2400" dirty="0" smtClean="0">
                <a:latin typeface="Arial Narrow" panose="020B0606020202030204" pitchFamily="34" charset="0"/>
              </a:rPr>
              <a:t>North invades &amp; pushes south to </a:t>
            </a:r>
            <a:r>
              <a:rPr lang="en-US" sz="2400" dirty="0" err="1" smtClean="0">
                <a:latin typeface="Arial Narrow" panose="020B0606020202030204" pitchFamily="34" charset="0"/>
              </a:rPr>
              <a:t>pusan</a:t>
            </a:r>
            <a:r>
              <a:rPr lang="en-US" sz="2400" dirty="0" smtClean="0">
                <a:latin typeface="Arial Narrow" panose="020B0606020202030204" pitchFamily="34" charset="0"/>
              </a:rPr>
              <a:t> perimeter.</a:t>
            </a:r>
          </a:p>
          <a:p>
            <a:pPr marL="0" indent="0">
              <a:buNone/>
            </a:pPr>
            <a:r>
              <a:rPr lang="en-US" sz="2400" dirty="0" err="1" smtClean="0">
                <a:latin typeface="Arial Narrow" panose="020B0606020202030204" pitchFamily="34" charset="0"/>
              </a:rPr>
              <a:t>Usa</a:t>
            </a:r>
            <a:r>
              <a:rPr lang="en-US" sz="2400" dirty="0" smtClean="0">
                <a:latin typeface="Arial Narrow" panose="020B0606020202030204" pitchFamily="34" charset="0"/>
              </a:rPr>
              <a:t> invades at </a:t>
            </a:r>
            <a:r>
              <a:rPr lang="en-US" sz="2400" dirty="0" err="1" smtClean="0">
                <a:latin typeface="Arial Narrow" panose="020B0606020202030204" pitchFamily="34" charset="0"/>
              </a:rPr>
              <a:t>inchon</a:t>
            </a:r>
            <a:r>
              <a:rPr lang="en-US" sz="2400" dirty="0" smtClean="0">
                <a:latin typeface="Arial Narrow" panose="020B0606020202030204" pitchFamily="34" charset="0"/>
              </a:rPr>
              <a:t>.</a:t>
            </a:r>
          </a:p>
          <a:p>
            <a:pPr marL="0" indent="0">
              <a:buNone/>
            </a:pPr>
            <a:r>
              <a:rPr lang="en-US" sz="2400" dirty="0" err="1" smtClean="0">
                <a:latin typeface="Arial Narrow" panose="020B0606020202030204" pitchFamily="34" charset="0"/>
              </a:rPr>
              <a:t>Usa</a:t>
            </a:r>
            <a:r>
              <a:rPr lang="en-US" sz="2400" dirty="0" smtClean="0">
                <a:latin typeface="Arial Narrow" panose="020B0606020202030204" pitchFamily="34" charset="0"/>
              </a:rPr>
              <a:t> pushes north near china at the </a:t>
            </a:r>
            <a:r>
              <a:rPr lang="en-US" sz="2400" dirty="0" err="1" smtClean="0">
                <a:latin typeface="Arial Narrow" panose="020B0606020202030204" pitchFamily="34" charset="0"/>
              </a:rPr>
              <a:t>yalu</a:t>
            </a:r>
            <a:r>
              <a:rPr lang="en-US" sz="2400" dirty="0" smtClean="0">
                <a:latin typeface="Arial Narrow" panose="020B0606020202030204" pitchFamily="34" charset="0"/>
              </a:rPr>
              <a:t> river.</a:t>
            </a:r>
          </a:p>
          <a:p>
            <a:pPr marL="0" indent="0">
              <a:buNone/>
            </a:pPr>
            <a:r>
              <a:rPr lang="en-US" sz="2400" dirty="0" smtClean="0">
                <a:latin typeface="Arial Narrow" panose="020B0606020202030204" pitchFamily="34" charset="0"/>
              </a:rPr>
              <a:t>China invades &amp; pushes </a:t>
            </a:r>
            <a:r>
              <a:rPr lang="en-US" sz="2400" dirty="0" err="1" smtClean="0">
                <a:latin typeface="Arial Narrow" panose="020B0606020202030204" pitchFamily="34" charset="0"/>
              </a:rPr>
              <a:t>usa</a:t>
            </a:r>
            <a:r>
              <a:rPr lang="en-US" sz="2400" dirty="0" smtClean="0">
                <a:latin typeface="Arial Narrow" panose="020B0606020202030204" pitchFamily="34" charset="0"/>
              </a:rPr>
              <a:t>/ south under 38</a:t>
            </a:r>
            <a:r>
              <a:rPr lang="en-US" sz="2400" baseline="30000" dirty="0" smtClean="0">
                <a:latin typeface="Arial Narrow" panose="020B0606020202030204" pitchFamily="34" charset="0"/>
              </a:rPr>
              <a:t>th</a:t>
            </a:r>
            <a:r>
              <a:rPr lang="en-US" sz="2400" dirty="0" smtClean="0">
                <a:latin typeface="Arial Narrow" panose="020B0606020202030204" pitchFamily="34" charset="0"/>
              </a:rPr>
              <a:t> parallel.</a:t>
            </a:r>
          </a:p>
          <a:p>
            <a:pPr marL="0" indent="0">
              <a:buNone/>
            </a:pPr>
            <a:r>
              <a:rPr lang="en-US" sz="2400" dirty="0" smtClean="0">
                <a:latin typeface="Arial Narrow" panose="020B0606020202030204" pitchFamily="34" charset="0"/>
              </a:rPr>
              <a:t>Next 2 years are fought as </a:t>
            </a:r>
            <a:r>
              <a:rPr lang="en-US" sz="2400" dirty="0" err="1" smtClean="0">
                <a:latin typeface="Arial Narrow" panose="020B0606020202030204" pitchFamily="34" charset="0"/>
              </a:rPr>
              <a:t>usa</a:t>
            </a:r>
            <a:r>
              <a:rPr lang="en-US" sz="2400" dirty="0" smtClean="0">
                <a:latin typeface="Arial Narrow" panose="020B0606020202030204" pitchFamily="34" charset="0"/>
              </a:rPr>
              <a:t>/south back to 38</a:t>
            </a:r>
            <a:r>
              <a:rPr lang="en-US" sz="2400" baseline="30000" dirty="0" smtClean="0">
                <a:latin typeface="Arial Narrow" panose="020B0606020202030204" pitchFamily="34" charset="0"/>
              </a:rPr>
              <a:t>th</a:t>
            </a:r>
            <a:r>
              <a:rPr lang="en-US" sz="2400" dirty="0" smtClean="0">
                <a:latin typeface="Arial Narrow" panose="020B0606020202030204" pitchFamily="34" charset="0"/>
              </a:rPr>
              <a:t>.</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822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419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62057" cy="1938990"/>
          </a:xfrm>
        </p:spPr>
        <p:txBody>
          <a:bodyPr>
            <a:normAutofit/>
          </a:bodyPr>
          <a:lstStyle/>
          <a:p>
            <a:pPr algn="ctr"/>
            <a:r>
              <a:rPr lang="en-US" sz="8000" b="1" dirty="0" smtClean="0"/>
              <a:t>Cease fire</a:t>
            </a:r>
            <a:endParaRPr lang="en-US" sz="8000" b="1" dirty="0"/>
          </a:p>
        </p:txBody>
      </p:sp>
      <p:sp>
        <p:nvSpPr>
          <p:cNvPr id="3" name="Content Placeholder 2"/>
          <p:cNvSpPr>
            <a:spLocks noGrp="1"/>
          </p:cNvSpPr>
          <p:nvPr>
            <p:ph idx="1"/>
          </p:nvPr>
        </p:nvSpPr>
        <p:spPr>
          <a:xfrm>
            <a:off x="6662057" y="2233749"/>
            <a:ext cx="5529942" cy="2717074"/>
          </a:xfrm>
        </p:spPr>
        <p:txBody>
          <a:bodyPr>
            <a:normAutofit/>
          </a:bodyPr>
          <a:lstStyle/>
          <a:p>
            <a:pPr marL="0" indent="0" algn="ctr">
              <a:buNone/>
            </a:pPr>
            <a:r>
              <a:rPr lang="en-US" sz="3000" dirty="0" smtClean="0">
                <a:solidFill>
                  <a:srgbClr val="FFFF00"/>
                </a:solidFill>
                <a:latin typeface="Arial Narrow" panose="020B0606020202030204" pitchFamily="34" charset="0"/>
              </a:rPr>
              <a:t>Total dead</a:t>
            </a:r>
            <a:r>
              <a:rPr lang="en-US" sz="3000" dirty="0" smtClean="0">
                <a:latin typeface="Arial Narrow" panose="020B0606020202030204" pitchFamily="34" charset="0"/>
              </a:rPr>
              <a:t>: 1.3m south Koreans, 520k north Koreans, 900k Chinese, 54k </a:t>
            </a:r>
            <a:r>
              <a:rPr lang="en-US" sz="3000" dirty="0" err="1" smtClean="0">
                <a:latin typeface="Arial Narrow" panose="020B0606020202030204" pitchFamily="34" charset="0"/>
              </a:rPr>
              <a:t>usa</a:t>
            </a:r>
            <a:r>
              <a:rPr lang="en-US" sz="3000" dirty="0" smtClean="0">
                <a:latin typeface="Arial Narrow" panose="020B0606020202030204" pitchFamily="34" charset="0"/>
              </a:rPr>
              <a:t>, 3300 untied nations.</a:t>
            </a:r>
          </a:p>
          <a:p>
            <a:pPr marL="0" indent="0" algn="ctr">
              <a:buNone/>
            </a:pPr>
            <a:r>
              <a:rPr lang="en-US" sz="3000" dirty="0" smtClean="0">
                <a:solidFill>
                  <a:srgbClr val="FFFF00"/>
                </a:solidFill>
                <a:latin typeface="Arial Narrow" panose="020B0606020202030204" pitchFamily="34" charset="0"/>
              </a:rPr>
              <a:t>Cease fire </a:t>
            </a:r>
            <a:r>
              <a:rPr lang="en-US" sz="3000" dirty="0" smtClean="0">
                <a:latin typeface="Arial Narrow" panose="020B0606020202030204" pitchFamily="34" charset="0"/>
              </a:rPr>
              <a:t>is not a peace treaty, technically war is still on. </a:t>
            </a:r>
            <a:endParaRPr lang="en-US" sz="3000" dirty="0">
              <a:latin typeface="Arial Narrow" panose="020B0606020202030204" pitchFamily="34" charset="0"/>
            </a:endParaRPr>
          </a:p>
        </p:txBody>
      </p:sp>
      <p:pic>
        <p:nvPicPr>
          <p:cNvPr id="4098" name="Picture 2" descr="Image result for north korean 38th paral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8991"/>
            <a:ext cx="6662057" cy="4919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62057" y="0"/>
            <a:ext cx="5529943" cy="1938992"/>
          </a:xfrm>
          <a:prstGeom prst="rect">
            <a:avLst/>
          </a:prstGeom>
          <a:noFill/>
        </p:spPr>
        <p:txBody>
          <a:bodyPr wrap="square" rtlCol="0">
            <a:spAutoFit/>
          </a:bodyPr>
          <a:lstStyle/>
          <a:p>
            <a:r>
              <a:rPr lang="en-US" sz="2400" dirty="0" smtClean="0">
                <a:latin typeface="Arial Narrow" panose="020B0606020202030204" pitchFamily="34" charset="0"/>
              </a:rPr>
              <a:t>*With Stalin dead &amp; war dragging on, new USA </a:t>
            </a:r>
            <a:r>
              <a:rPr lang="en-US" sz="2400" dirty="0" smtClean="0">
                <a:solidFill>
                  <a:srgbClr val="FFFF00"/>
                </a:solidFill>
                <a:latin typeface="Arial Narrow" panose="020B0606020202030204" pitchFamily="34" charset="0"/>
              </a:rPr>
              <a:t>President (General Eisenhower) </a:t>
            </a:r>
            <a:r>
              <a:rPr lang="en-US" sz="2400" dirty="0" smtClean="0">
                <a:latin typeface="Arial Narrow" panose="020B0606020202030204" pitchFamily="34" charset="0"/>
              </a:rPr>
              <a:t>tells North Korea we are pulling out and fighting is done. If North Korea takes 1 step across </a:t>
            </a:r>
            <a:r>
              <a:rPr lang="en-US" sz="2400" dirty="0" smtClean="0">
                <a:solidFill>
                  <a:srgbClr val="FFFF00"/>
                </a:solidFill>
                <a:latin typeface="Arial Narrow" panose="020B0606020202030204" pitchFamily="34" charset="0"/>
              </a:rPr>
              <a:t>38</a:t>
            </a:r>
            <a:r>
              <a:rPr lang="en-US" sz="2400" baseline="30000" dirty="0" smtClean="0">
                <a:solidFill>
                  <a:srgbClr val="FFFF00"/>
                </a:solidFill>
                <a:latin typeface="Arial Narrow" panose="020B0606020202030204" pitchFamily="34" charset="0"/>
              </a:rPr>
              <a:t>th</a:t>
            </a:r>
            <a:r>
              <a:rPr lang="en-US" sz="2400" dirty="0" smtClean="0">
                <a:solidFill>
                  <a:srgbClr val="FFFF00"/>
                </a:solidFill>
                <a:latin typeface="Arial Narrow" panose="020B0606020202030204" pitchFamily="34" charset="0"/>
              </a:rPr>
              <a:t> Parallel </a:t>
            </a:r>
            <a:r>
              <a:rPr lang="en-US" sz="2400" dirty="0" smtClean="0">
                <a:latin typeface="Arial Narrow" panose="020B0606020202030204" pitchFamily="34" charset="0"/>
              </a:rPr>
              <a:t>he would come back and Nuke their entire nation.</a:t>
            </a:r>
            <a:endParaRPr lang="en-US" sz="2400" dirty="0">
              <a:latin typeface="Arial Narrow" panose="020B0606020202030204" pitchFamily="34" charset="0"/>
            </a:endParaRPr>
          </a:p>
        </p:txBody>
      </p:sp>
      <p:pic>
        <p:nvPicPr>
          <p:cNvPr id="4100" name="Picture 4" descr="Image result for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7" y="1938991"/>
            <a:ext cx="5529943" cy="438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7" y="4807130"/>
            <a:ext cx="5529943" cy="438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2057" y="5245580"/>
            <a:ext cx="5529942" cy="1569660"/>
          </a:xfrm>
          <a:prstGeom prst="rect">
            <a:avLst/>
          </a:prstGeom>
          <a:noFill/>
        </p:spPr>
        <p:txBody>
          <a:bodyPr wrap="square" rtlCol="0">
            <a:spAutoFit/>
          </a:bodyPr>
          <a:lstStyle/>
          <a:p>
            <a:r>
              <a:rPr lang="en-US" sz="2400" dirty="0" smtClean="0">
                <a:latin typeface="Arial Narrow" panose="020B0606020202030204" pitchFamily="34" charset="0"/>
              </a:rPr>
              <a:t>*</a:t>
            </a:r>
            <a:r>
              <a:rPr lang="en-US" sz="2400" dirty="0" smtClean="0">
                <a:solidFill>
                  <a:srgbClr val="FFFF00"/>
                </a:solidFill>
                <a:latin typeface="Arial Narrow" panose="020B0606020202030204" pitchFamily="34" charset="0"/>
              </a:rPr>
              <a:t>July 27, 1953 </a:t>
            </a:r>
            <a:r>
              <a:rPr lang="en-US" sz="2400" dirty="0" smtClean="0">
                <a:latin typeface="Arial Narrow" panose="020B0606020202030204" pitchFamily="34" charset="0"/>
              </a:rPr>
              <a:t>was the Cease Fire, it was officially over 65 years later </a:t>
            </a:r>
            <a:r>
              <a:rPr lang="en-US" sz="2400" dirty="0" smtClean="0">
                <a:solidFill>
                  <a:srgbClr val="FFFF00"/>
                </a:solidFill>
                <a:latin typeface="Arial Narrow" panose="020B0606020202030204" pitchFamily="34" charset="0"/>
              </a:rPr>
              <a:t>April 27, 2018</a:t>
            </a:r>
            <a:r>
              <a:rPr lang="en-US" sz="2400" dirty="0" smtClean="0">
                <a:latin typeface="Arial Narrow" panose="020B0606020202030204" pitchFamily="34" charset="0"/>
              </a:rPr>
              <a:t>.</a:t>
            </a:r>
          </a:p>
          <a:p>
            <a:r>
              <a:rPr lang="en-US" sz="2400" dirty="0" smtClean="0">
                <a:latin typeface="Arial Narrow" panose="020B0606020202030204" pitchFamily="34" charset="0"/>
              </a:rPr>
              <a:t>*Big issue was </a:t>
            </a:r>
            <a:r>
              <a:rPr lang="en-US" sz="2400" dirty="0" smtClean="0">
                <a:solidFill>
                  <a:srgbClr val="FFFF00"/>
                </a:solidFill>
                <a:latin typeface="Arial Narrow" panose="020B0606020202030204" pitchFamily="34" charset="0"/>
              </a:rPr>
              <a:t>brainwashing</a:t>
            </a:r>
            <a:r>
              <a:rPr lang="en-US" sz="2400" dirty="0" smtClean="0">
                <a:latin typeface="Arial Narrow" panose="020B0606020202030204" pitchFamily="34" charset="0"/>
              </a:rPr>
              <a:t>, 23 marines chose to stay under new communist Korean names.</a:t>
            </a:r>
            <a:endParaRPr lang="en-US" sz="2400" dirty="0">
              <a:latin typeface="Arial Narrow" panose="020B0606020202030204" pitchFamily="34" charset="0"/>
            </a:endParaRPr>
          </a:p>
        </p:txBody>
      </p:sp>
    </p:spTree>
    <p:extLst>
      <p:ext uri="{BB962C8B-B14F-4D97-AF65-F5344CB8AC3E}">
        <p14:creationId xmlns:p14="http://schemas.microsoft.com/office/powerpoint/2010/main" val="3094274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05394"/>
          </a:xfrm>
        </p:spPr>
        <p:txBody>
          <a:bodyPr/>
          <a:lstStyle/>
          <a:p>
            <a:pPr algn="ctr"/>
            <a:r>
              <a:rPr lang="en-US" b="1" dirty="0" smtClean="0"/>
              <a:t>Communism on 1950 world’s map</a:t>
            </a:r>
            <a:endParaRPr lang="en-US" b="1" dirty="0"/>
          </a:p>
        </p:txBody>
      </p:sp>
      <p:sp>
        <p:nvSpPr>
          <p:cNvPr id="3" name="Content Placeholder 2"/>
          <p:cNvSpPr>
            <a:spLocks noGrp="1"/>
          </p:cNvSpPr>
          <p:nvPr>
            <p:ph idx="1"/>
          </p:nvPr>
        </p:nvSpPr>
        <p:spPr/>
        <p:txBody>
          <a:bodyPr/>
          <a:lstStyle/>
          <a:p>
            <a:endParaRPr lang="en-US"/>
          </a:p>
        </p:txBody>
      </p:sp>
      <p:pic>
        <p:nvPicPr>
          <p:cNvPr id="1026" name="Picture 2" descr="Image result for communism in world 1948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5394"/>
            <a:ext cx="12192001" cy="611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38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Image result for uss eisenhower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9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7577" y="0"/>
            <a:ext cx="7084423" cy="1938992"/>
          </a:xfrm>
          <a:prstGeom prst="rect">
            <a:avLst/>
          </a:prstGeom>
          <a:noFill/>
        </p:spPr>
        <p:txBody>
          <a:bodyPr wrap="square" rtlCol="0">
            <a:spAutoFit/>
          </a:bodyPr>
          <a:lstStyle/>
          <a:p>
            <a:pPr algn="ctr"/>
            <a:r>
              <a:rPr lang="en-US" sz="6000" b="1" dirty="0" smtClean="0">
                <a:solidFill>
                  <a:srgbClr val="FF0000"/>
                </a:solidFill>
              </a:rPr>
              <a:t>EISENHOWER PRESIDENCY</a:t>
            </a:r>
            <a:endParaRPr lang="en-US" sz="6000" b="1" dirty="0">
              <a:solidFill>
                <a:srgbClr val="FF0000"/>
              </a:solidFill>
            </a:endParaRPr>
          </a:p>
        </p:txBody>
      </p:sp>
      <p:sp>
        <p:nvSpPr>
          <p:cNvPr id="5" name="TextBox 4"/>
          <p:cNvSpPr txBox="1"/>
          <p:nvPr/>
        </p:nvSpPr>
        <p:spPr>
          <a:xfrm>
            <a:off x="0" y="6230983"/>
            <a:ext cx="7419703" cy="461665"/>
          </a:xfrm>
          <a:prstGeom prst="rect">
            <a:avLst/>
          </a:prstGeom>
          <a:noFill/>
        </p:spPr>
        <p:txBody>
          <a:bodyPr wrap="square" rtlCol="0">
            <a:spAutoFit/>
          </a:bodyPr>
          <a:lstStyle/>
          <a:p>
            <a:r>
              <a:rPr lang="en-US" sz="2400" b="1" dirty="0" smtClean="0"/>
              <a:t>*PIC IS OF THE USS DWIGHT DAVID EISENHOWER</a:t>
            </a:r>
            <a:endParaRPr lang="en-US" sz="2400" b="1" dirty="0"/>
          </a:p>
        </p:txBody>
      </p:sp>
    </p:spTree>
    <p:extLst>
      <p:ext uri="{BB962C8B-B14F-4D97-AF65-F5344CB8AC3E}">
        <p14:creationId xmlns:p14="http://schemas.microsoft.com/office/powerpoint/2010/main" val="1604324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80859" cy="2050869"/>
          </a:xfrm>
        </p:spPr>
        <p:txBody>
          <a:bodyPr>
            <a:noAutofit/>
          </a:bodyPr>
          <a:lstStyle/>
          <a:p>
            <a:pPr algn="ctr"/>
            <a:r>
              <a:rPr lang="en-US" sz="4400" b="1" dirty="0" smtClean="0"/>
              <a:t>EISENHOWER</a:t>
            </a:r>
            <a:br>
              <a:rPr lang="en-US" sz="4400" b="1" dirty="0" smtClean="0"/>
            </a:br>
            <a:r>
              <a:rPr lang="en-US" sz="4400" b="1" dirty="0" smtClean="0"/>
              <a:t>INTERSTATE</a:t>
            </a:r>
            <a:br>
              <a:rPr lang="en-US" sz="4400" b="1" dirty="0" smtClean="0"/>
            </a:br>
            <a:r>
              <a:rPr lang="en-US" sz="4400" b="1" dirty="0" smtClean="0"/>
              <a:t>SYSTEM</a:t>
            </a:r>
            <a:endParaRPr lang="en-US" sz="4400" b="1" dirty="0"/>
          </a:p>
        </p:txBody>
      </p:sp>
      <p:sp>
        <p:nvSpPr>
          <p:cNvPr id="3" name="Content Placeholder 2"/>
          <p:cNvSpPr>
            <a:spLocks noGrp="1"/>
          </p:cNvSpPr>
          <p:nvPr>
            <p:ph idx="1"/>
          </p:nvPr>
        </p:nvSpPr>
        <p:spPr>
          <a:xfrm>
            <a:off x="0" y="2050869"/>
            <a:ext cx="4680859" cy="2403565"/>
          </a:xfrm>
        </p:spPr>
        <p:txBody>
          <a:bodyPr>
            <a:normAutofit/>
          </a:bodyPr>
          <a:lstStyle/>
          <a:p>
            <a:pPr marL="0" indent="0" algn="ctr">
              <a:buNone/>
            </a:pPr>
            <a:r>
              <a:rPr lang="en-US" sz="3400" dirty="0" smtClean="0">
                <a:latin typeface="Arial Narrow" panose="020B0606020202030204" pitchFamily="34" charset="0"/>
              </a:rPr>
              <a:t>Greatest </a:t>
            </a:r>
            <a:r>
              <a:rPr lang="en-US" sz="3400" dirty="0" smtClean="0">
                <a:solidFill>
                  <a:srgbClr val="FFFF00"/>
                </a:solidFill>
                <a:latin typeface="Arial Narrow" panose="020B0606020202030204" pitchFamily="34" charset="0"/>
              </a:rPr>
              <a:t>public works </a:t>
            </a:r>
            <a:r>
              <a:rPr lang="en-US" sz="3400" dirty="0" smtClean="0">
                <a:latin typeface="Arial Narrow" panose="020B0606020202030204" pitchFamily="34" charset="0"/>
              </a:rPr>
              <a:t>project in history as $25b was given to create about 50,000 miles of </a:t>
            </a:r>
            <a:r>
              <a:rPr lang="en-US" sz="3400" dirty="0" smtClean="0">
                <a:solidFill>
                  <a:srgbClr val="FFFF00"/>
                </a:solidFill>
                <a:latin typeface="Arial Narrow" panose="020B0606020202030204" pitchFamily="34" charset="0"/>
              </a:rPr>
              <a:t>freeways</a:t>
            </a:r>
            <a:r>
              <a:rPr lang="en-US" sz="3400" dirty="0" smtClean="0">
                <a:latin typeface="Arial Narrow" panose="020B0606020202030204" pitchFamily="34" charset="0"/>
              </a:rPr>
              <a:t>.</a:t>
            </a:r>
            <a:endParaRPr lang="en-US" sz="3400" dirty="0">
              <a:latin typeface="Arial Narrow" panose="020B0606020202030204" pitchFamily="34" charset="0"/>
            </a:endParaRPr>
          </a:p>
        </p:txBody>
      </p:sp>
      <p:pic>
        <p:nvPicPr>
          <p:cNvPr id="10242" name="Picture 2" descr="Image result for EISENHOWER INTERSTAT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859" y="0"/>
            <a:ext cx="751114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454434"/>
            <a:ext cx="4680859" cy="2308324"/>
          </a:xfrm>
          <a:prstGeom prst="rect">
            <a:avLst/>
          </a:prstGeom>
          <a:noFill/>
        </p:spPr>
        <p:txBody>
          <a:bodyPr wrap="square" rtlCol="0">
            <a:spAutoFit/>
          </a:bodyPr>
          <a:lstStyle/>
          <a:p>
            <a:r>
              <a:rPr lang="en-US" sz="2400" dirty="0" smtClean="0">
                <a:latin typeface="Arial Narrow" panose="020B0606020202030204" pitchFamily="34" charset="0"/>
              </a:rPr>
              <a:t>*Very strategic, even numbers go East-West as odd numbers go North-South. I-10 goes along southern border while I-90 goes along the north. </a:t>
            </a:r>
            <a:r>
              <a:rPr lang="en-US" sz="2400" dirty="0" smtClean="0">
                <a:solidFill>
                  <a:srgbClr val="FFFF00"/>
                </a:solidFill>
                <a:latin typeface="Arial Narrow" panose="020B0606020202030204" pitchFamily="34" charset="0"/>
              </a:rPr>
              <a:t>I-70 </a:t>
            </a:r>
            <a:r>
              <a:rPr lang="en-US" sz="2400" dirty="0" smtClean="0">
                <a:latin typeface="Arial Narrow" panose="020B0606020202030204" pitchFamily="34" charset="0"/>
              </a:rPr>
              <a:t>which goes across Missouri goes all the way from Baltimore to Utah. </a:t>
            </a:r>
            <a:endParaRPr lang="en-US" sz="2400" dirty="0">
              <a:latin typeface="Arial Narrow" panose="020B0606020202030204" pitchFamily="34" charset="0"/>
            </a:endParaRPr>
          </a:p>
        </p:txBody>
      </p:sp>
    </p:spTree>
    <p:extLst>
      <p:ext uri="{BB962C8B-B14F-4D97-AF65-F5344CB8AC3E}">
        <p14:creationId xmlns:p14="http://schemas.microsoft.com/office/powerpoint/2010/main" val="144203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cold war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28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1291" y="4428309"/>
            <a:ext cx="4990012" cy="1569660"/>
          </a:xfrm>
          <a:prstGeom prst="rect">
            <a:avLst/>
          </a:prstGeom>
          <a:noFill/>
        </p:spPr>
        <p:txBody>
          <a:bodyPr wrap="square" rtlCol="0">
            <a:spAutoFit/>
          </a:bodyPr>
          <a:lstStyle/>
          <a:p>
            <a:pPr algn="ctr"/>
            <a:r>
              <a:rPr lang="en-US" sz="9600" b="1" dirty="0" smtClean="0">
                <a:latin typeface="Tw Cen MT Condensed Extra Bold" panose="020B0803020202020204" pitchFamily="34" charset="0"/>
              </a:rPr>
              <a:t>COLD WAR</a:t>
            </a:r>
            <a:endParaRPr lang="en-US" sz="9600" b="1" dirty="0">
              <a:latin typeface="Tw Cen MT Condensed Extra Bold" panose="020B0803020202020204" pitchFamily="34" charset="0"/>
            </a:endParaRPr>
          </a:p>
        </p:txBody>
      </p:sp>
    </p:spTree>
    <p:extLst>
      <p:ext uri="{BB962C8B-B14F-4D97-AF65-F5344CB8AC3E}">
        <p14:creationId xmlns:p14="http://schemas.microsoft.com/office/powerpoint/2010/main" val="3593455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051" y="1"/>
            <a:ext cx="5738948" cy="1254035"/>
          </a:xfrm>
        </p:spPr>
        <p:txBody>
          <a:bodyPr>
            <a:normAutofit/>
          </a:bodyPr>
          <a:lstStyle/>
          <a:p>
            <a:pPr algn="ctr"/>
            <a:r>
              <a:rPr lang="en-US" sz="5000" b="1" dirty="0" smtClean="0"/>
              <a:t>Hydrogen bomb</a:t>
            </a:r>
            <a:endParaRPr lang="en-US" sz="5000" b="1" dirty="0"/>
          </a:p>
        </p:txBody>
      </p:sp>
      <p:sp>
        <p:nvSpPr>
          <p:cNvPr id="3" name="Content Placeholder 2"/>
          <p:cNvSpPr>
            <a:spLocks noGrp="1"/>
          </p:cNvSpPr>
          <p:nvPr>
            <p:ph idx="1"/>
          </p:nvPr>
        </p:nvSpPr>
        <p:spPr>
          <a:xfrm>
            <a:off x="6453051" y="966651"/>
            <a:ext cx="5738948" cy="2659351"/>
          </a:xfrm>
        </p:spPr>
        <p:txBody>
          <a:bodyPr>
            <a:normAutofit fontScale="92500"/>
          </a:bodyPr>
          <a:lstStyle/>
          <a:p>
            <a:pPr marL="0" indent="0" algn="ctr">
              <a:buNone/>
            </a:pPr>
            <a:r>
              <a:rPr lang="en-US" sz="3200" dirty="0" smtClean="0">
                <a:latin typeface="Arial Narrow" panose="020B0606020202030204" pitchFamily="34" charset="0"/>
              </a:rPr>
              <a:t>Bomb </a:t>
            </a:r>
            <a:r>
              <a:rPr lang="en-US" sz="3200" dirty="0" smtClean="0">
                <a:solidFill>
                  <a:srgbClr val="FFFF00"/>
                </a:solidFill>
                <a:latin typeface="Arial Narrow" panose="020B0606020202030204" pitchFamily="34" charset="0"/>
              </a:rPr>
              <a:t>ivy mike </a:t>
            </a:r>
            <a:r>
              <a:rPr lang="en-US" sz="3200" dirty="0" smtClean="0">
                <a:latin typeface="Arial Narrow" panose="020B0606020202030204" pitchFamily="34" charset="0"/>
              </a:rPr>
              <a:t>was dropped on coral island, blast carved mile long crater on the ocean floor. </a:t>
            </a:r>
            <a:r>
              <a:rPr lang="en-US" sz="3200" dirty="0" smtClean="0">
                <a:solidFill>
                  <a:srgbClr val="FFFF00"/>
                </a:solidFill>
                <a:latin typeface="Arial Narrow" panose="020B0606020202030204" pitchFamily="34" charset="0"/>
              </a:rPr>
              <a:t>Castle</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Bravo</a:t>
            </a:r>
            <a:r>
              <a:rPr lang="en-US" sz="3200" dirty="0" smtClean="0">
                <a:latin typeface="Arial Narrow" panose="020B0606020202030204" pitchFamily="34" charset="0"/>
              </a:rPr>
              <a:t> was twice the size of mike (450 times larger than Nagasaki).</a:t>
            </a:r>
            <a:endParaRPr lang="en-US" sz="3200" dirty="0">
              <a:latin typeface="Arial Narrow" panose="020B0606020202030204" pitchFamily="34" charset="0"/>
            </a:endParaRPr>
          </a:p>
        </p:txBody>
      </p:sp>
      <p:pic>
        <p:nvPicPr>
          <p:cNvPr id="11266" name="Picture 2" descr="Image result for hydrogen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53051" cy="36260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hydrogen bomb cr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6001"/>
            <a:ext cx="6453052" cy="32319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hydrogen bomb compared to atomic b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051" y="3626001"/>
            <a:ext cx="5738949" cy="323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01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5904410" cy="2872965"/>
          </a:xfrm>
        </p:spPr>
        <p:txBody>
          <a:bodyPr>
            <a:normAutofit/>
          </a:bodyPr>
          <a:lstStyle/>
          <a:p>
            <a:pPr marL="0" indent="0" algn="ctr">
              <a:buNone/>
            </a:pPr>
            <a:r>
              <a:rPr lang="en-US" sz="3400" dirty="0" smtClean="0">
                <a:latin typeface="Arial Narrow" panose="020B0606020202030204" pitchFamily="34" charset="0"/>
              </a:rPr>
              <a:t>Young people lined the sock hops &amp; malt shops listening to new music by </a:t>
            </a:r>
            <a:r>
              <a:rPr lang="en-US" sz="3400" dirty="0" smtClean="0">
                <a:solidFill>
                  <a:srgbClr val="FFFF00"/>
                </a:solidFill>
                <a:latin typeface="Arial Narrow" panose="020B0606020202030204" pitchFamily="34" charset="0"/>
              </a:rPr>
              <a:t>chuck berry</a:t>
            </a:r>
            <a:r>
              <a:rPr lang="en-US" sz="3400" dirty="0" smtClean="0">
                <a:latin typeface="Arial Narrow" panose="020B0606020202030204" pitchFamily="34" charset="0"/>
              </a:rPr>
              <a:t>, </a:t>
            </a:r>
            <a:r>
              <a:rPr lang="en-US" sz="3400" dirty="0" smtClean="0">
                <a:solidFill>
                  <a:srgbClr val="FFFF00"/>
                </a:solidFill>
                <a:latin typeface="Arial Narrow" panose="020B0606020202030204" pitchFamily="34" charset="0"/>
              </a:rPr>
              <a:t>little Richard, </a:t>
            </a:r>
            <a:r>
              <a:rPr lang="en-US" sz="3400" dirty="0" err="1" smtClean="0">
                <a:solidFill>
                  <a:srgbClr val="FFFF00"/>
                </a:solidFill>
                <a:latin typeface="Arial Narrow" panose="020B0606020202030204" pitchFamily="34" charset="0"/>
              </a:rPr>
              <a:t>elvis</a:t>
            </a:r>
            <a:r>
              <a:rPr lang="en-US" sz="3400" dirty="0" smtClean="0">
                <a:solidFill>
                  <a:srgbClr val="FFFF00"/>
                </a:solidFill>
                <a:latin typeface="Arial Narrow" panose="020B0606020202030204" pitchFamily="34" charset="0"/>
              </a:rPr>
              <a:t>, buddy holly</a:t>
            </a:r>
            <a:r>
              <a:rPr lang="en-US" sz="3400" dirty="0" smtClean="0">
                <a:latin typeface="Arial Narrow" panose="020B0606020202030204" pitchFamily="34" charset="0"/>
              </a:rPr>
              <a:t>, etc. </a:t>
            </a:r>
            <a:endParaRPr lang="en-US" sz="3400" dirty="0">
              <a:latin typeface="Arial Narrow" panose="020B0606020202030204" pitchFamily="34" charset="0"/>
            </a:endParaRPr>
          </a:p>
        </p:txBody>
      </p:sp>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411" y="0"/>
            <a:ext cx="6287590" cy="28607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huck berry 195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72966"/>
            <a:ext cx="3156310" cy="398503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little richard 195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309" y="2872966"/>
            <a:ext cx="3148937" cy="398503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elvis 1950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245" y="2872965"/>
            <a:ext cx="3008571" cy="398156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buddy holly chuck berry 1950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816" y="2872965"/>
            <a:ext cx="2878184" cy="398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361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6975" y="1"/>
            <a:ext cx="5915024" cy="1463040"/>
          </a:xfrm>
        </p:spPr>
        <p:txBody>
          <a:bodyPr>
            <a:normAutofit/>
          </a:bodyPr>
          <a:lstStyle/>
          <a:p>
            <a:pPr algn="ctr"/>
            <a:r>
              <a:rPr lang="en-US" sz="8800" b="1" dirty="0" smtClean="0"/>
              <a:t>SPUTNIK</a:t>
            </a:r>
            <a:endParaRPr lang="en-US" sz="8800" b="1" dirty="0"/>
          </a:p>
        </p:txBody>
      </p:sp>
      <p:sp>
        <p:nvSpPr>
          <p:cNvPr id="3" name="Content Placeholder 2"/>
          <p:cNvSpPr>
            <a:spLocks noGrp="1"/>
          </p:cNvSpPr>
          <p:nvPr>
            <p:ph idx="1"/>
          </p:nvPr>
        </p:nvSpPr>
        <p:spPr>
          <a:xfrm>
            <a:off x="6276975" y="1149531"/>
            <a:ext cx="5915024" cy="2365195"/>
          </a:xfrm>
        </p:spPr>
        <p:txBody>
          <a:bodyPr>
            <a:normAutofit/>
          </a:bodyPr>
          <a:lstStyle/>
          <a:p>
            <a:pPr marL="0" indent="0" algn="ctr">
              <a:buNone/>
            </a:pPr>
            <a:r>
              <a:rPr lang="en-US" sz="3200" dirty="0" smtClean="0">
                <a:latin typeface="Arial Narrow" panose="020B0606020202030204" pitchFamily="34" charset="0"/>
              </a:rPr>
              <a:t>Soviets launch </a:t>
            </a:r>
            <a:r>
              <a:rPr lang="en-US" sz="3200" dirty="0" smtClean="0">
                <a:solidFill>
                  <a:srgbClr val="FFFF00"/>
                </a:solidFill>
                <a:latin typeface="Arial Narrow" panose="020B0606020202030204" pitchFamily="34" charset="0"/>
              </a:rPr>
              <a:t>satellite</a:t>
            </a:r>
            <a:r>
              <a:rPr lang="en-US" sz="3200" dirty="0" smtClean="0">
                <a:latin typeface="Arial Narrow" panose="020B0606020202030204" pitchFamily="34" charset="0"/>
              </a:rPr>
              <a:t> into space, freaking </a:t>
            </a:r>
            <a:r>
              <a:rPr lang="en-US" sz="3200" dirty="0" err="1" smtClean="0">
                <a:latin typeface="Arial Narrow" panose="020B0606020202030204" pitchFamily="34" charset="0"/>
              </a:rPr>
              <a:t>america</a:t>
            </a:r>
            <a:r>
              <a:rPr lang="en-US" sz="3200" dirty="0" smtClean="0">
                <a:latin typeface="Arial Narrow" panose="020B0606020202030204" pitchFamily="34" charset="0"/>
              </a:rPr>
              <a:t> out. 2</a:t>
            </a:r>
            <a:r>
              <a:rPr lang="en-US" sz="3200" baseline="30000" dirty="0" smtClean="0">
                <a:latin typeface="Arial Narrow" panose="020B0606020202030204" pitchFamily="34" charset="0"/>
              </a:rPr>
              <a:t>nd</a:t>
            </a:r>
            <a:r>
              <a:rPr lang="en-US" sz="3200" dirty="0" smtClean="0">
                <a:latin typeface="Arial Narrow" panose="020B0606020202030204" pitchFamily="34" charset="0"/>
              </a:rPr>
              <a:t> satellite actually carries a live animal. </a:t>
            </a:r>
            <a:r>
              <a:rPr lang="en-US" sz="3200" dirty="0" smtClean="0">
                <a:solidFill>
                  <a:srgbClr val="FFFF00"/>
                </a:solidFill>
                <a:latin typeface="Arial Narrow" panose="020B0606020202030204" pitchFamily="34" charset="0"/>
              </a:rPr>
              <a:t>Space race </a:t>
            </a:r>
            <a:r>
              <a:rPr lang="en-US" sz="3200" dirty="0" smtClean="0">
                <a:latin typeface="Arial Narrow" panose="020B0606020202030204" pitchFamily="34" charset="0"/>
              </a:rPr>
              <a:t>vs. the soviets officially on. </a:t>
            </a:r>
            <a:endParaRPr lang="en-US" sz="3200" dirty="0">
              <a:latin typeface="Arial Narrow" panose="020B0606020202030204" pitchFamily="34" charset="0"/>
            </a:endParaRPr>
          </a:p>
        </p:txBody>
      </p:sp>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76975" cy="35147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putnik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29558"/>
            <a:ext cx="6276976" cy="378564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1950s bomb shel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3514725"/>
            <a:ext cx="5915024" cy="2468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6975" y="5982788"/>
            <a:ext cx="5915025" cy="830997"/>
          </a:xfrm>
          <a:prstGeom prst="rect">
            <a:avLst/>
          </a:prstGeom>
          <a:noFill/>
        </p:spPr>
        <p:txBody>
          <a:bodyPr wrap="square" rtlCol="0">
            <a:spAutoFit/>
          </a:bodyPr>
          <a:lstStyle/>
          <a:p>
            <a:r>
              <a:rPr lang="en-US" sz="2400" dirty="0" smtClean="0">
                <a:latin typeface="Arial Narrow" panose="020B0606020202030204" pitchFamily="34" charset="0"/>
              </a:rPr>
              <a:t>*Americans begin prepping for being nuked by SU, includes building bomb shelters in backyards. </a:t>
            </a:r>
            <a:endParaRPr lang="en-US" sz="2400" dirty="0">
              <a:latin typeface="Arial Narrow" panose="020B0606020202030204" pitchFamily="34" charset="0"/>
            </a:endParaRPr>
          </a:p>
        </p:txBody>
      </p:sp>
    </p:spTree>
    <p:extLst>
      <p:ext uri="{BB962C8B-B14F-4D97-AF65-F5344CB8AC3E}">
        <p14:creationId xmlns:p14="http://schemas.microsoft.com/office/powerpoint/2010/main" val="2122242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929" y="0"/>
            <a:ext cx="6317070" cy="1933303"/>
          </a:xfrm>
        </p:spPr>
        <p:txBody>
          <a:bodyPr>
            <a:normAutofit/>
          </a:bodyPr>
          <a:lstStyle/>
          <a:p>
            <a:pPr algn="ctr"/>
            <a:r>
              <a:rPr lang="en-US" sz="6000" b="1" dirty="0" smtClean="0"/>
              <a:t>INTERNATIONAL PROBLEMS</a:t>
            </a:r>
            <a:endParaRPr lang="en-US" sz="6000" b="1" dirty="0"/>
          </a:p>
        </p:txBody>
      </p:sp>
      <p:sp>
        <p:nvSpPr>
          <p:cNvPr id="3" name="Content Placeholder 2"/>
          <p:cNvSpPr>
            <a:spLocks noGrp="1"/>
          </p:cNvSpPr>
          <p:nvPr>
            <p:ph idx="1"/>
          </p:nvPr>
        </p:nvSpPr>
        <p:spPr>
          <a:xfrm>
            <a:off x="5874929" y="1841863"/>
            <a:ext cx="6317070" cy="2704011"/>
          </a:xfrm>
        </p:spPr>
        <p:txBody>
          <a:bodyPr>
            <a:normAutofit/>
          </a:bodyPr>
          <a:lstStyle/>
          <a:p>
            <a:pPr marL="0" indent="0" algn="ctr">
              <a:buNone/>
            </a:pPr>
            <a:r>
              <a:rPr lang="en-US" sz="3200" dirty="0" smtClean="0">
                <a:latin typeface="Arial Narrow" panose="020B0606020202030204" pitchFamily="34" charset="0"/>
              </a:rPr>
              <a:t>Rebellions in </a:t>
            </a:r>
            <a:r>
              <a:rPr lang="en-US" sz="3200" dirty="0" smtClean="0">
                <a:solidFill>
                  <a:srgbClr val="FFFF00"/>
                </a:solidFill>
                <a:latin typeface="Arial Narrow" panose="020B0606020202030204" pitchFamily="34" charset="0"/>
              </a:rPr>
              <a:t>Poland</a:t>
            </a:r>
            <a:r>
              <a:rPr lang="en-US" sz="3200" dirty="0" smtClean="0">
                <a:latin typeface="Arial Narrow" panose="020B0606020202030204" pitchFamily="34" charset="0"/>
              </a:rPr>
              <a:t> &amp; </a:t>
            </a:r>
            <a:r>
              <a:rPr lang="en-US" sz="3200" dirty="0" smtClean="0">
                <a:solidFill>
                  <a:srgbClr val="FFFF00"/>
                </a:solidFill>
                <a:latin typeface="Arial Narrow" panose="020B0606020202030204" pitchFamily="34" charset="0"/>
              </a:rPr>
              <a:t>hungry </a:t>
            </a:r>
            <a:r>
              <a:rPr lang="en-US" sz="3200" dirty="0" smtClean="0">
                <a:latin typeface="Arial Narrow" panose="020B0606020202030204" pitchFamily="34" charset="0"/>
              </a:rPr>
              <a:t>are crushed by soviets. As communism grows into </a:t>
            </a:r>
            <a:r>
              <a:rPr lang="en-US" sz="3200" dirty="0" err="1" smtClean="0">
                <a:solidFill>
                  <a:srgbClr val="FFFF00"/>
                </a:solidFill>
                <a:latin typeface="Arial Narrow" panose="020B0606020202030204" pitchFamily="34" charset="0"/>
              </a:rPr>
              <a:t>iran</a:t>
            </a:r>
            <a:r>
              <a:rPr lang="en-US" sz="3200" dirty="0" smtClean="0">
                <a:latin typeface="Arial Narrow" panose="020B0606020202030204" pitchFamily="34" charset="0"/>
              </a:rPr>
              <a:t> &amp; </a:t>
            </a:r>
            <a:r>
              <a:rPr lang="en-US" sz="3200" dirty="0" smtClean="0">
                <a:solidFill>
                  <a:srgbClr val="FFFF00"/>
                </a:solidFill>
                <a:latin typeface="Arial Narrow" panose="020B0606020202030204" pitchFamily="34" charset="0"/>
              </a:rPr>
              <a:t>Guatemala</a:t>
            </a:r>
            <a:r>
              <a:rPr lang="en-US" sz="3200" dirty="0" smtClean="0">
                <a:latin typeface="Arial Narrow" panose="020B0606020202030204" pitchFamily="34" charset="0"/>
              </a:rPr>
              <a:t>, the </a:t>
            </a:r>
            <a:r>
              <a:rPr lang="en-US" sz="3200" dirty="0" err="1" smtClean="0">
                <a:solidFill>
                  <a:srgbClr val="FFFF00"/>
                </a:solidFill>
                <a:latin typeface="Arial Narrow" panose="020B0606020202030204" pitchFamily="34" charset="0"/>
              </a:rPr>
              <a:t>cia</a:t>
            </a:r>
            <a:r>
              <a:rPr lang="en-US" sz="3200" dirty="0" smtClean="0">
                <a:latin typeface="Arial Narrow" panose="020B0606020202030204" pitchFamily="34" charset="0"/>
              </a:rPr>
              <a:t> interferes in elections to make sure pro-American governments win.</a:t>
            </a:r>
            <a:endParaRPr lang="en-US" sz="3200" dirty="0">
              <a:latin typeface="Arial Narrow" panose="020B0606020202030204" pitchFamily="34" charset="0"/>
            </a:endParaRPr>
          </a:p>
        </p:txBody>
      </p:sp>
      <p:pic>
        <p:nvPicPr>
          <p:cNvPr id="14338" name="Picture 2" descr="Image result for cia overthrows iran 195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74929" cy="356616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6161"/>
            <a:ext cx="5874930"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4929" y="4545874"/>
            <a:ext cx="6317070" cy="2585323"/>
          </a:xfrm>
          <a:prstGeom prst="rect">
            <a:avLst/>
          </a:prstGeom>
          <a:noFill/>
        </p:spPr>
        <p:txBody>
          <a:bodyPr wrap="square" rtlCol="0">
            <a:spAutoFit/>
          </a:bodyPr>
          <a:lstStyle/>
          <a:p>
            <a:r>
              <a:rPr lang="en-US" sz="3200" dirty="0" smtClean="0">
                <a:latin typeface="Arial Narrow" panose="020B0606020202030204" pitchFamily="34" charset="0"/>
              </a:rPr>
              <a:t>*</a:t>
            </a:r>
            <a:r>
              <a:rPr lang="en-US" sz="2400" dirty="0" smtClean="0">
                <a:latin typeface="Arial Narrow" panose="020B0606020202030204" pitchFamily="34" charset="0"/>
              </a:rPr>
              <a:t>The Soviet purge in Hungry kills 350K innocent people asking only for freedom (50K rapes).</a:t>
            </a:r>
          </a:p>
          <a:p>
            <a:endParaRPr lang="en-US" dirty="0" smtClean="0">
              <a:latin typeface="Arial Narrow" panose="020B0606020202030204" pitchFamily="34" charset="0"/>
            </a:endParaRPr>
          </a:p>
          <a:p>
            <a:r>
              <a:rPr lang="en-US" sz="3200" dirty="0" smtClean="0">
                <a:latin typeface="Arial Narrow" panose="020B0606020202030204" pitchFamily="34" charset="0"/>
              </a:rPr>
              <a:t>*</a:t>
            </a:r>
            <a:r>
              <a:rPr lang="en-US" sz="2400" dirty="0" smtClean="0">
                <a:latin typeface="Arial Narrow" panose="020B0606020202030204" pitchFamily="34" charset="0"/>
              </a:rPr>
              <a:t>Decisions made by USA then will come back to hurt foreign relations in the future, especially in Iran. </a:t>
            </a:r>
          </a:p>
          <a:p>
            <a:endParaRPr lang="en-US" sz="3200" dirty="0">
              <a:latin typeface="Arial Narrow" panose="020B0606020202030204" pitchFamily="34" charset="0"/>
            </a:endParaRPr>
          </a:p>
        </p:txBody>
      </p:sp>
    </p:spTree>
    <p:extLst>
      <p:ext uri="{BB962C8B-B14F-4D97-AF65-F5344CB8AC3E}">
        <p14:creationId xmlns:p14="http://schemas.microsoft.com/office/powerpoint/2010/main" val="3379063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466" y="-9527"/>
            <a:ext cx="4066533" cy="2780970"/>
          </a:xfrm>
        </p:spPr>
        <p:txBody>
          <a:bodyPr>
            <a:noAutofit/>
          </a:bodyPr>
          <a:lstStyle/>
          <a:p>
            <a:pPr algn="ctr"/>
            <a:r>
              <a:rPr lang="en-US" sz="5400" b="1" dirty="0" smtClean="0"/>
              <a:t>U-2 SPY PLANE INCIDENT</a:t>
            </a:r>
            <a:endParaRPr lang="en-US" sz="5400" b="1" dirty="0"/>
          </a:p>
        </p:txBody>
      </p:sp>
      <p:sp>
        <p:nvSpPr>
          <p:cNvPr id="3" name="Content Placeholder 2"/>
          <p:cNvSpPr>
            <a:spLocks noGrp="1"/>
          </p:cNvSpPr>
          <p:nvPr>
            <p:ph idx="1"/>
          </p:nvPr>
        </p:nvSpPr>
        <p:spPr>
          <a:xfrm>
            <a:off x="1" y="3579222"/>
            <a:ext cx="8125466" cy="1645921"/>
          </a:xfrm>
        </p:spPr>
        <p:txBody>
          <a:bodyPr>
            <a:normAutofit/>
          </a:bodyPr>
          <a:lstStyle/>
          <a:p>
            <a:pPr marL="0" indent="0" algn="ctr">
              <a:buNone/>
            </a:pPr>
            <a:r>
              <a:rPr lang="en-US" sz="3200" dirty="0" smtClean="0">
                <a:latin typeface="Arial Narrow" panose="020B0606020202030204" pitchFamily="34" charset="0"/>
              </a:rPr>
              <a:t>American </a:t>
            </a:r>
            <a:r>
              <a:rPr lang="en-US" sz="3200" dirty="0" smtClean="0">
                <a:solidFill>
                  <a:srgbClr val="FFFF00"/>
                </a:solidFill>
                <a:latin typeface="Arial Narrow" panose="020B0606020202030204" pitchFamily="34" charset="0"/>
              </a:rPr>
              <a:t>u-2 spy plane </a:t>
            </a:r>
            <a:r>
              <a:rPr lang="en-US" sz="3200" dirty="0" smtClean="0">
                <a:latin typeface="Arial Narrow" panose="020B0606020202030204" pitchFamily="34" charset="0"/>
              </a:rPr>
              <a:t>w/ pilot </a:t>
            </a:r>
            <a:r>
              <a:rPr lang="en-US" sz="3200" dirty="0" err="1" smtClean="0">
                <a:solidFill>
                  <a:srgbClr val="FFFF00"/>
                </a:solidFill>
                <a:latin typeface="Arial Narrow" panose="020B0606020202030204" pitchFamily="34" charset="0"/>
              </a:rPr>
              <a:t>gary</a:t>
            </a:r>
            <a:r>
              <a:rPr lang="en-US" sz="3200" dirty="0" smtClean="0">
                <a:solidFill>
                  <a:srgbClr val="FFFF00"/>
                </a:solidFill>
                <a:latin typeface="Arial Narrow" panose="020B0606020202030204" pitchFamily="34" charset="0"/>
              </a:rPr>
              <a:t> powers </a:t>
            </a:r>
            <a:r>
              <a:rPr lang="en-US" sz="3200" dirty="0" smtClean="0">
                <a:latin typeface="Arial Narrow" panose="020B0606020202030204" pitchFamily="34" charset="0"/>
              </a:rPr>
              <a:t>crashes in soviet union. World image of </a:t>
            </a:r>
            <a:r>
              <a:rPr lang="en-US" sz="3200" dirty="0" err="1" smtClean="0">
                <a:latin typeface="Arial Narrow" panose="020B0606020202030204" pitchFamily="34" charset="0"/>
              </a:rPr>
              <a:t>usa</a:t>
            </a:r>
            <a:r>
              <a:rPr lang="en-US" sz="3200" dirty="0" smtClean="0">
                <a:latin typeface="Arial Narrow" panose="020B0606020202030204" pitchFamily="34" charset="0"/>
              </a:rPr>
              <a:t> is questioned as other nations question motives. </a:t>
            </a:r>
            <a:endParaRPr lang="en-US" sz="3200" dirty="0">
              <a:latin typeface="Arial Narrow" panose="020B0606020202030204" pitchFamily="34" charset="0"/>
            </a:endParaRPr>
          </a:p>
        </p:txBody>
      </p:sp>
      <p:pic>
        <p:nvPicPr>
          <p:cNvPr id="1536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7"/>
            <a:ext cx="8125466" cy="358874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u-2 spy plane gary p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466" y="2834640"/>
            <a:ext cx="4066534" cy="402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25143"/>
            <a:ext cx="8125466" cy="1569660"/>
          </a:xfrm>
          <a:prstGeom prst="rect">
            <a:avLst/>
          </a:prstGeom>
          <a:noFill/>
        </p:spPr>
        <p:txBody>
          <a:bodyPr wrap="square" rtlCol="0">
            <a:spAutoFit/>
          </a:bodyPr>
          <a:lstStyle/>
          <a:p>
            <a:r>
              <a:rPr lang="en-US" sz="2400" dirty="0" smtClean="0">
                <a:latin typeface="Arial Narrow" panose="020B0606020202030204" pitchFamily="34" charset="0"/>
              </a:rPr>
              <a:t>*Eisenhower had a successful 7 years, but when this crash occurred he lied to world about spying on Soviets. When Powers was discovered alive, it ruined his last year of his Presidency. Eisenhower warned USA was becoming a </a:t>
            </a:r>
            <a:r>
              <a:rPr lang="en-US" sz="2400" dirty="0" smtClean="0">
                <a:solidFill>
                  <a:srgbClr val="FFFF00"/>
                </a:solidFill>
                <a:latin typeface="Arial Narrow" panose="020B0606020202030204" pitchFamily="34" charset="0"/>
              </a:rPr>
              <a:t>“military industrial complex” </a:t>
            </a:r>
            <a:r>
              <a:rPr lang="en-US" sz="2400" dirty="0" smtClean="0">
                <a:latin typeface="Arial Narrow" panose="020B0606020202030204" pitchFamily="34" charset="0"/>
              </a:rPr>
              <a:t>&amp; needed to stop it. </a:t>
            </a:r>
            <a:endParaRPr lang="en-US" sz="2400" dirty="0">
              <a:latin typeface="Arial Narrow" panose="020B0606020202030204" pitchFamily="34" charset="0"/>
            </a:endParaRPr>
          </a:p>
        </p:txBody>
      </p:sp>
    </p:spTree>
    <p:extLst>
      <p:ext uri="{BB962C8B-B14F-4D97-AF65-F5344CB8AC3E}">
        <p14:creationId xmlns:p14="http://schemas.microsoft.com/office/powerpoint/2010/main" val="906375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9" y="0"/>
            <a:ext cx="5334000" cy="2514600"/>
          </a:xfrm>
        </p:spPr>
        <p:txBody>
          <a:bodyPr>
            <a:noAutofit/>
          </a:bodyPr>
          <a:lstStyle/>
          <a:p>
            <a:pPr algn="ctr"/>
            <a:r>
              <a:rPr lang="en-US" sz="8000" b="1" dirty="0" smtClean="0"/>
              <a:t>GREAT DEBATES</a:t>
            </a:r>
            <a:endParaRPr lang="en-US" sz="8000" b="1" dirty="0"/>
          </a:p>
        </p:txBody>
      </p:sp>
      <p:sp>
        <p:nvSpPr>
          <p:cNvPr id="3" name="Content Placeholder 2"/>
          <p:cNvSpPr>
            <a:spLocks noGrp="1"/>
          </p:cNvSpPr>
          <p:nvPr>
            <p:ph idx="1"/>
          </p:nvPr>
        </p:nvSpPr>
        <p:spPr>
          <a:xfrm>
            <a:off x="6857999" y="2741238"/>
            <a:ext cx="5334000" cy="1684461"/>
          </a:xfrm>
        </p:spPr>
        <p:txBody>
          <a:bodyPr>
            <a:normAutofit/>
          </a:bodyPr>
          <a:lstStyle/>
          <a:p>
            <a:pPr marL="0" indent="0" algn="ctr">
              <a:buNone/>
            </a:pPr>
            <a:r>
              <a:rPr lang="en-US" sz="3200" dirty="0" smtClean="0">
                <a:latin typeface="Arial Narrow" panose="020B0606020202030204" pitchFamily="34" charset="0"/>
              </a:rPr>
              <a:t>80M people watched vice </a:t>
            </a:r>
            <a:r>
              <a:rPr lang="en-US" sz="3200" dirty="0" err="1" smtClean="0">
                <a:latin typeface="Arial Narrow" panose="020B0606020202030204" pitchFamily="34" charset="0"/>
              </a:rPr>
              <a:t>pres</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Nixon</a:t>
            </a:r>
            <a:r>
              <a:rPr lang="en-US" sz="3200" dirty="0" smtClean="0">
                <a:latin typeface="Arial Narrow" panose="020B0606020202030204" pitchFamily="34" charset="0"/>
              </a:rPr>
              <a:t> &amp; </a:t>
            </a:r>
            <a:r>
              <a:rPr lang="en-US" sz="3200" dirty="0" err="1" smtClean="0">
                <a:solidFill>
                  <a:srgbClr val="FFFF00"/>
                </a:solidFill>
                <a:latin typeface="Arial Narrow" panose="020B0606020202030204" pitchFamily="34" charset="0"/>
              </a:rPr>
              <a:t>jfk</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debate on live </a:t>
            </a:r>
            <a:r>
              <a:rPr lang="en-US" sz="3200" dirty="0" err="1" smtClean="0">
                <a:latin typeface="Arial Narrow" panose="020B0606020202030204" pitchFamily="34" charset="0"/>
              </a:rPr>
              <a:t>tv</a:t>
            </a:r>
            <a:r>
              <a:rPr lang="en-US" sz="3200" dirty="0" smtClean="0">
                <a:latin typeface="Arial Narrow" panose="020B0606020202030204" pitchFamily="34" charset="0"/>
              </a:rPr>
              <a:t>. JFK “won” based on appearance.</a:t>
            </a:r>
          </a:p>
          <a:p>
            <a:pPr marL="0" indent="0" algn="ctr">
              <a:buNone/>
            </a:pPr>
            <a:endParaRPr lang="en-US" sz="3200" dirty="0">
              <a:latin typeface="Arial Narrow" panose="020B0606020202030204" pitchFamily="34" charset="0"/>
            </a:endParaRPr>
          </a:p>
        </p:txBody>
      </p:sp>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34701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kennedy 1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70150"/>
            <a:ext cx="6858000" cy="338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7999" y="3696789"/>
            <a:ext cx="5334001" cy="3046988"/>
          </a:xfrm>
          <a:prstGeom prst="rect">
            <a:avLst/>
          </a:prstGeom>
          <a:noFill/>
        </p:spPr>
        <p:txBody>
          <a:bodyPr wrap="square" rtlCol="0">
            <a:spAutoFit/>
          </a:bodyPr>
          <a:lstStyle/>
          <a:p>
            <a:endParaRPr lang="en-US" sz="2400" dirty="0" smtClean="0">
              <a:latin typeface="Arial Narrow" panose="020B0606020202030204" pitchFamily="34" charset="0"/>
            </a:endParaRPr>
          </a:p>
          <a:p>
            <a:endParaRPr lang="en-US" sz="2400" dirty="0" smtClean="0">
              <a:latin typeface="Arial Narrow" panose="020B0606020202030204" pitchFamily="34" charset="0"/>
            </a:endParaRPr>
          </a:p>
          <a:p>
            <a:r>
              <a:rPr lang="en-US" sz="2400" dirty="0" smtClean="0">
                <a:latin typeface="Arial Narrow" panose="020B0606020202030204" pitchFamily="34" charset="0"/>
              </a:rPr>
              <a:t>*People listening on the radio called it even. But people watching on TV said JFK won in a blowout. The difference? JFK looked tan, spoke well. Nixon was sweaty, wore an ugly gray suit and had a cold. From this point forward, TV and looks mattered over content.</a:t>
            </a:r>
            <a:endParaRPr lang="en-US" sz="2400" dirty="0">
              <a:latin typeface="Arial Narrow" panose="020B0606020202030204" pitchFamily="34" charset="0"/>
            </a:endParaRPr>
          </a:p>
        </p:txBody>
      </p:sp>
    </p:spTree>
    <p:extLst>
      <p:ext uri="{BB962C8B-B14F-4D97-AF65-F5344CB8AC3E}">
        <p14:creationId xmlns:p14="http://schemas.microsoft.com/office/powerpoint/2010/main" val="342944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Image result for jfk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33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0091" y="0"/>
            <a:ext cx="6561909" cy="2308324"/>
          </a:xfrm>
          <a:prstGeom prst="rect">
            <a:avLst/>
          </a:prstGeom>
          <a:noFill/>
        </p:spPr>
        <p:txBody>
          <a:bodyPr wrap="square" rtlCol="0">
            <a:spAutoFit/>
          </a:bodyPr>
          <a:lstStyle/>
          <a:p>
            <a:pPr algn="ctr"/>
            <a:r>
              <a:rPr lang="en-US" sz="7200" b="1" dirty="0" smtClean="0"/>
              <a:t>JFK PRESIDENCY</a:t>
            </a:r>
            <a:endParaRPr lang="en-US" sz="7200" b="1" dirty="0"/>
          </a:p>
        </p:txBody>
      </p:sp>
    </p:spTree>
    <p:extLst>
      <p:ext uri="{BB962C8B-B14F-4D97-AF65-F5344CB8AC3E}">
        <p14:creationId xmlns:p14="http://schemas.microsoft.com/office/powerpoint/2010/main" val="227066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283324" cy="2386155"/>
          </a:xfrm>
        </p:spPr>
        <p:txBody>
          <a:bodyPr>
            <a:normAutofit/>
          </a:bodyPr>
          <a:lstStyle/>
          <a:p>
            <a:pPr algn="ctr"/>
            <a:r>
              <a:rPr lang="en-US" sz="6000" b="1" dirty="0" smtClean="0"/>
              <a:t>BAY OF PIGS INVASION</a:t>
            </a:r>
            <a:endParaRPr lang="en-US" sz="6000" b="1" dirty="0"/>
          </a:p>
        </p:txBody>
      </p:sp>
      <p:sp>
        <p:nvSpPr>
          <p:cNvPr id="3" name="Content Placeholder 2"/>
          <p:cNvSpPr>
            <a:spLocks noGrp="1"/>
          </p:cNvSpPr>
          <p:nvPr>
            <p:ph idx="1"/>
          </p:nvPr>
        </p:nvSpPr>
        <p:spPr>
          <a:xfrm>
            <a:off x="6283323" y="2899954"/>
            <a:ext cx="5905500" cy="2233749"/>
          </a:xfrm>
        </p:spPr>
        <p:txBody>
          <a:bodyPr>
            <a:normAutofit/>
          </a:bodyPr>
          <a:lstStyle/>
          <a:p>
            <a:pPr marL="0" indent="0" algn="ctr">
              <a:buNone/>
            </a:pPr>
            <a:r>
              <a:rPr lang="en-US" sz="3200" dirty="0" smtClean="0">
                <a:solidFill>
                  <a:srgbClr val="FFFF00"/>
                </a:solidFill>
                <a:latin typeface="Arial Narrow" panose="020B0606020202030204" pitchFamily="34" charset="0"/>
              </a:rPr>
              <a:t>CIA </a:t>
            </a:r>
            <a:r>
              <a:rPr lang="en-US" sz="3200" dirty="0" smtClean="0">
                <a:latin typeface="Arial Narrow" panose="020B0606020202030204" pitchFamily="34" charset="0"/>
              </a:rPr>
              <a:t>carried out secret invasion of </a:t>
            </a:r>
            <a:r>
              <a:rPr lang="en-US" sz="3200" dirty="0" err="1" smtClean="0">
                <a:solidFill>
                  <a:srgbClr val="FFFF00"/>
                </a:solidFill>
                <a:latin typeface="Arial Narrow" panose="020B0606020202030204" pitchFamily="34" charset="0"/>
              </a:rPr>
              <a:t>cuba</a:t>
            </a:r>
            <a:r>
              <a:rPr lang="en-US" sz="3200" dirty="0" smtClean="0">
                <a:latin typeface="Arial Narrow" panose="020B0606020202030204" pitchFamily="34" charset="0"/>
              </a:rPr>
              <a:t> led by exiled Cubans to oust communist leader </a:t>
            </a:r>
            <a:r>
              <a:rPr lang="en-US" sz="3200" dirty="0" err="1" smtClean="0">
                <a:solidFill>
                  <a:srgbClr val="FFFF00"/>
                </a:solidFill>
                <a:latin typeface="Arial Narrow" panose="020B0606020202030204" pitchFamily="34" charset="0"/>
              </a:rPr>
              <a:t>fidel</a:t>
            </a:r>
            <a:r>
              <a:rPr lang="en-US" sz="3200" dirty="0" smtClean="0">
                <a:solidFill>
                  <a:srgbClr val="FFFF00"/>
                </a:solidFill>
                <a:latin typeface="Arial Narrow" panose="020B0606020202030204" pitchFamily="34" charset="0"/>
              </a:rPr>
              <a:t> </a:t>
            </a:r>
            <a:r>
              <a:rPr lang="en-US" sz="3200" dirty="0" err="1" smtClean="0">
                <a:solidFill>
                  <a:srgbClr val="FFFF00"/>
                </a:solidFill>
                <a:latin typeface="Arial Narrow" panose="020B0606020202030204" pitchFamily="34" charset="0"/>
              </a:rPr>
              <a:t>castro</a:t>
            </a:r>
            <a:r>
              <a:rPr lang="en-US" sz="3200" dirty="0" smtClean="0">
                <a:latin typeface="Arial Narrow" panose="020B0606020202030204" pitchFamily="34" charset="0"/>
              </a:rPr>
              <a:t>. Mission fails &amp;1500 killed/captured.</a:t>
            </a:r>
            <a:endParaRPr lang="en-US" sz="3200" dirty="0">
              <a:latin typeface="Arial Narrow" panose="020B0606020202030204" pitchFamily="34" charset="0"/>
            </a:endParaRPr>
          </a:p>
        </p:txBody>
      </p:sp>
      <p:pic>
        <p:nvPicPr>
          <p:cNvPr id="184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6155"/>
            <a:ext cx="6283324" cy="447184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BAY OF PIGS INVA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324" y="-61914"/>
            <a:ext cx="5905500" cy="2961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3323" y="5133703"/>
            <a:ext cx="5908677" cy="1631216"/>
          </a:xfrm>
          <a:prstGeom prst="rect">
            <a:avLst/>
          </a:prstGeom>
          <a:noFill/>
        </p:spPr>
        <p:txBody>
          <a:bodyPr wrap="square" rtlCol="0">
            <a:spAutoFit/>
          </a:bodyPr>
          <a:lstStyle/>
          <a:p>
            <a:r>
              <a:rPr lang="en-US" sz="2000" dirty="0" smtClean="0">
                <a:latin typeface="Arial Narrow" panose="020B0606020202030204" pitchFamily="34" charset="0"/>
              </a:rPr>
              <a:t>*The problem was JFK pulled the USA air support necessary for successful landing, the boats coming in on the wrong tide as boats get ravaged on the coral, &amp; the fact that Castro turned this bay into a vacation place (area wasn’t empty as was expected, it had soldiers stationed there. </a:t>
            </a:r>
            <a:endParaRPr lang="en-US" sz="2000" dirty="0">
              <a:latin typeface="Arial Narrow" panose="020B0606020202030204" pitchFamily="34" charset="0"/>
            </a:endParaRPr>
          </a:p>
        </p:txBody>
      </p:sp>
    </p:spTree>
    <p:extLst>
      <p:ext uri="{BB962C8B-B14F-4D97-AF65-F5344CB8AC3E}">
        <p14:creationId xmlns:p14="http://schemas.microsoft.com/office/powerpoint/2010/main" val="1285355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18811" cy="1084217"/>
          </a:xfrm>
        </p:spPr>
        <p:txBody>
          <a:bodyPr>
            <a:normAutofit/>
          </a:bodyPr>
          <a:lstStyle/>
          <a:p>
            <a:pPr algn="ctr"/>
            <a:r>
              <a:rPr lang="en-US" sz="6000" b="1" dirty="0" smtClean="0"/>
              <a:t>Berlin wall</a:t>
            </a:r>
            <a:endParaRPr lang="en-US" sz="6000" b="1" dirty="0"/>
          </a:p>
        </p:txBody>
      </p:sp>
      <p:sp>
        <p:nvSpPr>
          <p:cNvPr id="3" name="Content Placeholder 2"/>
          <p:cNvSpPr>
            <a:spLocks noGrp="1"/>
          </p:cNvSpPr>
          <p:nvPr>
            <p:ph idx="1"/>
          </p:nvPr>
        </p:nvSpPr>
        <p:spPr>
          <a:xfrm>
            <a:off x="0" y="940527"/>
            <a:ext cx="7067006" cy="2006393"/>
          </a:xfrm>
        </p:spPr>
        <p:txBody>
          <a:bodyPr>
            <a:normAutofit lnSpcReduction="10000"/>
          </a:bodyPr>
          <a:lstStyle/>
          <a:p>
            <a:pPr marL="0" indent="0" algn="ctr">
              <a:buNone/>
            </a:pPr>
            <a:r>
              <a:rPr lang="en-US" sz="3200" dirty="0" smtClean="0">
                <a:latin typeface="Arial Narrow" panose="020B0606020202030204" pitchFamily="34" charset="0"/>
              </a:rPr>
              <a:t>Overnight, </a:t>
            </a:r>
            <a:r>
              <a:rPr lang="en-US" sz="3200" dirty="0" smtClean="0">
                <a:solidFill>
                  <a:srgbClr val="FFFF00"/>
                </a:solidFill>
                <a:latin typeface="Arial Narrow" panose="020B0606020202030204" pitchFamily="34" charset="0"/>
              </a:rPr>
              <a:t>communists</a:t>
            </a:r>
            <a:r>
              <a:rPr lang="en-US" sz="3200" dirty="0" smtClean="0">
                <a:latin typeface="Arial Narrow" panose="020B0606020202030204" pitchFamily="34" charset="0"/>
              </a:rPr>
              <a:t> build wall sealing all access of travel from east to west, families divided. Armed guards would kill anyone trying to escape for next 38 years.</a:t>
            </a:r>
            <a:endParaRPr lang="en-US" sz="3200" dirty="0">
              <a:latin typeface="Arial Narrow" panose="020B0606020202030204" pitchFamily="34" charset="0"/>
            </a:endParaRPr>
          </a:p>
        </p:txBody>
      </p:sp>
      <p:pic>
        <p:nvPicPr>
          <p:cNvPr id="19458" name="Picture 2" descr="Image result for berlin wall over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006" y="1"/>
            <a:ext cx="5124994" cy="360577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berlin wall over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006" y="3605772"/>
            <a:ext cx="5124994" cy="325222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berlin wall wal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46920"/>
            <a:ext cx="7067006" cy="386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4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7" y="0"/>
            <a:ext cx="7228112" cy="1600199"/>
          </a:xfrm>
        </p:spPr>
        <p:txBody>
          <a:bodyPr>
            <a:normAutofit/>
          </a:bodyPr>
          <a:lstStyle/>
          <a:p>
            <a:pPr algn="ctr"/>
            <a:r>
              <a:rPr lang="en-US" sz="4800" b="1" dirty="0" smtClean="0"/>
              <a:t>CUBAN MISSILE CRISIS</a:t>
            </a:r>
            <a:endParaRPr lang="en-US" sz="4800" b="1" dirty="0"/>
          </a:p>
        </p:txBody>
      </p:sp>
      <p:sp>
        <p:nvSpPr>
          <p:cNvPr id="3" name="Content Placeholder 2"/>
          <p:cNvSpPr>
            <a:spLocks noGrp="1"/>
          </p:cNvSpPr>
          <p:nvPr>
            <p:ph idx="1"/>
          </p:nvPr>
        </p:nvSpPr>
        <p:spPr>
          <a:xfrm>
            <a:off x="0" y="0"/>
            <a:ext cx="4963887" cy="3344091"/>
          </a:xfrm>
        </p:spPr>
        <p:txBody>
          <a:bodyPr>
            <a:normAutofit/>
          </a:bodyPr>
          <a:lstStyle/>
          <a:p>
            <a:pPr marL="0" indent="0" algn="ctr">
              <a:buNone/>
            </a:pPr>
            <a:r>
              <a:rPr lang="en-US" sz="3200" dirty="0" smtClean="0">
                <a:solidFill>
                  <a:srgbClr val="FFFF00"/>
                </a:solidFill>
                <a:latin typeface="Arial Narrow" panose="020B0606020202030204" pitchFamily="34" charset="0"/>
              </a:rPr>
              <a:t>Spy planes </a:t>
            </a:r>
            <a:r>
              <a:rPr lang="en-US" sz="3200" dirty="0" smtClean="0">
                <a:latin typeface="Arial Narrow" panose="020B0606020202030204" pitchFamily="34" charset="0"/>
              </a:rPr>
              <a:t>saw nuclear missile launch pads in </a:t>
            </a:r>
            <a:r>
              <a:rPr lang="en-US" sz="3200" dirty="0" err="1" smtClean="0">
                <a:solidFill>
                  <a:srgbClr val="FFFF00"/>
                </a:solidFill>
                <a:latin typeface="Arial Narrow" panose="020B0606020202030204" pitchFamily="34" charset="0"/>
              </a:rPr>
              <a:t>cuba</a:t>
            </a:r>
            <a:r>
              <a:rPr lang="en-US" sz="3200" dirty="0" smtClean="0">
                <a:latin typeface="Arial Narrow" panose="020B0606020202030204" pitchFamily="34" charset="0"/>
              </a:rPr>
              <a:t>. </a:t>
            </a:r>
            <a:r>
              <a:rPr lang="en-US" sz="3200" dirty="0" err="1" smtClean="0">
                <a:latin typeface="Arial Narrow" panose="020B0606020202030204" pitchFamily="34" charset="0"/>
              </a:rPr>
              <a:t>jfk</a:t>
            </a:r>
            <a:r>
              <a:rPr lang="en-US" sz="3200" dirty="0" smtClean="0">
                <a:latin typeface="Arial Narrow" panose="020B0606020202030204" pitchFamily="34" charset="0"/>
              </a:rPr>
              <a:t> ordered a </a:t>
            </a:r>
            <a:r>
              <a:rPr lang="en-US" sz="3200" dirty="0" smtClean="0">
                <a:solidFill>
                  <a:srgbClr val="FFFF00"/>
                </a:solidFill>
                <a:latin typeface="Arial Narrow" panose="020B0606020202030204" pitchFamily="34" charset="0"/>
              </a:rPr>
              <a:t>navy blockade </a:t>
            </a:r>
            <a:r>
              <a:rPr lang="en-US" sz="3200" dirty="0" smtClean="0">
                <a:latin typeface="Arial Narrow" panose="020B0606020202030204" pitchFamily="34" charset="0"/>
              </a:rPr>
              <a:t>around the island, soviets backed down &amp; removed the launch sites (</a:t>
            </a:r>
            <a:r>
              <a:rPr lang="en-US" sz="3200" dirty="0" err="1" smtClean="0">
                <a:latin typeface="Arial Narrow" panose="020B0606020202030204" pitchFamily="34" charset="0"/>
              </a:rPr>
              <a:t>wwiii</a:t>
            </a:r>
            <a:r>
              <a:rPr lang="en-US" sz="3200" dirty="0" smtClean="0">
                <a:latin typeface="Arial Narrow" panose="020B0606020202030204" pitchFamily="34" charset="0"/>
              </a:rPr>
              <a:t> avoided).</a:t>
            </a:r>
            <a:endParaRPr lang="en-US" sz="3200" dirty="0">
              <a:latin typeface="Arial Narrow" panose="020B0606020202030204" pitchFamily="34" charset="0"/>
            </a:endParaRPr>
          </a:p>
        </p:txBody>
      </p:sp>
      <p:pic>
        <p:nvPicPr>
          <p:cNvPr id="20482" name="Picture 2" descr="Image result for cuban missile crisi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87" y="1539312"/>
            <a:ext cx="7228114" cy="5318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344091"/>
            <a:ext cx="4963887" cy="3416320"/>
          </a:xfrm>
          <a:prstGeom prst="rect">
            <a:avLst/>
          </a:prstGeom>
          <a:noFill/>
        </p:spPr>
        <p:txBody>
          <a:bodyPr wrap="square" rtlCol="0">
            <a:spAutoFit/>
          </a:bodyPr>
          <a:lstStyle/>
          <a:p>
            <a:r>
              <a:rPr lang="en-US" sz="2400" dirty="0" smtClean="0">
                <a:latin typeface="Arial Narrow" panose="020B0606020202030204" pitchFamily="34" charset="0"/>
              </a:rPr>
              <a:t>*Many wanted war but JFK felt war in </a:t>
            </a:r>
            <a:r>
              <a:rPr lang="en-US" sz="2400" dirty="0" smtClean="0">
                <a:solidFill>
                  <a:srgbClr val="FFFF00"/>
                </a:solidFill>
                <a:latin typeface="Arial Narrow" panose="020B0606020202030204" pitchFamily="34" charset="0"/>
              </a:rPr>
              <a:t>Atomic</a:t>
            </a:r>
            <a:r>
              <a:rPr lang="en-US" sz="2400" dirty="0" smtClean="0">
                <a:latin typeface="Arial Narrow" panose="020B0606020202030204" pitchFamily="34" charset="0"/>
              </a:rPr>
              <a:t> age would end badly for everyone. In exchange for weapons removal, USA removed our Nukes from </a:t>
            </a:r>
            <a:r>
              <a:rPr lang="en-US" sz="2400" dirty="0" smtClean="0">
                <a:solidFill>
                  <a:srgbClr val="FFFF00"/>
                </a:solidFill>
                <a:latin typeface="Arial Narrow" panose="020B0606020202030204" pitchFamily="34" charset="0"/>
              </a:rPr>
              <a:t>Turkey</a:t>
            </a:r>
            <a:r>
              <a:rPr lang="en-US" sz="2400" dirty="0" smtClean="0">
                <a:latin typeface="Arial Narrow" panose="020B0606020202030204" pitchFamily="34" charset="0"/>
              </a:rPr>
              <a:t> (though public was not informed of this info).  </a:t>
            </a:r>
          </a:p>
          <a:p>
            <a:endParaRPr lang="en-US" sz="2400" dirty="0" smtClean="0">
              <a:latin typeface="Arial Narrow" panose="020B0606020202030204" pitchFamily="34" charset="0"/>
            </a:endParaRPr>
          </a:p>
          <a:p>
            <a:r>
              <a:rPr lang="en-US" sz="2400" dirty="0" smtClean="0">
                <a:latin typeface="Arial Narrow" panose="020B0606020202030204" pitchFamily="34" charset="0"/>
              </a:rPr>
              <a:t>*</a:t>
            </a:r>
            <a:r>
              <a:rPr lang="en-US" sz="2400" dirty="0" smtClean="0">
                <a:solidFill>
                  <a:srgbClr val="FFFF00"/>
                </a:solidFill>
                <a:latin typeface="Arial Narrow" panose="020B0606020202030204" pitchFamily="34" charset="0"/>
              </a:rPr>
              <a:t>Fidel Castro </a:t>
            </a:r>
            <a:r>
              <a:rPr lang="en-US" sz="2400" dirty="0" smtClean="0">
                <a:latin typeface="Arial Narrow" panose="020B0606020202030204" pitchFamily="34" charset="0"/>
              </a:rPr>
              <a:t>remains a problem, in </a:t>
            </a:r>
            <a:r>
              <a:rPr lang="en-US" sz="2400" dirty="0" smtClean="0">
                <a:solidFill>
                  <a:srgbClr val="FFFF00"/>
                </a:solidFill>
                <a:latin typeface="Arial Narrow" panose="020B0606020202030204" pitchFamily="34" charset="0"/>
              </a:rPr>
              <a:t>Operation Mongoose</a:t>
            </a:r>
            <a:r>
              <a:rPr lang="en-US" sz="2400" dirty="0" smtClean="0">
                <a:latin typeface="Arial Narrow" panose="020B0606020202030204" pitchFamily="34" charset="0"/>
              </a:rPr>
              <a:t>, USA tried 638 times to have him assassinated, all failed. </a:t>
            </a:r>
            <a:endParaRPr lang="en-US" sz="2400" dirty="0">
              <a:latin typeface="Arial Narrow" panose="020B0606020202030204" pitchFamily="34" charset="0"/>
            </a:endParaRPr>
          </a:p>
        </p:txBody>
      </p:sp>
    </p:spTree>
    <p:extLst>
      <p:ext uri="{BB962C8B-B14F-4D97-AF65-F5344CB8AC3E}">
        <p14:creationId xmlns:p14="http://schemas.microsoft.com/office/powerpoint/2010/main" val="3809080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889" y="0"/>
            <a:ext cx="7019109" cy="1240971"/>
          </a:xfrm>
        </p:spPr>
        <p:txBody>
          <a:bodyPr>
            <a:normAutofit/>
          </a:bodyPr>
          <a:lstStyle/>
          <a:p>
            <a:pPr algn="ctr"/>
            <a:r>
              <a:rPr lang="en-US" sz="6600" b="1" dirty="0" err="1" smtClean="0"/>
              <a:t>potsdam</a:t>
            </a:r>
            <a:endParaRPr lang="en-US" sz="6600" b="1" dirty="0"/>
          </a:p>
        </p:txBody>
      </p:sp>
      <p:sp>
        <p:nvSpPr>
          <p:cNvPr id="3" name="Content Placeholder 2"/>
          <p:cNvSpPr>
            <a:spLocks noGrp="1"/>
          </p:cNvSpPr>
          <p:nvPr>
            <p:ph idx="1"/>
          </p:nvPr>
        </p:nvSpPr>
        <p:spPr>
          <a:xfrm>
            <a:off x="5172890" y="1018904"/>
            <a:ext cx="7019109" cy="2259874"/>
          </a:xfrm>
        </p:spPr>
        <p:txBody>
          <a:bodyPr>
            <a:normAutofit/>
          </a:bodyPr>
          <a:lstStyle/>
          <a:p>
            <a:pPr marL="0" indent="0" algn="ctr">
              <a:buNone/>
            </a:pPr>
            <a:r>
              <a:rPr lang="en-US" sz="3200" dirty="0" err="1" smtClean="0">
                <a:solidFill>
                  <a:srgbClr val="FFFF00"/>
                </a:solidFill>
                <a:effectLst>
                  <a:glow rad="38100">
                    <a:schemeClr val="bg1">
                      <a:lumMod val="50000"/>
                      <a:lumOff val="50000"/>
                      <a:alpha val="20000"/>
                    </a:schemeClr>
                  </a:glow>
                </a:effectLst>
                <a:latin typeface="Arial Narrow" panose="020B0606020202030204" pitchFamily="34" charset="0"/>
              </a:rPr>
              <a:t>Usa</a:t>
            </a:r>
            <a:r>
              <a:rPr lang="en-US" sz="3200" dirty="0" smtClean="0">
                <a:solidFill>
                  <a:srgbClr val="FFFF00"/>
                </a:solidFill>
                <a:effectLst>
                  <a:glow rad="38100">
                    <a:schemeClr val="bg1">
                      <a:lumMod val="50000"/>
                      <a:lumOff val="50000"/>
                      <a:alpha val="20000"/>
                    </a:schemeClr>
                  </a:glow>
                </a:effectLst>
                <a:latin typeface="Arial Narrow" panose="020B0606020202030204" pitchFamily="34" charset="0"/>
              </a:rPr>
              <a:t> &amp; </a:t>
            </a:r>
            <a:r>
              <a:rPr lang="en-US" sz="3200" dirty="0" err="1" smtClean="0">
                <a:solidFill>
                  <a:srgbClr val="FFFF00"/>
                </a:solidFill>
                <a:effectLst>
                  <a:glow rad="38100">
                    <a:schemeClr val="bg1">
                      <a:lumMod val="50000"/>
                      <a:lumOff val="50000"/>
                      <a:alpha val="20000"/>
                    </a:schemeClr>
                  </a:glow>
                </a:effectLst>
                <a:latin typeface="Arial Narrow" panose="020B0606020202030204" pitchFamily="34" charset="0"/>
              </a:rPr>
              <a:t>britain</a:t>
            </a:r>
            <a:r>
              <a:rPr lang="en-US" sz="3200" dirty="0" smtClean="0">
                <a:solidFill>
                  <a:srgbClr val="FFFF00"/>
                </a:solidFill>
                <a:effectLst>
                  <a:glow rad="38100">
                    <a:schemeClr val="bg1">
                      <a:lumMod val="50000"/>
                      <a:lumOff val="50000"/>
                      <a:alpha val="20000"/>
                    </a:schemeClr>
                  </a:glow>
                </a:effectLst>
                <a:latin typeface="Arial Narrow" panose="020B0606020202030204" pitchFamily="34" charset="0"/>
              </a:rPr>
              <a:t> </a:t>
            </a:r>
            <a:r>
              <a:rPr lang="en-US" sz="3200" dirty="0" smtClean="0">
                <a:effectLst>
                  <a:glow rad="38100">
                    <a:schemeClr val="bg1">
                      <a:lumMod val="50000"/>
                      <a:lumOff val="50000"/>
                      <a:alpha val="20000"/>
                    </a:schemeClr>
                  </a:glow>
                </a:effectLst>
                <a:latin typeface="Arial Narrow" panose="020B0606020202030204" pitchFamily="34" charset="0"/>
              </a:rPr>
              <a:t>meet with </a:t>
            </a:r>
            <a:r>
              <a:rPr lang="en-US" sz="3200" dirty="0" smtClean="0">
                <a:solidFill>
                  <a:srgbClr val="FFFF00"/>
                </a:solidFill>
                <a:effectLst>
                  <a:glow rad="38100">
                    <a:schemeClr val="bg1">
                      <a:lumMod val="50000"/>
                      <a:lumOff val="50000"/>
                      <a:alpha val="20000"/>
                    </a:schemeClr>
                  </a:glow>
                </a:effectLst>
                <a:latin typeface="Arial Narrow" panose="020B0606020202030204" pitchFamily="34" charset="0"/>
              </a:rPr>
              <a:t>soviets</a:t>
            </a:r>
            <a:r>
              <a:rPr lang="en-US" sz="3200" dirty="0" smtClean="0">
                <a:effectLst>
                  <a:glow rad="38100">
                    <a:schemeClr val="bg1">
                      <a:lumMod val="50000"/>
                      <a:lumOff val="50000"/>
                      <a:alpha val="20000"/>
                    </a:schemeClr>
                  </a:glow>
                </a:effectLst>
                <a:latin typeface="Arial Narrow" panose="020B0606020202030204" pitchFamily="34" charset="0"/>
              </a:rPr>
              <a:t> to discus post-</a:t>
            </a:r>
            <a:r>
              <a:rPr lang="en-US" sz="3200" dirty="0" err="1" smtClean="0">
                <a:effectLst>
                  <a:glow rad="38100">
                    <a:schemeClr val="bg1">
                      <a:lumMod val="50000"/>
                      <a:lumOff val="50000"/>
                      <a:alpha val="20000"/>
                    </a:schemeClr>
                  </a:glow>
                </a:effectLst>
                <a:latin typeface="Arial Narrow" panose="020B0606020202030204" pitchFamily="34" charset="0"/>
              </a:rPr>
              <a:t>wwii</a:t>
            </a:r>
            <a:r>
              <a:rPr lang="en-US" sz="3200" dirty="0" smtClean="0">
                <a:effectLst>
                  <a:glow rad="38100">
                    <a:schemeClr val="bg1">
                      <a:lumMod val="50000"/>
                      <a:lumOff val="50000"/>
                      <a:alpha val="20000"/>
                    </a:schemeClr>
                  </a:glow>
                </a:effectLst>
                <a:latin typeface="Arial Narrow" panose="020B0606020202030204" pitchFamily="34" charset="0"/>
              </a:rPr>
              <a:t> issues. </a:t>
            </a:r>
            <a:r>
              <a:rPr lang="en-US" sz="3200" dirty="0" smtClean="0">
                <a:solidFill>
                  <a:srgbClr val="FFFF00"/>
                </a:solidFill>
                <a:effectLst>
                  <a:glow rad="38100">
                    <a:schemeClr val="bg1">
                      <a:lumMod val="50000"/>
                      <a:lumOff val="50000"/>
                      <a:alpha val="20000"/>
                    </a:schemeClr>
                  </a:glow>
                </a:effectLst>
                <a:latin typeface="Arial Narrow" panose="020B0606020202030204" pitchFamily="34" charset="0"/>
              </a:rPr>
              <a:t>Stalin</a:t>
            </a:r>
            <a:r>
              <a:rPr lang="en-US" sz="3200" dirty="0" smtClean="0">
                <a:effectLst>
                  <a:glow rad="38100">
                    <a:schemeClr val="bg1">
                      <a:lumMod val="50000"/>
                      <a:lumOff val="50000"/>
                      <a:alpha val="20000"/>
                    </a:schemeClr>
                  </a:glow>
                </a:effectLst>
                <a:latin typeface="Arial Narrow" panose="020B0606020202030204" pitchFamily="34" charset="0"/>
              </a:rPr>
              <a:t> ends up lying about everything as </a:t>
            </a:r>
            <a:r>
              <a:rPr lang="en-US" sz="3200" dirty="0" smtClean="0">
                <a:solidFill>
                  <a:srgbClr val="FFFF00"/>
                </a:solidFill>
                <a:effectLst>
                  <a:glow rad="38100">
                    <a:schemeClr val="bg1">
                      <a:lumMod val="50000"/>
                      <a:lumOff val="50000"/>
                      <a:alpha val="20000"/>
                    </a:schemeClr>
                  </a:glow>
                </a:effectLst>
                <a:latin typeface="Arial Narrow" panose="020B0606020202030204" pitchFamily="34" charset="0"/>
              </a:rPr>
              <a:t>communist Russia </a:t>
            </a:r>
            <a:r>
              <a:rPr lang="en-US" sz="3200" dirty="0" smtClean="0">
                <a:effectLst>
                  <a:glow rad="38100">
                    <a:schemeClr val="bg1">
                      <a:lumMod val="50000"/>
                      <a:lumOff val="50000"/>
                      <a:alpha val="20000"/>
                    </a:schemeClr>
                  </a:glow>
                </a:effectLst>
                <a:latin typeface="Arial Narrow" panose="020B0606020202030204" pitchFamily="34" charset="0"/>
              </a:rPr>
              <a:t>becomes world’s new enemy.</a:t>
            </a:r>
            <a:endParaRPr lang="en-US" sz="3200" dirty="0">
              <a:effectLst>
                <a:glow rad="38100">
                  <a:schemeClr val="bg1">
                    <a:lumMod val="50000"/>
                    <a:lumOff val="50000"/>
                    <a:alpha val="20000"/>
                  </a:schemeClr>
                </a:glow>
              </a:effectLst>
              <a:latin typeface="Arial Narrow" panose="020B0606020202030204" pitchFamily="34" charset="0"/>
            </a:endParaRPr>
          </a:p>
        </p:txBody>
      </p:sp>
      <p:pic>
        <p:nvPicPr>
          <p:cNvPr id="3074" name="Picture 2" descr="Image result for POTSDAM CONFERENC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2768"/>
            <a:ext cx="5172891" cy="39152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OTSDAM CONFERENC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7"/>
            <a:ext cx="5172891" cy="31068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889" y="3164835"/>
            <a:ext cx="7019111" cy="375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72889" y="3540034"/>
            <a:ext cx="7019111" cy="3170099"/>
          </a:xfrm>
          <a:prstGeom prst="rect">
            <a:avLst/>
          </a:prstGeom>
          <a:noFill/>
        </p:spPr>
        <p:txBody>
          <a:bodyPr wrap="square" rtlCol="0">
            <a:spAutoFit/>
          </a:bodyPr>
          <a:lstStyle/>
          <a:p>
            <a:r>
              <a:rPr lang="en-US" sz="3200" dirty="0" smtClean="0">
                <a:latin typeface="Bahnschrift" panose="020B0502040204020203" pitchFamily="34" charset="0"/>
              </a:rPr>
              <a:t>*</a:t>
            </a:r>
            <a:r>
              <a:rPr lang="en-US" sz="2400" dirty="0" smtClean="0">
                <a:latin typeface="Bahnschrift" panose="020B0502040204020203" pitchFamily="34" charset="0"/>
              </a:rPr>
              <a:t>A lot of issues but the biggest was what to do with nations conquered by Soviet Union during WWII. Soviets promised to let those nations have free elections but then conquered them and forced communism onto those nations, SU in control.</a:t>
            </a:r>
          </a:p>
          <a:p>
            <a:endParaRPr lang="en-US" sz="2400" dirty="0" smtClean="0">
              <a:latin typeface="Bahnschrift" panose="020B0502040204020203" pitchFamily="34" charset="0"/>
            </a:endParaRPr>
          </a:p>
          <a:p>
            <a:r>
              <a:rPr lang="en-US" sz="2400" dirty="0" smtClean="0">
                <a:latin typeface="Bahnschrift" panose="020B0502040204020203" pitchFamily="34" charset="0"/>
              </a:rPr>
              <a:t>*Other issue was what to do with War Criminals like the Nazis who had committed atrocities. </a:t>
            </a:r>
            <a:endParaRPr lang="en-US" sz="3200" dirty="0">
              <a:latin typeface="Bahnschrift" panose="020B0502040204020203" pitchFamily="34" charset="0"/>
            </a:endParaRPr>
          </a:p>
        </p:txBody>
      </p:sp>
    </p:spTree>
    <p:extLst>
      <p:ext uri="{BB962C8B-B14F-4D97-AF65-F5344CB8AC3E}">
        <p14:creationId xmlns:p14="http://schemas.microsoft.com/office/powerpoint/2010/main" val="1077505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123406"/>
          </a:xfrm>
        </p:spPr>
        <p:txBody>
          <a:bodyPr>
            <a:noAutofit/>
          </a:bodyPr>
          <a:lstStyle/>
          <a:p>
            <a:pPr algn="ctr"/>
            <a:r>
              <a:rPr lang="en-US" sz="8000" b="1" dirty="0" err="1" smtClean="0"/>
              <a:t>Jfk</a:t>
            </a:r>
            <a:r>
              <a:rPr lang="en-US" sz="8000" b="1" dirty="0" smtClean="0"/>
              <a:t> assassination</a:t>
            </a:r>
            <a:endParaRPr lang="en-US" sz="8000" b="1" dirty="0"/>
          </a:p>
        </p:txBody>
      </p:sp>
      <p:sp>
        <p:nvSpPr>
          <p:cNvPr id="3" name="Content Placeholder 2"/>
          <p:cNvSpPr>
            <a:spLocks noGrp="1"/>
          </p:cNvSpPr>
          <p:nvPr>
            <p:ph idx="1"/>
          </p:nvPr>
        </p:nvSpPr>
        <p:spPr>
          <a:xfrm>
            <a:off x="0" y="1031968"/>
            <a:ext cx="12192000" cy="1149530"/>
          </a:xfrm>
        </p:spPr>
        <p:txBody>
          <a:bodyPr>
            <a:normAutofit/>
          </a:bodyPr>
          <a:lstStyle/>
          <a:p>
            <a:pPr marL="0" indent="0">
              <a:buNone/>
            </a:pPr>
            <a:r>
              <a:rPr lang="en-US" sz="3200" dirty="0" smtClean="0">
                <a:latin typeface="Arial Narrow" panose="020B0606020202030204" pitchFamily="34" charset="0"/>
              </a:rPr>
              <a:t>Government states: assassin </a:t>
            </a:r>
            <a:r>
              <a:rPr lang="en-US" sz="3200" dirty="0" smtClean="0">
                <a:solidFill>
                  <a:srgbClr val="FFFF00"/>
                </a:solidFill>
                <a:latin typeface="Arial Narrow" panose="020B0606020202030204" pitchFamily="34" charset="0"/>
              </a:rPr>
              <a:t>lee Harvey Oswald </a:t>
            </a:r>
            <a:r>
              <a:rPr lang="en-US" sz="3200" dirty="0" smtClean="0">
                <a:latin typeface="Arial Narrow" panose="020B0606020202030204" pitchFamily="34" charset="0"/>
              </a:rPr>
              <a:t>fired 3 shots in 6 seconds. 1</a:t>
            </a:r>
            <a:r>
              <a:rPr lang="en-US" sz="3200" baseline="30000" dirty="0" smtClean="0">
                <a:latin typeface="Arial Narrow" panose="020B0606020202030204" pitchFamily="34" charset="0"/>
              </a:rPr>
              <a:t>st</a:t>
            </a:r>
            <a:r>
              <a:rPr lang="en-US" sz="3200" dirty="0" smtClean="0">
                <a:latin typeface="Arial Narrow" panose="020B0606020202030204" pitchFamily="34" charset="0"/>
              </a:rPr>
              <a:t> shot hits curb, 3</a:t>
            </a:r>
            <a:r>
              <a:rPr lang="en-US" sz="3200" baseline="30000" dirty="0" smtClean="0">
                <a:latin typeface="Arial Narrow" panose="020B0606020202030204" pitchFamily="34" charset="0"/>
              </a:rPr>
              <a:t>rd</a:t>
            </a:r>
            <a:r>
              <a:rPr lang="en-US" sz="3200" dirty="0" smtClean="0">
                <a:latin typeface="Arial Narrow" panose="020B0606020202030204" pitchFamily="34" charset="0"/>
              </a:rPr>
              <a:t> shot hits </a:t>
            </a:r>
            <a:r>
              <a:rPr lang="en-US" sz="3200" dirty="0" err="1" smtClean="0">
                <a:latin typeface="Arial Narrow" panose="020B0606020202030204" pitchFamily="34" charset="0"/>
              </a:rPr>
              <a:t>jfk</a:t>
            </a:r>
            <a:r>
              <a:rPr lang="en-US" sz="3200" dirty="0" smtClean="0">
                <a:latin typeface="Arial Narrow" panose="020B0606020202030204" pitchFamily="34" charset="0"/>
              </a:rPr>
              <a:t> in head killing him, 2</a:t>
            </a:r>
            <a:r>
              <a:rPr lang="en-US" sz="3200" baseline="30000" dirty="0" smtClean="0">
                <a:latin typeface="Arial Narrow" panose="020B0606020202030204" pitchFamily="34" charset="0"/>
              </a:rPr>
              <a:t>nd</a:t>
            </a:r>
            <a:r>
              <a:rPr lang="en-US" sz="3200" dirty="0" smtClean="0">
                <a:latin typeface="Arial Narrow" panose="020B0606020202030204" pitchFamily="34" charset="0"/>
              </a:rPr>
              <a:t> shot mysterious.</a:t>
            </a:r>
          </a:p>
        </p:txBody>
      </p:sp>
      <p:pic>
        <p:nvPicPr>
          <p:cNvPr id="1026" name="Picture 2" descr="Image result for jfk assass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491" y="3381827"/>
            <a:ext cx="6547667" cy="3476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fk assassination grassy kn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 y="3381827"/>
            <a:ext cx="6547667" cy="347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181498"/>
            <a:ext cx="12192000" cy="1200329"/>
          </a:xfrm>
          <a:prstGeom prst="rect">
            <a:avLst/>
          </a:prstGeom>
          <a:noFill/>
        </p:spPr>
        <p:txBody>
          <a:bodyPr wrap="square" rtlCol="0">
            <a:spAutoFit/>
          </a:bodyPr>
          <a:lstStyle/>
          <a:p>
            <a:r>
              <a:rPr lang="en-US" sz="2400" dirty="0" smtClean="0">
                <a:latin typeface="Arial Narrow" panose="020B0606020202030204" pitchFamily="34" charset="0"/>
              </a:rPr>
              <a:t>*2</a:t>
            </a:r>
            <a:r>
              <a:rPr lang="en-US" sz="2400" baseline="30000" dirty="0" smtClean="0">
                <a:latin typeface="Arial Narrow" panose="020B0606020202030204" pitchFamily="34" charset="0"/>
              </a:rPr>
              <a:t>nd</a:t>
            </a:r>
            <a:r>
              <a:rPr lang="en-US" sz="2400" dirty="0" smtClean="0">
                <a:latin typeface="Arial Narrow" panose="020B0606020202030204" pitchFamily="34" charset="0"/>
              </a:rPr>
              <a:t> shot, known as the </a:t>
            </a:r>
            <a:r>
              <a:rPr lang="en-US" sz="2400" dirty="0" smtClean="0">
                <a:solidFill>
                  <a:srgbClr val="FFFF00"/>
                </a:solidFill>
                <a:latin typeface="Arial Narrow" panose="020B0606020202030204" pitchFamily="34" charset="0"/>
              </a:rPr>
              <a:t>Magic Bullet</a:t>
            </a:r>
            <a:r>
              <a:rPr lang="en-US" sz="2400" dirty="0" smtClean="0">
                <a:latin typeface="Arial Narrow" panose="020B0606020202030204" pitchFamily="34" charset="0"/>
              </a:rPr>
              <a:t>, hits JFK in back of the neck, came out throat, changes directions, went thru Texas governor’s wrist, hand, left thigh and is discovered in hospital in perfect condition. The 3 shots could also NOT be made in 6 seconds by a bolt action rifle, even by greatest snipers in USA.</a:t>
            </a:r>
            <a:endParaRPr lang="en-US" sz="2400" dirty="0">
              <a:latin typeface="Arial Narrow" panose="020B0606020202030204" pitchFamily="34" charset="0"/>
            </a:endParaRPr>
          </a:p>
        </p:txBody>
      </p:sp>
    </p:spTree>
    <p:extLst>
      <p:ext uri="{BB962C8B-B14F-4D97-AF65-F5344CB8AC3E}">
        <p14:creationId xmlns:p14="http://schemas.microsoft.com/office/powerpoint/2010/main" val="4058887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civil right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029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9486" y="2514600"/>
            <a:ext cx="4754880" cy="3046988"/>
          </a:xfrm>
          <a:prstGeom prst="rect">
            <a:avLst/>
          </a:prstGeom>
          <a:noFill/>
        </p:spPr>
        <p:txBody>
          <a:bodyPr wrap="square" rtlCol="0">
            <a:spAutoFit/>
          </a:bodyPr>
          <a:lstStyle/>
          <a:p>
            <a:pPr algn="ctr"/>
            <a:r>
              <a:rPr lang="en-US" sz="9600" b="1" dirty="0" smtClean="0"/>
              <a:t>CIVIL RIGHTS</a:t>
            </a:r>
            <a:endParaRPr lang="en-US" sz="9600" b="1" dirty="0"/>
          </a:p>
        </p:txBody>
      </p:sp>
    </p:spTree>
    <p:extLst>
      <p:ext uri="{BB962C8B-B14F-4D97-AF65-F5344CB8AC3E}">
        <p14:creationId xmlns:p14="http://schemas.microsoft.com/office/powerpoint/2010/main" val="2553228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501256" cy="1645921"/>
          </a:xfrm>
        </p:spPr>
        <p:txBody>
          <a:bodyPr>
            <a:normAutofit fontScale="90000"/>
          </a:bodyPr>
          <a:lstStyle/>
          <a:p>
            <a:pPr algn="ctr"/>
            <a:r>
              <a:rPr lang="en-US" sz="5400" b="1" dirty="0" smtClean="0"/>
              <a:t>World war II soldiers</a:t>
            </a:r>
            <a:endParaRPr lang="en-US" sz="5400" b="1" dirty="0"/>
          </a:p>
        </p:txBody>
      </p:sp>
      <p:sp>
        <p:nvSpPr>
          <p:cNvPr id="3" name="Content Placeholder 2"/>
          <p:cNvSpPr>
            <a:spLocks noGrp="1"/>
          </p:cNvSpPr>
          <p:nvPr>
            <p:ph idx="1"/>
          </p:nvPr>
        </p:nvSpPr>
        <p:spPr>
          <a:xfrm>
            <a:off x="7501256" y="1"/>
            <a:ext cx="4690743" cy="2168433"/>
          </a:xfrm>
        </p:spPr>
        <p:txBody>
          <a:bodyPr>
            <a:normAutofit/>
          </a:bodyPr>
          <a:lstStyle/>
          <a:p>
            <a:pPr marL="0" indent="0" algn="ctr">
              <a:buNone/>
            </a:pPr>
            <a:r>
              <a:rPr lang="en-US" sz="3200" dirty="0" smtClean="0">
                <a:latin typeface="Arial Narrow" panose="020B0606020202030204" pitchFamily="34" charset="0"/>
              </a:rPr>
              <a:t>Roots of </a:t>
            </a:r>
            <a:r>
              <a:rPr lang="en-US" sz="3200" dirty="0" smtClean="0">
                <a:solidFill>
                  <a:srgbClr val="FFFF00"/>
                </a:solidFill>
                <a:latin typeface="Arial Narrow" panose="020B0606020202030204" pitchFamily="34" charset="0"/>
              </a:rPr>
              <a:t>civil rights </a:t>
            </a:r>
            <a:r>
              <a:rPr lang="en-US" sz="3200" dirty="0" smtClean="0">
                <a:latin typeface="Arial Narrow" panose="020B0606020202030204" pitchFamily="34" charset="0"/>
              </a:rPr>
              <a:t>movement is in the lives of the aa </a:t>
            </a:r>
            <a:r>
              <a:rPr lang="en-US" sz="3200" dirty="0" err="1" smtClean="0">
                <a:latin typeface="Arial Narrow" panose="020B0606020202030204" pitchFamily="34" charset="0"/>
              </a:rPr>
              <a:t>wwii</a:t>
            </a:r>
            <a:r>
              <a:rPr lang="en-US" sz="3200" dirty="0" smtClean="0">
                <a:latin typeface="Arial Narrow" panose="020B0606020202030204" pitchFamily="34" charset="0"/>
              </a:rPr>
              <a:t> soldier &amp; leader named </a:t>
            </a:r>
            <a:r>
              <a:rPr lang="en-US" sz="3200" dirty="0" smtClean="0">
                <a:solidFill>
                  <a:srgbClr val="FFFF00"/>
                </a:solidFill>
                <a:latin typeface="Arial Narrow" panose="020B0606020202030204" pitchFamily="34" charset="0"/>
              </a:rPr>
              <a:t>a. Philip Randolph</a:t>
            </a:r>
            <a:r>
              <a:rPr lang="en-US" sz="3200" dirty="0" smtClean="0">
                <a:latin typeface="Arial Narrow" panose="020B0606020202030204" pitchFamily="34" charset="0"/>
              </a:rPr>
              <a:t>.</a:t>
            </a:r>
            <a:endParaRPr lang="en-US" sz="3200" dirty="0">
              <a:latin typeface="Arial Narrow" panose="020B0606020202030204" pitchFamily="34" charset="0"/>
            </a:endParaRPr>
          </a:p>
        </p:txBody>
      </p:sp>
      <p:pic>
        <p:nvPicPr>
          <p:cNvPr id="3074" name="Picture 2" descr="Image result for black world war II soldi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5921"/>
            <a:ext cx="7501256" cy="5212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 philip randol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255" y="2095259"/>
            <a:ext cx="4690744" cy="2393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01255" y="4488874"/>
            <a:ext cx="4690745" cy="2308324"/>
          </a:xfrm>
          <a:prstGeom prst="rect">
            <a:avLst/>
          </a:prstGeom>
          <a:noFill/>
        </p:spPr>
        <p:txBody>
          <a:bodyPr wrap="square" rtlCol="0">
            <a:spAutoFit/>
          </a:bodyPr>
          <a:lstStyle/>
          <a:p>
            <a:r>
              <a:rPr lang="en-US" sz="2400" dirty="0" smtClean="0">
                <a:latin typeface="Arial Narrow" panose="020B0606020202030204" pitchFamily="34" charset="0"/>
              </a:rPr>
              <a:t>*The AA soldier who drove tanks &amp; was treated as equals in France, were not going to stand for NOT being served a cup of coffee at a lunch counter. </a:t>
            </a:r>
            <a:endParaRPr lang="en-US" sz="2400" dirty="0">
              <a:latin typeface="Arial Narrow" panose="020B0606020202030204" pitchFamily="34" charset="0"/>
            </a:endParaRPr>
          </a:p>
          <a:p>
            <a:r>
              <a:rPr lang="en-US" sz="2400" dirty="0" smtClean="0">
                <a:latin typeface="Arial Narrow" panose="020B0606020202030204" pitchFamily="34" charset="0"/>
              </a:rPr>
              <a:t>*</a:t>
            </a:r>
            <a:r>
              <a:rPr lang="en-US" sz="2400" dirty="0" smtClean="0">
                <a:solidFill>
                  <a:srgbClr val="FFFF00"/>
                </a:solidFill>
                <a:latin typeface="Arial Narrow" panose="020B0606020202030204" pitchFamily="34" charset="0"/>
              </a:rPr>
              <a:t>Military desegregation </a:t>
            </a:r>
            <a:r>
              <a:rPr lang="en-US" sz="2400" dirty="0" smtClean="0">
                <a:latin typeface="Arial Narrow" panose="020B0606020202030204" pitchFamily="34" charset="0"/>
              </a:rPr>
              <a:t>was the 1</a:t>
            </a:r>
            <a:r>
              <a:rPr lang="en-US" sz="2400" baseline="30000" dirty="0" smtClean="0">
                <a:latin typeface="Arial Narrow" panose="020B0606020202030204" pitchFamily="34" charset="0"/>
              </a:rPr>
              <a:t>st</a:t>
            </a:r>
            <a:r>
              <a:rPr lang="en-US" sz="2400" dirty="0" smtClean="0">
                <a:latin typeface="Arial Narrow" panose="020B0606020202030204" pitchFamily="34" charset="0"/>
              </a:rPr>
              <a:t> step as Randolph threatened a march.</a:t>
            </a:r>
            <a:endParaRPr lang="en-US" sz="2400" dirty="0">
              <a:latin typeface="Arial Narrow" panose="020B0606020202030204" pitchFamily="34" charset="0"/>
            </a:endParaRPr>
          </a:p>
        </p:txBody>
      </p:sp>
    </p:spTree>
    <p:extLst>
      <p:ext uri="{BB962C8B-B14F-4D97-AF65-F5344CB8AC3E}">
        <p14:creationId xmlns:p14="http://schemas.microsoft.com/office/powerpoint/2010/main" val="926811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523601"/>
            <a:ext cx="12475029" cy="983085"/>
          </a:xfrm>
        </p:spPr>
        <p:txBody>
          <a:bodyPr>
            <a:noAutofit/>
          </a:bodyPr>
          <a:lstStyle/>
          <a:p>
            <a:pPr algn="ctr"/>
            <a:r>
              <a:rPr lang="en-US" sz="4800" b="1" dirty="0" smtClean="0"/>
              <a:t>BROWN V. BOARD OF EDUCATION TOPEKA</a:t>
            </a:r>
            <a:endParaRPr lang="en-US" sz="4800" b="1" dirty="0"/>
          </a:p>
        </p:txBody>
      </p:sp>
      <p:sp>
        <p:nvSpPr>
          <p:cNvPr id="3" name="Content Placeholder 2"/>
          <p:cNvSpPr>
            <a:spLocks noGrp="1"/>
          </p:cNvSpPr>
          <p:nvPr>
            <p:ph idx="1"/>
          </p:nvPr>
        </p:nvSpPr>
        <p:spPr>
          <a:xfrm>
            <a:off x="0" y="4206241"/>
            <a:ext cx="12188825" cy="1201782"/>
          </a:xfrm>
        </p:spPr>
        <p:txBody>
          <a:bodyPr>
            <a:normAutofit/>
          </a:bodyPr>
          <a:lstStyle/>
          <a:p>
            <a:pPr marL="0" indent="0" algn="ctr">
              <a:buNone/>
            </a:pPr>
            <a:r>
              <a:rPr lang="en-US" sz="3200" dirty="0" smtClean="0">
                <a:latin typeface="Arial Narrow" panose="020B0606020202030204" pitchFamily="34" charset="0"/>
              </a:rPr>
              <a:t>Supreme Court reverses </a:t>
            </a:r>
            <a:r>
              <a:rPr lang="en-US" sz="3200" dirty="0" smtClean="0">
                <a:solidFill>
                  <a:srgbClr val="FFFF00"/>
                </a:solidFill>
                <a:latin typeface="Arial Narrow" panose="020B0606020202030204" pitchFamily="34" charset="0"/>
              </a:rPr>
              <a:t>Plessy v. </a:t>
            </a:r>
            <a:r>
              <a:rPr lang="en-US" sz="3200" dirty="0" err="1" smtClean="0">
                <a:solidFill>
                  <a:srgbClr val="FFFF00"/>
                </a:solidFill>
                <a:latin typeface="Arial Narrow" panose="020B0606020202030204" pitchFamily="34" charset="0"/>
              </a:rPr>
              <a:t>ferguson</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making </a:t>
            </a:r>
            <a:r>
              <a:rPr lang="en-US" sz="3200" dirty="0" smtClean="0">
                <a:solidFill>
                  <a:srgbClr val="FFFF00"/>
                </a:solidFill>
                <a:latin typeface="Arial Narrow" panose="020B0606020202030204" pitchFamily="34" charset="0"/>
              </a:rPr>
              <a:t>segregation</a:t>
            </a:r>
            <a:r>
              <a:rPr lang="en-US" sz="3200" dirty="0" smtClean="0">
                <a:latin typeface="Arial Narrow" panose="020B0606020202030204" pitchFamily="34" charset="0"/>
              </a:rPr>
              <a:t> illegal. </a:t>
            </a:r>
            <a:r>
              <a:rPr lang="en-US" sz="3200" dirty="0" smtClean="0">
                <a:solidFill>
                  <a:srgbClr val="FFFF00"/>
                </a:solidFill>
                <a:latin typeface="Arial Narrow" panose="020B0606020202030204" pitchFamily="34" charset="0"/>
              </a:rPr>
              <a:t>Jim Crow laws </a:t>
            </a:r>
            <a:r>
              <a:rPr lang="en-US" sz="3200" dirty="0" smtClean="0">
                <a:latin typeface="Arial Narrow" panose="020B0606020202030204" pitchFamily="34" charset="0"/>
              </a:rPr>
              <a:t>are unconstitutional.   </a:t>
            </a:r>
            <a:endParaRPr lang="en-US" sz="3200" dirty="0">
              <a:latin typeface="Arial Narrow" panose="020B0606020202030204" pitchFamily="34" charset="0"/>
            </a:endParaRPr>
          </a:p>
        </p:txBody>
      </p:sp>
      <p:pic>
        <p:nvPicPr>
          <p:cNvPr id="4098" name="Picture 2" descr="Image result for brown v tope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26"/>
            <a:ext cx="5669281" cy="35331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281" y="0"/>
            <a:ext cx="6519544" cy="3523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963886"/>
            <a:ext cx="12192000" cy="1569660"/>
          </a:xfrm>
          <a:prstGeom prst="rect">
            <a:avLst/>
          </a:prstGeom>
          <a:noFill/>
        </p:spPr>
        <p:txBody>
          <a:bodyPr wrap="square" rtlCol="0">
            <a:spAutoFit/>
          </a:bodyPr>
          <a:lstStyle/>
          <a:p>
            <a:pPr algn="r"/>
            <a:endParaRPr lang="en-US" sz="2400" dirty="0" smtClean="0">
              <a:latin typeface="Arial Narrow" panose="020B0606020202030204" pitchFamily="34" charset="0"/>
            </a:endParaRPr>
          </a:p>
          <a:p>
            <a:r>
              <a:rPr lang="en-US" sz="2400" dirty="0" smtClean="0">
                <a:latin typeface="Arial Narrow" panose="020B0606020202030204" pitchFamily="34" charset="0"/>
              </a:rPr>
              <a:t>*The case is actually 3 cases combined into one, and was won on a 9-0 decision by NAACP famed lawyer </a:t>
            </a:r>
            <a:r>
              <a:rPr lang="en-US" sz="2400" dirty="0" smtClean="0">
                <a:solidFill>
                  <a:srgbClr val="FFFF00"/>
                </a:solidFill>
                <a:latin typeface="Arial Narrow" panose="020B0606020202030204" pitchFamily="34" charset="0"/>
              </a:rPr>
              <a:t>Thurgood Marshall</a:t>
            </a:r>
            <a:r>
              <a:rPr lang="en-US" sz="2400" dirty="0" smtClean="0">
                <a:latin typeface="Arial Narrow" panose="020B0606020202030204" pitchFamily="34" charset="0"/>
              </a:rPr>
              <a:t>. Now, making sure the rights take place…that is going to be very tricky. Separate schools is inherently unequal, thus it violates the </a:t>
            </a:r>
            <a:r>
              <a:rPr lang="en-US" sz="2400" dirty="0" smtClean="0">
                <a:solidFill>
                  <a:srgbClr val="FFFF00"/>
                </a:solidFill>
                <a:latin typeface="Arial Narrow" panose="020B0606020202030204" pitchFamily="34" charset="0"/>
              </a:rPr>
              <a:t>equal protection clause </a:t>
            </a:r>
            <a:r>
              <a:rPr lang="en-US" sz="2400" dirty="0" smtClean="0">
                <a:latin typeface="Arial Narrow" panose="020B0606020202030204" pitchFamily="34" charset="0"/>
              </a:rPr>
              <a:t>inside the </a:t>
            </a:r>
            <a:r>
              <a:rPr lang="en-US" sz="2400" dirty="0" smtClean="0">
                <a:solidFill>
                  <a:srgbClr val="FFFF00"/>
                </a:solidFill>
                <a:latin typeface="Arial Narrow" panose="020B0606020202030204" pitchFamily="34" charset="0"/>
              </a:rPr>
              <a:t>14</a:t>
            </a:r>
            <a:r>
              <a:rPr lang="en-US" sz="2400" baseline="30000" dirty="0" smtClean="0">
                <a:solidFill>
                  <a:srgbClr val="FFFF00"/>
                </a:solidFill>
                <a:latin typeface="Arial Narrow" panose="020B0606020202030204" pitchFamily="34" charset="0"/>
              </a:rPr>
              <a:t>th</a:t>
            </a:r>
            <a:r>
              <a:rPr lang="en-US" sz="2400" dirty="0" smtClean="0">
                <a:solidFill>
                  <a:srgbClr val="FFFF00"/>
                </a:solidFill>
                <a:latin typeface="Arial Narrow" panose="020B0606020202030204" pitchFamily="34" charset="0"/>
              </a:rPr>
              <a:t> Amendment</a:t>
            </a:r>
            <a:r>
              <a:rPr lang="en-US" sz="2400" dirty="0" smtClean="0">
                <a:latin typeface="Arial Narrow" panose="020B0606020202030204" pitchFamily="34" charset="0"/>
              </a:rPr>
              <a:t>. </a:t>
            </a:r>
            <a:endParaRPr lang="en-US" sz="2400" dirty="0">
              <a:latin typeface="Arial Narrow" panose="020B0606020202030204" pitchFamily="34" charset="0"/>
            </a:endParaRPr>
          </a:p>
        </p:txBody>
      </p:sp>
    </p:spTree>
    <p:extLst>
      <p:ext uri="{BB962C8B-B14F-4D97-AF65-F5344CB8AC3E}">
        <p14:creationId xmlns:p14="http://schemas.microsoft.com/office/powerpoint/2010/main" val="1092344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422" y="0"/>
            <a:ext cx="5869577" cy="1476103"/>
          </a:xfrm>
        </p:spPr>
        <p:txBody>
          <a:bodyPr>
            <a:normAutofit/>
          </a:bodyPr>
          <a:lstStyle/>
          <a:p>
            <a:pPr algn="ctr"/>
            <a:r>
              <a:rPr lang="en-US" sz="7200" b="1" dirty="0" err="1" smtClean="0"/>
              <a:t>EMMeTT</a:t>
            </a:r>
            <a:r>
              <a:rPr lang="en-US" sz="7200" b="1" dirty="0" smtClean="0"/>
              <a:t> TILL</a:t>
            </a:r>
            <a:endParaRPr lang="en-US" sz="7200" b="1" dirty="0"/>
          </a:p>
        </p:txBody>
      </p:sp>
      <p:sp>
        <p:nvSpPr>
          <p:cNvPr id="3" name="Content Placeholder 2"/>
          <p:cNvSpPr>
            <a:spLocks noGrp="1"/>
          </p:cNvSpPr>
          <p:nvPr>
            <p:ph idx="1"/>
          </p:nvPr>
        </p:nvSpPr>
        <p:spPr>
          <a:xfrm>
            <a:off x="6322421" y="1201784"/>
            <a:ext cx="5869577" cy="2677886"/>
          </a:xfrm>
        </p:spPr>
        <p:txBody>
          <a:bodyPr>
            <a:normAutofit/>
          </a:bodyPr>
          <a:lstStyle/>
          <a:p>
            <a:pPr marL="0" indent="0" algn="ctr">
              <a:buNone/>
            </a:pPr>
            <a:r>
              <a:rPr lang="en-US" sz="3000" dirty="0" smtClean="0">
                <a:latin typeface="Arial Narrow" panose="020B0606020202030204" pitchFamily="34" charset="0"/>
              </a:rPr>
              <a:t>14 year old Chicago boy was brutally killed for supposedly saying </a:t>
            </a:r>
            <a:r>
              <a:rPr lang="en-US" sz="3000" dirty="0" smtClean="0">
                <a:solidFill>
                  <a:srgbClr val="FFFF00"/>
                </a:solidFill>
                <a:latin typeface="Arial Narrow" panose="020B0606020202030204" pitchFamily="34" charset="0"/>
              </a:rPr>
              <a:t>“bye baby”</a:t>
            </a:r>
            <a:r>
              <a:rPr lang="en-US" sz="3000" dirty="0" smtClean="0">
                <a:latin typeface="Arial Narrow" panose="020B0606020202030204" pitchFamily="34" charset="0"/>
              </a:rPr>
              <a:t> to a white woman.</a:t>
            </a:r>
          </a:p>
          <a:p>
            <a:pPr marL="0" indent="0" algn="ctr">
              <a:buNone/>
            </a:pPr>
            <a:r>
              <a:rPr lang="en-US" sz="3000" dirty="0" smtClean="0">
                <a:latin typeface="Arial Narrow" panose="020B0606020202030204" pitchFamily="34" charset="0"/>
              </a:rPr>
              <a:t>Mother insisted on </a:t>
            </a:r>
            <a:r>
              <a:rPr lang="en-US" sz="3000" dirty="0" smtClean="0">
                <a:solidFill>
                  <a:srgbClr val="FFFF00"/>
                </a:solidFill>
                <a:latin typeface="Arial Narrow" panose="020B0606020202030204" pitchFamily="34" charset="0"/>
              </a:rPr>
              <a:t>open coffin </a:t>
            </a:r>
            <a:r>
              <a:rPr lang="en-US" sz="3000" dirty="0" smtClean="0">
                <a:latin typeface="Arial Narrow" panose="020B0606020202030204" pitchFamily="34" charset="0"/>
              </a:rPr>
              <a:t>funeral so whole world can see hate.</a:t>
            </a:r>
            <a:endParaRPr lang="en-US" sz="3000" dirty="0">
              <a:latin typeface="Arial Narrow" panose="020B0606020202030204" pitchFamily="34" charset="0"/>
            </a:endParaRPr>
          </a:p>
        </p:txBody>
      </p:sp>
      <p:pic>
        <p:nvPicPr>
          <p:cNvPr id="5128" name="Picture 8"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322423" cy="6863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2421" y="3879670"/>
            <a:ext cx="5869579" cy="3046988"/>
          </a:xfrm>
          <a:prstGeom prst="rect">
            <a:avLst/>
          </a:prstGeom>
          <a:noFill/>
        </p:spPr>
        <p:txBody>
          <a:bodyPr wrap="square" rtlCol="0">
            <a:spAutoFit/>
          </a:bodyPr>
          <a:lstStyle/>
          <a:p>
            <a:endParaRPr lang="en-US" dirty="0" smtClean="0">
              <a:latin typeface="Arial Narrow" panose="020B0606020202030204" pitchFamily="34" charset="0"/>
            </a:endParaRPr>
          </a:p>
          <a:p>
            <a:r>
              <a:rPr lang="en-US" sz="2400" dirty="0" smtClean="0">
                <a:latin typeface="Arial Narrow" panose="020B0606020202030204" pitchFamily="34" charset="0"/>
              </a:rPr>
              <a:t>*Child was beaten, strangled, eye gouged, &amp; tied with barbed wire to a 70 pound cotton gin &amp; thrown into a river. Body was almost unidentifiable as </a:t>
            </a:r>
            <a:r>
              <a:rPr lang="en-US" sz="2400" dirty="0" smtClean="0">
                <a:solidFill>
                  <a:srgbClr val="FFFF00"/>
                </a:solidFill>
                <a:latin typeface="Arial Narrow" panose="020B0606020202030204" pitchFamily="34" charset="0"/>
              </a:rPr>
              <a:t>Ebony </a:t>
            </a:r>
            <a:r>
              <a:rPr lang="en-US" sz="2400" dirty="0" smtClean="0">
                <a:latin typeface="Arial Narrow" panose="020B0606020202030204" pitchFamily="34" charset="0"/>
              </a:rPr>
              <a:t>magazine showed pictures of Till’s remains.</a:t>
            </a:r>
          </a:p>
          <a:p>
            <a:r>
              <a:rPr lang="en-US" sz="2400" dirty="0" smtClean="0">
                <a:latin typeface="Arial Narrow" panose="020B0606020202030204" pitchFamily="34" charset="0"/>
              </a:rPr>
              <a:t>*In court, the woman added to the story saying Till made sexual advances as an all-white jury gave a not guilty verdict despite confessions of guilt. </a:t>
            </a:r>
            <a:endParaRPr lang="en-US" sz="2400" dirty="0">
              <a:latin typeface="Arial Narrow" panose="020B0606020202030204" pitchFamily="34" charset="0"/>
            </a:endParaRPr>
          </a:p>
        </p:txBody>
      </p:sp>
    </p:spTree>
    <p:extLst>
      <p:ext uri="{BB962C8B-B14F-4D97-AF65-F5344CB8AC3E}">
        <p14:creationId xmlns:p14="http://schemas.microsoft.com/office/powerpoint/2010/main" val="525222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006" y="-1"/>
            <a:ext cx="2528914" cy="3148149"/>
          </a:xfrm>
        </p:spPr>
        <p:txBody>
          <a:bodyPr>
            <a:normAutofit/>
          </a:bodyPr>
          <a:lstStyle/>
          <a:p>
            <a:pPr algn="ctr"/>
            <a:r>
              <a:rPr lang="en-US" sz="6000" b="1" dirty="0" smtClean="0"/>
              <a:t>ROSA PARKS</a:t>
            </a:r>
            <a:endParaRPr lang="en-US" sz="6000" b="1" dirty="0"/>
          </a:p>
        </p:txBody>
      </p:sp>
      <p:sp>
        <p:nvSpPr>
          <p:cNvPr id="3" name="Content Placeholder 2"/>
          <p:cNvSpPr>
            <a:spLocks noGrp="1"/>
          </p:cNvSpPr>
          <p:nvPr>
            <p:ph idx="1"/>
          </p:nvPr>
        </p:nvSpPr>
        <p:spPr>
          <a:xfrm>
            <a:off x="4781005" y="3280147"/>
            <a:ext cx="7410995" cy="2088687"/>
          </a:xfrm>
        </p:spPr>
        <p:txBody>
          <a:bodyPr>
            <a:normAutofit/>
          </a:bodyPr>
          <a:lstStyle/>
          <a:p>
            <a:pPr marL="0" indent="0" algn="ctr">
              <a:buNone/>
            </a:pPr>
            <a:r>
              <a:rPr lang="en-US" sz="3200" dirty="0" smtClean="0">
                <a:solidFill>
                  <a:srgbClr val="FFFF00"/>
                </a:solidFill>
                <a:latin typeface="Arial Narrow" panose="020B0606020202030204" pitchFamily="34" charset="0"/>
              </a:rPr>
              <a:t>Rosa Parks </a:t>
            </a:r>
            <a:r>
              <a:rPr lang="en-US" sz="3200" dirty="0" smtClean="0">
                <a:latin typeface="Arial Narrow" panose="020B0606020202030204" pitchFamily="34" charset="0"/>
              </a:rPr>
              <a:t>refused to give her seat to a white person &amp; was arrested, result was massive protests in which thousands refused to ride in the </a:t>
            </a:r>
            <a:r>
              <a:rPr lang="en-US" sz="3200" dirty="0" smtClean="0">
                <a:solidFill>
                  <a:srgbClr val="FFFF00"/>
                </a:solidFill>
                <a:latin typeface="Arial Narrow" panose="020B0606020202030204" pitchFamily="34" charset="0"/>
              </a:rPr>
              <a:t>Montgomery bus boycott.</a:t>
            </a:r>
            <a:endParaRPr lang="en-US" sz="3200" dirty="0">
              <a:solidFill>
                <a:srgbClr val="FFFF00"/>
              </a:solidFill>
              <a:latin typeface="Arial Narrow" panose="020B0606020202030204" pitchFamily="34" charset="0"/>
            </a:endParaRPr>
          </a:p>
        </p:txBody>
      </p:sp>
      <p:pic>
        <p:nvPicPr>
          <p:cNvPr id="6146" name="Picture 2" descr="Image result for rosa parks 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919" y="-28183"/>
            <a:ext cx="4882081" cy="32801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781006" cy="6846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81005" y="5368834"/>
            <a:ext cx="7410995" cy="1569660"/>
          </a:xfrm>
          <a:prstGeom prst="rect">
            <a:avLst/>
          </a:prstGeom>
          <a:noFill/>
        </p:spPr>
        <p:txBody>
          <a:bodyPr wrap="square" rtlCol="0">
            <a:spAutoFit/>
          </a:bodyPr>
          <a:lstStyle/>
          <a:p>
            <a:r>
              <a:rPr lang="en-US" sz="2400" dirty="0" smtClean="0">
                <a:latin typeface="Arial Narrow" panose="020B0606020202030204" pitchFamily="34" charset="0"/>
              </a:rPr>
              <a:t>*Most historians make this Rosa Parks moment the unofficial start of the modern Civil Rights movement. The boycott affected money, so bus operators asked governing agencies to remove the segregation. </a:t>
            </a:r>
            <a:r>
              <a:rPr lang="en-US" sz="2400" dirty="0" smtClean="0">
                <a:solidFill>
                  <a:srgbClr val="FFFF00"/>
                </a:solidFill>
                <a:latin typeface="Arial Narrow" panose="020B0606020202030204" pitchFamily="34" charset="0"/>
              </a:rPr>
              <a:t>Martin Luther King Jr. </a:t>
            </a:r>
            <a:r>
              <a:rPr lang="en-US" sz="2400" dirty="0" smtClean="0">
                <a:latin typeface="Arial Narrow" panose="020B0606020202030204" pitchFamily="34" charset="0"/>
              </a:rPr>
              <a:t>comes to prominence. </a:t>
            </a:r>
            <a:endParaRPr lang="en-US" sz="2400" dirty="0">
              <a:latin typeface="Arial Narrow" panose="020B0606020202030204" pitchFamily="34" charset="0"/>
            </a:endParaRPr>
          </a:p>
        </p:txBody>
      </p:sp>
    </p:spTree>
    <p:extLst>
      <p:ext uri="{BB962C8B-B14F-4D97-AF65-F5344CB8AC3E}">
        <p14:creationId xmlns:p14="http://schemas.microsoft.com/office/powerpoint/2010/main" val="1694400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324" y="3962398"/>
            <a:ext cx="2581392" cy="2895602"/>
          </a:xfrm>
        </p:spPr>
        <p:txBody>
          <a:bodyPr>
            <a:normAutofit/>
          </a:bodyPr>
          <a:lstStyle/>
          <a:p>
            <a:pPr algn="ctr"/>
            <a:r>
              <a:rPr lang="en-US" sz="6000" b="1" dirty="0" smtClean="0"/>
              <a:t>Little rock nine</a:t>
            </a:r>
            <a:endParaRPr lang="en-US" sz="6000" b="1" dirty="0"/>
          </a:p>
        </p:txBody>
      </p:sp>
      <p:sp>
        <p:nvSpPr>
          <p:cNvPr id="3" name="Content Placeholder 2"/>
          <p:cNvSpPr>
            <a:spLocks noGrp="1"/>
          </p:cNvSpPr>
          <p:nvPr>
            <p:ph idx="1"/>
          </p:nvPr>
        </p:nvSpPr>
        <p:spPr>
          <a:xfrm>
            <a:off x="0" y="-1"/>
            <a:ext cx="7340715" cy="2377441"/>
          </a:xfrm>
        </p:spPr>
        <p:txBody>
          <a:bodyPr>
            <a:normAutofit/>
          </a:bodyPr>
          <a:lstStyle/>
          <a:p>
            <a:pPr marL="0" indent="0" algn="ctr">
              <a:buNone/>
            </a:pPr>
            <a:r>
              <a:rPr lang="en-US" sz="3200" dirty="0" smtClean="0">
                <a:solidFill>
                  <a:srgbClr val="FFFF00"/>
                </a:solidFill>
                <a:latin typeface="Arial Narrow" panose="020B0606020202030204" pitchFamily="34" charset="0"/>
              </a:rPr>
              <a:t>President Eisenhower </a:t>
            </a:r>
            <a:r>
              <a:rPr lang="en-US" sz="3200" dirty="0" smtClean="0">
                <a:latin typeface="Arial Narrow" panose="020B0606020202030204" pitchFamily="34" charset="0"/>
              </a:rPr>
              <a:t>orders 101</a:t>
            </a:r>
            <a:r>
              <a:rPr lang="en-US" sz="3200" baseline="30000" dirty="0" smtClean="0">
                <a:latin typeface="Arial Narrow" panose="020B0606020202030204" pitchFamily="34" charset="0"/>
              </a:rPr>
              <a:t>st</a:t>
            </a:r>
            <a:r>
              <a:rPr lang="en-US" sz="3200" dirty="0" smtClean="0">
                <a:latin typeface="Arial Narrow" panose="020B0606020202030204" pitchFamily="34" charset="0"/>
              </a:rPr>
              <a:t> airborne division in to defend 9 aa students rights to attend </a:t>
            </a:r>
            <a:r>
              <a:rPr lang="en-US" sz="3200" dirty="0" smtClean="0">
                <a:solidFill>
                  <a:srgbClr val="FFFF00"/>
                </a:solidFill>
                <a:latin typeface="Arial Narrow" panose="020B0606020202030204" pitchFamily="34" charset="0"/>
              </a:rPr>
              <a:t>little rock high school </a:t>
            </a:r>
            <a:r>
              <a:rPr lang="en-US" sz="3200" dirty="0" smtClean="0">
                <a:latin typeface="Arial Narrow" panose="020B0606020202030204" pitchFamily="34" charset="0"/>
              </a:rPr>
              <a:t>in </a:t>
            </a:r>
            <a:r>
              <a:rPr lang="en-US" sz="3200" dirty="0" smtClean="0">
                <a:solidFill>
                  <a:srgbClr val="FFFF00"/>
                </a:solidFill>
                <a:latin typeface="Arial Narrow" panose="020B0606020202030204" pitchFamily="34" charset="0"/>
              </a:rPr>
              <a:t>Arkansas</a:t>
            </a:r>
            <a:r>
              <a:rPr lang="en-US" sz="3200" dirty="0" smtClean="0">
                <a:latin typeface="Arial Narrow" panose="020B0606020202030204" pitchFamily="34" charset="0"/>
              </a:rPr>
              <a:t>. 10,000 national guard troops protected.</a:t>
            </a:r>
            <a:endParaRPr lang="en-US" sz="3200" dirty="0">
              <a:latin typeface="Arial Narrow" panose="020B0606020202030204" pitchFamily="34" charset="0"/>
            </a:endParaRPr>
          </a:p>
        </p:txBody>
      </p:sp>
      <p:pic>
        <p:nvPicPr>
          <p:cNvPr id="7170" name="Picture 2" descr="Image result for little rock n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715" y="0"/>
            <a:ext cx="4851285" cy="48593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little rock n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715" y="3968708"/>
            <a:ext cx="4851285" cy="30005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 y="3962399"/>
            <a:ext cx="4762500" cy="2895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76" y="2155371"/>
            <a:ext cx="7343891" cy="1846659"/>
          </a:xfrm>
          <a:prstGeom prst="rect">
            <a:avLst/>
          </a:prstGeom>
          <a:noFill/>
        </p:spPr>
        <p:txBody>
          <a:bodyPr wrap="square" rtlCol="0">
            <a:spAutoFit/>
          </a:bodyPr>
          <a:lstStyle/>
          <a:p>
            <a:endParaRPr lang="en-US" dirty="0" smtClean="0">
              <a:latin typeface="Arial Narrow" panose="020B0606020202030204" pitchFamily="34" charset="0"/>
            </a:endParaRPr>
          </a:p>
          <a:p>
            <a:r>
              <a:rPr lang="en-US" sz="2400" dirty="0" smtClean="0">
                <a:latin typeface="Arial Narrow" panose="020B0606020202030204" pitchFamily="34" charset="0"/>
              </a:rPr>
              <a:t>*Crowd protests were crazy demanding to lynch them. The scariest was </a:t>
            </a:r>
            <a:r>
              <a:rPr lang="en-US" sz="2400" dirty="0" smtClean="0">
                <a:solidFill>
                  <a:srgbClr val="FFFF00"/>
                </a:solidFill>
                <a:latin typeface="Arial Narrow" panose="020B0606020202030204" pitchFamily="34" charset="0"/>
              </a:rPr>
              <a:t>Hazel </a:t>
            </a:r>
            <a:r>
              <a:rPr lang="en-US" sz="2400" dirty="0" err="1" smtClean="0">
                <a:solidFill>
                  <a:srgbClr val="FFFF00"/>
                </a:solidFill>
                <a:latin typeface="Arial Narrow" panose="020B0606020202030204" pitchFamily="34" charset="0"/>
              </a:rPr>
              <a:t>Massery</a:t>
            </a:r>
            <a:r>
              <a:rPr lang="en-US" sz="2400" dirty="0" smtClean="0">
                <a:solidFill>
                  <a:srgbClr val="FFFF00"/>
                </a:solidFill>
                <a:latin typeface="Arial Narrow" panose="020B0606020202030204" pitchFamily="34" charset="0"/>
              </a:rPr>
              <a:t> </a:t>
            </a:r>
            <a:r>
              <a:rPr lang="en-US" sz="2400" dirty="0" smtClean="0">
                <a:latin typeface="Arial Narrow" panose="020B0606020202030204" pitchFamily="34" charset="0"/>
              </a:rPr>
              <a:t>who walked by herself to school.</a:t>
            </a:r>
          </a:p>
          <a:p>
            <a:r>
              <a:rPr lang="en-US" sz="2400" dirty="0" smtClean="0">
                <a:latin typeface="Arial Narrow" panose="020B0606020202030204" pitchFamily="34" charset="0"/>
              </a:rPr>
              <a:t>*Event is 1</a:t>
            </a:r>
            <a:r>
              <a:rPr lang="en-US" sz="2400" baseline="30000" dirty="0" smtClean="0">
                <a:latin typeface="Arial Narrow" panose="020B0606020202030204" pitchFamily="34" charset="0"/>
              </a:rPr>
              <a:t>st</a:t>
            </a:r>
            <a:r>
              <a:rPr lang="en-US" sz="2400" dirty="0" smtClean="0">
                <a:latin typeface="Arial Narrow" panose="020B0606020202030204" pitchFamily="34" charset="0"/>
              </a:rPr>
              <a:t> time since </a:t>
            </a:r>
            <a:r>
              <a:rPr lang="en-US" sz="2400" dirty="0" smtClean="0">
                <a:solidFill>
                  <a:srgbClr val="FFFF00"/>
                </a:solidFill>
                <a:latin typeface="Arial Narrow" panose="020B0606020202030204" pitchFamily="34" charset="0"/>
              </a:rPr>
              <a:t>Reconstruction</a:t>
            </a:r>
            <a:r>
              <a:rPr lang="en-US" sz="2400" dirty="0" smtClean="0">
                <a:latin typeface="Arial Narrow" panose="020B0606020202030204" pitchFamily="34" charset="0"/>
              </a:rPr>
              <a:t> federal troops enter </a:t>
            </a:r>
            <a:r>
              <a:rPr lang="en-US" sz="2400" dirty="0" smtClean="0">
                <a:solidFill>
                  <a:srgbClr val="FFFF00"/>
                </a:solidFill>
                <a:latin typeface="Arial Narrow" panose="020B0606020202030204" pitchFamily="34" charset="0"/>
              </a:rPr>
              <a:t>South</a:t>
            </a:r>
            <a:r>
              <a:rPr lang="en-US" sz="2400" dirty="0" smtClean="0">
                <a:latin typeface="Arial Narrow" panose="020B0606020202030204" pitchFamily="34" charset="0"/>
              </a:rPr>
              <a:t> to help minorities gain the promised legal freedom.</a:t>
            </a:r>
            <a:endParaRPr lang="en-US" sz="2400" dirty="0">
              <a:latin typeface="Arial Narrow" panose="020B0606020202030204" pitchFamily="34" charset="0"/>
            </a:endParaRPr>
          </a:p>
        </p:txBody>
      </p:sp>
    </p:spTree>
    <p:extLst>
      <p:ext uri="{BB962C8B-B14F-4D97-AF65-F5344CB8AC3E}">
        <p14:creationId xmlns:p14="http://schemas.microsoft.com/office/powerpoint/2010/main" val="3056714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57875" cy="2266949"/>
          </a:xfrm>
        </p:spPr>
        <p:txBody>
          <a:bodyPr>
            <a:normAutofit/>
          </a:bodyPr>
          <a:lstStyle/>
          <a:p>
            <a:pPr algn="ctr"/>
            <a:r>
              <a:rPr lang="en-US" sz="5400" b="1" dirty="0" smtClean="0"/>
              <a:t>CIVIL RIGHTS ACT OF 1957</a:t>
            </a:r>
            <a:endParaRPr lang="en-US" sz="5400" b="1" dirty="0"/>
          </a:p>
        </p:txBody>
      </p:sp>
      <p:sp>
        <p:nvSpPr>
          <p:cNvPr id="3" name="Content Placeholder 2"/>
          <p:cNvSpPr>
            <a:spLocks noGrp="1"/>
          </p:cNvSpPr>
          <p:nvPr>
            <p:ph idx="1"/>
          </p:nvPr>
        </p:nvSpPr>
        <p:spPr>
          <a:xfrm>
            <a:off x="5857875" y="2939144"/>
            <a:ext cx="6334124" cy="2468880"/>
          </a:xfrm>
        </p:spPr>
        <p:txBody>
          <a:bodyPr>
            <a:normAutofit lnSpcReduction="10000"/>
          </a:bodyPr>
          <a:lstStyle/>
          <a:p>
            <a:pPr marL="0" indent="0" algn="ctr">
              <a:buNone/>
            </a:pPr>
            <a:r>
              <a:rPr lang="en-US" sz="3200" dirty="0" smtClean="0">
                <a:latin typeface="Arial Narrow" panose="020B0606020202030204" pitchFamily="34" charset="0"/>
              </a:rPr>
              <a:t>During massive resistance, </a:t>
            </a:r>
            <a:r>
              <a:rPr lang="en-US" sz="3200" dirty="0" smtClean="0">
                <a:solidFill>
                  <a:srgbClr val="FFFF00"/>
                </a:solidFill>
                <a:latin typeface="Arial Narrow" panose="020B0606020202030204" pitchFamily="34" charset="0"/>
              </a:rPr>
              <a:t>commission</a:t>
            </a:r>
            <a:r>
              <a:rPr lang="en-US" sz="3200" dirty="0" smtClean="0">
                <a:latin typeface="Arial Narrow" panose="020B0606020202030204" pitchFamily="34" charset="0"/>
              </a:rPr>
              <a:t> is set up to provide protection from abuse, violence, and assisted voting. Senate leader </a:t>
            </a:r>
            <a:r>
              <a:rPr lang="en-US" sz="3200" dirty="0" err="1" smtClean="0">
                <a:solidFill>
                  <a:srgbClr val="FFFF00"/>
                </a:solidFill>
                <a:latin typeface="Arial Narrow" panose="020B0606020202030204" pitchFamily="34" charset="0"/>
              </a:rPr>
              <a:t>strom</a:t>
            </a:r>
            <a:r>
              <a:rPr lang="en-US" sz="3200" dirty="0" smtClean="0">
                <a:solidFill>
                  <a:srgbClr val="FFFF00"/>
                </a:solidFill>
                <a:latin typeface="Arial Narrow" panose="020B0606020202030204" pitchFamily="34" charset="0"/>
              </a:rPr>
              <a:t> Thurmond </a:t>
            </a:r>
            <a:r>
              <a:rPr lang="en-US" sz="3200" dirty="0" smtClean="0">
                <a:latin typeface="Arial Narrow" panose="020B0606020202030204" pitchFamily="34" charset="0"/>
              </a:rPr>
              <a:t>tries to stop vote with long </a:t>
            </a:r>
            <a:r>
              <a:rPr lang="en-US" sz="3200" dirty="0" smtClean="0">
                <a:solidFill>
                  <a:srgbClr val="FFFF00"/>
                </a:solidFill>
                <a:latin typeface="Arial Narrow" panose="020B0606020202030204" pitchFamily="34" charset="0"/>
              </a:rPr>
              <a:t>filibuster</a:t>
            </a:r>
            <a:r>
              <a:rPr lang="en-US" sz="3200" dirty="0" smtClean="0">
                <a:latin typeface="Arial Narrow" panose="020B0606020202030204" pitchFamily="34" charset="0"/>
              </a:rPr>
              <a:t>.</a:t>
            </a:r>
          </a:p>
        </p:txBody>
      </p:sp>
      <p:pic>
        <p:nvPicPr>
          <p:cNvPr id="819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6949"/>
            <a:ext cx="5857875" cy="459105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strom thurmond filib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450" y="52252"/>
            <a:ext cx="6354550" cy="2886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57875" y="5264331"/>
            <a:ext cx="6334125" cy="1569660"/>
          </a:xfrm>
          <a:prstGeom prst="rect">
            <a:avLst/>
          </a:prstGeom>
          <a:noFill/>
        </p:spPr>
        <p:txBody>
          <a:bodyPr wrap="square" rtlCol="0">
            <a:spAutoFit/>
          </a:bodyPr>
          <a:lstStyle/>
          <a:p>
            <a:r>
              <a:rPr lang="en-US" sz="2400" dirty="0" smtClean="0">
                <a:latin typeface="Arial Narrow" panose="020B0606020202030204" pitchFamily="34" charset="0"/>
              </a:rPr>
              <a:t>*If a possible crime was committed, defendant would be tried in a national court instead of local jury.</a:t>
            </a:r>
          </a:p>
          <a:p>
            <a:r>
              <a:rPr lang="en-US" sz="2400" dirty="0" smtClean="0">
                <a:latin typeface="Arial Narrow" panose="020B0606020202030204" pitchFamily="34" charset="0"/>
              </a:rPr>
              <a:t>*Thurmond talked for 24 hours and 18 minutes reading about everything imaginable, ate cough drops for voice</a:t>
            </a:r>
            <a:endParaRPr lang="en-US" sz="2400" dirty="0">
              <a:latin typeface="Arial Narrow" panose="020B0606020202030204" pitchFamily="34" charset="0"/>
            </a:endParaRPr>
          </a:p>
        </p:txBody>
      </p:sp>
    </p:spTree>
    <p:extLst>
      <p:ext uri="{BB962C8B-B14F-4D97-AF65-F5344CB8AC3E}">
        <p14:creationId xmlns:p14="http://schemas.microsoft.com/office/powerpoint/2010/main" val="2867630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290456" cy="1698171"/>
          </a:xfrm>
        </p:spPr>
        <p:txBody>
          <a:bodyPr>
            <a:normAutofit/>
          </a:bodyPr>
          <a:lstStyle/>
          <a:p>
            <a:pPr algn="ctr"/>
            <a:r>
              <a:rPr lang="en-US" sz="4800" b="1" dirty="0" smtClean="0"/>
              <a:t>LUNCH COUNTER SIT-IN</a:t>
            </a:r>
            <a:endParaRPr lang="en-US" sz="4800" b="1" dirty="0"/>
          </a:p>
        </p:txBody>
      </p:sp>
      <p:sp>
        <p:nvSpPr>
          <p:cNvPr id="3" name="Content Placeholder 2"/>
          <p:cNvSpPr>
            <a:spLocks noGrp="1"/>
          </p:cNvSpPr>
          <p:nvPr>
            <p:ph idx="1"/>
          </p:nvPr>
        </p:nvSpPr>
        <p:spPr>
          <a:xfrm>
            <a:off x="0" y="1280161"/>
            <a:ext cx="5290455" cy="3448593"/>
          </a:xfrm>
        </p:spPr>
        <p:txBody>
          <a:bodyPr>
            <a:normAutofit/>
          </a:bodyPr>
          <a:lstStyle/>
          <a:p>
            <a:pPr marL="0" indent="0" algn="ctr">
              <a:buNone/>
            </a:pPr>
            <a:r>
              <a:rPr lang="en-US" sz="3200" dirty="0" smtClean="0">
                <a:latin typeface="Arial Narrow" panose="020B0606020202030204" pitchFamily="34" charset="0"/>
              </a:rPr>
              <a:t>four AAs sat at lunch counter wishing to be served, ridiculed for 5 days &amp; arrested. Protest spreads to over 300 as </a:t>
            </a:r>
            <a:r>
              <a:rPr lang="en-US" sz="3200" dirty="0" smtClean="0">
                <a:solidFill>
                  <a:srgbClr val="FFFF00"/>
                </a:solidFill>
                <a:latin typeface="Arial Narrow" panose="020B0606020202030204" pitchFamily="34" charset="0"/>
              </a:rPr>
              <a:t>wade-ins, shop-ins, read-ins, kneel-ins &amp; other sit-ins</a:t>
            </a:r>
            <a:r>
              <a:rPr lang="en-US" sz="3200" dirty="0" smtClean="0">
                <a:latin typeface="Arial Narrow" panose="020B0606020202030204" pitchFamily="34" charset="0"/>
              </a:rPr>
              <a:t> went national.</a:t>
            </a:r>
            <a:endParaRPr lang="en-US" sz="3200" dirty="0">
              <a:latin typeface="Arial Narrow" panose="020B0606020202030204" pitchFamily="34" charset="0"/>
            </a:endParaRPr>
          </a:p>
        </p:txBody>
      </p:sp>
      <p:pic>
        <p:nvPicPr>
          <p:cNvPr id="9218" name="Picture 2" descr="Image result for lunch counter sit 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0456" y="0"/>
            <a:ext cx="6901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lunch counter sit 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1"/>
            <a:ext cx="529045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841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270170" cy="2129247"/>
          </a:xfrm>
        </p:spPr>
        <p:txBody>
          <a:bodyPr>
            <a:noAutofit/>
          </a:bodyPr>
          <a:lstStyle/>
          <a:p>
            <a:pPr algn="ctr"/>
            <a:r>
              <a:rPr lang="en-US" sz="7200" b="1" dirty="0" smtClean="0"/>
              <a:t>FREEDOM RIDERS</a:t>
            </a:r>
            <a:endParaRPr lang="en-US" sz="7200" b="1" dirty="0"/>
          </a:p>
        </p:txBody>
      </p:sp>
      <p:sp>
        <p:nvSpPr>
          <p:cNvPr id="3" name="Content Placeholder 2"/>
          <p:cNvSpPr>
            <a:spLocks noGrp="1"/>
          </p:cNvSpPr>
          <p:nvPr>
            <p:ph idx="1"/>
          </p:nvPr>
        </p:nvSpPr>
        <p:spPr>
          <a:xfrm>
            <a:off x="6270170" y="3553097"/>
            <a:ext cx="5921829" cy="2129247"/>
          </a:xfrm>
        </p:spPr>
        <p:txBody>
          <a:bodyPr>
            <a:normAutofit/>
          </a:bodyPr>
          <a:lstStyle/>
          <a:p>
            <a:pPr marL="0" indent="0" algn="ctr">
              <a:buNone/>
            </a:pPr>
            <a:r>
              <a:rPr lang="en-US" sz="3200" dirty="0" smtClean="0">
                <a:latin typeface="Arial Narrow" panose="020B0606020202030204" pitchFamily="34" charset="0"/>
              </a:rPr>
              <a:t>Desegregated riders exercising their freedom are beaten with pipes &amp; chains (and firebombed) while riding from wash dc into the south.</a:t>
            </a:r>
            <a:endParaRPr lang="en-US" sz="3200" dirty="0">
              <a:latin typeface="Arial Narrow" panose="020B0606020202030204" pitchFamily="34" charset="0"/>
            </a:endParaRPr>
          </a:p>
        </p:txBody>
      </p:sp>
      <p:pic>
        <p:nvPicPr>
          <p:cNvPr id="13314" name="Picture 2" descr="Image result for freedom ri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1" y="0"/>
            <a:ext cx="5921829" cy="355309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freedom riders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29247"/>
            <a:ext cx="6270171" cy="4728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0170" y="5682344"/>
            <a:ext cx="5921830" cy="1015663"/>
          </a:xfrm>
          <a:prstGeom prst="rect">
            <a:avLst/>
          </a:prstGeom>
          <a:noFill/>
        </p:spPr>
        <p:txBody>
          <a:bodyPr wrap="square" rtlCol="0">
            <a:spAutoFit/>
          </a:bodyPr>
          <a:lstStyle/>
          <a:p>
            <a:r>
              <a:rPr lang="en-US" sz="2000" dirty="0" smtClean="0">
                <a:latin typeface="Arial Narrow" panose="020B0606020202030204" pitchFamily="34" charset="0"/>
              </a:rPr>
              <a:t>*Police were in on it by taking a “lunch break” during beatings that occurred in Anniston, Alabama. JFK asked for a </a:t>
            </a:r>
            <a:r>
              <a:rPr lang="en-US" sz="2000" dirty="0" smtClean="0">
                <a:solidFill>
                  <a:srgbClr val="FFFF00"/>
                </a:solidFill>
                <a:latin typeface="Arial Narrow" panose="020B0606020202030204" pitchFamily="34" charset="0"/>
              </a:rPr>
              <a:t>“cooling off” </a:t>
            </a:r>
            <a:r>
              <a:rPr lang="en-US" sz="2000" dirty="0" smtClean="0">
                <a:latin typeface="Arial Narrow" panose="020B0606020202030204" pitchFamily="34" charset="0"/>
              </a:rPr>
              <a:t>period in hopes riders would stop their plans to ride. </a:t>
            </a:r>
            <a:endParaRPr lang="en-US" sz="2000" dirty="0">
              <a:latin typeface="Arial Narrow" panose="020B0606020202030204" pitchFamily="34" charset="0"/>
            </a:endParaRPr>
          </a:p>
        </p:txBody>
      </p:sp>
    </p:spTree>
    <p:extLst>
      <p:ext uri="{BB962C8B-B14F-4D97-AF65-F5344CB8AC3E}">
        <p14:creationId xmlns:p14="http://schemas.microsoft.com/office/powerpoint/2010/main" val="648619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7690" y="0"/>
            <a:ext cx="2904309" cy="2514600"/>
          </a:xfrm>
        </p:spPr>
        <p:txBody>
          <a:bodyPr>
            <a:noAutofit/>
          </a:bodyPr>
          <a:lstStyle/>
          <a:p>
            <a:pPr algn="ctr"/>
            <a:r>
              <a:rPr lang="en-US" sz="6000" b="1" dirty="0" smtClean="0"/>
              <a:t>Iron </a:t>
            </a:r>
            <a:r>
              <a:rPr lang="en-US" sz="4800" b="1" dirty="0" smtClean="0"/>
              <a:t>curtain</a:t>
            </a:r>
            <a:endParaRPr lang="en-US" sz="4800" b="1" dirty="0"/>
          </a:p>
        </p:txBody>
      </p:sp>
      <p:sp>
        <p:nvSpPr>
          <p:cNvPr id="3" name="Content Placeholder 2"/>
          <p:cNvSpPr>
            <a:spLocks noGrp="1"/>
          </p:cNvSpPr>
          <p:nvPr>
            <p:ph idx="1"/>
          </p:nvPr>
        </p:nvSpPr>
        <p:spPr>
          <a:xfrm>
            <a:off x="9287689" y="2090057"/>
            <a:ext cx="2904309" cy="4744284"/>
          </a:xfrm>
        </p:spPr>
        <p:txBody>
          <a:bodyPr>
            <a:normAutofit/>
          </a:bodyPr>
          <a:lstStyle/>
          <a:p>
            <a:pPr marL="0" indent="0" algn="ctr">
              <a:buNone/>
            </a:pPr>
            <a:r>
              <a:rPr lang="en-US" sz="3200" dirty="0" smtClean="0">
                <a:latin typeface="Arial Narrow" panose="020B0606020202030204" pitchFamily="34" charset="0"/>
              </a:rPr>
              <a:t>*Romania, Poland, Czechoslovakia, </a:t>
            </a:r>
            <a:r>
              <a:rPr lang="en-US" sz="3200" dirty="0" err="1" smtClean="0">
                <a:latin typeface="Arial Narrow" panose="020B0606020202030204" pitchFamily="34" charset="0"/>
              </a:rPr>
              <a:t>hungary</a:t>
            </a:r>
            <a:r>
              <a:rPr lang="en-US" sz="3200" dirty="0" smtClean="0">
                <a:latin typeface="Arial Narrow" panose="020B0606020202030204" pitchFamily="34" charset="0"/>
              </a:rPr>
              <a:t>, Bulgaria, Yugoslavia, &amp; east Germany are conquered.</a:t>
            </a:r>
            <a:endParaRPr lang="en-US" sz="3200" dirty="0">
              <a:latin typeface="Arial Narrow" panose="020B0606020202030204" pitchFamily="34" charset="0"/>
            </a:endParaRPr>
          </a:p>
        </p:txBody>
      </p:sp>
      <p:pic>
        <p:nvPicPr>
          <p:cNvPr id="4102"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87691" cy="683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56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21599" cy="1149531"/>
          </a:xfrm>
        </p:spPr>
        <p:txBody>
          <a:bodyPr>
            <a:normAutofit/>
          </a:bodyPr>
          <a:lstStyle/>
          <a:p>
            <a:pPr algn="ctr"/>
            <a:r>
              <a:rPr lang="en-US" sz="3600" b="1" dirty="0" smtClean="0"/>
              <a:t>LETTER FROM A BIRMINGHAM JAIL</a:t>
            </a:r>
            <a:endParaRPr lang="en-US" sz="3600" b="1" dirty="0"/>
          </a:p>
        </p:txBody>
      </p:sp>
      <p:sp>
        <p:nvSpPr>
          <p:cNvPr id="3" name="Content Placeholder 2"/>
          <p:cNvSpPr>
            <a:spLocks noGrp="1"/>
          </p:cNvSpPr>
          <p:nvPr>
            <p:ph idx="1"/>
          </p:nvPr>
        </p:nvSpPr>
        <p:spPr>
          <a:xfrm>
            <a:off x="0" y="875211"/>
            <a:ext cx="7721599" cy="1639389"/>
          </a:xfrm>
        </p:spPr>
        <p:txBody>
          <a:bodyPr>
            <a:normAutofit/>
          </a:bodyPr>
          <a:lstStyle/>
          <a:p>
            <a:pPr marL="0" indent="0" algn="ctr">
              <a:buNone/>
            </a:pPr>
            <a:r>
              <a:rPr lang="en-US" sz="3200" dirty="0" smtClean="0">
                <a:solidFill>
                  <a:srgbClr val="FFFF00"/>
                </a:solidFill>
                <a:latin typeface="Arial Narrow" panose="020B0606020202030204" pitchFamily="34" charset="0"/>
              </a:rPr>
              <a:t>MLK</a:t>
            </a:r>
            <a:r>
              <a:rPr lang="en-US" sz="3200" dirty="0" smtClean="0">
                <a:latin typeface="Arial Narrow" panose="020B0606020202030204" pitchFamily="34" charset="0"/>
              </a:rPr>
              <a:t> gets arrested &amp; responds to a group of pastors requesting he stand down &amp; stop protesting by writing a letter from his cell.</a:t>
            </a:r>
            <a:endParaRPr lang="en-US" sz="3200" dirty="0">
              <a:latin typeface="Arial Narrow" panose="020B0606020202030204" pitchFamily="34" charset="0"/>
            </a:endParaRPr>
          </a:p>
        </p:txBody>
      </p:sp>
      <p:pic>
        <p:nvPicPr>
          <p:cNvPr id="11266" name="Picture 2" descr="Image result for letter from a birmingham j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7721599"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036731" y="2194560"/>
            <a:ext cx="184731" cy="369332"/>
          </a:xfrm>
          <a:prstGeom prst="rect">
            <a:avLst/>
          </a:prstGeom>
          <a:noFill/>
        </p:spPr>
        <p:txBody>
          <a:bodyPr wrap="none" rtlCol="0">
            <a:spAutoFit/>
          </a:bodyPr>
          <a:lstStyle/>
          <a:p>
            <a:endParaRPr lang="en-US" dirty="0"/>
          </a:p>
        </p:txBody>
      </p:sp>
      <p:pic>
        <p:nvPicPr>
          <p:cNvPr id="11268" name="Picture 4" descr="Image result for letter from a birmingham jail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599" y="-1"/>
            <a:ext cx="4470401" cy="297833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letter from a birmingham jail qu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599" y="2978330"/>
            <a:ext cx="4470401" cy="380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70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33611" cy="2024743"/>
          </a:xfrm>
        </p:spPr>
        <p:txBody>
          <a:bodyPr>
            <a:noAutofit/>
          </a:bodyPr>
          <a:lstStyle/>
          <a:p>
            <a:pPr algn="ctr"/>
            <a:r>
              <a:rPr lang="en-US" sz="4800" b="1" dirty="0" smtClean="0"/>
              <a:t>I HAVE A DREAM SPEECH</a:t>
            </a:r>
            <a:endParaRPr lang="en-US" sz="4800" b="1" dirty="0"/>
          </a:p>
        </p:txBody>
      </p:sp>
      <p:sp>
        <p:nvSpPr>
          <p:cNvPr id="3" name="Content Placeholder 2"/>
          <p:cNvSpPr>
            <a:spLocks noGrp="1"/>
          </p:cNvSpPr>
          <p:nvPr>
            <p:ph idx="1"/>
          </p:nvPr>
        </p:nvSpPr>
        <p:spPr>
          <a:xfrm>
            <a:off x="0" y="1737360"/>
            <a:ext cx="5133611" cy="2847704"/>
          </a:xfrm>
        </p:spPr>
        <p:txBody>
          <a:bodyPr>
            <a:normAutofit/>
          </a:bodyPr>
          <a:lstStyle/>
          <a:p>
            <a:pPr marL="0" indent="0" algn="ctr">
              <a:buNone/>
            </a:pPr>
            <a:r>
              <a:rPr lang="en-US" sz="3200" dirty="0" smtClean="0">
                <a:latin typeface="Arial Narrow" panose="020B0606020202030204" pitchFamily="34" charset="0"/>
              </a:rPr>
              <a:t>On the 100</a:t>
            </a:r>
            <a:r>
              <a:rPr lang="en-US" sz="3200" baseline="30000" dirty="0" smtClean="0">
                <a:latin typeface="Arial Narrow" panose="020B0606020202030204" pitchFamily="34" charset="0"/>
              </a:rPr>
              <a:t>th</a:t>
            </a:r>
            <a:r>
              <a:rPr lang="en-US" sz="3200" dirty="0" smtClean="0">
                <a:latin typeface="Arial Narrow" panose="020B0606020202030204" pitchFamily="34" charset="0"/>
              </a:rPr>
              <a:t> Anniversary of </a:t>
            </a:r>
            <a:r>
              <a:rPr lang="en-US" sz="3200" dirty="0" err="1" smtClean="0">
                <a:latin typeface="Arial Narrow" panose="020B0606020202030204" pitchFamily="34" charset="0"/>
              </a:rPr>
              <a:t>lincoln’s</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emancipation proclamation</a:t>
            </a:r>
            <a:r>
              <a:rPr lang="en-US" sz="3200" dirty="0" smtClean="0">
                <a:latin typeface="Arial Narrow" panose="020B0606020202030204" pitchFamily="34" charset="0"/>
              </a:rPr>
              <a:t>, 200k people marched on wash dc demanding all men to be treated equally.</a:t>
            </a:r>
            <a:endParaRPr lang="en-US" sz="3200" dirty="0">
              <a:latin typeface="Arial Narrow" panose="020B0606020202030204" pitchFamily="34" charset="0"/>
            </a:endParaRPr>
          </a:p>
        </p:txBody>
      </p:sp>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199" y="2666998"/>
            <a:ext cx="7056801" cy="41910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199" y="0"/>
            <a:ext cx="7055213" cy="306977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i have a dream qu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24003"/>
            <a:ext cx="5133611" cy="233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09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261780" cy="1384663"/>
          </a:xfrm>
        </p:spPr>
        <p:txBody>
          <a:bodyPr>
            <a:noAutofit/>
          </a:bodyPr>
          <a:lstStyle/>
          <a:p>
            <a:pPr algn="ctr"/>
            <a:r>
              <a:rPr lang="en-US" sz="4800" b="1" dirty="0" smtClean="0"/>
              <a:t>16</a:t>
            </a:r>
            <a:r>
              <a:rPr lang="en-US" sz="4800" b="1" baseline="30000" dirty="0" smtClean="0"/>
              <a:t>th</a:t>
            </a:r>
            <a:r>
              <a:rPr lang="en-US" sz="4800" b="1" dirty="0" smtClean="0"/>
              <a:t> street Baptist church bombing</a:t>
            </a:r>
            <a:endParaRPr lang="en-US" sz="4800" b="1" dirty="0"/>
          </a:p>
        </p:txBody>
      </p:sp>
      <p:sp>
        <p:nvSpPr>
          <p:cNvPr id="3" name="Content Placeholder 2"/>
          <p:cNvSpPr>
            <a:spLocks noGrp="1"/>
          </p:cNvSpPr>
          <p:nvPr>
            <p:ph idx="1"/>
          </p:nvPr>
        </p:nvSpPr>
        <p:spPr>
          <a:xfrm>
            <a:off x="7261779" y="2913018"/>
            <a:ext cx="4930220" cy="1672046"/>
          </a:xfrm>
        </p:spPr>
        <p:txBody>
          <a:bodyPr>
            <a:normAutofit/>
          </a:bodyPr>
          <a:lstStyle/>
          <a:p>
            <a:pPr marL="0" indent="0" algn="ctr">
              <a:buNone/>
            </a:pPr>
            <a:r>
              <a:rPr lang="en-US" sz="3200" dirty="0" smtClean="0">
                <a:latin typeface="Arial Narrow" panose="020B0606020202030204" pitchFamily="34" charset="0"/>
              </a:rPr>
              <a:t>15 sticks of dynamite explode on a timer just as children were entering the church.</a:t>
            </a:r>
          </a:p>
        </p:txBody>
      </p:sp>
      <p:pic>
        <p:nvPicPr>
          <p:cNvPr id="10242" name="Picture 2" descr="Image result for 16th street baptist church bo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663"/>
            <a:ext cx="7261780" cy="54733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16th street baptist church bom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780" y="0"/>
            <a:ext cx="4930220" cy="2913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1779" y="4585064"/>
            <a:ext cx="4930220" cy="2246769"/>
          </a:xfrm>
          <a:prstGeom prst="rect">
            <a:avLst/>
          </a:prstGeom>
          <a:noFill/>
        </p:spPr>
        <p:txBody>
          <a:bodyPr wrap="square" rtlCol="0">
            <a:spAutoFit/>
          </a:bodyPr>
          <a:lstStyle/>
          <a:p>
            <a:r>
              <a:rPr lang="en-US" sz="2000" dirty="0" smtClean="0">
                <a:latin typeface="Arial Narrow" panose="020B0606020202030204" pitchFamily="34" charset="0"/>
              </a:rPr>
              <a:t>*MLK calls this attack by the KKK “</a:t>
            </a:r>
            <a:r>
              <a:rPr lang="en-US" sz="2000" dirty="0" smtClean="0">
                <a:solidFill>
                  <a:srgbClr val="FFFF00"/>
                </a:solidFill>
                <a:latin typeface="Arial Narrow" panose="020B0606020202030204" pitchFamily="34" charset="0"/>
              </a:rPr>
              <a:t>one of the most vicious and tragic crimes ever perpetrated against humanity” </a:t>
            </a:r>
            <a:r>
              <a:rPr lang="en-US" sz="2000" dirty="0" smtClean="0">
                <a:latin typeface="Arial Narrow" panose="020B0606020202030204" pitchFamily="34" charset="0"/>
              </a:rPr>
              <a:t>which kills 4 girls. Though it was known who planted the bombs, it wasn’t until 1977 that someone was tried for the crime. Later trial took place for others in 2001 and 2002, one bomber never receives any punishment. </a:t>
            </a:r>
            <a:endParaRPr lang="en-US" sz="2000" dirty="0">
              <a:latin typeface="Arial Narrow" panose="020B0606020202030204" pitchFamily="34" charset="0"/>
            </a:endParaRPr>
          </a:p>
        </p:txBody>
      </p:sp>
    </p:spTree>
    <p:extLst>
      <p:ext uri="{BB962C8B-B14F-4D97-AF65-F5344CB8AC3E}">
        <p14:creationId xmlns:p14="http://schemas.microsoft.com/office/powerpoint/2010/main" val="41136241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55808"/>
            <a:ext cx="7262949" cy="1302191"/>
          </a:xfrm>
        </p:spPr>
        <p:txBody>
          <a:bodyPr>
            <a:normAutofit/>
          </a:bodyPr>
          <a:lstStyle/>
          <a:p>
            <a:pPr algn="ctr"/>
            <a:r>
              <a:rPr lang="en-US" sz="5400" b="1" dirty="0" smtClean="0"/>
              <a:t>George </a:t>
            </a:r>
            <a:r>
              <a:rPr lang="en-US" sz="5400" b="1" dirty="0" err="1" smtClean="0"/>
              <a:t>wallace</a:t>
            </a:r>
            <a:endParaRPr lang="en-US" sz="5400" b="1" dirty="0"/>
          </a:p>
        </p:txBody>
      </p:sp>
      <p:sp>
        <p:nvSpPr>
          <p:cNvPr id="3" name="Content Placeholder 2"/>
          <p:cNvSpPr>
            <a:spLocks noGrp="1"/>
          </p:cNvSpPr>
          <p:nvPr>
            <p:ph idx="1"/>
          </p:nvPr>
        </p:nvSpPr>
        <p:spPr>
          <a:xfrm>
            <a:off x="7262949" y="1"/>
            <a:ext cx="4929051" cy="2534193"/>
          </a:xfrm>
        </p:spPr>
        <p:txBody>
          <a:bodyPr>
            <a:normAutofit/>
          </a:bodyPr>
          <a:lstStyle/>
          <a:p>
            <a:pPr marL="0" indent="0" algn="ctr">
              <a:buNone/>
            </a:pPr>
            <a:r>
              <a:rPr lang="en-US" sz="3200" dirty="0" smtClean="0">
                <a:latin typeface="Arial Narrow" panose="020B0606020202030204" pitchFamily="34" charset="0"/>
              </a:rPr>
              <a:t>Main face of opposition is </a:t>
            </a:r>
            <a:r>
              <a:rPr lang="en-US" sz="3200" dirty="0" smtClean="0">
                <a:solidFill>
                  <a:srgbClr val="FFFF00"/>
                </a:solidFill>
                <a:latin typeface="Arial Narrow" panose="020B0606020202030204" pitchFamily="34" charset="0"/>
              </a:rPr>
              <a:t>Alabama governor Wallace</a:t>
            </a:r>
            <a:r>
              <a:rPr lang="en-US" sz="3200" dirty="0" smtClean="0">
                <a:latin typeface="Arial Narrow" panose="020B0606020202030204" pitchFamily="34" charset="0"/>
              </a:rPr>
              <a:t>. </a:t>
            </a:r>
            <a:r>
              <a:rPr lang="en-US" sz="3200" dirty="0" smtClean="0">
                <a:solidFill>
                  <a:srgbClr val="FFFF00"/>
                </a:solidFill>
                <a:latin typeface="Arial Narrow" panose="020B0606020202030204" pitchFamily="34" charset="0"/>
              </a:rPr>
              <a:t>He stands in the schoolhouse door </a:t>
            </a:r>
            <a:r>
              <a:rPr lang="en-US" sz="3200" dirty="0" smtClean="0">
                <a:latin typeface="Arial Narrow" panose="020B0606020202030204" pitchFamily="34" charset="0"/>
              </a:rPr>
              <a:t>preventing aa from attending public college.</a:t>
            </a:r>
            <a:endParaRPr lang="en-US" sz="3200" dirty="0">
              <a:latin typeface="Arial Narrow" panose="020B0606020202030204" pitchFamily="34" charset="0"/>
            </a:endParaRPr>
          </a:p>
        </p:txBody>
      </p:sp>
      <p:pic>
        <p:nvPicPr>
          <p:cNvPr id="14338" name="Picture 2" descr="Image result for george wallace university of alabama doorst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262949" cy="555580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george wallace qu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950" y="4180113"/>
            <a:ext cx="4929050" cy="3513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2949" y="2534194"/>
            <a:ext cx="4929051" cy="1323439"/>
          </a:xfrm>
          <a:prstGeom prst="rect">
            <a:avLst/>
          </a:prstGeom>
          <a:noFill/>
        </p:spPr>
        <p:txBody>
          <a:bodyPr wrap="square" rtlCol="0">
            <a:spAutoFit/>
          </a:bodyPr>
          <a:lstStyle/>
          <a:p>
            <a:r>
              <a:rPr lang="en-US" sz="2000" dirty="0" smtClean="0">
                <a:latin typeface="Arial Narrow" panose="020B0606020202030204" pitchFamily="34" charset="0"/>
              </a:rPr>
              <a:t>*Dude was popular. In 1968 he actually runs for </a:t>
            </a:r>
            <a:r>
              <a:rPr lang="en-US" sz="2000" dirty="0" smtClean="0">
                <a:solidFill>
                  <a:srgbClr val="FFFF00"/>
                </a:solidFill>
                <a:latin typeface="Arial Narrow" panose="020B0606020202030204" pitchFamily="34" charset="0"/>
              </a:rPr>
              <a:t>President </a:t>
            </a:r>
            <a:r>
              <a:rPr lang="en-US" sz="2000" dirty="0" smtClean="0">
                <a:latin typeface="Arial Narrow" panose="020B0606020202030204" pitchFamily="34" charset="0"/>
              </a:rPr>
              <a:t>and gains 46 electoral votes running as a segregationist. After an assassination attempt leaves him paralyzed, he turns 180 degrees. </a:t>
            </a:r>
            <a:endParaRPr lang="en-US" sz="2000" dirty="0">
              <a:latin typeface="Arial Narrow" panose="020B0606020202030204" pitchFamily="34" charset="0"/>
            </a:endParaRPr>
          </a:p>
        </p:txBody>
      </p:sp>
    </p:spTree>
    <p:extLst>
      <p:ext uri="{BB962C8B-B14F-4D97-AF65-F5344CB8AC3E}">
        <p14:creationId xmlns:p14="http://schemas.microsoft.com/office/powerpoint/2010/main" val="7438235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
            <a:ext cx="9905998" cy="1188720"/>
          </a:xfrm>
        </p:spPr>
        <p:txBody>
          <a:bodyPr>
            <a:normAutofit/>
          </a:bodyPr>
          <a:lstStyle/>
          <a:p>
            <a:pPr algn="ctr"/>
            <a:r>
              <a:rPr lang="en-US" sz="6000" b="1" dirty="0" smtClean="0"/>
              <a:t>CIVIL RIGHTS ACT OF 1964</a:t>
            </a:r>
            <a:endParaRPr lang="en-US" sz="6000" b="1" dirty="0"/>
          </a:p>
        </p:txBody>
      </p:sp>
      <p:sp>
        <p:nvSpPr>
          <p:cNvPr id="3" name="Content Placeholder 2"/>
          <p:cNvSpPr>
            <a:spLocks noGrp="1"/>
          </p:cNvSpPr>
          <p:nvPr>
            <p:ph idx="1"/>
          </p:nvPr>
        </p:nvSpPr>
        <p:spPr>
          <a:xfrm>
            <a:off x="-2" y="1084218"/>
            <a:ext cx="12192002" cy="1097280"/>
          </a:xfrm>
        </p:spPr>
        <p:txBody>
          <a:bodyPr>
            <a:normAutofit/>
          </a:bodyPr>
          <a:lstStyle/>
          <a:p>
            <a:pPr marL="0" indent="0" algn="ctr">
              <a:buNone/>
            </a:pPr>
            <a:r>
              <a:rPr lang="en-US" sz="3200" dirty="0" smtClean="0">
                <a:latin typeface="Arial Narrow" panose="020B0606020202030204" pitchFamily="34" charset="0"/>
              </a:rPr>
              <a:t>Most important Civil Rights Law since civil war </a:t>
            </a:r>
            <a:r>
              <a:rPr lang="en-US" sz="3200" dirty="0" smtClean="0">
                <a:solidFill>
                  <a:srgbClr val="FFFF00"/>
                </a:solidFill>
                <a:latin typeface="Arial Narrow" panose="020B0606020202030204" pitchFamily="34" charset="0"/>
              </a:rPr>
              <a:t>outlawed segregation </a:t>
            </a:r>
            <a:r>
              <a:rPr lang="en-US" sz="3200" dirty="0" smtClean="0">
                <a:latin typeface="Arial Narrow" panose="020B0606020202030204" pitchFamily="34" charset="0"/>
              </a:rPr>
              <a:t>in all public places in America, </a:t>
            </a:r>
            <a:r>
              <a:rPr lang="en-US" sz="3200" dirty="0" err="1" smtClean="0">
                <a:solidFill>
                  <a:srgbClr val="FFFF00"/>
                </a:solidFill>
                <a:latin typeface="Arial Narrow" panose="020B0606020202030204" pitchFamily="34" charset="0"/>
              </a:rPr>
              <a:t>eeoc</a:t>
            </a:r>
            <a:r>
              <a:rPr lang="en-US" sz="3200" dirty="0" smtClean="0">
                <a:latin typeface="Arial Narrow" panose="020B0606020202030204" pitchFamily="34" charset="0"/>
              </a:rPr>
              <a:t> was created to force businesses to obey it.</a:t>
            </a:r>
            <a:endParaRPr lang="en-US" sz="3200" dirty="0">
              <a:latin typeface="Arial Narrow" panose="020B0606020202030204" pitchFamily="34" charset="0"/>
            </a:endParaRPr>
          </a:p>
        </p:txBody>
      </p:sp>
      <p:pic>
        <p:nvPicPr>
          <p:cNvPr id="1536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5189"/>
            <a:ext cx="5721531"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civil rights act of 1964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531" y="2325189"/>
            <a:ext cx="6470469" cy="3629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810523"/>
            <a:ext cx="12192000" cy="984885"/>
          </a:xfrm>
          <a:prstGeom prst="rect">
            <a:avLst/>
          </a:prstGeom>
          <a:noFill/>
        </p:spPr>
        <p:txBody>
          <a:bodyPr wrap="square" rtlCol="0">
            <a:spAutoFit/>
          </a:bodyPr>
          <a:lstStyle/>
          <a:p>
            <a:endParaRPr lang="en-US" sz="1000" dirty="0" smtClean="0">
              <a:latin typeface="Arial Narrow" panose="020B0606020202030204" pitchFamily="34" charset="0"/>
            </a:endParaRPr>
          </a:p>
          <a:p>
            <a:r>
              <a:rPr lang="en-US" sz="2400" dirty="0" smtClean="0">
                <a:latin typeface="Arial Narrow" panose="020B0606020202030204" pitchFamily="34" charset="0"/>
              </a:rPr>
              <a:t>*Originally written by JFK before death, it passed after the longest debate in history of the Senate. Discrimination is banned in schools, stores, restaurants, hotels, and in employment….everywhere!</a:t>
            </a:r>
            <a:endParaRPr lang="en-US" sz="2400" dirty="0">
              <a:latin typeface="Arial Narrow" panose="020B0606020202030204" pitchFamily="34" charset="0"/>
            </a:endParaRPr>
          </a:p>
        </p:txBody>
      </p:sp>
    </p:spTree>
    <p:extLst>
      <p:ext uri="{BB962C8B-B14F-4D97-AF65-F5344CB8AC3E}">
        <p14:creationId xmlns:p14="http://schemas.microsoft.com/office/powerpoint/2010/main" val="1145796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183" y="1"/>
            <a:ext cx="3866605" cy="2873828"/>
          </a:xfrm>
        </p:spPr>
        <p:txBody>
          <a:bodyPr>
            <a:normAutofit/>
          </a:bodyPr>
          <a:lstStyle/>
          <a:p>
            <a:pPr marL="0" indent="0" algn="ctr">
              <a:buNone/>
            </a:pPr>
            <a:r>
              <a:rPr lang="en-US" sz="3200" dirty="0" smtClean="0">
                <a:latin typeface="Arial Narrow" panose="020B0606020202030204" pitchFamily="34" charset="0"/>
              </a:rPr>
              <a:t>Bodies of 3 civil rights workers are found in an earthen dam who had been working to register aa voters.</a:t>
            </a:r>
            <a:endParaRPr lang="en-US" sz="3200" dirty="0">
              <a:latin typeface="Arial Narrow" panose="020B0606020202030204" pitchFamily="34" charset="0"/>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402184" cy="6799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ssissippi bu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789" y="-2"/>
            <a:ext cx="392003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182" y="2727164"/>
            <a:ext cx="3866606" cy="21732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02182" y="4900366"/>
            <a:ext cx="3866606" cy="1938992"/>
          </a:xfrm>
          <a:prstGeom prst="rect">
            <a:avLst/>
          </a:prstGeom>
          <a:noFill/>
        </p:spPr>
        <p:txBody>
          <a:bodyPr wrap="square" rtlCol="0">
            <a:spAutoFit/>
          </a:bodyPr>
          <a:lstStyle/>
          <a:p>
            <a:r>
              <a:rPr lang="en-US" sz="2000" dirty="0" smtClean="0">
                <a:latin typeface="Arial Narrow" panose="020B0606020202030204" pitchFamily="34" charset="0"/>
              </a:rPr>
              <a:t>*Dozens of KKK were involved but only 7 received punishment initially (3-10 years). In 2005, ring leader shown above is captured and brought to justice by getting 60 years, he will die in prison in 2018.</a:t>
            </a:r>
            <a:endParaRPr lang="en-US" sz="2000" dirty="0">
              <a:latin typeface="Arial Narrow" panose="020B0606020202030204" pitchFamily="34" charset="0"/>
            </a:endParaRPr>
          </a:p>
        </p:txBody>
      </p:sp>
    </p:spTree>
    <p:extLst>
      <p:ext uri="{BB962C8B-B14F-4D97-AF65-F5344CB8AC3E}">
        <p14:creationId xmlns:p14="http://schemas.microsoft.com/office/powerpoint/2010/main" val="3581752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908" y="1"/>
            <a:ext cx="7440091" cy="796833"/>
          </a:xfrm>
        </p:spPr>
        <p:txBody>
          <a:bodyPr>
            <a:normAutofit fontScale="90000"/>
          </a:bodyPr>
          <a:lstStyle/>
          <a:p>
            <a:pPr algn="ctr"/>
            <a:r>
              <a:rPr lang="en-US" sz="6000" b="1" dirty="0" smtClean="0"/>
              <a:t>Malcolm x</a:t>
            </a:r>
            <a:endParaRPr lang="en-US" sz="6000" b="1" dirty="0"/>
          </a:p>
        </p:txBody>
      </p:sp>
      <p:sp>
        <p:nvSpPr>
          <p:cNvPr id="3" name="Content Placeholder 2"/>
          <p:cNvSpPr>
            <a:spLocks noGrp="1"/>
          </p:cNvSpPr>
          <p:nvPr>
            <p:ph idx="1"/>
          </p:nvPr>
        </p:nvSpPr>
        <p:spPr>
          <a:xfrm>
            <a:off x="4751907" y="613954"/>
            <a:ext cx="7440091" cy="2338252"/>
          </a:xfrm>
        </p:spPr>
        <p:txBody>
          <a:bodyPr>
            <a:normAutofit/>
          </a:bodyPr>
          <a:lstStyle/>
          <a:p>
            <a:pPr marL="0" indent="0" algn="ctr">
              <a:buNone/>
            </a:pPr>
            <a:r>
              <a:rPr lang="en-US" sz="3200" dirty="0" smtClean="0">
                <a:solidFill>
                  <a:srgbClr val="FFFF00"/>
                </a:solidFill>
                <a:latin typeface="Arial Narrow" panose="020B0606020202030204" pitchFamily="34" charset="0"/>
              </a:rPr>
              <a:t>X </a:t>
            </a:r>
            <a:r>
              <a:rPr lang="en-US" sz="3200" dirty="0" smtClean="0">
                <a:latin typeface="Arial Narrow" panose="020B0606020202030204" pitchFamily="34" charset="0"/>
              </a:rPr>
              <a:t>advocated for equality through </a:t>
            </a:r>
            <a:r>
              <a:rPr lang="en-US" sz="3200" dirty="0" smtClean="0">
                <a:solidFill>
                  <a:srgbClr val="FFFF00"/>
                </a:solidFill>
                <a:latin typeface="Arial Narrow" panose="020B0606020202030204" pitchFamily="34" charset="0"/>
              </a:rPr>
              <a:t>any means necessary</a:t>
            </a:r>
            <a:r>
              <a:rPr lang="en-US" sz="3200" dirty="0" smtClean="0">
                <a:latin typeface="Arial Narrow" panose="020B0606020202030204" pitchFamily="34" charset="0"/>
              </a:rPr>
              <a:t>, he is accused of preaching violence as his autobiography is one of the most important literature pieces of the era.</a:t>
            </a:r>
            <a:endParaRPr lang="en-US" sz="3200" dirty="0">
              <a:latin typeface="Arial Narrow" panose="020B0606020202030204" pitchFamily="34" charset="0"/>
            </a:endParaRPr>
          </a:p>
        </p:txBody>
      </p:sp>
      <p:pic>
        <p:nvPicPr>
          <p:cNvPr id="2050" name="Picture 2" descr="Image result for malcolm x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884" y="3563935"/>
            <a:ext cx="5856116" cy="3294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51909" cy="35639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3934"/>
            <a:ext cx="6335883" cy="3294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51907" y="2730137"/>
            <a:ext cx="7440091" cy="707886"/>
          </a:xfrm>
          <a:prstGeom prst="rect">
            <a:avLst/>
          </a:prstGeom>
          <a:noFill/>
        </p:spPr>
        <p:txBody>
          <a:bodyPr wrap="square" rtlCol="0">
            <a:spAutoFit/>
          </a:bodyPr>
          <a:lstStyle/>
          <a:p>
            <a:r>
              <a:rPr lang="en-US" sz="2000" dirty="0" smtClean="0">
                <a:latin typeface="Arial Narrow" panose="020B0606020202030204" pitchFamily="34" charset="0"/>
              </a:rPr>
              <a:t>*He is unfortunately assassinated controversially by </a:t>
            </a:r>
            <a:r>
              <a:rPr lang="en-US" sz="2000" dirty="0" smtClean="0">
                <a:solidFill>
                  <a:srgbClr val="FFFF00"/>
                </a:solidFill>
                <a:latin typeface="Arial Narrow" panose="020B0606020202030204" pitchFamily="34" charset="0"/>
              </a:rPr>
              <a:t>Nation of Islam </a:t>
            </a:r>
            <a:r>
              <a:rPr lang="en-US" sz="2000" dirty="0" smtClean="0">
                <a:latin typeface="Arial Narrow" panose="020B0606020202030204" pitchFamily="34" charset="0"/>
              </a:rPr>
              <a:t>members, his autopsy revealed 21 gunshot wounds including 10 from a shotgun blast. </a:t>
            </a:r>
            <a:endParaRPr lang="en-US" sz="2000" dirty="0">
              <a:latin typeface="Arial Narrow" panose="020B0606020202030204" pitchFamily="34" charset="0"/>
            </a:endParaRPr>
          </a:p>
        </p:txBody>
      </p:sp>
    </p:spTree>
    <p:extLst>
      <p:ext uri="{BB962C8B-B14F-4D97-AF65-F5344CB8AC3E}">
        <p14:creationId xmlns:p14="http://schemas.microsoft.com/office/powerpoint/2010/main" val="386488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419" y="1"/>
            <a:ext cx="6460580" cy="1045030"/>
          </a:xfrm>
        </p:spPr>
        <p:txBody>
          <a:bodyPr>
            <a:normAutofit/>
          </a:bodyPr>
          <a:lstStyle/>
          <a:p>
            <a:pPr algn="ctr"/>
            <a:r>
              <a:rPr lang="en-US" sz="5400" b="1" dirty="0" smtClean="0"/>
              <a:t>March on </a:t>
            </a:r>
            <a:r>
              <a:rPr lang="en-US" sz="5400" b="1" dirty="0" err="1" smtClean="0"/>
              <a:t>selma</a:t>
            </a:r>
            <a:endParaRPr lang="en-US" sz="5400" b="1" dirty="0"/>
          </a:p>
        </p:txBody>
      </p:sp>
      <p:sp>
        <p:nvSpPr>
          <p:cNvPr id="3" name="Content Placeholder 2"/>
          <p:cNvSpPr>
            <a:spLocks noGrp="1"/>
          </p:cNvSpPr>
          <p:nvPr>
            <p:ph idx="1"/>
          </p:nvPr>
        </p:nvSpPr>
        <p:spPr>
          <a:xfrm>
            <a:off x="5731419" y="927463"/>
            <a:ext cx="6460582" cy="1554480"/>
          </a:xfrm>
        </p:spPr>
        <p:txBody>
          <a:bodyPr>
            <a:normAutofit fontScale="92500"/>
          </a:bodyPr>
          <a:lstStyle/>
          <a:p>
            <a:pPr marL="0" indent="0" algn="ctr">
              <a:buNone/>
            </a:pPr>
            <a:r>
              <a:rPr lang="en-US" sz="3200" dirty="0" smtClean="0">
                <a:latin typeface="Arial Narrow" panose="020B0606020202030204" pitchFamily="34" charset="0"/>
              </a:rPr>
              <a:t>After years of attacks (by hoses, dogs, clubs, </a:t>
            </a:r>
            <a:r>
              <a:rPr lang="en-US" sz="3200" dirty="0" err="1" smtClean="0">
                <a:latin typeface="Arial Narrow" panose="020B0606020202030204" pitchFamily="34" charset="0"/>
              </a:rPr>
              <a:t>etc</a:t>
            </a:r>
            <a:r>
              <a:rPr lang="en-US" sz="3200" dirty="0" smtClean="0">
                <a:latin typeface="Arial Narrow" panose="020B0606020202030204" pitchFamily="34" charset="0"/>
              </a:rPr>
              <a:t>), </a:t>
            </a:r>
            <a:r>
              <a:rPr lang="en-US" sz="3200" dirty="0" err="1" smtClean="0">
                <a:solidFill>
                  <a:srgbClr val="FFFF00"/>
                </a:solidFill>
                <a:latin typeface="Arial Narrow" panose="020B0606020202030204" pitchFamily="34" charset="0"/>
              </a:rPr>
              <a:t>mlk</a:t>
            </a:r>
            <a:r>
              <a:rPr lang="en-US" sz="3200" dirty="0" smtClean="0">
                <a:latin typeface="Arial Narrow" panose="020B0606020202030204" pitchFamily="34" charset="0"/>
              </a:rPr>
              <a:t> leads a peaceful march void of attack to register to vote.</a:t>
            </a:r>
            <a:endParaRPr lang="en-US" sz="3200" dirty="0">
              <a:latin typeface="Arial Narrow" panose="020B0606020202030204" pitchFamily="34" charset="0"/>
            </a:endParaRPr>
          </a:p>
        </p:txBody>
      </p:sp>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34976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march on sel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9" y="3526973"/>
            <a:ext cx="5698581" cy="333102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march on sel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419" y="3513910"/>
            <a:ext cx="6457405" cy="3324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2481943"/>
            <a:ext cx="6473824" cy="1015663"/>
          </a:xfrm>
          <a:prstGeom prst="rect">
            <a:avLst/>
          </a:prstGeom>
          <a:noFill/>
        </p:spPr>
        <p:txBody>
          <a:bodyPr wrap="square" rtlCol="0">
            <a:spAutoFit/>
          </a:bodyPr>
          <a:lstStyle/>
          <a:p>
            <a:r>
              <a:rPr lang="en-US" sz="2000" dirty="0" smtClean="0">
                <a:latin typeface="Arial Narrow" panose="020B0606020202030204" pitchFamily="34" charset="0"/>
              </a:rPr>
              <a:t>*On the heels of this famous march, government passes the </a:t>
            </a:r>
            <a:r>
              <a:rPr lang="en-US" sz="2000" dirty="0" smtClean="0">
                <a:solidFill>
                  <a:srgbClr val="FFFF00"/>
                </a:solidFill>
                <a:latin typeface="Arial Narrow" panose="020B0606020202030204" pitchFamily="34" charset="0"/>
              </a:rPr>
              <a:t>Voting Rights Act of 1965 </a:t>
            </a:r>
            <a:r>
              <a:rPr lang="en-US" sz="2000" dirty="0" smtClean="0">
                <a:latin typeface="Arial Narrow" panose="020B0606020202030204" pitchFamily="34" charset="0"/>
              </a:rPr>
              <a:t>eliminating all preventative measures used to keep AA from voting (</a:t>
            </a:r>
            <a:r>
              <a:rPr lang="en-US" sz="2000" dirty="0" smtClean="0">
                <a:solidFill>
                  <a:srgbClr val="FFFF00"/>
                </a:solidFill>
                <a:latin typeface="Arial Narrow" panose="020B0606020202030204" pitchFamily="34" charset="0"/>
              </a:rPr>
              <a:t>poll tax, literacy tests, grandfather clauses</a:t>
            </a:r>
            <a:r>
              <a:rPr lang="en-US" sz="2000" dirty="0" smtClean="0">
                <a:latin typeface="Arial Narrow" panose="020B0606020202030204" pitchFamily="34" charset="0"/>
              </a:rPr>
              <a:t>).</a:t>
            </a:r>
            <a:endParaRPr lang="en-US" sz="2000" dirty="0">
              <a:latin typeface="Arial Narrow" panose="020B0606020202030204" pitchFamily="34" charset="0"/>
            </a:endParaRPr>
          </a:p>
        </p:txBody>
      </p:sp>
    </p:spTree>
    <p:extLst>
      <p:ext uri="{BB962C8B-B14F-4D97-AF65-F5344CB8AC3E}">
        <p14:creationId xmlns:p14="http://schemas.microsoft.com/office/powerpoint/2010/main" val="132379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12192000" cy="801960"/>
          </a:xfrm>
        </p:spPr>
        <p:txBody>
          <a:bodyPr>
            <a:noAutofit/>
          </a:bodyPr>
          <a:lstStyle/>
          <a:p>
            <a:pPr algn="ctr"/>
            <a:r>
              <a:rPr lang="en-US" sz="6000" b="1" dirty="0" smtClean="0"/>
              <a:t>containment</a:t>
            </a:r>
            <a:endParaRPr lang="en-US" sz="6000" b="1" dirty="0"/>
          </a:p>
        </p:txBody>
      </p:sp>
      <p:pic>
        <p:nvPicPr>
          <p:cNvPr id="1026" name="Picture 2" descr="Image result for containment commu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7326"/>
            <a:ext cx="5820500" cy="34613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communist red ar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communist red arm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ommunist red russian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500" y="2077326"/>
            <a:ext cx="6371500" cy="3461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92331"/>
            <a:ext cx="12192000" cy="1384995"/>
          </a:xfrm>
          <a:prstGeom prst="rect">
            <a:avLst/>
          </a:prstGeom>
          <a:noFill/>
        </p:spPr>
        <p:txBody>
          <a:bodyPr wrap="square" rtlCol="0">
            <a:spAutoFit/>
          </a:bodyPr>
          <a:lstStyle/>
          <a:p>
            <a:pPr algn="ctr"/>
            <a:r>
              <a:rPr lang="en-US" sz="2800" dirty="0" smtClean="0">
                <a:latin typeface="Arial Narrow" panose="020B0606020202030204" pitchFamily="34" charset="0"/>
              </a:rPr>
              <a:t>USA foreign policy changes to </a:t>
            </a:r>
            <a:r>
              <a:rPr lang="en-US" sz="2800" dirty="0" smtClean="0">
                <a:solidFill>
                  <a:srgbClr val="FFFF00"/>
                </a:solidFill>
                <a:latin typeface="Arial Narrow" panose="020B0606020202030204" pitchFamily="34" charset="0"/>
              </a:rPr>
              <a:t>contain </a:t>
            </a:r>
            <a:r>
              <a:rPr lang="en-US" sz="2800" dirty="0" smtClean="0">
                <a:latin typeface="Arial Narrow" panose="020B0606020202030204" pitchFamily="34" charset="0"/>
              </a:rPr>
              <a:t>communism. </a:t>
            </a:r>
            <a:r>
              <a:rPr lang="en-US" sz="2800" dirty="0" smtClean="0">
                <a:solidFill>
                  <a:srgbClr val="FFFF00"/>
                </a:solidFill>
                <a:latin typeface="Arial Narrow" panose="020B0606020202030204" pitchFamily="34" charset="0"/>
              </a:rPr>
              <a:t>President Truman </a:t>
            </a:r>
            <a:r>
              <a:rPr lang="en-US" sz="2800" dirty="0" smtClean="0">
                <a:latin typeface="Arial Narrow" panose="020B0606020202030204" pitchFamily="34" charset="0"/>
              </a:rPr>
              <a:t>makes the </a:t>
            </a:r>
            <a:r>
              <a:rPr lang="en-US" sz="2800" dirty="0" smtClean="0">
                <a:solidFill>
                  <a:srgbClr val="FFFF00"/>
                </a:solidFill>
                <a:latin typeface="Arial Narrow" panose="020B0606020202030204" pitchFamily="34" charset="0"/>
              </a:rPr>
              <a:t>Truman Doctrine </a:t>
            </a:r>
            <a:r>
              <a:rPr lang="en-US" sz="2800" dirty="0" smtClean="0">
                <a:latin typeface="Arial Narrow" panose="020B0606020202030204" pitchFamily="34" charset="0"/>
              </a:rPr>
              <a:t>promising to defend all free nations. </a:t>
            </a:r>
            <a:r>
              <a:rPr lang="en-US" sz="2800" dirty="0" smtClean="0">
                <a:solidFill>
                  <a:srgbClr val="FFFF00"/>
                </a:solidFill>
                <a:latin typeface="Arial Narrow" panose="020B0606020202030204" pitchFamily="34" charset="0"/>
              </a:rPr>
              <a:t>Marshall Plan </a:t>
            </a:r>
            <a:r>
              <a:rPr lang="en-US" sz="2800" dirty="0" smtClean="0">
                <a:latin typeface="Arial Narrow" panose="020B0606020202030204" pitchFamily="34" charset="0"/>
              </a:rPr>
              <a:t>authorizes $15B in aid to rebuild nations after World War II to prevent their collapse (out of fear becoming communist).</a:t>
            </a:r>
            <a:endParaRPr lang="en-US" sz="2800" dirty="0">
              <a:latin typeface="Arial Narrow" panose="020B0606020202030204" pitchFamily="34" charset="0"/>
            </a:endParaRPr>
          </a:p>
        </p:txBody>
      </p:sp>
      <p:sp>
        <p:nvSpPr>
          <p:cNvPr id="8" name="TextBox 7"/>
          <p:cNvSpPr txBox="1"/>
          <p:nvPr/>
        </p:nvSpPr>
        <p:spPr>
          <a:xfrm>
            <a:off x="0" y="5538651"/>
            <a:ext cx="12192000" cy="1477328"/>
          </a:xfrm>
          <a:prstGeom prst="rect">
            <a:avLst/>
          </a:prstGeom>
          <a:noFill/>
        </p:spPr>
        <p:txBody>
          <a:bodyPr wrap="square" rtlCol="0">
            <a:spAutoFit/>
          </a:bodyPr>
          <a:lstStyle/>
          <a:p>
            <a:r>
              <a:rPr lang="en-US" sz="2400" dirty="0">
                <a:latin typeface="Arial Narrow" panose="020B0606020202030204" pitchFamily="34" charset="0"/>
              </a:rPr>
              <a:t>*Truman makes a lot of great decisions while in office. He “Brings the Boys Home” immediately after WWII, he provided GI Bill of Rights giving soldiers college, encourages the creation of Israel to save the Jews, and he desegregates the military (many hated him for these decisions but history proves him to be correct).</a:t>
            </a:r>
          </a:p>
          <a:p>
            <a:endParaRPr lang="en-US" dirty="0"/>
          </a:p>
        </p:txBody>
      </p:sp>
    </p:spTree>
    <p:extLst>
      <p:ext uri="{BB962C8B-B14F-4D97-AF65-F5344CB8AC3E}">
        <p14:creationId xmlns:p14="http://schemas.microsoft.com/office/powerpoint/2010/main" val="73883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720148" cy="1267097"/>
          </a:xfrm>
        </p:spPr>
        <p:txBody>
          <a:bodyPr>
            <a:normAutofit/>
          </a:bodyPr>
          <a:lstStyle/>
          <a:p>
            <a:pPr algn="ctr"/>
            <a:r>
              <a:rPr lang="en-US" sz="4400" b="1" dirty="0" smtClean="0"/>
              <a:t>Berlin blockade &amp; airlift</a:t>
            </a:r>
            <a:endParaRPr lang="en-US" sz="4400" b="1" dirty="0"/>
          </a:p>
        </p:txBody>
      </p:sp>
      <p:sp>
        <p:nvSpPr>
          <p:cNvPr id="3" name="Content Placeholder 2"/>
          <p:cNvSpPr>
            <a:spLocks noGrp="1"/>
          </p:cNvSpPr>
          <p:nvPr>
            <p:ph idx="1"/>
          </p:nvPr>
        </p:nvSpPr>
        <p:spPr>
          <a:xfrm>
            <a:off x="0" y="1005841"/>
            <a:ext cx="6949439" cy="2847702"/>
          </a:xfrm>
        </p:spPr>
        <p:txBody>
          <a:bodyPr>
            <a:normAutofit/>
          </a:bodyPr>
          <a:lstStyle/>
          <a:p>
            <a:pPr marL="0" indent="0" algn="ctr">
              <a:buNone/>
            </a:pPr>
            <a:r>
              <a:rPr lang="en-US" sz="3200" dirty="0" smtClean="0">
                <a:solidFill>
                  <a:srgbClr val="FFFF00"/>
                </a:solidFill>
                <a:latin typeface="Arial Narrow" panose="020B0606020202030204" pitchFamily="34" charset="0"/>
              </a:rPr>
              <a:t>Soviet union </a:t>
            </a:r>
            <a:r>
              <a:rPr lang="en-US" sz="3200" dirty="0" smtClean="0">
                <a:latin typeface="Arial Narrow" panose="020B0606020202030204" pitchFamily="34" charset="0"/>
              </a:rPr>
              <a:t>advances on </a:t>
            </a:r>
            <a:r>
              <a:rPr lang="en-US" sz="3200" dirty="0" smtClean="0">
                <a:solidFill>
                  <a:srgbClr val="FFFF00"/>
                </a:solidFill>
                <a:latin typeface="Arial Narrow" panose="020B0606020202030204" pitchFamily="34" charset="0"/>
              </a:rPr>
              <a:t>berlin</a:t>
            </a:r>
            <a:r>
              <a:rPr lang="en-US" sz="3200" dirty="0" smtClean="0">
                <a:latin typeface="Arial Narrow" panose="020B0606020202030204" pitchFamily="34" charset="0"/>
              </a:rPr>
              <a:t> in Germany holding 2m citizens hostage. Instead of going to war, </a:t>
            </a:r>
            <a:r>
              <a:rPr lang="en-US" sz="3200" dirty="0" smtClean="0">
                <a:solidFill>
                  <a:srgbClr val="FFFF00"/>
                </a:solidFill>
                <a:latin typeface="Arial Narrow" panose="020B0606020202030204" pitchFamily="34" charset="0"/>
              </a:rPr>
              <a:t>Truman</a:t>
            </a:r>
            <a:r>
              <a:rPr lang="en-US" sz="3200" dirty="0" smtClean="0">
                <a:latin typeface="Arial Narrow" panose="020B0606020202030204" pitchFamily="34" charset="0"/>
              </a:rPr>
              <a:t> drops 2m tons of food/supplies in over 11 months &amp; soviets back down. </a:t>
            </a:r>
            <a:r>
              <a:rPr lang="en-US" sz="3200" dirty="0" err="1" smtClean="0">
                <a:latin typeface="Arial Narrow" panose="020B0606020202030204" pitchFamily="34" charset="0"/>
              </a:rPr>
              <a:t>truman</a:t>
            </a:r>
            <a:r>
              <a:rPr lang="en-US" sz="3200" dirty="0" smtClean="0">
                <a:latin typeface="Arial Narrow" panose="020B0606020202030204" pitchFamily="34" charset="0"/>
              </a:rPr>
              <a:t> saves berlin. </a:t>
            </a:r>
            <a:endParaRPr lang="en-US" sz="3200" dirty="0">
              <a:latin typeface="Arial Narrow" panose="020B0606020202030204" pitchFamily="34" charset="0"/>
            </a:endParaRPr>
          </a:p>
        </p:txBody>
      </p:sp>
      <p:pic>
        <p:nvPicPr>
          <p:cNvPr id="2050" name="Picture 2" descr="Image result for berlin block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7" y="-1"/>
            <a:ext cx="552994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853543"/>
            <a:ext cx="7093131" cy="1200329"/>
          </a:xfrm>
          <a:prstGeom prst="rect">
            <a:avLst/>
          </a:prstGeom>
          <a:noFill/>
        </p:spPr>
        <p:txBody>
          <a:bodyPr wrap="square" rtlCol="0">
            <a:spAutoFit/>
          </a:bodyPr>
          <a:lstStyle/>
          <a:p>
            <a:r>
              <a:rPr lang="en-US" sz="2400" dirty="0" smtClean="0">
                <a:latin typeface="Arial Narrow" panose="020B0606020202030204" pitchFamily="34" charset="0"/>
              </a:rPr>
              <a:t>*Most thought Truman had 2 options: go to war OR let Berlin fall to communism. The decision to drop in supplies avoided both of those terrible scenarios (don’t want WWIII).</a:t>
            </a:r>
            <a:endParaRPr lang="en-US" sz="2400" dirty="0">
              <a:latin typeface="Arial Narrow" panose="020B0606020202030204" pitchFamily="34" charset="0"/>
            </a:endParaRPr>
          </a:p>
        </p:txBody>
      </p:sp>
      <p:pic>
        <p:nvPicPr>
          <p:cNvPr id="2052" name="Picture 4" descr="Image result for planes dropping supplies ber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46767"/>
            <a:ext cx="3252651" cy="1711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nes dropping supplies ber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650" y="5146766"/>
            <a:ext cx="3696790" cy="171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6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10251" cy="2256585"/>
          </a:xfrm>
        </p:spPr>
        <p:txBody>
          <a:bodyPr>
            <a:normAutofit/>
          </a:bodyPr>
          <a:lstStyle/>
          <a:p>
            <a:pPr algn="ctr"/>
            <a:r>
              <a:rPr lang="en-US" sz="2800" dirty="0" smtClean="0">
                <a:latin typeface="Arial Narrow" panose="020B0606020202030204" pitchFamily="34" charset="0"/>
              </a:rPr>
              <a:t>China led by </a:t>
            </a:r>
            <a:r>
              <a:rPr lang="en-US" sz="2800" dirty="0">
                <a:solidFill>
                  <a:srgbClr val="FFFF00"/>
                </a:solidFill>
                <a:latin typeface="Arial Narrow" panose="020B0606020202030204" pitchFamily="34" charset="0"/>
              </a:rPr>
              <a:t>M</a:t>
            </a:r>
            <a:r>
              <a:rPr lang="en-US" sz="2800" dirty="0" smtClean="0">
                <a:solidFill>
                  <a:srgbClr val="FFFF00"/>
                </a:solidFill>
                <a:latin typeface="Arial Narrow" panose="020B0606020202030204" pitchFamily="34" charset="0"/>
              </a:rPr>
              <a:t>ao Zedong </a:t>
            </a:r>
            <a:r>
              <a:rPr lang="en-US" sz="2800" dirty="0" smtClean="0">
                <a:latin typeface="Arial Narrow" panose="020B0606020202030204" pitchFamily="34" charset="0"/>
              </a:rPr>
              <a:t>falls to </a:t>
            </a:r>
            <a:r>
              <a:rPr lang="en-US" sz="2800" dirty="0" smtClean="0">
                <a:solidFill>
                  <a:srgbClr val="FFFF00"/>
                </a:solidFill>
                <a:latin typeface="Arial Narrow" panose="020B0606020202030204" pitchFamily="34" charset="0"/>
              </a:rPr>
              <a:t>communism</a:t>
            </a:r>
            <a:r>
              <a:rPr lang="en-US" sz="2800" dirty="0" smtClean="0">
                <a:latin typeface="Arial Narrow" panose="020B0606020202030204" pitchFamily="34" charset="0"/>
              </a:rPr>
              <a:t> which leads to 20 years of tortures and purges as </a:t>
            </a:r>
            <a:r>
              <a:rPr lang="en-US" sz="2800" dirty="0" err="1" smtClean="0">
                <a:latin typeface="Arial Narrow" panose="020B0606020202030204" pitchFamily="34" charset="0"/>
              </a:rPr>
              <a:t>mao</a:t>
            </a:r>
            <a:r>
              <a:rPr lang="en-US" sz="2800" dirty="0" smtClean="0">
                <a:latin typeface="Arial Narrow" panose="020B0606020202030204" pitchFamily="34" charset="0"/>
              </a:rPr>
              <a:t> kills </a:t>
            </a:r>
            <a:r>
              <a:rPr lang="en-US" sz="2800" dirty="0" smtClean="0">
                <a:solidFill>
                  <a:srgbClr val="FFFF00"/>
                </a:solidFill>
                <a:latin typeface="Arial Narrow" panose="020B0606020202030204" pitchFamily="34" charset="0"/>
              </a:rPr>
              <a:t>40m </a:t>
            </a:r>
            <a:r>
              <a:rPr lang="en-US" sz="2800" dirty="0" smtClean="0">
                <a:latin typeface="Arial Narrow" panose="020B0606020202030204" pitchFamily="34" charset="0"/>
              </a:rPr>
              <a:t>of his own people (worst killer in history, </a:t>
            </a:r>
            <a:r>
              <a:rPr lang="en-US" sz="2800" dirty="0" err="1" smtClean="0">
                <a:latin typeface="Arial Narrow" panose="020B0606020202030204" pitchFamily="34" charset="0"/>
              </a:rPr>
              <a:t>stalin</a:t>
            </a:r>
            <a:r>
              <a:rPr lang="en-US" sz="2800" dirty="0" smtClean="0">
                <a:latin typeface="Arial Narrow" panose="020B0606020202030204" pitchFamily="34" charset="0"/>
              </a:rPr>
              <a:t> will be 2</a:t>
            </a:r>
            <a:r>
              <a:rPr lang="en-US" sz="2800" baseline="30000" dirty="0" smtClean="0">
                <a:latin typeface="Arial Narrow" panose="020B0606020202030204" pitchFamily="34" charset="0"/>
              </a:rPr>
              <a:t>nd</a:t>
            </a:r>
            <a:r>
              <a:rPr lang="en-US" sz="2800" dirty="0" smtClean="0">
                <a:latin typeface="Arial Narrow" panose="020B0606020202030204" pitchFamily="34" charset="0"/>
              </a:rPr>
              <a:t>).</a:t>
            </a:r>
            <a:endParaRPr lang="en-US" sz="2800" dirty="0">
              <a:latin typeface="Arial Narrow" panose="020B0606020202030204" pitchFamily="34" charset="0"/>
            </a:endParaRPr>
          </a:p>
        </p:txBody>
      </p:sp>
      <p:sp>
        <p:nvSpPr>
          <p:cNvPr id="3" name="Content Placeholder 2"/>
          <p:cNvSpPr>
            <a:spLocks noGrp="1"/>
          </p:cNvSpPr>
          <p:nvPr>
            <p:ph idx="1"/>
          </p:nvPr>
        </p:nvSpPr>
        <p:spPr>
          <a:xfrm>
            <a:off x="6910251" y="1"/>
            <a:ext cx="5281748" cy="2256584"/>
          </a:xfrm>
        </p:spPr>
        <p:txBody>
          <a:bodyPr>
            <a:normAutofit/>
          </a:bodyPr>
          <a:lstStyle/>
          <a:p>
            <a:pPr marL="0" indent="0" algn="ctr">
              <a:buNone/>
            </a:pPr>
            <a:r>
              <a:rPr lang="en-US" sz="12000" b="1" dirty="0" smtClean="0"/>
              <a:t>china</a:t>
            </a:r>
            <a:endParaRPr lang="en-US" sz="12000" b="1" dirty="0"/>
          </a:p>
        </p:txBody>
      </p:sp>
      <p:pic>
        <p:nvPicPr>
          <p:cNvPr id="3074" name="Picture 2" descr="Image result for china becomes commu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6585"/>
            <a:ext cx="6910251" cy="4601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hina communist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251" y="2256584"/>
            <a:ext cx="5281748" cy="291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10251" y="5172891"/>
            <a:ext cx="5281749" cy="1754326"/>
          </a:xfrm>
          <a:prstGeom prst="rect">
            <a:avLst/>
          </a:prstGeom>
          <a:noFill/>
        </p:spPr>
        <p:txBody>
          <a:bodyPr wrap="square" rtlCol="0">
            <a:spAutoFit/>
          </a:bodyPr>
          <a:lstStyle/>
          <a:p>
            <a:r>
              <a:rPr lang="en-US" dirty="0" smtClean="0"/>
              <a:t>*Tortures include the sedan chair, toad drinking water, monkey pulling reigns, etc. </a:t>
            </a:r>
          </a:p>
          <a:p>
            <a:endParaRPr lang="en-US" dirty="0" smtClean="0"/>
          </a:p>
          <a:p>
            <a:r>
              <a:rPr lang="en-US" dirty="0" smtClean="0"/>
              <a:t>*China remains communist today &amp; Mao must be praised by the people who care about their own lives (though active in trade).</a:t>
            </a:r>
            <a:endParaRPr lang="en-US" dirty="0"/>
          </a:p>
        </p:txBody>
      </p:sp>
    </p:spTree>
    <p:extLst>
      <p:ext uri="{BB962C8B-B14F-4D97-AF65-F5344CB8AC3E}">
        <p14:creationId xmlns:p14="http://schemas.microsoft.com/office/powerpoint/2010/main" val="240414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851" y="0"/>
            <a:ext cx="2085096" cy="1476103"/>
          </a:xfrm>
        </p:spPr>
        <p:txBody>
          <a:bodyPr>
            <a:noAutofit/>
          </a:bodyPr>
          <a:lstStyle/>
          <a:p>
            <a:pPr algn="ctr"/>
            <a:r>
              <a:rPr lang="en-US" sz="6000" dirty="0" smtClean="0"/>
              <a:t>spies</a:t>
            </a:r>
            <a:endParaRPr lang="en-US" sz="6000" dirty="0"/>
          </a:p>
        </p:txBody>
      </p:sp>
      <p:sp>
        <p:nvSpPr>
          <p:cNvPr id="3" name="Content Placeholder 2"/>
          <p:cNvSpPr>
            <a:spLocks noGrp="1"/>
          </p:cNvSpPr>
          <p:nvPr>
            <p:ph idx="1"/>
          </p:nvPr>
        </p:nvSpPr>
        <p:spPr>
          <a:xfrm>
            <a:off x="1" y="3991399"/>
            <a:ext cx="8080948" cy="2866601"/>
          </a:xfrm>
        </p:spPr>
        <p:txBody>
          <a:bodyPr>
            <a:normAutofit/>
          </a:bodyPr>
          <a:lstStyle/>
          <a:p>
            <a:pPr marL="0" indent="0" algn="ctr">
              <a:buNone/>
            </a:pPr>
            <a:r>
              <a:rPr lang="en-US" sz="3200" dirty="0" smtClean="0">
                <a:latin typeface="Arial Narrow" panose="020B0606020202030204" pitchFamily="34" charset="0"/>
              </a:rPr>
              <a:t>USA traitors: </a:t>
            </a:r>
            <a:r>
              <a:rPr lang="en-US" sz="3200" dirty="0" smtClean="0">
                <a:solidFill>
                  <a:srgbClr val="FFFF00"/>
                </a:solidFill>
                <a:latin typeface="Arial Narrow" panose="020B0606020202030204" pitchFamily="34" charset="0"/>
              </a:rPr>
              <a:t>Klaus </a:t>
            </a:r>
            <a:r>
              <a:rPr lang="en-US" sz="3200" dirty="0" err="1" smtClean="0">
                <a:solidFill>
                  <a:srgbClr val="FFFF00"/>
                </a:solidFill>
                <a:latin typeface="Arial Narrow" panose="020B0606020202030204" pitchFamily="34" charset="0"/>
              </a:rPr>
              <a:t>fuchs</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soviets atomic bomb secrets while </a:t>
            </a:r>
            <a:r>
              <a:rPr lang="en-US" sz="3200" dirty="0" smtClean="0">
                <a:solidFill>
                  <a:srgbClr val="FFFF00"/>
                </a:solidFill>
                <a:latin typeface="Arial Narrow" panose="020B0606020202030204" pitchFamily="34" charset="0"/>
              </a:rPr>
              <a:t>Julius &amp; </a:t>
            </a:r>
            <a:r>
              <a:rPr lang="en-US" sz="3200" dirty="0" err="1" smtClean="0">
                <a:solidFill>
                  <a:srgbClr val="FFFF00"/>
                </a:solidFill>
                <a:latin typeface="Arial Narrow" panose="020B0606020202030204" pitchFamily="34" charset="0"/>
              </a:rPr>
              <a:t>ethel</a:t>
            </a:r>
            <a:r>
              <a:rPr lang="en-US" sz="3200" dirty="0" smtClean="0">
                <a:solidFill>
                  <a:srgbClr val="FFFF00"/>
                </a:solidFill>
                <a:latin typeface="Arial Narrow" panose="020B0606020202030204" pitchFamily="34" charset="0"/>
              </a:rPr>
              <a:t> Rosenberg </a:t>
            </a:r>
            <a:r>
              <a:rPr lang="en-US" sz="3200" dirty="0" smtClean="0">
                <a:latin typeface="Arial Narrow" panose="020B0606020202030204" pitchFamily="34" charset="0"/>
              </a:rPr>
              <a:t>give away the trigger systems (executed for treason).</a:t>
            </a:r>
            <a:endParaRPr lang="en-US" sz="3200" dirty="0">
              <a:latin typeface="Arial Narrow" panose="020B0606020202030204" pitchFamily="34" charset="0"/>
            </a:endParaRPr>
          </a:p>
        </p:txBody>
      </p:sp>
      <p:pic>
        <p:nvPicPr>
          <p:cNvPr id="2050" name="Picture 2" descr="Image result for klaus fuchs s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5851" cy="399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ulius and ethel rosenberg execu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948" y="0"/>
            <a:ext cx="41078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ulius and ethel rosenberg execu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849" y="1358536"/>
            <a:ext cx="2085098" cy="261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26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59" y="0"/>
            <a:ext cx="6797040" cy="1319349"/>
          </a:xfrm>
        </p:spPr>
        <p:txBody>
          <a:bodyPr>
            <a:noAutofit/>
          </a:bodyPr>
          <a:lstStyle/>
          <a:p>
            <a:pPr algn="ctr"/>
            <a:r>
              <a:rPr lang="en-US" sz="7200" b="1" dirty="0" smtClean="0">
                <a:solidFill>
                  <a:schemeClr val="tx1"/>
                </a:solidFill>
              </a:rPr>
              <a:t>2</a:t>
            </a:r>
            <a:r>
              <a:rPr lang="en-US" sz="7200" b="1" baseline="30000" dirty="0" smtClean="0">
                <a:solidFill>
                  <a:schemeClr val="tx1"/>
                </a:solidFill>
              </a:rPr>
              <a:t>nd</a:t>
            </a:r>
            <a:r>
              <a:rPr lang="en-US" sz="7200" b="1" dirty="0" smtClean="0">
                <a:solidFill>
                  <a:schemeClr val="tx1"/>
                </a:solidFill>
              </a:rPr>
              <a:t> red scare</a:t>
            </a:r>
            <a:endParaRPr lang="en-US" sz="7200" b="1" dirty="0">
              <a:solidFill>
                <a:schemeClr val="tx1"/>
              </a:solidFill>
            </a:endParaRPr>
          </a:p>
        </p:txBody>
      </p:sp>
      <p:sp>
        <p:nvSpPr>
          <p:cNvPr id="3" name="Content Placeholder 2"/>
          <p:cNvSpPr>
            <a:spLocks noGrp="1"/>
          </p:cNvSpPr>
          <p:nvPr>
            <p:ph idx="1"/>
          </p:nvPr>
        </p:nvSpPr>
        <p:spPr>
          <a:xfrm>
            <a:off x="5394959" y="1005840"/>
            <a:ext cx="6797040" cy="2181497"/>
          </a:xfrm>
        </p:spPr>
        <p:txBody>
          <a:bodyPr>
            <a:normAutofit/>
          </a:bodyPr>
          <a:lstStyle/>
          <a:p>
            <a:pPr marL="0" indent="0" algn="ctr">
              <a:buNone/>
            </a:pPr>
            <a:r>
              <a:rPr lang="en-US" sz="3200" dirty="0" smtClean="0">
                <a:latin typeface="Arial Narrow" panose="020B0606020202030204" pitchFamily="34" charset="0"/>
              </a:rPr>
              <a:t>Fear of communism leads to attacks as accusations run wild, some are legit, but many attacks by </a:t>
            </a:r>
            <a:r>
              <a:rPr lang="en-US" sz="3200" dirty="0" smtClean="0">
                <a:solidFill>
                  <a:srgbClr val="FFFF00"/>
                </a:solidFill>
                <a:latin typeface="Arial Narrow" panose="020B0606020202030204" pitchFamily="34" charset="0"/>
              </a:rPr>
              <a:t>joseph </a:t>
            </a:r>
            <a:r>
              <a:rPr lang="en-US" sz="3200" dirty="0" err="1" smtClean="0">
                <a:solidFill>
                  <a:srgbClr val="FFFF00"/>
                </a:solidFill>
                <a:latin typeface="Arial Narrow" panose="020B0606020202030204" pitchFamily="34" charset="0"/>
              </a:rPr>
              <a:t>mccarthy</a:t>
            </a:r>
            <a:r>
              <a:rPr lang="en-US" sz="3200" dirty="0" smtClean="0">
                <a:solidFill>
                  <a:srgbClr val="FFFF00"/>
                </a:solidFill>
                <a:latin typeface="Arial Narrow" panose="020B0606020202030204" pitchFamily="34" charset="0"/>
              </a:rPr>
              <a:t> </a:t>
            </a:r>
            <a:r>
              <a:rPr lang="en-US" sz="3200" dirty="0" smtClean="0">
                <a:latin typeface="Arial Narrow" panose="020B0606020202030204" pitchFamily="34" charset="0"/>
              </a:rPr>
              <a:t>are completely made up (</a:t>
            </a:r>
            <a:r>
              <a:rPr lang="en-US" sz="3200" dirty="0" err="1" smtClean="0">
                <a:solidFill>
                  <a:srgbClr val="FFFF00"/>
                </a:solidFill>
                <a:latin typeface="Arial Narrow" panose="020B0606020202030204" pitchFamily="34" charset="0"/>
              </a:rPr>
              <a:t>mccarthyism</a:t>
            </a:r>
            <a:r>
              <a:rPr lang="en-US" sz="3200" dirty="0" smtClean="0">
                <a:latin typeface="Arial Narrow" panose="020B0606020202030204" pitchFamily="34" charset="0"/>
              </a:rPr>
              <a:t>).</a:t>
            </a:r>
            <a:endParaRPr lang="en-US" sz="3200" dirty="0">
              <a:latin typeface="Arial Narrow" panose="020B0606020202030204" pitchFamily="34" charset="0"/>
            </a:endParaRPr>
          </a:p>
        </p:txBody>
      </p:sp>
      <p:pic>
        <p:nvPicPr>
          <p:cNvPr id="1026" name="Picture 2" descr="Image result for 2nd red s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94961" cy="3434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2nd red s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34760"/>
            <a:ext cx="5394960" cy="4313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958" y="3121251"/>
            <a:ext cx="6797041" cy="288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4958" y="3409407"/>
            <a:ext cx="6797042" cy="3170099"/>
          </a:xfrm>
          <a:prstGeom prst="rect">
            <a:avLst/>
          </a:prstGeom>
          <a:noFill/>
        </p:spPr>
        <p:txBody>
          <a:bodyPr wrap="square" rtlCol="0">
            <a:spAutoFit/>
          </a:bodyPr>
          <a:lstStyle/>
          <a:p>
            <a:r>
              <a:rPr lang="en-US" sz="2000" dirty="0" smtClean="0">
                <a:latin typeface="Arial Narrow" panose="020B0606020202030204" pitchFamily="34" charset="0"/>
              </a:rPr>
              <a:t>*Joseph McCarthy proclaimed the State Dept. was infested with communists &amp; famously produced a paper claiming he had a list of names (list was actually a grocery list). Americans afraid of communism LOVED him, any democrats to oppose him were called “soft” and lost their political future if they stated this public. </a:t>
            </a:r>
          </a:p>
          <a:p>
            <a:endParaRPr lang="en-US" sz="2000" dirty="0">
              <a:latin typeface="Arial Narrow" panose="020B0606020202030204" pitchFamily="34" charset="0"/>
            </a:endParaRPr>
          </a:p>
          <a:p>
            <a:r>
              <a:rPr lang="en-US" sz="2000" dirty="0" smtClean="0">
                <a:latin typeface="Arial Narrow" panose="020B0606020202030204" pitchFamily="34" charset="0"/>
              </a:rPr>
              <a:t>*In the famous Alger Hiss case, Senator </a:t>
            </a:r>
            <a:r>
              <a:rPr lang="en-US" sz="2000" dirty="0" smtClean="0">
                <a:solidFill>
                  <a:srgbClr val="FFFF00"/>
                </a:solidFill>
                <a:latin typeface="Arial Narrow" panose="020B0606020202030204" pitchFamily="34" charset="0"/>
              </a:rPr>
              <a:t>Richard Nixon </a:t>
            </a:r>
            <a:r>
              <a:rPr lang="en-US" sz="2000" dirty="0" smtClean="0">
                <a:latin typeface="Arial Narrow" panose="020B0606020202030204" pitchFamily="34" charset="0"/>
              </a:rPr>
              <a:t>gets involved, after receiving a phone call claiming there was condemning evidence hidden inside of a pumpkin (pumpkin papers). Nixon becomes famous uncovering this mostly false evidence. </a:t>
            </a:r>
            <a:endParaRPr lang="en-US" sz="2000" dirty="0">
              <a:latin typeface="Arial Narrow" panose="020B0606020202030204" pitchFamily="34" charset="0"/>
            </a:endParaRPr>
          </a:p>
        </p:txBody>
      </p:sp>
    </p:spTree>
    <p:extLst>
      <p:ext uri="{BB962C8B-B14F-4D97-AF65-F5344CB8AC3E}">
        <p14:creationId xmlns:p14="http://schemas.microsoft.com/office/powerpoint/2010/main" val="26224470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5207</TotalTime>
  <Words>2730</Words>
  <Application>Microsoft Office PowerPoint</Application>
  <PresentationFormat>Widescreen</PresentationFormat>
  <Paragraphs>146</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Narrow</vt:lpstr>
      <vt:lpstr>Bahnschrift</vt:lpstr>
      <vt:lpstr>Century Gothic</vt:lpstr>
      <vt:lpstr>Tw Cen MT Condensed Extra Bold</vt:lpstr>
      <vt:lpstr>Mesh</vt:lpstr>
      <vt:lpstr>PowerPoint Presentation</vt:lpstr>
      <vt:lpstr>PowerPoint Presentation</vt:lpstr>
      <vt:lpstr>potsdam</vt:lpstr>
      <vt:lpstr>Iron curtain</vt:lpstr>
      <vt:lpstr>containment</vt:lpstr>
      <vt:lpstr>Berlin blockade &amp; airlift</vt:lpstr>
      <vt:lpstr>China led by Mao Zedong falls to communism which leads to 20 years of tortures and purges as mao kills 40m of his own people (worst killer in history, stalin will be 2nd).</vt:lpstr>
      <vt:lpstr>spies</vt:lpstr>
      <vt:lpstr>2nd red scare</vt:lpstr>
      <vt:lpstr>PowerPoint Presentation</vt:lpstr>
      <vt:lpstr>38th parallel</vt:lpstr>
      <vt:lpstr>Invasion of inchon</vt:lpstr>
      <vt:lpstr>Chinese human sea attacks</vt:lpstr>
      <vt:lpstr>Truman fires macarthur &amp; war becomes stalemate</vt:lpstr>
      <vt:lpstr>*battle lines</vt:lpstr>
      <vt:lpstr>Cease fire</vt:lpstr>
      <vt:lpstr>Communism on 1950 world’s map</vt:lpstr>
      <vt:lpstr>PowerPoint Presentation</vt:lpstr>
      <vt:lpstr>EISENHOWER INTERSTATE SYSTEM</vt:lpstr>
      <vt:lpstr>Hydrogen bomb</vt:lpstr>
      <vt:lpstr>PowerPoint Presentation</vt:lpstr>
      <vt:lpstr>SPUTNIK</vt:lpstr>
      <vt:lpstr>INTERNATIONAL PROBLEMS</vt:lpstr>
      <vt:lpstr>U-2 SPY PLANE INCIDENT</vt:lpstr>
      <vt:lpstr>GREAT DEBATES</vt:lpstr>
      <vt:lpstr>PowerPoint Presentation</vt:lpstr>
      <vt:lpstr>BAY OF PIGS INVASION</vt:lpstr>
      <vt:lpstr>Berlin wall</vt:lpstr>
      <vt:lpstr>CUBAN MISSILE CRISIS</vt:lpstr>
      <vt:lpstr>Jfk assassination</vt:lpstr>
      <vt:lpstr>PowerPoint Presentation</vt:lpstr>
      <vt:lpstr>World war II soldiers</vt:lpstr>
      <vt:lpstr>BROWN V. BOARD OF EDUCATION TOPEKA</vt:lpstr>
      <vt:lpstr>EMMeTT TILL</vt:lpstr>
      <vt:lpstr>ROSA PARKS</vt:lpstr>
      <vt:lpstr>Little rock nine</vt:lpstr>
      <vt:lpstr>CIVIL RIGHTS ACT OF 1957</vt:lpstr>
      <vt:lpstr>LUNCH COUNTER SIT-IN</vt:lpstr>
      <vt:lpstr>FREEDOM RIDERS</vt:lpstr>
      <vt:lpstr>LETTER FROM A BIRMINGHAM JAIL</vt:lpstr>
      <vt:lpstr>I HAVE A DREAM SPEECH</vt:lpstr>
      <vt:lpstr>16th street Baptist church bombing</vt:lpstr>
      <vt:lpstr>George wallace</vt:lpstr>
      <vt:lpstr>CIVIL RIGHTS ACT OF 1964</vt:lpstr>
      <vt:lpstr>PowerPoint Presentation</vt:lpstr>
      <vt:lpstr>Malcolm x</vt:lpstr>
      <vt:lpstr>March on selma</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86</cp:revision>
  <dcterms:created xsi:type="dcterms:W3CDTF">2019-12-19T00:07:06Z</dcterms:created>
  <dcterms:modified xsi:type="dcterms:W3CDTF">2020-03-13T13:22:28Z</dcterms:modified>
</cp:coreProperties>
</file>