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6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76"/>
    <p:restoredTop sz="91867"/>
  </p:normalViewPr>
  <p:slideViewPr>
    <p:cSldViewPr>
      <p:cViewPr varScale="1">
        <p:scale>
          <a:sx n="49" d="100"/>
          <a:sy n="49" d="100"/>
        </p:scale>
        <p:origin x="34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F827DC4-8865-5445-A109-2A3A4EC6588A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2A33FDEC-15D4-1A4A-9708-FD797C1C90D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B997E0-573F-EB4F-B2C3-2CD64E9C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389487A-2808-1748-9755-8824240C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51547E-8F6B-8F4B-924C-4E249E22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F9C8C8-0710-A94F-A194-B87CF74A993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64A2AE2F-70D0-EC44-A87E-721444ED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641D8D-97A6-9541-91F5-C2EEDBB2D94B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727C3B44-8466-9C47-98EA-AB82F27F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C0535AFF-0C39-DD44-A563-73D4BD79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D1C826-F63F-9E47-813A-605893F4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752AD2C-43EB-CC4A-9C49-2F9D119B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FC96-49F7-1946-8487-1D165040B1FA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41F008-C5B6-1F4B-B3A9-4CB4D4E6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1209F89-AC64-0144-945B-14A0C7B4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14C8-6A86-734E-9A38-A19001ED5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06783AC-9597-1A48-B7D1-D6BCA79C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26B1-CF70-4147-8F39-2D4E91A827D2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336A4D5-0BA0-6349-90D5-9A090E90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E0BA652-1088-C446-BFEA-C8DFA9EC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E75B-6F7F-C64B-B38C-EE864FCB2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5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FC851F0-8C43-104D-91CD-19C67037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6A4C-1A41-8442-BAF5-60B7B06162AB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9F20A5A-53AA-1748-B826-1BBBC215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B040785-8812-E54F-8B89-43F906B1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2FFC-2123-4147-A9DF-F93AEB696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6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698F1E41-4715-9B4F-9531-98B94FE6FA8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2CDDD30-DDBC-6C45-9A69-C48F377E956D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9A7DEA-4BA8-1747-A43E-09ADABF4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2BE29-4C44-D84D-BF69-EEEF9A83A27E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748318-F2F1-EC47-924B-9EC7ED05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986EA9-0A87-A143-95B1-A29E9455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8471E-92C6-D64F-9697-1D1E2D215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62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A79EE8C-DFC7-EC42-86F5-D0B83521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5E72-1C00-C447-9A59-3A84D2D5E2D9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70D8CE6-167E-A94A-ABDE-F237881B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ED4CB7E-9F01-3A41-955C-68397ED2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A8FD-8AE5-A943-A3BF-E7FAF68FC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9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35D70-BCA6-5E41-A7CE-B9ACF46E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9E785-EEC0-734A-A343-1EE1C2F5F46A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2369-11B5-B74E-AC00-7540AA84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EB733-E101-3042-A07A-C6AAAFA6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901B31-87FB-4544-9784-7E141D55A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29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13A5044-063F-6A40-BA82-103EADA0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4A2-2A2F-554D-8CB6-D44E663398F7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8DC1FE3-ED7E-8445-87BA-D8AFC38C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9344F488-530D-EB47-ADC9-B8D81430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A7DD-7426-384F-92CC-9720A16E8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28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1ECF8E8-BD12-3A4B-BEA7-27DEC3FF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6BFA-864B-C044-8199-35515CD4E867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B88C246-19C4-D046-9207-3053B45D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77E3938-AEDB-B642-9477-EF4158C7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F7A6-E503-8140-AC47-E1D11AD3E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06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635C7-52BB-1949-B732-D014977C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E061C3-CB44-CB46-9241-D6488EF957DD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4D8D-F443-6440-8BBD-E274951B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E3BFE-E29F-AC47-9A2D-96172F93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DA46FC-FD3F-FA4C-AF85-48644C3C9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5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DBA1E3F-FE9D-AB46-80C0-32F3893B3D27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A7DCC577-FEA5-8D4D-AD9B-8AFEDA0A013F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F046419-FB58-C249-A384-5386D84C6C5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F7C76D-CF6C-7542-BB3A-E927C9F1DC4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EFBA6813-7DBB-594D-8580-C60A7BAF1C73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871310A2-6FD8-B045-A273-B2BE27C49D47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7528FBE-C570-504D-96FA-A1AC141C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36C281-C355-614B-8F57-C3534619CD3D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1DB8D29-A2FC-D64C-A764-67901E6E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BD58C02-3225-2241-B6B7-9454D9BE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6B9929-5004-C64F-BD28-B4BECE517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83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7F92685-7DF5-A44B-80A3-2518EE3F355E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CE50D22F-9C97-DC42-B8FE-D236DE91DEB2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0BC68F6-88B7-C14C-B532-E40BDCA5B24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53CB2-95D1-174F-943A-1DD526C0373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C13CEB-5212-954C-B53A-4A079BC4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5DEC78AE-61DF-244A-8209-E0F03C34D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E410CF-764D-AA45-BA66-773DAF4FB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1FE0EB-1B84-F448-8CC3-FE0BB66E5E3C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3043271-529D-654D-B4EF-23F63DE33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3ACC02A-E194-BE45-835B-F2D8E1CFF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6522159C-3F1A-0942-B5CF-D37F4C887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7" r:id="rId2"/>
    <p:sldLayoutId id="2147483754" r:id="rId3"/>
    <p:sldLayoutId id="2147483748" r:id="rId4"/>
    <p:sldLayoutId id="2147483755" r:id="rId5"/>
    <p:sldLayoutId id="2147483749" r:id="rId6"/>
    <p:sldLayoutId id="2147483750" r:id="rId7"/>
    <p:sldLayoutId id="2147483756" r:id="rId8"/>
    <p:sldLayoutId id="2147483757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rainpop.com/technology/computersandinternet/onlinesafet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rainpop.com/technology/computersandinternet/digitaletiquett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HYkWtI700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dEXijFXfD8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5YFANVQpj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86F7-8DFA-AD47-8F17-DBADA8174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Digital Citizenship and Etiquette Lesson	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F05ADD10-0335-A845-B4CA-BBA0A628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/>
              <a:t>Coach Armstrong</a:t>
            </a:r>
          </a:p>
          <a:p>
            <a:pPr marR="0" eaLnBrk="1" hangingPunct="1"/>
            <a:r>
              <a:rPr lang="en-US" altLang="en-US"/>
              <a:t>METRO HIGH 19-20’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>
            <a:extLst>
              <a:ext uri="{FF2B5EF4-FFF2-40B4-BE49-F238E27FC236}">
                <a16:creationId xmlns:a16="http://schemas.microsoft.com/office/drawing/2014/main" id="{D54D98DF-513A-7B46-901A-80ECACA0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Refuse to pass along cyber bullying messages</a:t>
            </a:r>
          </a:p>
          <a:p>
            <a:pPr eaLnBrk="1" hangingPunct="1"/>
            <a:r>
              <a:rPr lang="en-US" altLang="en-US"/>
              <a:t>Tell friends to STOP cyber bullying</a:t>
            </a:r>
          </a:p>
          <a:p>
            <a:pPr eaLnBrk="1" hangingPunct="1"/>
            <a:r>
              <a:rPr lang="en-US" altLang="en-US"/>
              <a:t>Block communication with anyone that cyber bullies</a:t>
            </a:r>
          </a:p>
          <a:p>
            <a:pPr eaLnBrk="1" hangingPunct="1"/>
            <a:r>
              <a:rPr lang="en-US" altLang="en-US"/>
              <a:t>Report cyber bullying (or any bullying) to a trusted adult</a:t>
            </a:r>
          </a:p>
          <a:p>
            <a:pPr eaLnBrk="1" hangingPunct="1"/>
            <a:r>
              <a:rPr lang="en-US" altLang="en-US"/>
              <a:t>Remember if you wouldn’t say it in person don’t say it online!</a:t>
            </a:r>
          </a:p>
          <a:p>
            <a:pPr eaLnBrk="1" hangingPunct="1"/>
            <a:r>
              <a:rPr lang="en-US" altLang="en-US"/>
              <a:t>Speak up and Stop it!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A73CF6-B44D-A943-9296-CB28A8D9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You can prevent </a:t>
            </a:r>
            <a:r>
              <a:rPr lang="en-US" dirty="0" err="1"/>
              <a:t>Cyberbullying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>
            <a:extLst>
              <a:ext uri="{FF2B5EF4-FFF2-40B4-BE49-F238E27FC236}">
                <a16:creationId xmlns:a16="http://schemas.microsoft.com/office/drawing/2014/main" id="{F9A64C1C-3060-D149-84A8-FBFE88BD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767262"/>
          </a:xfrm>
        </p:spPr>
        <p:txBody>
          <a:bodyPr/>
          <a:lstStyle/>
          <a:p>
            <a:pPr eaLnBrk="1" hangingPunct="1"/>
            <a:r>
              <a:rPr lang="en-US" altLang="en-US" sz="2400"/>
              <a:t>Remember: Words can hurt, think before you say or write something to another person</a:t>
            </a:r>
          </a:p>
          <a:p>
            <a:pPr eaLnBrk="1" hangingPunct="1"/>
            <a:r>
              <a:rPr lang="en-US" altLang="en-US" sz="2400"/>
              <a:t>It is not ok to pick on a person because you think they are different from you, or weird, or nerdy, or geeky… </a:t>
            </a:r>
          </a:p>
          <a:p>
            <a:pPr eaLnBrk="1" hangingPunct="1"/>
            <a:r>
              <a:rPr lang="en-US" altLang="en-US" sz="2400"/>
              <a:t>We are all a little different in our own ways and no one person is better than another</a:t>
            </a:r>
          </a:p>
          <a:p>
            <a:pPr eaLnBrk="1" hangingPunct="1"/>
            <a:r>
              <a:rPr lang="en-US" altLang="en-US" sz="2400"/>
              <a:t>There are lots of people that will help you out if you feel like you are being bullied</a:t>
            </a:r>
          </a:p>
          <a:p>
            <a:pPr eaLnBrk="1" hangingPunct="1"/>
            <a:r>
              <a:rPr lang="en-US" altLang="en-US" sz="2400"/>
              <a:t>If you are being a bully STOP NOW</a:t>
            </a:r>
          </a:p>
          <a:p>
            <a:pPr eaLnBrk="1" hangingPunct="1"/>
            <a:r>
              <a:rPr lang="en-US" altLang="en-US" sz="2400"/>
              <a:t>If you are being bullied GET HELP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246A6E-B41A-D649-8B33-B5383EF9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8" y="152400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Final thoughts on Bullying from Coach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>
            <a:extLst>
              <a:ext uri="{FF2B5EF4-FFF2-40B4-BE49-F238E27FC236}">
                <a16:creationId xmlns:a16="http://schemas.microsoft.com/office/drawing/2014/main" id="{5B1CA804-66B1-4C4E-B2DE-A3ECD6F67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Everyone should be monitoring their digital footprint…as you get older your footprint will get bigger</a:t>
            </a:r>
          </a:p>
          <a:p>
            <a:pPr eaLnBrk="1" hangingPunct="1"/>
            <a:r>
              <a:rPr lang="en-US" altLang="en-US"/>
              <a:t>Things to keep in mind about your footprint</a:t>
            </a:r>
          </a:p>
          <a:p>
            <a:pPr lvl="1" eaLnBrk="1" hangingPunct="1"/>
            <a:r>
              <a:rPr lang="en-US" altLang="en-US" sz="2000"/>
              <a:t>Don’t post anything you wouldn’t want your grandmother to see</a:t>
            </a:r>
          </a:p>
          <a:p>
            <a:pPr lvl="1" eaLnBrk="1" hangingPunct="1"/>
            <a:r>
              <a:rPr lang="en-US" altLang="en-US" sz="2000"/>
              <a:t>Set all your social-networking accounts to private (including your wall)</a:t>
            </a:r>
          </a:p>
          <a:p>
            <a:pPr lvl="1" eaLnBrk="1" hangingPunct="1"/>
            <a:r>
              <a:rPr lang="en-US" altLang="en-US" sz="2000"/>
              <a:t>Google yourself once or twice a month</a:t>
            </a:r>
          </a:p>
          <a:p>
            <a:pPr lvl="1" eaLnBrk="1" hangingPunct="1"/>
            <a:r>
              <a:rPr lang="en-US" altLang="en-US" sz="2000"/>
              <a:t>If you find something you do not like, be proactive</a:t>
            </a:r>
          </a:p>
          <a:p>
            <a:pPr lvl="1" eaLnBrk="1" hangingPunct="1"/>
            <a:r>
              <a:rPr lang="en-US" altLang="en-US" sz="2000"/>
              <a:t>Be cautious in posting or blogging about anything too controversial</a:t>
            </a:r>
          </a:p>
          <a:p>
            <a:pPr lvl="1" eaLnBrk="1" hangingPunct="1"/>
            <a:r>
              <a:rPr lang="en-US" altLang="en-US" sz="2000"/>
              <a:t>Never Cyber Bully!!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959EE-69A6-7148-92FF-4476D845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Digital Footprint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>
            <a:extLst>
              <a:ext uri="{FF2B5EF4-FFF2-40B4-BE49-F238E27FC236}">
                <a16:creationId xmlns:a16="http://schemas.microsoft.com/office/drawing/2014/main" id="{C65122C4-F6EC-5140-8583-CFFA6E71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With the help of your teachers you can start to:</a:t>
            </a:r>
          </a:p>
          <a:p>
            <a:pPr lvl="1" eaLnBrk="1" hangingPunct="1"/>
            <a:r>
              <a:rPr lang="en-US" altLang="en-US"/>
              <a:t>Create positive online reports using new technologies (for example Glogster’s and Prezi’s)</a:t>
            </a:r>
          </a:p>
          <a:p>
            <a:pPr lvl="1" eaLnBrk="1" hangingPunct="1"/>
            <a:r>
              <a:rPr lang="en-US" altLang="en-US"/>
              <a:t>Publish your own original works on-line</a:t>
            </a:r>
          </a:p>
          <a:p>
            <a:pPr lvl="1" eaLnBrk="1" hangingPunct="1"/>
            <a:r>
              <a:rPr lang="en-US" altLang="en-US"/>
              <a:t>Use the internet as a positive, educational resource</a:t>
            </a:r>
          </a:p>
          <a:p>
            <a:pPr lvl="1" eaLnBrk="1" hangingPunct="1"/>
            <a:r>
              <a:rPr lang="en-US" altLang="en-US"/>
              <a:t>Know how to evaluate the validity of a website</a:t>
            </a:r>
          </a:p>
          <a:p>
            <a:pPr lvl="1" eaLnBrk="1" hangingPunct="1"/>
            <a:r>
              <a:rPr lang="en-US" altLang="en-US"/>
              <a:t>Protect your on-line reputation by watching what you put on-line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E30346-F435-8046-9857-14DB7C48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How to create a positive footprint: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>
            <a:extLst>
              <a:ext uri="{FF2B5EF4-FFF2-40B4-BE49-F238E27FC236}">
                <a16:creationId xmlns:a16="http://schemas.microsoft.com/office/drawing/2014/main" id="{43BB737D-A759-EA4B-9343-76E428859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 to </a:t>
            </a:r>
            <a:r>
              <a:rPr lang="en-US" altLang="en-US">
                <a:hlinkClick r:id="rId2"/>
              </a:rPr>
              <a:t>www.google.com</a:t>
            </a:r>
            <a:endParaRPr lang="en-US" altLang="en-US"/>
          </a:p>
          <a:p>
            <a:pPr eaLnBrk="1" hangingPunct="1"/>
            <a:r>
              <a:rPr lang="en-US" altLang="en-US"/>
              <a:t>This is the number one search engine right now on the internet</a:t>
            </a:r>
          </a:p>
          <a:p>
            <a:pPr eaLnBrk="1" hangingPunct="1"/>
            <a:r>
              <a:rPr lang="en-US" altLang="en-US"/>
              <a:t>Type in your full name and see what comes up?</a:t>
            </a:r>
          </a:p>
          <a:p>
            <a:pPr eaLnBrk="1" hangingPunct="1"/>
            <a:r>
              <a:rPr lang="en-US" altLang="en-US"/>
              <a:t>This is one way to see what is out there attached to your name</a:t>
            </a:r>
          </a:p>
          <a:p>
            <a:pPr eaLnBrk="1" hangingPunct="1"/>
            <a:r>
              <a:rPr lang="en-US" altLang="en-US"/>
              <a:t>There may be people in the world that share your name so you may find things that aren’t about you but share your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D3AD1-214B-9841-9892-59E055CD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Google yourself…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>
            <a:extLst>
              <a:ext uri="{FF2B5EF4-FFF2-40B4-BE49-F238E27FC236}">
                <a16:creationId xmlns:a16="http://schemas.microsoft.com/office/drawing/2014/main" id="{A65E52FF-47E7-A846-BCCD-B9187555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Back to Brainpop…</a:t>
            </a:r>
          </a:p>
          <a:p>
            <a:pPr eaLnBrk="1" hangingPunct="1"/>
            <a:r>
              <a:rPr lang="en-US" altLang="en-US" sz="2000"/>
              <a:t>Watch the Online Safety video clip</a:t>
            </a:r>
          </a:p>
          <a:p>
            <a:pPr eaLnBrk="1" hangingPunct="1"/>
            <a:r>
              <a:rPr lang="en-US" altLang="en-US" sz="2000"/>
              <a:t>Click here… </a:t>
            </a:r>
            <a:r>
              <a:rPr lang="en-US" altLang="en-US" sz="2000">
                <a:hlinkClick r:id="rId2"/>
              </a:rPr>
              <a:t>http://www.brainpop.com/technology/computersandinternet/onlinesafety/</a:t>
            </a:r>
            <a:r>
              <a:rPr lang="en-US" altLang="en-US" sz="2000"/>
              <a:t> </a:t>
            </a:r>
          </a:p>
          <a:p>
            <a:pPr eaLnBrk="1" hangingPunct="1"/>
            <a:r>
              <a:rPr lang="en-US" altLang="en-US" sz="2000"/>
              <a:t>Answer the question on your worksheet about online privacy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64244-B0EA-A840-92AD-69308683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Online Privacy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A13E01D2-73ED-2D4A-B856-DEBA0741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4648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>
            <a:extLst>
              <a:ext uri="{FF2B5EF4-FFF2-40B4-BE49-F238E27FC236}">
                <a16:creationId xmlns:a16="http://schemas.microsoft.com/office/drawing/2014/main" id="{45726603-5DAB-B64B-A2ED-0DF7809B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Watch the Digital Etiquette brainpop clip and answer the first THREE questions on the worksheet under digital etiquette</a:t>
            </a:r>
          </a:p>
          <a:p>
            <a:pPr eaLnBrk="1" hangingPunct="1"/>
            <a:r>
              <a:rPr lang="en-US" altLang="en-US" sz="2000"/>
              <a:t>Click here… </a:t>
            </a:r>
            <a:r>
              <a:rPr lang="en-US" altLang="en-US" sz="2000">
                <a:hlinkClick r:id="rId2"/>
              </a:rPr>
              <a:t>http://www.brainpop.com/technology/computersandinternet/digitaletiquette/</a:t>
            </a:r>
            <a:endParaRPr lang="en-US" altLang="en-US" sz="2000"/>
          </a:p>
          <a:p>
            <a:pPr eaLnBrk="1" hangingPunct="1">
              <a:buFont typeface="Wingdings 3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120F6A-9C26-FB45-BB43-34E462AF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Digital Etiquette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FEA0D2F1-3C51-6D40-ABEB-1D06E39F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5105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>
            <a:extLst>
              <a:ext uri="{FF2B5EF4-FFF2-40B4-BE49-F238E27FC236}">
                <a16:creationId xmlns:a16="http://schemas.microsoft.com/office/drawing/2014/main" id="{0064B618-3366-F547-BD11-79A1D95A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/>
              <a:t>Keep emails </a:t>
            </a:r>
            <a:r>
              <a:rPr lang="en-US" altLang="en-US" b="1" u="sng">
                <a:solidFill>
                  <a:srgbClr val="FF0000"/>
                </a:solidFill>
              </a:rPr>
              <a:t>short </a:t>
            </a:r>
            <a:r>
              <a:rPr lang="en-US" altLang="en-US"/>
              <a:t>and to the </a:t>
            </a:r>
            <a:r>
              <a:rPr lang="en-US" altLang="en-US" b="1" u="sng">
                <a:solidFill>
                  <a:srgbClr val="FF0000"/>
                </a:solidFill>
              </a:rPr>
              <a:t>point</a:t>
            </a:r>
          </a:p>
          <a:p>
            <a:pPr eaLnBrk="1" hangingPunct="1"/>
            <a:r>
              <a:rPr lang="en-US" altLang="en-US"/>
              <a:t>Start emails with </a:t>
            </a:r>
            <a:r>
              <a:rPr lang="en-US" altLang="en-US" b="1" u="sng">
                <a:solidFill>
                  <a:srgbClr val="FF0000"/>
                </a:solidFill>
              </a:rPr>
              <a:t>Dear</a:t>
            </a:r>
            <a:r>
              <a:rPr lang="en-US" altLang="en-US"/>
              <a:t>, for example: </a:t>
            </a:r>
            <a:r>
              <a:rPr lang="en-US" altLang="en-US" i="1"/>
              <a:t>Dear Miss Springborn</a:t>
            </a:r>
          </a:p>
          <a:p>
            <a:pPr eaLnBrk="1" hangingPunct="1"/>
            <a:r>
              <a:rPr lang="en-US" altLang="en-US"/>
              <a:t>Always remember to include your </a:t>
            </a:r>
            <a:r>
              <a:rPr lang="en-US" altLang="en-US" b="1" u="sng">
                <a:solidFill>
                  <a:srgbClr val="FF0000"/>
                </a:solidFill>
              </a:rPr>
              <a:t>name </a:t>
            </a:r>
            <a:r>
              <a:rPr lang="en-US" altLang="en-US"/>
              <a:t>at the end of the email, for example I would use </a:t>
            </a:r>
            <a:r>
              <a:rPr lang="en-US" altLang="en-US" i="1"/>
              <a:t>Miss Springborn</a:t>
            </a:r>
          </a:p>
          <a:p>
            <a:pPr eaLnBrk="1" hangingPunct="1"/>
            <a:r>
              <a:rPr lang="en-US" altLang="en-US"/>
              <a:t>It’s a good idea to include your </a:t>
            </a:r>
            <a:r>
              <a:rPr lang="en-US" altLang="en-US" b="1" u="sng">
                <a:solidFill>
                  <a:srgbClr val="FF0000"/>
                </a:solidFill>
              </a:rPr>
              <a:t>class period </a:t>
            </a:r>
            <a:r>
              <a:rPr lang="en-US" altLang="en-US"/>
              <a:t>when emailing a teacher</a:t>
            </a:r>
          </a:p>
          <a:p>
            <a:pPr eaLnBrk="1" hangingPunct="1"/>
            <a:r>
              <a:rPr lang="en-US" altLang="en-US"/>
              <a:t>Some abbreviations and </a:t>
            </a:r>
            <a:r>
              <a:rPr lang="en-US" altLang="en-US" b="1" u="sng">
                <a:solidFill>
                  <a:srgbClr val="FF0000"/>
                </a:solidFill>
              </a:rPr>
              <a:t>emoticons</a:t>
            </a:r>
            <a:r>
              <a:rPr lang="en-US" altLang="en-US"/>
              <a:t> are ok to use with friends and family only</a:t>
            </a:r>
          </a:p>
          <a:p>
            <a:pPr eaLnBrk="1" hangingPunct="1"/>
            <a:r>
              <a:rPr lang="en-US" altLang="en-US"/>
              <a:t>BUT, not </a:t>
            </a:r>
            <a:r>
              <a:rPr lang="en-US" altLang="en-US" b="1" u="sng">
                <a:solidFill>
                  <a:srgbClr val="FF0000"/>
                </a:solidFill>
              </a:rPr>
              <a:t>appropriate</a:t>
            </a:r>
            <a:r>
              <a:rPr lang="en-US" altLang="en-US"/>
              <a:t> to use in more formal messages (like with </a:t>
            </a:r>
            <a:r>
              <a:rPr lang="en-US" altLang="en-US" b="1" u="sng">
                <a:solidFill>
                  <a:srgbClr val="FF0000"/>
                </a:solidFill>
              </a:rPr>
              <a:t>teachers</a:t>
            </a:r>
            <a:r>
              <a:rPr lang="en-US" altLang="en-US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BC309-D18B-4249-ABCE-A6D66BB2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Some rules of email and Internet Activity: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>
            <a:extLst>
              <a:ext uri="{FF2B5EF4-FFF2-40B4-BE49-F238E27FC236}">
                <a16:creationId xmlns:a16="http://schemas.microsoft.com/office/drawing/2014/main" id="{98796C4E-8FE8-6045-A9D2-427AE00A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Don’t use </a:t>
            </a:r>
            <a:r>
              <a:rPr lang="en-US" altLang="en-US" b="1" u="sng">
                <a:solidFill>
                  <a:srgbClr val="FF0000"/>
                </a:solidFill>
              </a:rPr>
              <a:t>all capitols </a:t>
            </a:r>
            <a:r>
              <a:rPr lang="en-US" altLang="en-US"/>
              <a:t>because it will seem like your </a:t>
            </a:r>
            <a:r>
              <a:rPr lang="en-US" altLang="en-US" b="1" u="sng">
                <a:solidFill>
                  <a:srgbClr val="FF0000"/>
                </a:solidFill>
              </a:rPr>
              <a:t>yelling</a:t>
            </a:r>
          </a:p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Humor</a:t>
            </a:r>
            <a:r>
              <a:rPr lang="en-US" altLang="en-US"/>
              <a:t> isn’t always obvious in writing</a:t>
            </a:r>
          </a:p>
          <a:p>
            <a:pPr eaLnBrk="1" hangingPunct="1"/>
            <a:r>
              <a:rPr lang="en-US" altLang="en-US"/>
              <a:t>Always </a:t>
            </a:r>
            <a:r>
              <a:rPr lang="en-US" altLang="en-US" b="1" u="sng">
                <a:solidFill>
                  <a:srgbClr val="FF0000"/>
                </a:solidFill>
              </a:rPr>
              <a:t>re-read</a:t>
            </a:r>
            <a:r>
              <a:rPr lang="en-US" altLang="en-US"/>
              <a:t> your emails before hitting send</a:t>
            </a:r>
          </a:p>
          <a:p>
            <a:pPr eaLnBrk="1" hangingPunct="1"/>
            <a:r>
              <a:rPr lang="en-US" altLang="en-US"/>
              <a:t>Check your tone, </a:t>
            </a:r>
            <a:r>
              <a:rPr lang="en-US" altLang="en-US" b="1" u="sng">
                <a:solidFill>
                  <a:srgbClr val="FF0000"/>
                </a:solidFill>
              </a:rPr>
              <a:t>grammar</a:t>
            </a:r>
            <a:r>
              <a:rPr lang="en-US" altLang="en-US"/>
              <a:t>, and </a:t>
            </a:r>
            <a:r>
              <a:rPr lang="en-US" altLang="en-US" b="1" u="sng">
                <a:solidFill>
                  <a:srgbClr val="FF0000"/>
                </a:solidFill>
              </a:rPr>
              <a:t>spelling</a:t>
            </a:r>
            <a:r>
              <a:rPr lang="en-US" altLang="en-US"/>
              <a:t> to make sure you really mean what you are saying</a:t>
            </a:r>
          </a:p>
          <a:p>
            <a:pPr eaLnBrk="1" hangingPunct="1"/>
            <a:r>
              <a:rPr lang="en-US" altLang="en-US"/>
              <a:t>Make sure you have </a:t>
            </a:r>
            <a:r>
              <a:rPr lang="en-US" altLang="en-US" b="1" u="sng">
                <a:solidFill>
                  <a:srgbClr val="FF0000"/>
                </a:solidFill>
              </a:rPr>
              <a:t>permission</a:t>
            </a:r>
            <a:r>
              <a:rPr lang="en-US" altLang="en-US"/>
              <a:t> before </a:t>
            </a:r>
            <a:r>
              <a:rPr lang="en-US" altLang="en-US" b="1" u="sng">
                <a:solidFill>
                  <a:srgbClr val="FF0000"/>
                </a:solidFill>
              </a:rPr>
              <a:t>posting</a:t>
            </a:r>
            <a:r>
              <a:rPr lang="en-US" altLang="en-US"/>
              <a:t> anything about your friends on a </a:t>
            </a:r>
            <a:r>
              <a:rPr lang="en-US" altLang="en-US" b="1" u="sng">
                <a:solidFill>
                  <a:srgbClr val="FF0000"/>
                </a:solidFill>
              </a:rPr>
              <a:t>blog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20AE7E-9F5E-CC4A-B7B3-F4E0E441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More rules: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>
            <a:extLst>
              <a:ext uri="{FF2B5EF4-FFF2-40B4-BE49-F238E27FC236}">
                <a16:creationId xmlns:a16="http://schemas.microsoft.com/office/drawing/2014/main" id="{7C8545AD-B585-D144-83C6-09CD7FFE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Remember: The internet is not a private place, DON’T post things that you wouldn’t want your parents, </a:t>
            </a:r>
            <a:r>
              <a:rPr lang="en-US" altLang="en-US" b="1" u="sng">
                <a:solidFill>
                  <a:srgbClr val="FF0000"/>
                </a:solidFill>
              </a:rPr>
              <a:t>teachers, principals, school admissions directors, future employers, </a:t>
            </a:r>
            <a:r>
              <a:rPr lang="en-US" altLang="en-US"/>
              <a:t>to see</a:t>
            </a:r>
          </a:p>
          <a:p>
            <a:pPr eaLnBrk="1" hangingPunct="1"/>
            <a:r>
              <a:rPr lang="en-US" altLang="en-US"/>
              <a:t>Now if you have time: Log into your Hamburg School email account and check it out.</a:t>
            </a:r>
          </a:p>
          <a:p>
            <a:pPr eaLnBrk="1" hangingPunct="1"/>
            <a:r>
              <a:rPr lang="en-US" altLang="en-US"/>
              <a:t>Try sending an email to either a teacher (this year or last year), a friend, etc. to practice your new skills.  Remember the rules above!!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1F8F6D-814E-5649-A108-99D35542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And most importantly…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>
            <a:extLst>
              <a:ext uri="{FF2B5EF4-FFF2-40B4-BE49-F238E27FC236}">
                <a16:creationId xmlns:a16="http://schemas.microsoft.com/office/drawing/2014/main" id="{E1CE6081-F1DE-4F4D-AB72-75B9CCD0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02225"/>
          </a:xfrm>
        </p:spPr>
        <p:txBody>
          <a:bodyPr/>
          <a:lstStyle/>
          <a:p>
            <a:pPr eaLnBrk="1" hangingPunct="1"/>
            <a:r>
              <a:rPr lang="en-US" altLang="en-US" dirty="0"/>
              <a:t>Some key terms you need to know…</a:t>
            </a:r>
          </a:p>
          <a:p>
            <a:pPr lvl="1" eaLnBrk="1" hangingPunct="1"/>
            <a:r>
              <a:rPr lang="en-US" altLang="en-US" sz="2000" b="1" u="sng" dirty="0"/>
              <a:t>Digital Footprint: </a:t>
            </a:r>
            <a:r>
              <a:rPr lang="en-US" altLang="en-US" sz="2000" dirty="0"/>
              <a:t>Evidence of a person’s use of the Internet.  This includes anything that can be linked to his or her existence, presence, or identity  Watch this link for more info… </a:t>
            </a:r>
            <a:r>
              <a:rPr lang="en-US" altLang="en-US" sz="2000" dirty="0">
                <a:hlinkClick r:id="rId2"/>
              </a:rPr>
              <a:t>http://www.youtube.com/watch?v=kHYkWtI7004</a:t>
            </a:r>
            <a:r>
              <a:rPr lang="en-US" altLang="en-US" sz="2000" dirty="0"/>
              <a:t> 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b="1" u="sng" dirty="0"/>
              <a:t>Digital Immigrant: </a:t>
            </a:r>
            <a:r>
              <a:rPr lang="en-US" altLang="en-US" sz="2000" dirty="0"/>
              <a:t>A person who has not grown up with digital technology, such as computers, cell phones and the internet but have adopted to it later </a:t>
            </a:r>
            <a:r>
              <a:rPr lang="en-US" altLang="en-US" sz="2000" b="1" i="1" dirty="0"/>
              <a:t>(believe it or not these things have not always existed!!)</a:t>
            </a:r>
          </a:p>
          <a:p>
            <a:pPr lvl="1" eaLnBrk="1" hangingPunct="1">
              <a:buFont typeface="Verdana" panose="020B0604030504040204" pitchFamily="34" charset="0"/>
              <a:buNone/>
            </a:pPr>
            <a:endParaRPr lang="en-US" altLang="en-US" sz="2000" dirty="0"/>
          </a:p>
          <a:p>
            <a:pPr lvl="1" eaLnBrk="1" hangingPunct="1"/>
            <a:r>
              <a:rPr lang="en-US" altLang="en-US" sz="2000" b="1" u="sng" dirty="0"/>
              <a:t>Digital Native: </a:t>
            </a:r>
            <a:r>
              <a:rPr lang="en-US" altLang="en-US" sz="2000" dirty="0"/>
              <a:t>A person who has grown up with digital technology.  Many young adults would be classified as digital natives because they have not known a time without the Internet or cell phones.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236FF-A0CB-0D4D-A74B-F3488871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50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Digital Citizenship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>
            <a:extLst>
              <a:ext uri="{FF2B5EF4-FFF2-40B4-BE49-F238E27FC236}">
                <a16:creationId xmlns:a16="http://schemas.microsoft.com/office/drawing/2014/main" id="{CCCF2F3D-99F1-B14D-893D-6FC06BED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 It’s ok to be mad, it’s not ok to be mean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Don’t respond to bullying by bullying back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Be a hero Bystander, reach out to kids who are being bullied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Don’t put others down to build yourself up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Be accepting of others differences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Hang out with friends who make you feel good about yourself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Don’t just say “Sorry” Show you are sorry!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Take responsibility for your hurtful behavior by making amends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Know the difference between tattling and reporting (tattling gets someone in trouble, reporting keeps someone from getting hurt)</a:t>
            </a:r>
          </a:p>
          <a:p>
            <a:pPr marL="622300" indent="-514350">
              <a:buFont typeface="Lucida Sans Unicode" panose="020B0602030504020204" pitchFamily="34" charset="0"/>
              <a:buAutoNum type="arabicPeriod"/>
            </a:pPr>
            <a:r>
              <a:rPr lang="en-US" altLang="en-US" sz="2000"/>
              <a:t>Report Bullying to a grown up you trush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47DA6-DE94-BC41-A9BF-2599E54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73162"/>
          </a:xfrm>
        </p:spPr>
        <p:txBody>
          <a:bodyPr/>
          <a:lstStyle/>
          <a:p>
            <a:pPr>
              <a:defRPr/>
            </a:pPr>
            <a:r>
              <a:rPr lang="en-US" dirty="0"/>
              <a:t>10 Ways To Be a Better Friend: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>
            <a:extLst>
              <a:ext uri="{FF2B5EF4-FFF2-40B4-BE49-F238E27FC236}">
                <a16:creationId xmlns:a16="http://schemas.microsoft.com/office/drawing/2014/main" id="{DB325A1E-21E1-3845-BF98-4A789558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943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Digital citizenship can be defined as the appropriate, responsible behavior with regard to technology use. </a:t>
            </a:r>
          </a:p>
          <a:p>
            <a:pPr eaLnBrk="1" hangingPunct="1"/>
            <a:r>
              <a:rPr lang="en-US" altLang="en-US" sz="2400" dirty="0"/>
              <a:t>Try this link for a good explanation:  </a:t>
            </a:r>
            <a:r>
              <a:rPr lang="en-US" altLang="en-US" sz="2400" dirty="0">
                <a:hlinkClick r:id="rId2"/>
              </a:rPr>
              <a:t>http://www.youtube.com/watch?v=FdEXijFXfD8&amp;feature=related</a:t>
            </a:r>
            <a:r>
              <a:rPr lang="en-US" altLang="en-US" sz="2400" dirty="0"/>
              <a:t> </a:t>
            </a:r>
          </a:p>
          <a:p>
            <a:pPr lvl="1" eaLnBrk="1" hangingPunct="1"/>
            <a:r>
              <a:rPr lang="en-US" altLang="en-US" sz="1800" b="1" u="sng" dirty="0"/>
              <a:t>Digital Etiquette: </a:t>
            </a:r>
            <a:r>
              <a:rPr lang="en-US" altLang="en-US" sz="1800" dirty="0"/>
              <a:t>electronic standard of conduct or procedure</a:t>
            </a:r>
          </a:p>
          <a:p>
            <a:pPr lvl="1" eaLnBrk="1" hangingPunct="1"/>
            <a:r>
              <a:rPr lang="en-US" altLang="en-US" sz="1800" b="1" u="sng" dirty="0"/>
              <a:t>Digital Communication: </a:t>
            </a:r>
            <a:r>
              <a:rPr lang="en-US" altLang="en-US" sz="1800" dirty="0"/>
              <a:t>electronic exchange of information</a:t>
            </a:r>
          </a:p>
          <a:p>
            <a:pPr lvl="1" eaLnBrk="1" hangingPunct="1"/>
            <a:r>
              <a:rPr lang="en-US" altLang="en-US" sz="1800" b="1" u="sng" dirty="0"/>
              <a:t>Digital Literacy: </a:t>
            </a:r>
            <a:r>
              <a:rPr lang="en-US" altLang="en-US" sz="1800" dirty="0"/>
              <a:t>process of teaching and learning about technology and the use of technology</a:t>
            </a:r>
          </a:p>
          <a:p>
            <a:pPr lvl="1" eaLnBrk="1" hangingPunct="1"/>
            <a:r>
              <a:rPr lang="en-US" altLang="en-US" sz="1800" b="1" u="sng" dirty="0"/>
              <a:t>Digital Commerce: </a:t>
            </a:r>
            <a:r>
              <a:rPr lang="en-US" altLang="en-US" sz="1800" dirty="0"/>
              <a:t>electronic buying and selling of goods</a:t>
            </a:r>
          </a:p>
          <a:p>
            <a:pPr lvl="1" eaLnBrk="1" hangingPunct="1"/>
            <a:r>
              <a:rPr lang="en-US" altLang="en-US" sz="1800" b="1" u="sng" dirty="0"/>
              <a:t>Digital Law: </a:t>
            </a:r>
            <a:r>
              <a:rPr lang="en-US" altLang="en-US" sz="1800" dirty="0"/>
              <a:t>electronic responsibility for actions and deeds</a:t>
            </a:r>
          </a:p>
          <a:p>
            <a:pPr lvl="1" eaLnBrk="1" hangingPunct="1"/>
            <a:r>
              <a:rPr lang="en-US" altLang="en-US" sz="1800" b="1" u="sng" dirty="0"/>
              <a:t>Digital Rights and Responsibilities: </a:t>
            </a:r>
            <a:r>
              <a:rPr lang="en-US" altLang="en-US" sz="1800" dirty="0"/>
              <a:t>those freedoms extended to everyone in a digital world</a:t>
            </a:r>
          </a:p>
          <a:p>
            <a:pPr lvl="1" eaLnBrk="1" hangingPunct="1"/>
            <a:r>
              <a:rPr lang="en-US" altLang="en-US" sz="1800" b="1" u="sng" dirty="0"/>
              <a:t>Digital Security (self-protection):</a:t>
            </a:r>
            <a:r>
              <a:rPr lang="en-US" altLang="en-US" sz="1800" dirty="0"/>
              <a:t> electronic precautions to guaranteed safety</a:t>
            </a:r>
          </a:p>
          <a:p>
            <a:pPr lvl="4" eaLnBrk="1" hangingPunct="1"/>
            <a:r>
              <a:rPr lang="en-US" altLang="en-US" sz="1300" dirty="0"/>
              <a:t>http://</a:t>
            </a:r>
            <a:r>
              <a:rPr lang="en-US" altLang="en-US" sz="1300" dirty="0" err="1"/>
              <a:t>www.digitalcitizenship.net</a:t>
            </a:r>
            <a:r>
              <a:rPr lang="en-US" altLang="en-US" sz="1300" dirty="0"/>
              <a:t>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159AB-FE09-8047-AAC2-5F48E9F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Digital Citizenship?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>
            <a:extLst>
              <a:ext uri="{FF2B5EF4-FFF2-40B4-BE49-F238E27FC236}">
                <a16:creationId xmlns:a16="http://schemas.microsoft.com/office/drawing/2014/main" id="{15580957-03D8-1748-BA85-0777FDA84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What are some steps that you can personally take in order to help yourself or others if cyberbullying occurs?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8CEBC-67EC-DF4F-B2E6-4231037F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Cyberbullying?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>
            <a:extLst>
              <a:ext uri="{FF2B5EF4-FFF2-40B4-BE49-F238E27FC236}">
                <a16:creationId xmlns:a16="http://schemas.microsoft.com/office/drawing/2014/main" id="{77A20DD2-C22D-F44E-ADC5-0C676207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843462"/>
          </a:xfrm>
        </p:spPr>
        <p:txBody>
          <a:bodyPr/>
          <a:lstStyle/>
          <a:p>
            <a:pPr eaLnBrk="1" hangingPunct="1"/>
            <a:r>
              <a:rPr lang="en-US" altLang="en-US" b="1" u="sng"/>
              <a:t>Bullying </a:t>
            </a:r>
            <a:r>
              <a:rPr lang="en-US" altLang="en-US"/>
              <a:t>is defined as repeated and deliberate harrassment by one towards another.  It can involved threats or indirect and subtle forms of aggression, including rumor spreading</a:t>
            </a:r>
          </a:p>
          <a:p>
            <a:pPr eaLnBrk="1" hangingPunct="1"/>
            <a:r>
              <a:rPr lang="en-US" altLang="en-US" b="1" u="sng"/>
              <a:t>Cyberbullying</a:t>
            </a:r>
            <a:r>
              <a:rPr lang="en-US" altLang="en-US"/>
              <a:t> is the intentional and repeated harm inflicted through the use of computers, cell phones, and other electronic devices</a:t>
            </a:r>
          </a:p>
          <a:p>
            <a:pPr lvl="1" eaLnBrk="1" hangingPunct="1"/>
            <a:r>
              <a:rPr lang="en-US" altLang="en-US" sz="2000" i="1"/>
              <a:t>When someone repeatedly makes fun of another person online or repeatedly picks on another person through email and/or text messages, or when someone posts something online about another person that the person doesn’t like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3067A6-5121-F34C-89E5-95AC9F16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More on </a:t>
            </a:r>
            <a:r>
              <a:rPr lang="en-US" dirty="0" err="1"/>
              <a:t>Cyberbullying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>
            <a:extLst>
              <a:ext uri="{FF2B5EF4-FFF2-40B4-BE49-F238E27FC236}">
                <a16:creationId xmlns:a16="http://schemas.microsoft.com/office/drawing/2014/main" id="{CFE9A6A8-5AEF-5E4B-925E-B8E43668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953000"/>
          </a:xfrm>
        </p:spPr>
        <p:txBody>
          <a:bodyPr/>
          <a:lstStyle/>
          <a:p>
            <a:pPr eaLnBrk="1" hangingPunct="1"/>
            <a:r>
              <a:rPr lang="en-US" altLang="en-US" sz="2400"/>
              <a:t>Bullying and Cyber bullying have been growing exponentially ever since social media has boomed.</a:t>
            </a:r>
          </a:p>
          <a:p>
            <a:pPr eaLnBrk="1" hangingPunct="1"/>
            <a:r>
              <a:rPr lang="en-US" altLang="en-US" sz="2400"/>
              <a:t>It is NEVER ok to bully someone.</a:t>
            </a:r>
          </a:p>
          <a:p>
            <a:pPr eaLnBrk="1" hangingPunct="1"/>
            <a:r>
              <a:rPr lang="en-US" altLang="en-US" sz="2400"/>
              <a:t>Remember that words can hurt…be careful what you say and write to others.</a:t>
            </a:r>
          </a:p>
          <a:p>
            <a:pPr eaLnBrk="1" hangingPunct="1"/>
            <a:r>
              <a:rPr lang="en-US" altLang="en-US" sz="2400"/>
              <a:t>There is a difference between joking around with friends and making fun of someone and trying to hurt their feelings.</a:t>
            </a:r>
          </a:p>
          <a:p>
            <a:pPr eaLnBrk="1" hangingPunct="1"/>
            <a:r>
              <a:rPr lang="en-US" altLang="en-US" sz="2400"/>
              <a:t>You need to report bullying if you feel it is happening to you or a friend.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FC878-B4E8-0943-8EA5-A760D7B1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Even more to discuss…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>
            <a:extLst>
              <a:ext uri="{FF2B5EF4-FFF2-40B4-BE49-F238E27FC236}">
                <a16:creationId xmlns:a16="http://schemas.microsoft.com/office/drawing/2014/main" id="{E2DA96CB-84E8-CD43-B65C-8B0D29E0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4900"/>
          </a:xfrm>
        </p:spPr>
        <p:txBody>
          <a:bodyPr/>
          <a:lstStyle/>
          <a:p>
            <a:r>
              <a:rPr lang="en-US" altLang="en-US" dirty="0">
                <a:hlinkClick r:id="rId2"/>
              </a:rPr>
              <a:t>https://www.youtube.com/watch?v=C5YFANVQpjs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Click on the link to watch.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029C5-A8B9-6C45-B9A1-7D5AE9FE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>
              <a:defRPr/>
            </a:pPr>
            <a:r>
              <a:rPr lang="en-US" dirty="0"/>
              <a:t>Real Life Examples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>
            <a:extLst>
              <a:ext uri="{FF2B5EF4-FFF2-40B4-BE49-F238E27FC236}">
                <a16:creationId xmlns:a16="http://schemas.microsoft.com/office/drawing/2014/main" id="{64FD07BF-8C1A-9946-BE76-52A74AA2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lots of people that you can go to if you or a friend are being bullied</a:t>
            </a:r>
          </a:p>
          <a:p>
            <a:pPr lvl="1" eaLnBrk="1" hangingPunct="1"/>
            <a:r>
              <a:rPr lang="en-US" altLang="en-US"/>
              <a:t>Parents, grandparents, other family members</a:t>
            </a:r>
          </a:p>
          <a:p>
            <a:pPr lvl="1" eaLnBrk="1" hangingPunct="1"/>
            <a:r>
              <a:rPr lang="en-US" altLang="en-US"/>
              <a:t>Teachers, Guidance Counselors</a:t>
            </a:r>
          </a:p>
          <a:p>
            <a:pPr lvl="1" eaLnBrk="1" hangingPunct="1"/>
            <a:r>
              <a:rPr lang="en-US" altLang="en-US"/>
              <a:t>Administrators in our school</a:t>
            </a:r>
          </a:p>
          <a:p>
            <a:pPr lvl="1" eaLnBrk="1" hangingPunct="1"/>
            <a:r>
              <a:rPr lang="en-US" altLang="en-US"/>
              <a:t>Friends or friends parents</a:t>
            </a:r>
          </a:p>
          <a:p>
            <a:pPr lvl="1" eaLnBrk="1" hangingPunct="1"/>
            <a:r>
              <a:rPr lang="en-US" altLang="en-US"/>
              <a:t>ANY adult you feel comfortable talking to can help you out if you feel like you are being bullied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27438-01CB-6749-A1C1-43DF92C6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Who can help you???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>
            <a:extLst>
              <a:ext uri="{FF2B5EF4-FFF2-40B4-BE49-F238E27FC236}">
                <a16:creationId xmlns:a16="http://schemas.microsoft.com/office/drawing/2014/main" id="{7586DD67-802D-884D-B4E0-F559CE62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Statistics on cyberbullying</a:t>
            </a:r>
          </a:p>
          <a:p>
            <a:pPr lvl="1" eaLnBrk="1" hangingPunct="1"/>
            <a:r>
              <a:rPr lang="en-US" altLang="en-US"/>
              <a:t>42% of kids say they have been bullied online</a:t>
            </a:r>
          </a:p>
          <a:p>
            <a:pPr lvl="1" eaLnBrk="1" hangingPunct="1"/>
            <a:r>
              <a:rPr lang="en-US" altLang="en-US"/>
              <a:t>35% of kids have been threatened online</a:t>
            </a:r>
          </a:p>
          <a:p>
            <a:pPr lvl="1" eaLnBrk="1" hangingPunct="1"/>
            <a:r>
              <a:rPr lang="en-US" altLang="en-US"/>
              <a:t>21% of kids have received mean or threatening emails or other messages </a:t>
            </a:r>
          </a:p>
          <a:p>
            <a:pPr lvl="1" eaLnBrk="1" hangingPunct="1"/>
            <a:r>
              <a:rPr lang="en-US" altLang="en-US"/>
              <a:t>58% of kids admits someone has said mean or hurtful things to them online</a:t>
            </a:r>
          </a:p>
          <a:p>
            <a:pPr lvl="1" eaLnBrk="1" hangingPunct="1"/>
            <a:r>
              <a:rPr lang="en-US" altLang="en-US"/>
              <a:t>53% of kids ADMIT to having said something mean or hurtful to ANOTHER person online!!!  </a:t>
            </a:r>
          </a:p>
          <a:p>
            <a:pPr lvl="1" eaLnBrk="1" hangingPunct="1"/>
            <a:endParaRPr lang="en-US" altLang="en-US"/>
          </a:p>
          <a:p>
            <a:pPr lvl="4" eaLnBrk="1" hangingPunct="1"/>
            <a:r>
              <a:rPr lang="en-US" altLang="en-US" sz="2300">
                <a:solidFill>
                  <a:srgbClr val="FF0000"/>
                </a:solidFill>
              </a:rPr>
              <a:t>THINK BEFORE YOU POST!!!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4193B-F8D6-124F-9210-C49B40EB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308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Who has experienced </a:t>
            </a:r>
            <a:r>
              <a:rPr lang="en-US" sz="3200" dirty="0" err="1"/>
              <a:t>cyberbullying</a:t>
            </a:r>
            <a:r>
              <a:rPr lang="en-US" sz="3200" dirty="0"/>
              <a:t>?</a:t>
            </a:r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89778D96-57EF-2C42-B453-861EBB4E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287963"/>
            <a:ext cx="560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2019</TotalTime>
  <Words>1425</Words>
  <Application>Microsoft Macintosh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Lucida Sans Unicode</vt:lpstr>
      <vt:lpstr>Verdana</vt:lpstr>
      <vt:lpstr>Wingdings 2</vt:lpstr>
      <vt:lpstr>Wingdings 3</vt:lpstr>
      <vt:lpstr>Concourse</vt:lpstr>
      <vt:lpstr>Digital Citizenship and Etiquette Lesson </vt:lpstr>
      <vt:lpstr>Digital Citizenship</vt:lpstr>
      <vt:lpstr>What is Digital Citizenship?</vt:lpstr>
      <vt:lpstr>What is Cyberbullying?</vt:lpstr>
      <vt:lpstr>More on Cyberbullying</vt:lpstr>
      <vt:lpstr>Even more to discuss…</vt:lpstr>
      <vt:lpstr>Real Life Examples …</vt:lpstr>
      <vt:lpstr>Who can help you???</vt:lpstr>
      <vt:lpstr>Who has experienced cyberbullying?</vt:lpstr>
      <vt:lpstr>You can prevent Cyberbullying</vt:lpstr>
      <vt:lpstr>Final thoughts on Bullying from Coach</vt:lpstr>
      <vt:lpstr>Digital Footprint</vt:lpstr>
      <vt:lpstr>How to create a positive footprint:</vt:lpstr>
      <vt:lpstr>Google yourself…</vt:lpstr>
      <vt:lpstr>Online Privacy</vt:lpstr>
      <vt:lpstr>Digital Etiquette</vt:lpstr>
      <vt:lpstr>Some rules of email and Internet Activity:</vt:lpstr>
      <vt:lpstr>More rules:</vt:lpstr>
      <vt:lpstr>And most importantly…</vt:lpstr>
      <vt:lpstr>10 Ways To Be a Better Friend:</vt:lpstr>
    </vt:vector>
  </TitlesOfParts>
  <Company>Hamburg Central School Dist.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Citizenship and Etiquette Lesson</dc:title>
  <dc:creator>Workstation</dc:creator>
  <cp:lastModifiedBy>Alena Armstrong</cp:lastModifiedBy>
  <cp:revision>41</cp:revision>
  <dcterms:created xsi:type="dcterms:W3CDTF">2011-09-23T14:16:48Z</dcterms:created>
  <dcterms:modified xsi:type="dcterms:W3CDTF">2019-04-04T16:48:50Z</dcterms:modified>
</cp:coreProperties>
</file>